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398" r:id="rId2"/>
    <p:sldId id="2862" r:id="rId3"/>
    <p:sldId id="2863" r:id="rId4"/>
    <p:sldId id="2864" r:id="rId5"/>
    <p:sldId id="2857" r:id="rId6"/>
    <p:sldId id="2860" r:id="rId7"/>
    <p:sldId id="2858" r:id="rId8"/>
    <p:sldId id="2866" r:id="rId9"/>
    <p:sldId id="553" r:id="rId10"/>
    <p:sldId id="405" r:id="rId11"/>
    <p:sldId id="554" r:id="rId12"/>
    <p:sldId id="555" r:id="rId13"/>
    <p:sldId id="403" r:id="rId14"/>
    <p:sldId id="404" r:id="rId15"/>
    <p:sldId id="407" r:id="rId16"/>
    <p:sldId id="411" r:id="rId17"/>
    <p:sldId id="413" r:id="rId18"/>
    <p:sldId id="412" r:id="rId19"/>
    <p:sldId id="408" r:id="rId20"/>
    <p:sldId id="409" r:id="rId21"/>
    <p:sldId id="551" r:id="rId22"/>
    <p:sldId id="410" r:id="rId23"/>
    <p:sldId id="415" r:id="rId24"/>
    <p:sldId id="416" r:id="rId25"/>
    <p:sldId id="417" r:id="rId26"/>
    <p:sldId id="420" r:id="rId27"/>
    <p:sldId id="422" r:id="rId28"/>
    <p:sldId id="421" r:id="rId29"/>
    <p:sldId id="425" r:id="rId30"/>
    <p:sldId id="426" r:id="rId31"/>
    <p:sldId id="507" r:id="rId32"/>
    <p:sldId id="556" r:id="rId33"/>
    <p:sldId id="508" r:id="rId34"/>
    <p:sldId id="516" r:id="rId35"/>
    <p:sldId id="583" r:id="rId36"/>
    <p:sldId id="585" r:id="rId37"/>
    <p:sldId id="586" r:id="rId38"/>
    <p:sldId id="587" r:id="rId39"/>
    <p:sldId id="588" r:id="rId40"/>
    <p:sldId id="589" r:id="rId41"/>
    <p:sldId id="590" r:id="rId42"/>
    <p:sldId id="2861" r:id="rId43"/>
    <p:sldId id="2865" r:id="rId44"/>
    <p:sldId id="27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DAA7"/>
    <a:srgbClr val="FFEDD3"/>
    <a:srgbClr val="CBD6D3"/>
    <a:srgbClr val="007435"/>
    <a:srgbClr val="3B6BF9"/>
    <a:srgbClr val="FF0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02" autoAdjust="0"/>
    <p:restoredTop sz="93492" autoAdjust="0"/>
  </p:normalViewPr>
  <p:slideViewPr>
    <p:cSldViewPr snapToGrid="0" snapToObjects="1">
      <p:cViewPr varScale="1">
        <p:scale>
          <a:sx n="97" d="100"/>
          <a:sy n="97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DEE04-F149-A24C-86F6-B7526C7B382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219D2-EB21-B349-9121-7269207A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0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You can change the background image for this title page in the ‘slide master’ view (you can’t change it directly on this slide)</a:t>
            </a:r>
          </a:p>
          <a:p>
            <a:endParaRPr lang="en-GB" dirty="0"/>
          </a:p>
          <a:p>
            <a:r>
              <a:rPr lang="en-GB" dirty="0"/>
              <a:t>To add new slides, right click on your slide list and select a new slide from the layout options.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4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9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85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38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7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8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2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05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88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POINT: How the financial community defines comparability is different than how the environmental community defines comparability!</a:t>
            </a:r>
          </a:p>
          <a:p>
            <a:endParaRPr lang="en-GB" dirty="0"/>
          </a:p>
          <a:p>
            <a:r>
              <a:rPr lang="en-GB" dirty="0"/>
              <a:t>SUPPORT:</a:t>
            </a:r>
          </a:p>
          <a:p>
            <a:endParaRPr lang="en-GB" dirty="0"/>
          </a:p>
          <a:p>
            <a:r>
              <a:rPr lang="en-GB" dirty="0"/>
              <a:t>TRANSITION: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85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22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66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05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06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40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86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02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48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04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5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POINT: How the financial community defines comparability is different than how the environmental community defines comparability!</a:t>
            </a:r>
          </a:p>
          <a:p>
            <a:endParaRPr lang="en-GB" dirty="0"/>
          </a:p>
          <a:p>
            <a:r>
              <a:rPr lang="en-GB" dirty="0"/>
              <a:t>SUPPORT:</a:t>
            </a:r>
          </a:p>
          <a:p>
            <a:endParaRPr lang="en-GB" dirty="0"/>
          </a:p>
          <a:p>
            <a:r>
              <a:rPr lang="en-GB" dirty="0"/>
              <a:t>TRANSITION: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82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8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6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715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898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05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POINT: How the financial community defines comparability is different than how the environmental community defines comparability!</a:t>
            </a:r>
          </a:p>
          <a:p>
            <a:endParaRPr lang="en-GB" dirty="0"/>
          </a:p>
          <a:p>
            <a:r>
              <a:rPr lang="en-GB" dirty="0"/>
              <a:t>SUPPORT:</a:t>
            </a:r>
          </a:p>
          <a:p>
            <a:endParaRPr lang="en-GB" dirty="0"/>
          </a:p>
          <a:p>
            <a:r>
              <a:rPr lang="en-GB" dirty="0"/>
              <a:t>TRANSITION: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3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POINT: How the financial community defines comparability is different than how the environmental community defines comparability!</a:t>
            </a:r>
          </a:p>
          <a:p>
            <a:endParaRPr lang="en-GB" dirty="0"/>
          </a:p>
          <a:p>
            <a:r>
              <a:rPr lang="en-GB" dirty="0"/>
              <a:t>SUPPORT:</a:t>
            </a:r>
          </a:p>
          <a:p>
            <a:endParaRPr lang="en-GB" dirty="0"/>
          </a:p>
          <a:p>
            <a:r>
              <a:rPr lang="en-GB" dirty="0"/>
              <a:t>TRANSITION: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9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POINT: How the financial community defines comparability is different than how the environmental community defines comparability!</a:t>
            </a:r>
          </a:p>
          <a:p>
            <a:endParaRPr lang="en-GB" dirty="0"/>
          </a:p>
          <a:p>
            <a:r>
              <a:rPr lang="en-GB" dirty="0"/>
              <a:t>SUPPORT:</a:t>
            </a:r>
          </a:p>
          <a:p>
            <a:endParaRPr lang="en-GB" dirty="0"/>
          </a:p>
          <a:p>
            <a:r>
              <a:rPr lang="en-GB" dirty="0"/>
              <a:t>TRANSITION: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0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POINT: The non comparability challenges is buried deeply into the modelling equations for carbon emissions. </a:t>
            </a:r>
          </a:p>
          <a:p>
            <a:endParaRPr lang="en-GB" dirty="0"/>
          </a:p>
          <a:p>
            <a:r>
              <a:rPr lang="en-GB" dirty="0"/>
              <a:t>SUPPORT:</a:t>
            </a:r>
          </a:p>
          <a:p>
            <a:endParaRPr lang="en-GB" dirty="0"/>
          </a:p>
          <a:p>
            <a:r>
              <a:rPr lang="en-GB" dirty="0"/>
              <a:t>TRANSITION: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8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POINT: The non comparability challenges is buried deeply into the modelling equations for carbon emissions. </a:t>
            </a:r>
          </a:p>
          <a:p>
            <a:endParaRPr lang="en-GB" dirty="0"/>
          </a:p>
          <a:p>
            <a:r>
              <a:rPr lang="en-GB" dirty="0"/>
              <a:t>SUPPORT:</a:t>
            </a:r>
          </a:p>
          <a:p>
            <a:endParaRPr lang="en-GB" dirty="0"/>
          </a:p>
          <a:p>
            <a:r>
              <a:rPr lang="en-GB" dirty="0"/>
              <a:t>TRANSITION: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80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219D2-EB21-B349-9121-7269207A52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2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0A7CFD-AB85-E046-800E-F77E74CC1D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575" y="0"/>
            <a:ext cx="60674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9B0327-DDE9-E741-A36C-A6B456F27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77110"/>
            <a:ext cx="5148385" cy="2111012"/>
          </a:xfrm>
        </p:spPr>
        <p:txBody>
          <a:bodyPr wrap="square" lIns="0" tIns="0" rIns="0" bIns="0" anchor="b">
            <a:normAutofit/>
          </a:bodyPr>
          <a:lstStyle>
            <a:lvl1pPr algn="l">
              <a:defRPr sz="4200" b="1" spc="-15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9149E-60B0-5E4C-9318-6BAB87A34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99023"/>
            <a:ext cx="5148385" cy="165576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Aft>
                <a:spcPts val="1200"/>
              </a:spcAft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487B79-99DD-E44B-AAE4-91FB78B92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702" y="484924"/>
            <a:ext cx="599706" cy="599706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F7F7C59-F30C-C341-8F31-F621110F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5686"/>
            <a:ext cx="2743200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FA445F2-2145-FC41-9822-AF9E44A1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BC9C3AAE-303E-4549-BDDB-0F2933EFA1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1753D7-1DFC-4086-BB51-F8CD672AF0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44134"/>
            <a:ext cx="1857817" cy="6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9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ank - Bei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DE5B-EAC4-2044-9AFD-C7E2B562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3AB6FEF-1C27-CD42-8047-857BAE2E0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04571" y="6356351"/>
            <a:ext cx="2743200" cy="365125"/>
          </a:xfrm>
        </p:spPr>
        <p:txBody>
          <a:bodyPr/>
          <a:lstStyle/>
          <a:p>
            <a:fld id="{ADC7E69E-D5FC-B14F-97BE-17BC2E554527}" type="datetimeFigureOut">
              <a:rPr lang="en-US" smtClean="0"/>
              <a:t>9/25/23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F2B0F93-D0B6-8E45-B3B1-DB966364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5615" y="635635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1CC6A87-6017-524D-9DD2-EE6CAC5B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60" y="6356351"/>
            <a:ext cx="2743200" cy="365125"/>
          </a:xfrm>
        </p:spPr>
        <p:txBody>
          <a:bodyPr/>
          <a:lstStyle/>
          <a:p>
            <a:fld id="{4782B425-7CB1-4E41-9655-61BC6BA1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2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BAB5A-07D6-2062-1D2E-4CB0ED63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4B45-7030-1345-97DB-21B7464F9C90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2A87D-74FC-1499-09BA-1C21582C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36C17-C528-6793-654A-4EA4EF75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6983-0A9E-F94C-95C1-AF5D4460B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84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F15E-906F-D441-A6B8-C8F7B3D6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46" y="1408972"/>
            <a:ext cx="10991562" cy="1057651"/>
          </a:xfrm>
        </p:spPr>
        <p:txBody>
          <a:bodyPr anchor="b" anchorCtr="0">
            <a:normAutofit/>
          </a:bodyPr>
          <a:lstStyle>
            <a:lvl1pPr>
              <a:defRPr sz="3600" b="1" spc="-1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5C1E-D42C-D544-BCC6-4B9F40ED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46" y="2633189"/>
            <a:ext cx="10991562" cy="32986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800"/>
            </a:lvl1pPr>
            <a:lvl2pPr>
              <a:lnSpc>
                <a:spcPct val="100000"/>
              </a:lnSpc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Aft>
                <a:spcPts val="1200"/>
              </a:spcAft>
              <a:defRPr sz="1800"/>
            </a:lvl4pPr>
            <a:lvl5pPr>
              <a:lnSpc>
                <a:spcPct val="100000"/>
              </a:lnSpc>
              <a:spcAft>
                <a:spcPts val="1200"/>
              </a:spcAft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0DA739-BF53-204D-883E-6BBDD33AD392}"/>
              </a:ext>
            </a:extLst>
          </p:cNvPr>
          <p:cNvCxnSpPr/>
          <p:nvPr userDrawn="1"/>
        </p:nvCxnSpPr>
        <p:spPr>
          <a:xfrm>
            <a:off x="683846" y="6246934"/>
            <a:ext cx="109915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5FCD496-215F-3A48-AC12-A25B87F57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702" y="450352"/>
            <a:ext cx="599706" cy="59970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E48409A-8A3A-2F49-9E27-971CFA3C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846" y="6405686"/>
            <a:ext cx="2743200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A79758-4127-194D-B8FD-08EC6EAB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BC9C3AAE-303E-4549-BDDB-0F2933EFA1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DA83A-8562-41FD-BE21-E5D17ED02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45" y="399607"/>
            <a:ext cx="1912113" cy="7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2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F15E-906F-D441-A6B8-C8F7B3D658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6703" y="221379"/>
            <a:ext cx="8619521" cy="1057651"/>
          </a:xfrm>
        </p:spPr>
        <p:txBody>
          <a:bodyPr anchor="b" anchorCtr="0">
            <a:normAutofit/>
          </a:bodyPr>
          <a:lstStyle>
            <a:lvl1pPr>
              <a:defRPr sz="3600" b="1" spc="-1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Data and graphs (click to enter title)…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5C1E-D42C-D544-BCC6-4B9F40ED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47" y="1927795"/>
            <a:ext cx="5098646" cy="32986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/>
            </a:lvl1pPr>
            <a:lvl2pPr>
              <a:lnSpc>
                <a:spcPct val="100000"/>
              </a:lnSpc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Aft>
                <a:spcPts val="1200"/>
              </a:spcAft>
              <a:defRPr sz="1800"/>
            </a:lvl4pPr>
            <a:lvl5pPr>
              <a:lnSpc>
                <a:spcPct val="100000"/>
              </a:lnSpc>
              <a:spcAft>
                <a:spcPts val="1200"/>
              </a:spcAft>
              <a:defRPr sz="1800"/>
            </a:lvl5pPr>
          </a:lstStyle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0DA739-BF53-204D-883E-6BBDD33AD392}"/>
              </a:ext>
            </a:extLst>
          </p:cNvPr>
          <p:cNvCxnSpPr/>
          <p:nvPr userDrawn="1"/>
        </p:nvCxnSpPr>
        <p:spPr>
          <a:xfrm>
            <a:off x="683846" y="6246934"/>
            <a:ext cx="109915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5FCD496-215F-3A48-AC12-A25B87F57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702" y="450352"/>
            <a:ext cx="599706" cy="59970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E48409A-8A3A-2F49-9E27-971CFA3C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846" y="6405686"/>
            <a:ext cx="2743200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A79758-4127-194D-B8FD-08EC6EAB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BC9C3AAE-303E-4549-BDDB-0F2933EFA1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4877D-C08C-4F7D-ACD7-337B7BDAA2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845" y="400004"/>
            <a:ext cx="831446" cy="7030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EFF6965-C1E6-4ED7-9AFC-5F0CA823AF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9507" y="1970184"/>
            <a:ext cx="5098646" cy="32986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800"/>
            </a:lvl1pPr>
            <a:lvl2pPr>
              <a:lnSpc>
                <a:spcPct val="100000"/>
              </a:lnSpc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Aft>
                <a:spcPts val="1200"/>
              </a:spcAft>
              <a:defRPr sz="1800"/>
            </a:lvl4pPr>
            <a:lvl5pPr>
              <a:lnSpc>
                <a:spcPct val="100000"/>
              </a:lnSpc>
              <a:spcAft>
                <a:spcPts val="1200"/>
              </a:spcAft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1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F15E-906F-D441-A6B8-C8F7B3D658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6703" y="221379"/>
            <a:ext cx="8619521" cy="1057651"/>
          </a:xfrm>
        </p:spPr>
        <p:txBody>
          <a:bodyPr anchor="b" anchorCtr="0">
            <a:normAutofit/>
          </a:bodyPr>
          <a:lstStyle>
            <a:lvl1pPr>
              <a:defRPr sz="3600" b="1" spc="-1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Data and graphs (click to enter title)…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CD496-215F-3A48-AC12-A25B87F57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702" y="450352"/>
            <a:ext cx="599706" cy="59970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E48409A-8A3A-2F49-9E27-971CFA3C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846" y="6405686"/>
            <a:ext cx="2743200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A79758-4127-194D-B8FD-08EC6EAB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BC9C3AAE-303E-4549-BDDB-0F2933EFA1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4877D-C08C-4F7D-ACD7-337B7BDAA2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845" y="400004"/>
            <a:ext cx="831446" cy="7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7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6DC478-C893-40F7-AD2A-251638AB2B2C}"/>
              </a:ext>
            </a:extLst>
          </p:cNvPr>
          <p:cNvSpPr/>
          <p:nvPr userDrawn="1"/>
        </p:nvSpPr>
        <p:spPr>
          <a:xfrm>
            <a:off x="683846" y="1717788"/>
            <a:ext cx="5648715" cy="20200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BF15E-906F-D441-A6B8-C8F7B3D658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846" y="1733219"/>
            <a:ext cx="5648715" cy="2020025"/>
          </a:xfrm>
        </p:spPr>
        <p:txBody>
          <a:bodyPr anchor="b" anchorCtr="0">
            <a:normAutofit/>
          </a:bodyPr>
          <a:lstStyle>
            <a:lvl1pPr algn="ctr">
              <a:defRPr sz="3600" b="1" spc="-150">
                <a:solidFill>
                  <a:schemeClr val="tx2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add key message…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0DA739-BF53-204D-883E-6BBDD33AD392}"/>
              </a:ext>
            </a:extLst>
          </p:cNvPr>
          <p:cNvCxnSpPr/>
          <p:nvPr userDrawn="1"/>
        </p:nvCxnSpPr>
        <p:spPr>
          <a:xfrm>
            <a:off x="683846" y="6246934"/>
            <a:ext cx="109915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5FCD496-215F-3A48-AC12-A25B87F571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702" y="450352"/>
            <a:ext cx="599706" cy="59970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E48409A-8A3A-2F49-9E27-971CFA3C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846" y="6405686"/>
            <a:ext cx="2743200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A79758-4127-194D-B8FD-08EC6EAB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BC9C3AAE-303E-4549-BDDB-0F2933EFA1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DA83A-8562-41FD-BE21-E5D17ED020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45" y="399607"/>
            <a:ext cx="1912113" cy="7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6DC478-C893-40F7-AD2A-251638AB2B2C}"/>
              </a:ext>
            </a:extLst>
          </p:cNvPr>
          <p:cNvSpPr/>
          <p:nvPr userDrawn="1"/>
        </p:nvSpPr>
        <p:spPr>
          <a:xfrm>
            <a:off x="683846" y="1717788"/>
            <a:ext cx="5648715" cy="20200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BF15E-906F-D441-A6B8-C8F7B3D658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846" y="1733219"/>
            <a:ext cx="5648715" cy="2020025"/>
          </a:xfrm>
        </p:spPr>
        <p:txBody>
          <a:bodyPr anchor="b" anchorCtr="0">
            <a:normAutofit/>
          </a:bodyPr>
          <a:lstStyle>
            <a:lvl1pPr algn="ctr">
              <a:defRPr sz="3600" b="1" spc="-150">
                <a:solidFill>
                  <a:schemeClr val="tx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add key message…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0DA739-BF53-204D-883E-6BBDD33AD392}"/>
              </a:ext>
            </a:extLst>
          </p:cNvPr>
          <p:cNvCxnSpPr/>
          <p:nvPr userDrawn="1"/>
        </p:nvCxnSpPr>
        <p:spPr>
          <a:xfrm>
            <a:off x="683846" y="6246934"/>
            <a:ext cx="109915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5FCD496-215F-3A48-AC12-A25B87F571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702" y="450352"/>
            <a:ext cx="599706" cy="59970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E48409A-8A3A-2F49-9E27-971CFA3C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846" y="6405686"/>
            <a:ext cx="2743200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A79758-4127-194D-B8FD-08EC6EAB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BC9C3AAE-303E-4549-BDDB-0F2933EFA1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552FD3-9445-4540-8630-C7F480F74D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45" y="409562"/>
            <a:ext cx="1857817" cy="6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5F03E18-2851-254E-8D5F-CB1BEB2548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4575" y="0"/>
            <a:ext cx="6067425" cy="6858000"/>
          </a:xfrm>
          <a:custGeom>
            <a:avLst/>
            <a:gdLst>
              <a:gd name="connsiteX0" fmla="*/ 0 w 6067425"/>
              <a:gd name="connsiteY0" fmla="*/ 0 h 6858000"/>
              <a:gd name="connsiteX1" fmla="*/ 6067425 w 6067425"/>
              <a:gd name="connsiteY1" fmla="*/ 0 h 6858000"/>
              <a:gd name="connsiteX2" fmla="*/ 6067425 w 6067425"/>
              <a:gd name="connsiteY2" fmla="*/ 6858000 h 6858000"/>
              <a:gd name="connsiteX3" fmla="*/ 0 w 6067425"/>
              <a:gd name="connsiteY3" fmla="*/ 6858000 h 6858000"/>
              <a:gd name="connsiteX4" fmla="*/ 0 w 6067425"/>
              <a:gd name="connsiteY4" fmla="*/ 0 h 6858000"/>
              <a:gd name="connsiteX0" fmla="*/ 0 w 6067425"/>
              <a:gd name="connsiteY0" fmla="*/ 0 h 6858000"/>
              <a:gd name="connsiteX1" fmla="*/ 6067425 w 6067425"/>
              <a:gd name="connsiteY1" fmla="*/ 0 h 6858000"/>
              <a:gd name="connsiteX2" fmla="*/ 6067425 w 6067425"/>
              <a:gd name="connsiteY2" fmla="*/ 6858000 h 6858000"/>
              <a:gd name="connsiteX3" fmla="*/ 2133600 w 6067425"/>
              <a:gd name="connsiteY3" fmla="*/ 6858000 h 6858000"/>
              <a:gd name="connsiteX4" fmla="*/ 0 w 60674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7425" h="6858000">
                <a:moveTo>
                  <a:pt x="0" y="0"/>
                </a:moveTo>
                <a:lnTo>
                  <a:pt x="6067425" y="0"/>
                </a:lnTo>
                <a:lnTo>
                  <a:pt x="6067425" y="6858000"/>
                </a:lnTo>
                <a:lnTo>
                  <a:pt x="21336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="0" i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BF15E-906F-D441-A6B8-C8F7B3D6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45" y="1408972"/>
            <a:ext cx="5498123" cy="1057651"/>
          </a:xfrm>
        </p:spPr>
        <p:txBody>
          <a:bodyPr anchor="b" anchorCtr="0">
            <a:normAutofit/>
          </a:bodyPr>
          <a:lstStyle>
            <a:lvl1pPr>
              <a:defRPr sz="3600" b="1" spc="-1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5C1E-D42C-D544-BCC6-4B9F40ED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46" y="2633189"/>
            <a:ext cx="5498122" cy="34081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800"/>
            </a:lvl1pPr>
            <a:lvl2pPr>
              <a:lnSpc>
                <a:spcPct val="100000"/>
              </a:lnSpc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Aft>
                <a:spcPts val="1200"/>
              </a:spcAft>
              <a:defRPr sz="1800"/>
            </a:lvl4pPr>
            <a:lvl5pPr>
              <a:lnSpc>
                <a:spcPct val="100000"/>
              </a:lnSpc>
              <a:spcAft>
                <a:spcPts val="1200"/>
              </a:spcAft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CD496-215F-3A48-AC12-A25B87F57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702" y="450352"/>
            <a:ext cx="599706" cy="59970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430343-C22E-794C-9823-6AEC805BBB16}"/>
              </a:ext>
            </a:extLst>
          </p:cNvPr>
          <p:cNvCxnSpPr>
            <a:cxnSpLocks/>
          </p:cNvCxnSpPr>
          <p:nvPr userDrawn="1"/>
        </p:nvCxnSpPr>
        <p:spPr>
          <a:xfrm>
            <a:off x="683846" y="6246934"/>
            <a:ext cx="69132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7815AEC-4499-A442-BDAC-E11E5B9A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846" y="6405686"/>
            <a:ext cx="2743200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72435D4-F1C8-F646-A1EF-133F216E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BC9C3AAE-303E-4549-BDDB-0F2933EFA1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4B1C1-41D0-4D7D-A9D7-1481C0F9D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45" y="399607"/>
            <a:ext cx="1912113" cy="7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1CB91E-C13D-8447-BAE6-F5BD3B609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300" y="0"/>
            <a:ext cx="483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BF15E-906F-D441-A6B8-C8F7B3D658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845" y="2223524"/>
            <a:ext cx="5888893" cy="1057651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 spc="-1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section divider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5C1E-D42C-D544-BCC6-4B9F40ED2F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846" y="3570990"/>
            <a:ext cx="5888892" cy="217267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Type your text here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FAA805B-5D03-C24A-87B4-09A90420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846" y="6405686"/>
            <a:ext cx="2743200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EB24F70-673D-E74B-B956-56AC05D4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BC9C3AAE-303E-4549-BDDB-0F2933EFA14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4A6389-D325-3D48-985C-DCAFC1FBEEE9}"/>
              </a:ext>
            </a:extLst>
          </p:cNvPr>
          <p:cNvCxnSpPr>
            <a:cxnSpLocks/>
          </p:cNvCxnSpPr>
          <p:nvPr userDrawn="1"/>
        </p:nvCxnSpPr>
        <p:spPr>
          <a:xfrm>
            <a:off x="683846" y="6246934"/>
            <a:ext cx="805451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5FCD496-215F-3A48-AC12-A25B87F571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702" y="450352"/>
            <a:ext cx="599706" cy="599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4E6F4E-A244-48BC-BEED-DA67CC2F9B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46" y="409562"/>
            <a:ext cx="1857817" cy="6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82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1CB91E-C13D-8447-BAE6-F5BD3B609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300" y="0"/>
            <a:ext cx="4838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BF15E-906F-D441-A6B8-C8F7B3D6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45" y="2223524"/>
            <a:ext cx="5888893" cy="1057651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 spc="-1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B6A982-2846-F745-AE25-BFE4720F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846" y="6405686"/>
            <a:ext cx="2743200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B473160-C70E-0443-AAC9-202DD5CB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 lIns="0" tIns="0" rIns="0" bIns="0" anchor="t" anchorCtr="0"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BC9C3AAE-303E-4549-BDDB-0F2933EFA1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CD496-215F-3A48-AC12-A25B87F571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702" y="450352"/>
            <a:ext cx="599706" cy="5997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358671-4F5C-F144-A405-E208F20F64D1}"/>
              </a:ext>
            </a:extLst>
          </p:cNvPr>
          <p:cNvSpPr txBox="1"/>
          <p:nvPr userDrawn="1"/>
        </p:nvSpPr>
        <p:spPr>
          <a:xfrm>
            <a:off x="683845" y="3657598"/>
            <a:ext cx="5888893" cy="1902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2"/>
                </a:solidFill>
              </a:rPr>
              <a:t>Smith School of Enterprise and the Environment</a:t>
            </a:r>
            <a:br>
              <a:rPr lang="en-US" sz="1100" dirty="0">
                <a:solidFill>
                  <a:schemeClr val="bg2"/>
                </a:solidFill>
              </a:rPr>
            </a:br>
            <a:r>
              <a:rPr lang="en-US" sz="1100" dirty="0">
                <a:solidFill>
                  <a:schemeClr val="bg2"/>
                </a:solidFill>
              </a:rPr>
              <a:t>University of Oxford</a:t>
            </a:r>
            <a:br>
              <a:rPr lang="en-US" sz="1100" dirty="0">
                <a:solidFill>
                  <a:schemeClr val="bg2"/>
                </a:solidFill>
              </a:rPr>
            </a:br>
            <a:r>
              <a:rPr lang="en-US" sz="1100" dirty="0">
                <a:solidFill>
                  <a:schemeClr val="bg2"/>
                </a:solidFill>
              </a:rPr>
              <a:t>South Parks Road</a:t>
            </a:r>
            <a:br>
              <a:rPr lang="en-US" sz="1100" dirty="0">
                <a:solidFill>
                  <a:schemeClr val="bg2"/>
                </a:solidFill>
              </a:rPr>
            </a:br>
            <a:r>
              <a:rPr lang="en-US" sz="1100" dirty="0">
                <a:solidFill>
                  <a:schemeClr val="bg2"/>
                </a:solidFill>
              </a:rPr>
              <a:t>Oxford</a:t>
            </a:r>
            <a:br>
              <a:rPr lang="en-US" sz="1100" dirty="0">
                <a:solidFill>
                  <a:schemeClr val="bg2"/>
                </a:solidFill>
              </a:rPr>
            </a:br>
            <a:r>
              <a:rPr lang="en-US" sz="1100" dirty="0">
                <a:solidFill>
                  <a:schemeClr val="bg2"/>
                </a:solidFill>
              </a:rPr>
              <a:t>OX1 3QY</a:t>
            </a:r>
            <a:br>
              <a:rPr lang="en-US" sz="1100" dirty="0">
                <a:solidFill>
                  <a:schemeClr val="bg2"/>
                </a:solidFill>
              </a:rPr>
            </a:br>
            <a:br>
              <a:rPr lang="en-US" sz="1100" dirty="0">
                <a:solidFill>
                  <a:schemeClr val="bg2"/>
                </a:solidFill>
              </a:rPr>
            </a:br>
            <a:r>
              <a:rPr lang="en-US" sz="1100" dirty="0">
                <a:solidFill>
                  <a:schemeClr val="bg2"/>
                </a:solidFill>
              </a:rPr>
              <a:t>YOUR.NAME@smithschool.ox.ac.uk</a:t>
            </a:r>
            <a:br>
              <a:rPr lang="en-US" sz="1100" dirty="0">
                <a:solidFill>
                  <a:schemeClr val="bg2"/>
                </a:solidFill>
              </a:rPr>
            </a:br>
            <a:r>
              <a:rPr lang="en-US" sz="1100" dirty="0">
                <a:solidFill>
                  <a:schemeClr val="bg2"/>
                </a:solidFill>
              </a:rPr>
              <a:t>Tel: YOUR NUMBER</a:t>
            </a:r>
          </a:p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824FB0-5BBF-8442-823F-60F63C19D875}"/>
              </a:ext>
            </a:extLst>
          </p:cNvPr>
          <p:cNvCxnSpPr>
            <a:cxnSpLocks/>
          </p:cNvCxnSpPr>
          <p:nvPr userDrawn="1"/>
        </p:nvCxnSpPr>
        <p:spPr>
          <a:xfrm>
            <a:off x="683846" y="6246934"/>
            <a:ext cx="805451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B64116C-499A-4554-B41A-6A08783710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45" y="409562"/>
            <a:ext cx="1857817" cy="6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76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39071-EBEC-BC4E-A160-C06873F8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924B1-F0EC-544A-98CE-ACEC46500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106A8-3AFF-2248-87C8-1EF6283B3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5AB5A-C8CE-D944-83AB-C7ECB4288D6D}" type="datetime3">
              <a:rPr lang="en-GB" smtClean="0"/>
              <a:t>25 September,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32E0E-9145-5542-A00C-9FFFB7154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A21FC-8EBC-1844-A703-54D7E36D6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3AAE-303E-4549-BDDB-0F2933EFA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9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9" r:id="rId4"/>
    <p:sldLayoutId id="2147483663" r:id="rId5"/>
    <p:sldLayoutId id="2147483664" r:id="rId6"/>
    <p:sldLayoutId id="2147483660" r:id="rId7"/>
    <p:sldLayoutId id="2147483661" r:id="rId8"/>
    <p:sldLayoutId id="2147483662" r:id="rId9"/>
    <p:sldLayoutId id="2147483667" r:id="rId10"/>
    <p:sldLayoutId id="2147483668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mmy.jia@ouce.ox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svg"/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35.png"/><Relationship Id="rId10" Type="http://schemas.openxmlformats.org/officeDocument/2006/relationships/image" Target="../media/image50.sv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jimmy.jia@st-annes.ox.ac.uk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4EA6-2C11-7B4F-9A69-5264424C3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31" y="1568156"/>
            <a:ext cx="6457848" cy="21110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/>
              <a:t>Merging the metrics </a:t>
            </a:r>
            <a:br>
              <a:rPr lang="en-US" sz="4400" dirty="0"/>
            </a:br>
            <a:r>
              <a:rPr lang="en-US" sz="4400" dirty="0"/>
              <a:t>for financial and carbon accounting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C2FBF-31FB-CA41-A16E-6E72137D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90" y="4062061"/>
            <a:ext cx="6906040" cy="260378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Jimmy Jia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 Sustainable Finance Group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 Net Zero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jimmy.jia@ouce.ox.ac.uk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ICARB Conference 2023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Sept 2023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8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Prior work: Designing for Comparability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46E849-13D9-CFAA-7FF9-4F6E2624F213}"/>
              </a:ext>
            </a:extLst>
          </p:cNvPr>
          <p:cNvSpPr/>
          <p:nvPr/>
        </p:nvSpPr>
        <p:spPr>
          <a:xfrm>
            <a:off x="969628" y="2118089"/>
            <a:ext cx="18685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Emissions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7C32B2-8B87-7492-3251-2DF4E8701633}"/>
              </a:ext>
            </a:extLst>
          </p:cNvPr>
          <p:cNvSpPr/>
          <p:nvPr/>
        </p:nvSpPr>
        <p:spPr>
          <a:xfrm>
            <a:off x="4829624" y="2120348"/>
            <a:ext cx="18685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Activity Data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5CBB7674-958B-6F7B-1312-BE5A32D004A2}"/>
              </a:ext>
            </a:extLst>
          </p:cNvPr>
          <p:cNvSpPr/>
          <p:nvPr/>
        </p:nvSpPr>
        <p:spPr>
          <a:xfrm>
            <a:off x="405250" y="3338060"/>
            <a:ext cx="5690749" cy="1122401"/>
          </a:xfrm>
          <a:prstGeom prst="wedgeRectCallout">
            <a:avLst>
              <a:gd name="adj1" fmla="val 39713"/>
              <a:gd name="adj2" fmla="val -74503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Operational data (gallons, miles, kWh)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Tells us if the company is operating efficiently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tx1"/>
                </a:solidFill>
              </a:rPr>
              <a:t>What investors need to know!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203D9778-65CB-86DA-EAEA-95687563F219}"/>
              </a:ext>
            </a:extLst>
          </p:cNvPr>
          <p:cNvSpPr/>
          <p:nvPr/>
        </p:nvSpPr>
        <p:spPr>
          <a:xfrm>
            <a:off x="6698182" y="3320934"/>
            <a:ext cx="5140204" cy="1122400"/>
          </a:xfrm>
          <a:prstGeom prst="wedgeRectCallout">
            <a:avLst>
              <a:gd name="adj1" fmla="val 17324"/>
              <a:gd name="adj2" fmla="val -74163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An accounting choice, based on combustion, LCA, EEIO, or other estimates.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Values can differ by 38%, </a:t>
            </a:r>
            <a:r>
              <a:rPr lang="en-GB" sz="1600" b="1" i="1" dirty="0">
                <a:solidFill>
                  <a:schemeClr val="tx1"/>
                </a:solidFill>
              </a:rPr>
              <a:t>because existing standards gives flexibility to choose!</a:t>
            </a:r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833B6F1F-7868-BE09-3324-EBB6A70BA9E0}"/>
              </a:ext>
            </a:extLst>
          </p:cNvPr>
          <p:cNvSpPr/>
          <p:nvPr/>
        </p:nvSpPr>
        <p:spPr>
          <a:xfrm>
            <a:off x="7236701" y="2118089"/>
            <a:ext cx="914400" cy="914400"/>
          </a:xfrm>
          <a:prstGeom prst="mathMultiply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CB1A6004-6E82-B93A-94FB-B1A0D9B0AF8E}"/>
              </a:ext>
            </a:extLst>
          </p:cNvPr>
          <p:cNvSpPr/>
          <p:nvPr/>
        </p:nvSpPr>
        <p:spPr>
          <a:xfrm>
            <a:off x="3376705" y="2118089"/>
            <a:ext cx="914400" cy="914400"/>
          </a:xfrm>
          <a:prstGeom prst="mathEqual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0B9091-6ADE-67AC-62EC-ACF78FA6EC0E}"/>
              </a:ext>
            </a:extLst>
          </p:cNvPr>
          <p:cNvSpPr/>
          <p:nvPr/>
        </p:nvSpPr>
        <p:spPr>
          <a:xfrm>
            <a:off x="8689618" y="2118089"/>
            <a:ext cx="18685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Emission Factor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4020A4-3524-179C-A16C-3280EDF399D5}"/>
              </a:ext>
            </a:extLst>
          </p:cNvPr>
          <p:cNvSpPr txBox="1"/>
          <p:nvPr/>
        </p:nvSpPr>
        <p:spPr>
          <a:xfrm>
            <a:off x="8689618" y="4468327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LCA = life cycle assessment</a:t>
            </a:r>
          </a:p>
          <a:p>
            <a:r>
              <a:rPr lang="en-GB" sz="1200" i="1" dirty="0"/>
              <a:t>EEIO = environmentally extended input/output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70C97-5A73-DA93-4C93-CB6255CDD63D}"/>
              </a:ext>
            </a:extLst>
          </p:cNvPr>
          <p:cNvSpPr txBox="1"/>
          <p:nvPr/>
        </p:nvSpPr>
        <p:spPr>
          <a:xfrm>
            <a:off x="1061683" y="1371730"/>
            <a:ext cx="964456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We can’t tell the difference between operational differences and accounting choices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18CDD2-5221-A60E-DD5A-D7A433B912E9}"/>
              </a:ext>
            </a:extLst>
          </p:cNvPr>
          <p:cNvSpPr txBox="1">
            <a:spLocks/>
          </p:cNvSpPr>
          <p:nvPr/>
        </p:nvSpPr>
        <p:spPr>
          <a:xfrm>
            <a:off x="683846" y="6199622"/>
            <a:ext cx="2743200" cy="1694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11BD5-066E-2BEF-E735-6CDBEE84D767}"/>
              </a:ext>
            </a:extLst>
          </p:cNvPr>
          <p:cNvSpPr txBox="1"/>
          <p:nvPr/>
        </p:nvSpPr>
        <p:spPr>
          <a:xfrm>
            <a:off x="300163" y="5268001"/>
            <a:ext cx="11538223" cy="1525603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b="1" dirty="0"/>
              <a:t>Conditions for comparability: </a:t>
            </a:r>
          </a:p>
          <a:p>
            <a:pPr marL="228600" indent="-228600">
              <a:buAutoNum type="arabicParenR"/>
            </a:pPr>
            <a:endParaRPr lang="en-GB" sz="1600" dirty="0"/>
          </a:p>
          <a:p>
            <a:pPr marL="228600" indent="-228600">
              <a:buAutoNum type="arabicParenR"/>
            </a:pPr>
            <a:r>
              <a:rPr lang="en-GB" sz="1600" dirty="0"/>
              <a:t>Account for activity data </a:t>
            </a:r>
            <a:r>
              <a:rPr lang="en-GB" sz="1600" b="1" i="1" dirty="0"/>
              <a:t>separate</a:t>
            </a:r>
            <a:r>
              <a:rPr lang="en-GB" sz="1600" dirty="0"/>
              <a:t> from Emission Factor – (Accounting Condition)</a:t>
            </a:r>
          </a:p>
          <a:p>
            <a:pPr marL="228600" indent="-228600">
              <a:buAutoNum type="arabicParenR"/>
            </a:pPr>
            <a:r>
              <a:rPr lang="en-GB" sz="1600" dirty="0"/>
              <a:t>Use only </a:t>
            </a:r>
            <a:r>
              <a:rPr lang="en-GB" sz="1600" b="1" i="1" dirty="0"/>
              <a:t>Combustion Emission Factors</a:t>
            </a:r>
            <a:r>
              <a:rPr lang="en-GB" sz="1600" i="1" dirty="0"/>
              <a:t> – </a:t>
            </a:r>
            <a:r>
              <a:rPr lang="en-GB" sz="1600" dirty="0"/>
              <a:t>(Dimensional Analysis Condition)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523F93-8362-EC26-6A8E-2F2F7BBFD644}"/>
              </a:ext>
            </a:extLst>
          </p:cNvPr>
          <p:cNvSpPr txBox="1"/>
          <p:nvPr/>
        </p:nvSpPr>
        <p:spPr>
          <a:xfrm>
            <a:off x="8899304" y="5784552"/>
            <a:ext cx="313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Account for energy </a:t>
            </a:r>
            <a:r>
              <a:rPr lang="en-GB" sz="1600" dirty="0"/>
              <a:t>before accounting for carbon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64A45A3-2CEE-9C22-02E0-4DF787356740}"/>
              </a:ext>
            </a:extLst>
          </p:cNvPr>
          <p:cNvSpPr/>
          <p:nvPr/>
        </p:nvSpPr>
        <p:spPr>
          <a:xfrm>
            <a:off x="8321703" y="5880936"/>
            <a:ext cx="344557" cy="48122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4A0BD-5840-3429-4C76-02B4EE15F21A}"/>
              </a:ext>
            </a:extLst>
          </p:cNvPr>
          <p:cNvSpPr txBox="1"/>
          <p:nvPr/>
        </p:nvSpPr>
        <p:spPr>
          <a:xfrm>
            <a:off x="1880231" y="6569346"/>
            <a:ext cx="193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Jia &amp; Taylor 2022</a:t>
            </a:r>
          </a:p>
        </p:txBody>
      </p:sp>
    </p:spTree>
    <p:extLst>
      <p:ext uri="{BB962C8B-B14F-4D97-AF65-F5344CB8AC3E}">
        <p14:creationId xmlns:p14="http://schemas.microsoft.com/office/powerpoint/2010/main" val="232761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A difference in accounting for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90072-0EE7-9D53-CC67-52CCE4BCFB6E}"/>
              </a:ext>
            </a:extLst>
          </p:cNvPr>
          <p:cNvSpPr txBox="1"/>
          <p:nvPr/>
        </p:nvSpPr>
        <p:spPr>
          <a:xfrm>
            <a:off x="120438" y="1652917"/>
            <a:ext cx="3306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LCA, time passes </a:t>
            </a:r>
            <a:r>
              <a:rPr lang="en-GB" sz="1600" b="1" i="1" dirty="0"/>
              <a:t>between events</a:t>
            </a:r>
            <a:r>
              <a:rPr lang="en-GB" sz="1600" dirty="0"/>
              <a:t>, regardless of how long it takes.</a:t>
            </a:r>
          </a:p>
          <a:p>
            <a:endParaRPr lang="en-GB" sz="1600" dirty="0"/>
          </a:p>
          <a:p>
            <a:r>
              <a:rPr lang="en-GB" sz="1600" dirty="0"/>
              <a:t>This is known as </a:t>
            </a:r>
            <a:r>
              <a:rPr lang="en-GB" sz="1600" b="1" i="1" dirty="0"/>
              <a:t>single entry bookkeeping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6F576E-1B75-5C7C-B25C-E9A2E5D6AF18}"/>
              </a:ext>
            </a:extLst>
          </p:cNvPr>
          <p:cNvSpPr/>
          <p:nvPr/>
        </p:nvSpPr>
        <p:spPr>
          <a:xfrm rot="16200000">
            <a:off x="2904533" y="2497580"/>
            <a:ext cx="1554815" cy="2159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Raw material supply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D9AD6-8894-6616-4EAC-C6879B9A64C4}"/>
              </a:ext>
            </a:extLst>
          </p:cNvPr>
          <p:cNvSpPr/>
          <p:nvPr/>
        </p:nvSpPr>
        <p:spPr>
          <a:xfrm rot="16200000">
            <a:off x="3484922" y="2348014"/>
            <a:ext cx="1554818" cy="5150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Manufacturing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CDEDA9-915E-49D9-CC5B-5FAF60A80E96}"/>
              </a:ext>
            </a:extLst>
          </p:cNvPr>
          <p:cNvSpPr/>
          <p:nvPr/>
        </p:nvSpPr>
        <p:spPr>
          <a:xfrm rot="16200000">
            <a:off x="3119119" y="2497581"/>
            <a:ext cx="1554820" cy="2159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608437-8935-2D46-64F1-02372BB05580}"/>
              </a:ext>
            </a:extLst>
          </p:cNvPr>
          <p:cNvSpPr/>
          <p:nvPr/>
        </p:nvSpPr>
        <p:spPr>
          <a:xfrm rot="16200000">
            <a:off x="3850020" y="2497579"/>
            <a:ext cx="1554818" cy="2159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B2EA4F-79ED-06E5-9D9D-CE3E570BA8D4}"/>
              </a:ext>
            </a:extLst>
          </p:cNvPr>
          <p:cNvSpPr/>
          <p:nvPr/>
        </p:nvSpPr>
        <p:spPr>
          <a:xfrm>
            <a:off x="6922515" y="1434014"/>
            <a:ext cx="4492286" cy="376201"/>
          </a:xfrm>
          <a:prstGeom prst="rect">
            <a:avLst/>
          </a:prstGeom>
          <a:solidFill>
            <a:srgbClr val="41B6E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Use stage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C49086-0055-6FBA-74BD-ABE939D75B89}"/>
              </a:ext>
            </a:extLst>
          </p:cNvPr>
          <p:cNvSpPr/>
          <p:nvPr/>
        </p:nvSpPr>
        <p:spPr>
          <a:xfrm>
            <a:off x="3573982" y="1434014"/>
            <a:ext cx="3348534" cy="376201"/>
          </a:xfrm>
          <a:prstGeom prst="rect">
            <a:avLst/>
          </a:prstGeom>
          <a:solidFill>
            <a:srgbClr val="41B6E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0DD27A-C98D-AD4C-4D27-F29797DC641D}"/>
              </a:ext>
            </a:extLst>
          </p:cNvPr>
          <p:cNvSpPr/>
          <p:nvPr/>
        </p:nvSpPr>
        <p:spPr>
          <a:xfrm rot="16200000">
            <a:off x="10768045" y="2474887"/>
            <a:ext cx="1554815" cy="2612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46EF91-AD31-4ACD-0073-42373C2A7FB1}"/>
              </a:ext>
            </a:extLst>
          </p:cNvPr>
          <p:cNvSpPr/>
          <p:nvPr/>
        </p:nvSpPr>
        <p:spPr>
          <a:xfrm rot="16200000">
            <a:off x="11006652" y="2497578"/>
            <a:ext cx="1554815" cy="2159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Waste processing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6B99FB-17E9-041B-F637-F35C975638D1}"/>
              </a:ext>
            </a:extLst>
          </p:cNvPr>
          <p:cNvSpPr/>
          <p:nvPr/>
        </p:nvSpPr>
        <p:spPr>
          <a:xfrm rot="16200000">
            <a:off x="11224131" y="2497577"/>
            <a:ext cx="1554815" cy="2159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47A9A3-6E4B-BD32-5359-AF00C9B0542B}"/>
              </a:ext>
            </a:extLst>
          </p:cNvPr>
          <p:cNvSpPr/>
          <p:nvPr/>
        </p:nvSpPr>
        <p:spPr>
          <a:xfrm rot="16200000">
            <a:off x="8124089" y="626556"/>
            <a:ext cx="1554815" cy="3957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/ Maintenance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D28287-FE7B-02ED-91B8-343685257526}"/>
              </a:ext>
            </a:extLst>
          </p:cNvPr>
          <p:cNvSpPr/>
          <p:nvPr/>
        </p:nvSpPr>
        <p:spPr>
          <a:xfrm rot="16200000">
            <a:off x="10370233" y="2338375"/>
            <a:ext cx="1554815" cy="534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19E2D-3C9C-8A21-CAB7-839B5205EA18}"/>
              </a:ext>
            </a:extLst>
          </p:cNvPr>
          <p:cNvSpPr/>
          <p:nvPr/>
        </p:nvSpPr>
        <p:spPr>
          <a:xfrm>
            <a:off x="11414801" y="1434014"/>
            <a:ext cx="691665" cy="376201"/>
          </a:xfrm>
          <a:prstGeom prst="rect">
            <a:avLst/>
          </a:prstGeom>
          <a:solidFill>
            <a:srgbClr val="41B6E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End of life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BBD93F-B5DB-42F4-2530-CC6E8D4FF2CF}"/>
              </a:ext>
            </a:extLst>
          </p:cNvPr>
          <p:cNvSpPr/>
          <p:nvPr/>
        </p:nvSpPr>
        <p:spPr>
          <a:xfrm rot="16200000">
            <a:off x="4940777" y="1617129"/>
            <a:ext cx="1554818" cy="19768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Manufacturing 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E948DD-A46B-CBF7-5104-3ADA27E15718}"/>
              </a:ext>
            </a:extLst>
          </p:cNvPr>
          <p:cNvSpPr/>
          <p:nvPr/>
        </p:nvSpPr>
        <p:spPr>
          <a:xfrm rot="16200000">
            <a:off x="6037148" y="2497578"/>
            <a:ext cx="1554815" cy="2159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5E7954-6EC5-C190-C979-632EE3F574B8}"/>
              </a:ext>
            </a:extLst>
          </p:cNvPr>
          <p:cNvSpPr txBox="1"/>
          <p:nvPr/>
        </p:nvSpPr>
        <p:spPr>
          <a:xfrm>
            <a:off x="145772" y="3651703"/>
            <a:ext cx="335945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In financial accounting, reports are disclosed in </a:t>
            </a:r>
            <a:r>
              <a:rPr lang="en-GB" sz="1600" b="1" i="1" dirty="0"/>
              <a:t>regular time periods</a:t>
            </a:r>
            <a:r>
              <a:rPr lang="en-GB" sz="1600" dirty="0"/>
              <a:t>, regardless of what happens.</a:t>
            </a:r>
          </a:p>
          <a:p>
            <a:endParaRPr lang="en-GB" sz="1600" dirty="0"/>
          </a:p>
          <a:p>
            <a:r>
              <a:rPr lang="en-GB" sz="1600" dirty="0"/>
              <a:t>This uses </a:t>
            </a:r>
            <a:r>
              <a:rPr lang="en-GB" sz="1600" b="1" i="1" dirty="0"/>
              <a:t>double entry bookkeeping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1815F22-91FB-7796-AE65-9ED8EA218F79}"/>
              </a:ext>
            </a:extLst>
          </p:cNvPr>
          <p:cNvSpPr/>
          <p:nvPr/>
        </p:nvSpPr>
        <p:spPr>
          <a:xfrm>
            <a:off x="3545434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E437E3-9A3B-8DE7-E0B1-09BB8F32CA13}"/>
              </a:ext>
            </a:extLst>
          </p:cNvPr>
          <p:cNvSpPr/>
          <p:nvPr/>
        </p:nvSpPr>
        <p:spPr>
          <a:xfrm>
            <a:off x="4459834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DB25E1A-0589-681F-DA0D-36BE4FB0D349}"/>
              </a:ext>
            </a:extLst>
          </p:cNvPr>
          <p:cNvSpPr/>
          <p:nvPr/>
        </p:nvSpPr>
        <p:spPr>
          <a:xfrm>
            <a:off x="5376789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A46BC8-50BC-FE24-DBA7-44477D77B576}"/>
              </a:ext>
            </a:extLst>
          </p:cNvPr>
          <p:cNvSpPr/>
          <p:nvPr/>
        </p:nvSpPr>
        <p:spPr>
          <a:xfrm>
            <a:off x="6300847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9E922DB-E686-6EAF-13AD-23FEEC5591FC}"/>
              </a:ext>
            </a:extLst>
          </p:cNvPr>
          <p:cNvSpPr/>
          <p:nvPr/>
        </p:nvSpPr>
        <p:spPr>
          <a:xfrm>
            <a:off x="7220929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F5A045F-87C4-5773-1D2E-41703F3088C4}"/>
              </a:ext>
            </a:extLst>
          </p:cNvPr>
          <p:cNvSpPr/>
          <p:nvPr/>
        </p:nvSpPr>
        <p:spPr>
          <a:xfrm>
            <a:off x="8135329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EA57868-C7A9-083F-03E3-D27C522EC91C}"/>
              </a:ext>
            </a:extLst>
          </p:cNvPr>
          <p:cNvSpPr/>
          <p:nvPr/>
        </p:nvSpPr>
        <p:spPr>
          <a:xfrm>
            <a:off x="9056260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0ABB185-04E9-F549-54FB-5589627F5503}"/>
              </a:ext>
            </a:extLst>
          </p:cNvPr>
          <p:cNvSpPr/>
          <p:nvPr/>
        </p:nvSpPr>
        <p:spPr>
          <a:xfrm>
            <a:off x="9976152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8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A135796B-1C4C-9CDB-5D44-BD5337470CD9}"/>
              </a:ext>
            </a:extLst>
          </p:cNvPr>
          <p:cNvSpPr/>
          <p:nvPr/>
        </p:nvSpPr>
        <p:spPr>
          <a:xfrm>
            <a:off x="10896041" y="3854914"/>
            <a:ext cx="1210998" cy="1200329"/>
          </a:xfrm>
          <a:prstGeom prst="rightArrow">
            <a:avLst>
              <a:gd name="adj1" fmla="val 76545"/>
              <a:gd name="adj2" fmla="val 50000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3D36440-3188-2B83-66D9-2277496183F5}"/>
              </a:ext>
            </a:extLst>
          </p:cNvPr>
          <p:cNvCxnSpPr/>
          <p:nvPr/>
        </p:nvCxnSpPr>
        <p:spPr>
          <a:xfrm>
            <a:off x="92844" y="3543366"/>
            <a:ext cx="1191370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B4F6663-2423-68F2-F458-1094D15F2EA6}"/>
              </a:ext>
            </a:extLst>
          </p:cNvPr>
          <p:cNvSpPr txBox="1"/>
          <p:nvPr/>
        </p:nvSpPr>
        <p:spPr>
          <a:xfrm>
            <a:off x="1880231" y="6569346"/>
            <a:ext cx="193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Jia &amp; Taylor 2022</a:t>
            </a:r>
          </a:p>
        </p:txBody>
      </p:sp>
    </p:spTree>
    <p:extLst>
      <p:ext uri="{BB962C8B-B14F-4D97-AF65-F5344CB8AC3E}">
        <p14:creationId xmlns:p14="http://schemas.microsoft.com/office/powerpoint/2010/main" val="393285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2" y="221379"/>
            <a:ext cx="8782221" cy="1057651"/>
          </a:xfrm>
        </p:spPr>
        <p:txBody>
          <a:bodyPr>
            <a:normAutofit fontScale="90000"/>
          </a:bodyPr>
          <a:lstStyle/>
          <a:p>
            <a:r>
              <a:rPr lang="en-GB" dirty="0"/>
              <a:t>The Information Architecture to account for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90072-0EE7-9D53-CC67-52CCE4BCFB6E}"/>
              </a:ext>
            </a:extLst>
          </p:cNvPr>
          <p:cNvSpPr txBox="1"/>
          <p:nvPr/>
        </p:nvSpPr>
        <p:spPr>
          <a:xfrm>
            <a:off x="120438" y="1652917"/>
            <a:ext cx="3306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LCA, time passes </a:t>
            </a:r>
            <a:r>
              <a:rPr lang="en-GB" sz="1600" b="1" i="1" dirty="0"/>
              <a:t>between events</a:t>
            </a:r>
            <a:r>
              <a:rPr lang="en-GB" sz="1600" dirty="0"/>
              <a:t>, regardless of how long it takes.</a:t>
            </a:r>
          </a:p>
          <a:p>
            <a:endParaRPr lang="en-GB" sz="1600" dirty="0"/>
          </a:p>
          <a:p>
            <a:r>
              <a:rPr lang="en-GB" sz="1600" dirty="0"/>
              <a:t>This is known as </a:t>
            </a:r>
            <a:r>
              <a:rPr lang="en-GB" sz="1600" b="1" i="1" dirty="0"/>
              <a:t>single entry bookkeeping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6F576E-1B75-5C7C-B25C-E9A2E5D6AF18}"/>
              </a:ext>
            </a:extLst>
          </p:cNvPr>
          <p:cNvSpPr/>
          <p:nvPr/>
        </p:nvSpPr>
        <p:spPr>
          <a:xfrm rot="16200000">
            <a:off x="2904533" y="2497580"/>
            <a:ext cx="1554815" cy="2159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Raw material supply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D9AD6-8894-6616-4EAC-C6879B9A64C4}"/>
              </a:ext>
            </a:extLst>
          </p:cNvPr>
          <p:cNvSpPr/>
          <p:nvPr/>
        </p:nvSpPr>
        <p:spPr>
          <a:xfrm rot="16200000">
            <a:off x="3484922" y="2348014"/>
            <a:ext cx="1554818" cy="5150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Manufacturing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CDEDA9-915E-49D9-CC5B-5FAF60A80E96}"/>
              </a:ext>
            </a:extLst>
          </p:cNvPr>
          <p:cNvSpPr/>
          <p:nvPr/>
        </p:nvSpPr>
        <p:spPr>
          <a:xfrm rot="16200000">
            <a:off x="3119119" y="2497581"/>
            <a:ext cx="1554820" cy="2159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608437-8935-2D46-64F1-02372BB05580}"/>
              </a:ext>
            </a:extLst>
          </p:cNvPr>
          <p:cNvSpPr/>
          <p:nvPr/>
        </p:nvSpPr>
        <p:spPr>
          <a:xfrm rot="16200000">
            <a:off x="3850020" y="2497579"/>
            <a:ext cx="1554818" cy="2159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B2EA4F-79ED-06E5-9D9D-CE3E570BA8D4}"/>
              </a:ext>
            </a:extLst>
          </p:cNvPr>
          <p:cNvSpPr/>
          <p:nvPr/>
        </p:nvSpPr>
        <p:spPr>
          <a:xfrm>
            <a:off x="6922515" y="1434014"/>
            <a:ext cx="4492286" cy="376201"/>
          </a:xfrm>
          <a:prstGeom prst="rect">
            <a:avLst/>
          </a:prstGeom>
          <a:solidFill>
            <a:srgbClr val="41B6E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Use stage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C49086-0055-6FBA-74BD-ABE939D75B89}"/>
              </a:ext>
            </a:extLst>
          </p:cNvPr>
          <p:cNvSpPr/>
          <p:nvPr/>
        </p:nvSpPr>
        <p:spPr>
          <a:xfrm>
            <a:off x="3573982" y="1434014"/>
            <a:ext cx="3348534" cy="376201"/>
          </a:xfrm>
          <a:prstGeom prst="rect">
            <a:avLst/>
          </a:prstGeom>
          <a:solidFill>
            <a:srgbClr val="41B6E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0DD27A-C98D-AD4C-4D27-F29797DC641D}"/>
              </a:ext>
            </a:extLst>
          </p:cNvPr>
          <p:cNvSpPr/>
          <p:nvPr/>
        </p:nvSpPr>
        <p:spPr>
          <a:xfrm rot="16200000">
            <a:off x="10768045" y="2474887"/>
            <a:ext cx="1554815" cy="2612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46EF91-AD31-4ACD-0073-42373C2A7FB1}"/>
              </a:ext>
            </a:extLst>
          </p:cNvPr>
          <p:cNvSpPr/>
          <p:nvPr/>
        </p:nvSpPr>
        <p:spPr>
          <a:xfrm rot="16200000">
            <a:off x="11006652" y="2497578"/>
            <a:ext cx="1554815" cy="2159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Waste processing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6B99FB-17E9-041B-F637-F35C975638D1}"/>
              </a:ext>
            </a:extLst>
          </p:cNvPr>
          <p:cNvSpPr/>
          <p:nvPr/>
        </p:nvSpPr>
        <p:spPr>
          <a:xfrm rot="16200000">
            <a:off x="11224131" y="2497577"/>
            <a:ext cx="1554815" cy="2159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47A9A3-6E4B-BD32-5359-AF00C9B0542B}"/>
              </a:ext>
            </a:extLst>
          </p:cNvPr>
          <p:cNvSpPr/>
          <p:nvPr/>
        </p:nvSpPr>
        <p:spPr>
          <a:xfrm rot="16200000">
            <a:off x="8124089" y="626556"/>
            <a:ext cx="1554815" cy="3957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/ Maintenance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D28287-FE7B-02ED-91B8-343685257526}"/>
              </a:ext>
            </a:extLst>
          </p:cNvPr>
          <p:cNvSpPr/>
          <p:nvPr/>
        </p:nvSpPr>
        <p:spPr>
          <a:xfrm rot="16200000">
            <a:off x="10370233" y="2338375"/>
            <a:ext cx="1554815" cy="534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19E2D-3C9C-8A21-CAB7-839B5205EA18}"/>
              </a:ext>
            </a:extLst>
          </p:cNvPr>
          <p:cNvSpPr/>
          <p:nvPr/>
        </p:nvSpPr>
        <p:spPr>
          <a:xfrm>
            <a:off x="11414801" y="1434014"/>
            <a:ext cx="691665" cy="376201"/>
          </a:xfrm>
          <a:prstGeom prst="rect">
            <a:avLst/>
          </a:prstGeom>
          <a:solidFill>
            <a:srgbClr val="41B6E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End of life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BBD93F-B5DB-42F4-2530-CC6E8D4FF2CF}"/>
              </a:ext>
            </a:extLst>
          </p:cNvPr>
          <p:cNvSpPr/>
          <p:nvPr/>
        </p:nvSpPr>
        <p:spPr>
          <a:xfrm rot="16200000">
            <a:off x="4940777" y="1617129"/>
            <a:ext cx="1554818" cy="19768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Manufacturing 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E948DD-A46B-CBF7-5104-3ADA27E15718}"/>
              </a:ext>
            </a:extLst>
          </p:cNvPr>
          <p:cNvSpPr/>
          <p:nvPr/>
        </p:nvSpPr>
        <p:spPr>
          <a:xfrm rot="16200000">
            <a:off x="6037148" y="2497578"/>
            <a:ext cx="1554815" cy="2159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5E7954-6EC5-C190-C979-632EE3F574B8}"/>
              </a:ext>
            </a:extLst>
          </p:cNvPr>
          <p:cNvSpPr txBox="1"/>
          <p:nvPr/>
        </p:nvSpPr>
        <p:spPr>
          <a:xfrm>
            <a:off x="145772" y="3651703"/>
            <a:ext cx="335945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In financial accounting, reports are disclosed in </a:t>
            </a:r>
            <a:r>
              <a:rPr lang="en-GB" sz="1600" b="1" i="1" dirty="0"/>
              <a:t>regular time periods</a:t>
            </a:r>
            <a:r>
              <a:rPr lang="en-GB" sz="1600" dirty="0"/>
              <a:t>, regardless of what happens.</a:t>
            </a:r>
          </a:p>
          <a:p>
            <a:endParaRPr lang="en-GB" sz="1600" dirty="0"/>
          </a:p>
          <a:p>
            <a:r>
              <a:rPr lang="en-GB" sz="1600" dirty="0"/>
              <a:t>This uses </a:t>
            </a:r>
            <a:r>
              <a:rPr lang="en-GB" sz="1600" b="1" i="1" dirty="0"/>
              <a:t>double entry bookkeeping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1815F22-91FB-7796-AE65-9ED8EA218F79}"/>
              </a:ext>
            </a:extLst>
          </p:cNvPr>
          <p:cNvSpPr/>
          <p:nvPr/>
        </p:nvSpPr>
        <p:spPr>
          <a:xfrm>
            <a:off x="3545434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E437E3-9A3B-8DE7-E0B1-09BB8F32CA13}"/>
              </a:ext>
            </a:extLst>
          </p:cNvPr>
          <p:cNvSpPr/>
          <p:nvPr/>
        </p:nvSpPr>
        <p:spPr>
          <a:xfrm>
            <a:off x="4459834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DB25E1A-0589-681F-DA0D-36BE4FB0D349}"/>
              </a:ext>
            </a:extLst>
          </p:cNvPr>
          <p:cNvSpPr/>
          <p:nvPr/>
        </p:nvSpPr>
        <p:spPr>
          <a:xfrm>
            <a:off x="5376789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A46BC8-50BC-FE24-DBA7-44477D77B576}"/>
              </a:ext>
            </a:extLst>
          </p:cNvPr>
          <p:cNvSpPr/>
          <p:nvPr/>
        </p:nvSpPr>
        <p:spPr>
          <a:xfrm>
            <a:off x="6300847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9E922DB-E686-6EAF-13AD-23FEEC5591FC}"/>
              </a:ext>
            </a:extLst>
          </p:cNvPr>
          <p:cNvSpPr/>
          <p:nvPr/>
        </p:nvSpPr>
        <p:spPr>
          <a:xfrm>
            <a:off x="7220929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F5A045F-87C4-5773-1D2E-41703F3088C4}"/>
              </a:ext>
            </a:extLst>
          </p:cNvPr>
          <p:cNvSpPr/>
          <p:nvPr/>
        </p:nvSpPr>
        <p:spPr>
          <a:xfrm>
            <a:off x="8135329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EA57868-C7A9-083F-03E3-D27C522EC91C}"/>
              </a:ext>
            </a:extLst>
          </p:cNvPr>
          <p:cNvSpPr/>
          <p:nvPr/>
        </p:nvSpPr>
        <p:spPr>
          <a:xfrm>
            <a:off x="9056260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0ABB185-04E9-F549-54FB-5589627F5503}"/>
              </a:ext>
            </a:extLst>
          </p:cNvPr>
          <p:cNvSpPr/>
          <p:nvPr/>
        </p:nvSpPr>
        <p:spPr>
          <a:xfrm>
            <a:off x="9976152" y="3998420"/>
            <a:ext cx="914400" cy="9144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Year 8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A135796B-1C4C-9CDB-5D44-BD5337470CD9}"/>
              </a:ext>
            </a:extLst>
          </p:cNvPr>
          <p:cNvSpPr/>
          <p:nvPr/>
        </p:nvSpPr>
        <p:spPr>
          <a:xfrm>
            <a:off x="10896041" y="3854914"/>
            <a:ext cx="1210998" cy="1200329"/>
          </a:xfrm>
          <a:prstGeom prst="rightArrow">
            <a:avLst>
              <a:gd name="adj1" fmla="val 76545"/>
              <a:gd name="adj2" fmla="val 50000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3D36440-3188-2B83-66D9-2277496183F5}"/>
              </a:ext>
            </a:extLst>
          </p:cNvPr>
          <p:cNvCxnSpPr/>
          <p:nvPr/>
        </p:nvCxnSpPr>
        <p:spPr>
          <a:xfrm>
            <a:off x="92844" y="3543366"/>
            <a:ext cx="1191370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BB890D5-9883-54D9-FE74-AD908C961D67}"/>
              </a:ext>
            </a:extLst>
          </p:cNvPr>
          <p:cNvSpPr txBox="1"/>
          <p:nvPr/>
        </p:nvSpPr>
        <p:spPr>
          <a:xfrm>
            <a:off x="300163" y="5268001"/>
            <a:ext cx="11538223" cy="1525603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b="1" dirty="0"/>
              <a:t>Conditions for comparability: </a:t>
            </a:r>
          </a:p>
          <a:p>
            <a:pPr marL="228600" indent="-228600">
              <a:buAutoNum type="arabicParenR"/>
            </a:pPr>
            <a:endParaRPr lang="en-GB" sz="1600" dirty="0"/>
          </a:p>
          <a:p>
            <a:pPr marL="228600" indent="-228600">
              <a:buAutoNum type="arabicParenR"/>
            </a:pPr>
            <a:r>
              <a:rPr lang="en-GB" sz="1600" dirty="0"/>
              <a:t>Account for activity data </a:t>
            </a:r>
            <a:r>
              <a:rPr lang="en-GB" sz="1600" b="1" i="1" dirty="0"/>
              <a:t>separate</a:t>
            </a:r>
            <a:r>
              <a:rPr lang="en-GB" sz="1600" dirty="0"/>
              <a:t> from Emission Factor – (Accounting Condition)</a:t>
            </a:r>
          </a:p>
          <a:p>
            <a:pPr marL="228600" indent="-228600">
              <a:buAutoNum type="arabicParenR"/>
            </a:pPr>
            <a:r>
              <a:rPr lang="en-GB" sz="1600" dirty="0"/>
              <a:t>Use only </a:t>
            </a:r>
            <a:r>
              <a:rPr lang="en-GB" sz="1600" b="1" i="1" dirty="0"/>
              <a:t>Combustion Emission Factors</a:t>
            </a:r>
            <a:r>
              <a:rPr lang="en-GB" sz="1600" i="1" dirty="0"/>
              <a:t> – </a:t>
            </a:r>
            <a:r>
              <a:rPr lang="en-GB" sz="1600" dirty="0"/>
              <a:t>(Dimensional Analysis Condition)</a:t>
            </a:r>
          </a:p>
          <a:p>
            <a:pPr marL="228600" indent="-228600">
              <a:buFontTx/>
              <a:buAutoNum type="arabicParenR"/>
            </a:pPr>
            <a:r>
              <a:rPr lang="en-GB" sz="1600" dirty="0">
                <a:solidFill>
                  <a:srgbClr val="C00000"/>
                </a:solidFill>
              </a:rPr>
              <a:t>Use </a:t>
            </a:r>
            <a:r>
              <a:rPr lang="en-GB" sz="1600" b="1" i="1" dirty="0">
                <a:solidFill>
                  <a:srgbClr val="C00000"/>
                </a:solidFill>
              </a:rPr>
              <a:t>DEBK</a:t>
            </a:r>
            <a:r>
              <a:rPr lang="en-GB" sz="1600" dirty="0">
                <a:solidFill>
                  <a:srgbClr val="C00000"/>
                </a:solidFill>
              </a:rPr>
              <a:t> to synchronize time and </a:t>
            </a:r>
            <a:r>
              <a:rPr lang="en-GB" sz="1600" b="1" i="1" dirty="0">
                <a:solidFill>
                  <a:srgbClr val="C00000"/>
                </a:solidFill>
              </a:rPr>
              <a:t>accrual accounting </a:t>
            </a:r>
            <a:r>
              <a:rPr lang="en-GB" sz="1600" dirty="0">
                <a:solidFill>
                  <a:srgbClr val="C00000"/>
                </a:solidFill>
              </a:rPr>
              <a:t>to accumulate energy/carbon footprint (Category Theory)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668AF-F073-04F8-68CB-FD03A7730748}"/>
              </a:ext>
            </a:extLst>
          </p:cNvPr>
          <p:cNvSpPr txBox="1"/>
          <p:nvPr/>
        </p:nvSpPr>
        <p:spPr>
          <a:xfrm>
            <a:off x="8899304" y="5784552"/>
            <a:ext cx="313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Account for energy </a:t>
            </a:r>
            <a:r>
              <a:rPr lang="en-GB" sz="1600" dirty="0"/>
              <a:t>before accounting for carbon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5198ED0-C056-DEDC-1798-E8CAE516E70D}"/>
              </a:ext>
            </a:extLst>
          </p:cNvPr>
          <p:cNvSpPr/>
          <p:nvPr/>
        </p:nvSpPr>
        <p:spPr>
          <a:xfrm>
            <a:off x="8321703" y="5880936"/>
            <a:ext cx="344557" cy="48122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58E1-112C-0B63-4CE6-98D2F1E408CA}"/>
              </a:ext>
            </a:extLst>
          </p:cNvPr>
          <p:cNvSpPr txBox="1"/>
          <p:nvPr/>
        </p:nvSpPr>
        <p:spPr>
          <a:xfrm>
            <a:off x="1880231" y="6569346"/>
            <a:ext cx="193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Jia &amp; Taylor 2022</a:t>
            </a:r>
          </a:p>
        </p:txBody>
      </p:sp>
    </p:spTree>
    <p:extLst>
      <p:ext uri="{BB962C8B-B14F-4D97-AF65-F5344CB8AC3E}">
        <p14:creationId xmlns:p14="http://schemas.microsoft.com/office/powerpoint/2010/main" val="285671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 fontScale="90000"/>
          </a:bodyPr>
          <a:lstStyle/>
          <a:p>
            <a:r>
              <a:rPr lang="en-GB" dirty="0"/>
              <a:t>From Single to Double entry bookkeeping in accounting: Cash is in balance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091F1645-ABE1-6ABE-7FA8-63D08FEF8F64}"/>
              </a:ext>
            </a:extLst>
          </p:cNvPr>
          <p:cNvGraphicFramePr>
            <a:graphicFrameLocks noGrp="1"/>
          </p:cNvGraphicFramePr>
          <p:nvPr/>
        </p:nvGraphicFramePr>
        <p:xfrm>
          <a:off x="705983" y="1284484"/>
          <a:ext cx="11021558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2196">
                  <a:extLst>
                    <a:ext uri="{9D8B030D-6E8A-4147-A177-3AD203B41FA5}">
                      <a16:colId xmlns:a16="http://schemas.microsoft.com/office/drawing/2014/main" val="627195511"/>
                    </a:ext>
                  </a:extLst>
                </a:gridCol>
                <a:gridCol w="4304681">
                  <a:extLst>
                    <a:ext uri="{9D8B030D-6E8A-4147-A177-3AD203B41FA5}">
                      <a16:colId xmlns:a16="http://schemas.microsoft.com/office/drawing/2014/main" val="1671477331"/>
                    </a:ext>
                  </a:extLst>
                </a:gridCol>
                <a:gridCol w="4304681">
                  <a:extLst>
                    <a:ext uri="{9D8B030D-6E8A-4147-A177-3AD203B41FA5}">
                      <a16:colId xmlns:a16="http://schemas.microsoft.com/office/drawing/2014/main" val="3971566868"/>
                    </a:ext>
                  </a:extLst>
                </a:gridCol>
              </a:tblGrid>
              <a:tr h="1937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Single entry bookkeeping (SEBK)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Double entry bookkeeping (DEBK)</a:t>
                      </a:r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49753"/>
                  </a:ext>
                </a:extLst>
              </a:tr>
              <a:tr h="333498">
                <a:tc>
                  <a:txBody>
                    <a:bodyPr/>
                    <a:lstStyle/>
                    <a:p>
                      <a:r>
                        <a:rPr lang="en-GB" b="1" dirty="0"/>
                        <a:t>Currencies</a:t>
                      </a:r>
                    </a:p>
                    <a:p>
                      <a:r>
                        <a:rPr lang="en-GB" sz="1200" b="0" i="1" dirty="0"/>
                        <a:t>     (</a:t>
                      </a:r>
                      <a:r>
                        <a:rPr lang="en-GB" sz="1200" b="0" i="1" dirty="0" err="1"/>
                        <a:t>Goldthwaithe</a:t>
                      </a:r>
                      <a:r>
                        <a:rPr lang="en-GB" sz="1200" b="0" i="1" dirty="0"/>
                        <a:t> 1985)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Reports can be in different currencies (Venetian Lira, French Franc, etc.)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 reports needs to be converted to a single currency (Dollars, Euros, etc.)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71468"/>
                  </a:ext>
                </a:extLst>
              </a:tr>
              <a:tr h="290664">
                <a:tc>
                  <a:txBody>
                    <a:bodyPr/>
                    <a:lstStyle/>
                    <a:p>
                      <a:r>
                        <a:rPr lang="en-GB" b="1" dirty="0"/>
                        <a:t>Accounting Books</a:t>
                      </a:r>
                    </a:p>
                    <a:p>
                      <a:r>
                        <a:rPr lang="en-GB" sz="1200" b="0" i="1" dirty="0"/>
                        <a:t>     (Sangster 2016)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Debit / Credit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2266" indent="-302266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Debit / Credit</a:t>
                      </a:r>
                    </a:p>
                    <a:p>
                      <a:pPr marL="302266" indent="-302266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dirty="0">
                          <a:solidFill>
                            <a:schemeClr val="accent1"/>
                          </a:solidFill>
                        </a:rPr>
                        <a:t>Cash /  Merchandise / Expenses</a:t>
                      </a:r>
                      <a:endParaRPr lang="en-US" sz="1600" b="1" i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40155"/>
                  </a:ext>
                </a:extLst>
              </a:tr>
              <a:tr h="290664">
                <a:tc>
                  <a:txBody>
                    <a:bodyPr/>
                    <a:lstStyle/>
                    <a:p>
                      <a:r>
                        <a:rPr lang="en-GB" b="1" dirty="0"/>
                        <a:t>Treatment of Time</a:t>
                      </a:r>
                    </a:p>
                    <a:p>
                      <a:r>
                        <a:rPr lang="en-GB" sz="1200" b="0" i="1" dirty="0"/>
                        <a:t>     (</a:t>
                      </a:r>
                      <a:r>
                        <a:rPr lang="en-GB" sz="1200" b="0" i="1" dirty="0" err="1"/>
                        <a:t>Quattrone</a:t>
                      </a:r>
                      <a:r>
                        <a:rPr lang="en-GB" sz="1200" b="0" i="1" dirty="0"/>
                        <a:t> 2005)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Time is recorded as ‘between activities’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Time is synchronized into periods.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32120"/>
                  </a:ext>
                </a:extLst>
              </a:tr>
              <a:tr h="306812">
                <a:tc>
                  <a:txBody>
                    <a:bodyPr/>
                    <a:lstStyle/>
                    <a:p>
                      <a:r>
                        <a:rPr lang="en-GB" b="1" dirty="0"/>
                        <a:t>Profit and Wealth</a:t>
                      </a:r>
                    </a:p>
                    <a:p>
                      <a:r>
                        <a:rPr lang="en-GB" sz="1200" b="0" i="1" dirty="0"/>
                        <a:t>     (</a:t>
                      </a:r>
                      <a:r>
                        <a:rPr lang="en-GB" sz="1200" b="0" i="1" dirty="0" err="1"/>
                        <a:t>Goldthwaithe</a:t>
                      </a:r>
                      <a:r>
                        <a:rPr lang="en-GB" sz="1200" b="0" i="1" dirty="0"/>
                        <a:t> 1985)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Merchant had to take inventory each time they wanted to calculate wealth.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Enables the periodic reporting of profit and wealth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34655"/>
                  </a:ext>
                </a:extLst>
              </a:tr>
              <a:tr h="435996">
                <a:tc>
                  <a:txBody>
                    <a:bodyPr/>
                    <a:lstStyle/>
                    <a:p>
                      <a:r>
                        <a:rPr lang="en-GB" b="1" dirty="0"/>
                        <a:t>Regulation</a:t>
                      </a:r>
                    </a:p>
                    <a:p>
                      <a:r>
                        <a:rPr lang="en-GB" sz="1200" b="0" i="1" dirty="0"/>
                        <a:t>     (Sangster 2016)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Complied with Usury laws of the Catholic Church because it was easier to hide profit and wealth.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Complies with financial disclosure and audit rules and regulations.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9643"/>
                  </a:ext>
                </a:extLst>
              </a:tr>
            </a:tbl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909CD477-10C7-3C4C-9908-34B27317B5AB}"/>
              </a:ext>
            </a:extLst>
          </p:cNvPr>
          <p:cNvSpPr/>
          <p:nvPr/>
        </p:nvSpPr>
        <p:spPr>
          <a:xfrm>
            <a:off x="77491" y="2309248"/>
            <a:ext cx="608224" cy="44945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E04C66-1ED1-C22E-F13D-657AA4239233}"/>
              </a:ext>
            </a:extLst>
          </p:cNvPr>
          <p:cNvSpPr txBox="1"/>
          <p:nvPr/>
        </p:nvSpPr>
        <p:spPr>
          <a:xfrm>
            <a:off x="1880231" y="6569346"/>
            <a:ext cx="193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Jia &amp; Taylor 2023</a:t>
            </a:r>
          </a:p>
        </p:txBody>
      </p:sp>
    </p:spTree>
    <p:extLst>
      <p:ext uri="{BB962C8B-B14F-4D97-AF65-F5344CB8AC3E}">
        <p14:creationId xmlns:p14="http://schemas.microsoft.com/office/powerpoint/2010/main" val="1112672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4640800-09D2-68C2-0B37-08758E0F8806}"/>
              </a:ext>
            </a:extLst>
          </p:cNvPr>
          <p:cNvSpPr txBox="1">
            <a:spLocks/>
          </p:cNvSpPr>
          <p:nvPr/>
        </p:nvSpPr>
        <p:spPr>
          <a:xfrm>
            <a:off x="836246" y="6558086"/>
            <a:ext cx="2743200" cy="1694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 fontScale="90000"/>
          </a:bodyPr>
          <a:lstStyle/>
          <a:p>
            <a:r>
              <a:rPr lang="en-GB" dirty="0"/>
              <a:t>An Energy Balance Sheet system: </a:t>
            </a:r>
            <a:br>
              <a:rPr lang="en-GB" dirty="0"/>
            </a:br>
            <a:r>
              <a:rPr lang="en-GB" dirty="0"/>
              <a:t>Energy is in Balance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2" name="Table 12">
            <a:extLst>
              <a:ext uri="{FF2B5EF4-FFF2-40B4-BE49-F238E27FC236}">
                <a16:creationId xmlns:a16="http://schemas.microsoft.com/office/drawing/2014/main" id="{8A2DB340-F804-4C9B-3CB9-6511F2C57CED}"/>
              </a:ext>
            </a:extLst>
          </p:cNvPr>
          <p:cNvGraphicFramePr>
            <a:graphicFrameLocks noGrp="1"/>
          </p:cNvGraphicFramePr>
          <p:nvPr/>
        </p:nvGraphicFramePr>
        <p:xfrm>
          <a:off x="705983" y="1297736"/>
          <a:ext cx="11021558" cy="326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2196">
                  <a:extLst>
                    <a:ext uri="{9D8B030D-6E8A-4147-A177-3AD203B41FA5}">
                      <a16:colId xmlns:a16="http://schemas.microsoft.com/office/drawing/2014/main" val="627195511"/>
                    </a:ext>
                  </a:extLst>
                </a:gridCol>
                <a:gridCol w="4304681">
                  <a:extLst>
                    <a:ext uri="{9D8B030D-6E8A-4147-A177-3AD203B41FA5}">
                      <a16:colId xmlns:a16="http://schemas.microsoft.com/office/drawing/2014/main" val="1671477331"/>
                    </a:ext>
                  </a:extLst>
                </a:gridCol>
                <a:gridCol w="4304681">
                  <a:extLst>
                    <a:ext uri="{9D8B030D-6E8A-4147-A177-3AD203B41FA5}">
                      <a16:colId xmlns:a16="http://schemas.microsoft.com/office/drawing/2014/main" val="3971566868"/>
                    </a:ext>
                  </a:extLst>
                </a:gridCol>
              </a:tblGrid>
              <a:tr h="2250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LCA (and GHGI) is Single-Entry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EBS is Double-Entry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49753"/>
                  </a:ext>
                </a:extLst>
              </a:tr>
              <a:tr h="356335">
                <a:tc>
                  <a:txBody>
                    <a:bodyPr/>
                    <a:lstStyle/>
                    <a:p>
                      <a:r>
                        <a:rPr lang="en-GB" b="1" dirty="0"/>
                        <a:t>Currencies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 can be done for any unit (kWh, Joules, BTU, etc.)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 to standardize to Million Joules (MJ)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71468"/>
                  </a:ext>
                </a:extLst>
              </a:tr>
              <a:tr h="356335">
                <a:tc>
                  <a:txBody>
                    <a:bodyPr/>
                    <a:lstStyle/>
                    <a:p>
                      <a:r>
                        <a:rPr lang="en-GB" b="1" dirty="0"/>
                        <a:t>Accounting Books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Inflow  /  Outflow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2266" indent="-302266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Inflow  /  Outflow</a:t>
                      </a:r>
                    </a:p>
                    <a:p>
                      <a:pPr marL="302266" indent="-302266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Intrinsic  /  Embodied  /  Operational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95456"/>
                  </a:ext>
                </a:extLst>
              </a:tr>
              <a:tr h="356335">
                <a:tc>
                  <a:txBody>
                    <a:bodyPr/>
                    <a:lstStyle/>
                    <a:p>
                      <a:r>
                        <a:rPr lang="en-GB" b="1" dirty="0"/>
                        <a:t>Treatment of Time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LCA is a summation of activities over time, based on an action taken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EBS synchronizes activities into time periods.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32120"/>
                  </a:ext>
                </a:extLst>
              </a:tr>
              <a:tr h="356335">
                <a:tc>
                  <a:txBody>
                    <a:bodyPr/>
                    <a:lstStyle/>
                    <a:p>
                      <a:r>
                        <a:rPr lang="en-GB" b="1" dirty="0"/>
                        <a:t>Valuations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Inventory needs to be repeated at every step of the value chain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Enables </a:t>
                      </a:r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periodic reporting of inventory at any step of the value chain.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34655"/>
                  </a:ext>
                </a:extLst>
              </a:tr>
              <a:tr h="356335">
                <a:tc>
                  <a:txBody>
                    <a:bodyPr/>
                    <a:lstStyle/>
                    <a:p>
                      <a:r>
                        <a:rPr lang="en-GB" b="1" dirty="0"/>
                        <a:t>Regulation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Disclosure regulations ask for GHG Inventories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Enables alignment with IFRS Conceptual Framework (matching, conservatism, etc.)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964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0B6599-9475-0C00-6B93-A86AEBCC8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40381"/>
              </p:ext>
            </p:extLst>
          </p:nvPr>
        </p:nvGraphicFramePr>
        <p:xfrm>
          <a:off x="705983" y="4949120"/>
          <a:ext cx="11021558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2196">
                  <a:extLst>
                    <a:ext uri="{9D8B030D-6E8A-4147-A177-3AD203B41FA5}">
                      <a16:colId xmlns:a16="http://schemas.microsoft.com/office/drawing/2014/main" val="4175281622"/>
                    </a:ext>
                  </a:extLst>
                </a:gridCol>
                <a:gridCol w="4304681">
                  <a:extLst>
                    <a:ext uri="{9D8B030D-6E8A-4147-A177-3AD203B41FA5}">
                      <a16:colId xmlns:a16="http://schemas.microsoft.com/office/drawing/2014/main" val="3675320275"/>
                    </a:ext>
                  </a:extLst>
                </a:gridCol>
                <a:gridCol w="4304681">
                  <a:extLst>
                    <a:ext uri="{9D8B030D-6E8A-4147-A177-3AD203B41FA5}">
                      <a16:colId xmlns:a16="http://schemas.microsoft.com/office/drawing/2014/main" val="3547776955"/>
                    </a:ext>
                  </a:extLst>
                </a:gridCol>
              </a:tblGrid>
              <a:tr h="356335">
                <a:tc>
                  <a:txBody>
                    <a:bodyPr/>
                    <a:lstStyle/>
                    <a:p>
                      <a:r>
                        <a:rPr lang="en-GB" sz="1800" b="1" dirty="0"/>
                        <a:t>Auditability</a:t>
                      </a:r>
                    </a:p>
                    <a:p>
                      <a:r>
                        <a:rPr lang="en-GB" sz="1200" b="0" i="1" dirty="0"/>
                        <a:t>     (Power 2021)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/>
                        <a:t>Not auditable at the moment (can perform </a:t>
                      </a:r>
                      <a:r>
                        <a:rPr lang="en-GB" sz="1600" b="1" i="1" dirty="0"/>
                        <a:t>limited assurance</a:t>
                      </a:r>
                      <a:r>
                        <a:rPr lang="en-GB" sz="1600" dirty="0"/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Feeds into the ‘meta-logic’ of the 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trail.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01538"/>
                  </a:ext>
                </a:extLst>
              </a:tr>
              <a:tr h="356335">
                <a:tc>
                  <a:txBody>
                    <a:bodyPr/>
                    <a:lstStyle/>
                    <a:p>
                      <a:r>
                        <a:rPr lang="en-GB" sz="1800" b="1" dirty="0"/>
                        <a:t>Additivity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/>
                        <a:t>LCAs do not add up into a national inventory, unlike corporate activities to GDP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summation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corporate activities will 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inventories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37940"/>
                  </a:ext>
                </a:extLst>
              </a:tr>
              <a:tr h="356335">
                <a:tc>
                  <a:txBody>
                    <a:bodyPr/>
                    <a:lstStyle/>
                    <a:p>
                      <a:r>
                        <a:rPr lang="en-GB" sz="1800" b="1" dirty="0"/>
                        <a:t>Comparable</a:t>
                      </a:r>
                    </a:p>
                    <a:p>
                      <a:r>
                        <a:rPr lang="en-GB" sz="1200" b="0" i="1" dirty="0"/>
                        <a:t>     (Jia &amp; Taylor 2022)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/>
                        <a:t>Unable to compare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Ability to tell apart similarities and differences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828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808825-09A1-B442-E9DA-F531D0ECE6C5}"/>
              </a:ext>
            </a:extLst>
          </p:cNvPr>
          <p:cNvSpPr txBox="1"/>
          <p:nvPr/>
        </p:nvSpPr>
        <p:spPr>
          <a:xfrm>
            <a:off x="1074057" y="4591528"/>
            <a:ext cx="148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We also gain: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513C9-5A40-43C7-F9A7-1D74DC8BEAF2}"/>
              </a:ext>
            </a:extLst>
          </p:cNvPr>
          <p:cNvSpPr txBox="1"/>
          <p:nvPr/>
        </p:nvSpPr>
        <p:spPr>
          <a:xfrm>
            <a:off x="-759854" y="30394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353B25B-D081-F83F-2D2B-381ECCFE5EFD}"/>
              </a:ext>
            </a:extLst>
          </p:cNvPr>
          <p:cNvSpPr/>
          <p:nvPr/>
        </p:nvSpPr>
        <p:spPr>
          <a:xfrm>
            <a:off x="77491" y="2309248"/>
            <a:ext cx="608224" cy="44945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D4093-4086-5ED8-0786-7A8381E1C238}"/>
              </a:ext>
            </a:extLst>
          </p:cNvPr>
          <p:cNvSpPr txBox="1"/>
          <p:nvPr/>
        </p:nvSpPr>
        <p:spPr>
          <a:xfrm>
            <a:off x="1880231" y="6569346"/>
            <a:ext cx="193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Jia &amp; Taylor 2023</a:t>
            </a:r>
          </a:p>
        </p:txBody>
      </p:sp>
    </p:spTree>
    <p:extLst>
      <p:ext uri="{BB962C8B-B14F-4D97-AF65-F5344CB8AC3E}">
        <p14:creationId xmlns:p14="http://schemas.microsoft.com/office/powerpoint/2010/main" val="326542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The 3 financial reports: (1) Balance Sheet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0DE9C-C1F8-1137-0BA4-29A98450C882}"/>
              </a:ext>
            </a:extLst>
          </p:cNvPr>
          <p:cNvSpPr txBox="1"/>
          <p:nvPr/>
        </p:nvSpPr>
        <p:spPr>
          <a:xfrm>
            <a:off x="8253861" y="1495987"/>
            <a:ext cx="1961050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dirty="0">
                <a:latin typeface="Franklin Gothic Medium" panose="020B0603020102020204" pitchFamily="34" charset="0"/>
              </a:rPr>
              <a:t>Balance Sheet</a:t>
            </a:r>
          </a:p>
          <a:p>
            <a:r>
              <a:rPr lang="en-GB" dirty="0">
                <a:latin typeface="Franklin Gothic Medium" panose="020B0603020102020204" pitchFamily="34" charset="0"/>
              </a:rPr>
              <a:t>        (Present)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8341AC-223B-DDFA-2985-41B1874B17D0}"/>
              </a:ext>
            </a:extLst>
          </p:cNvPr>
          <p:cNvGrpSpPr/>
          <p:nvPr/>
        </p:nvGrpSpPr>
        <p:grpSpPr>
          <a:xfrm>
            <a:off x="8098655" y="4688546"/>
            <a:ext cx="2184400" cy="1876874"/>
            <a:chOff x="838200" y="2556580"/>
            <a:chExt cx="2184400" cy="1876874"/>
          </a:xfrm>
          <a:solidFill>
            <a:schemeClr val="bg1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31E7B7A-9DC5-B0AD-5294-C8FEAF2A4D8D}"/>
                </a:ext>
              </a:extLst>
            </p:cNvPr>
            <p:cNvSpPr/>
            <p:nvPr/>
          </p:nvSpPr>
          <p:spPr>
            <a:xfrm>
              <a:off x="838200" y="2556580"/>
              <a:ext cx="1092200" cy="1876874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Assets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19F273-87BF-B6F6-3A72-04DCD3C0789E}"/>
                </a:ext>
              </a:extLst>
            </p:cNvPr>
            <p:cNvSpPr/>
            <p:nvPr/>
          </p:nvSpPr>
          <p:spPr>
            <a:xfrm>
              <a:off x="1930400" y="2558469"/>
              <a:ext cx="1092200" cy="148243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Liabilities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382255B-7C30-A28F-F577-B66BC2748366}"/>
                </a:ext>
              </a:extLst>
            </p:cNvPr>
            <p:cNvSpPr/>
            <p:nvPr/>
          </p:nvSpPr>
          <p:spPr>
            <a:xfrm>
              <a:off x="1930400" y="4041191"/>
              <a:ext cx="1092200" cy="3922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6BAC8F4-4148-BABE-9D42-1E4333F852F3}"/>
              </a:ext>
            </a:extLst>
          </p:cNvPr>
          <p:cNvSpPr txBox="1"/>
          <p:nvPr/>
        </p:nvSpPr>
        <p:spPr>
          <a:xfrm>
            <a:off x="9412328" y="622828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Equity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D98DC7-D3D0-2432-3E8D-F17BD3A53EEB}"/>
              </a:ext>
            </a:extLst>
          </p:cNvPr>
          <p:cNvSpPr txBox="1"/>
          <p:nvPr/>
        </p:nvSpPr>
        <p:spPr>
          <a:xfrm>
            <a:off x="1035014" y="3410060"/>
            <a:ext cx="4784064" cy="2145268"/>
          </a:xfrm>
          <a:prstGeom prst="round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 </a:t>
            </a:r>
            <a:r>
              <a:rPr lang="en-GB" sz="2000" b="1" i="1" dirty="0"/>
              <a:t>balance sheet </a:t>
            </a:r>
            <a:r>
              <a:rPr lang="en-GB" sz="2000" dirty="0"/>
              <a:t>is a snapshot in time that represents a balance: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Assets = Liability + Equity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NOTE: Cash is a type of Asset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8511BCC-B4DE-C6BF-37F7-E7A15D9ABC2E}"/>
              </a:ext>
            </a:extLst>
          </p:cNvPr>
          <p:cNvSpPr/>
          <p:nvPr/>
        </p:nvSpPr>
        <p:spPr>
          <a:xfrm>
            <a:off x="5833216" y="4268800"/>
            <a:ext cx="1984904" cy="531800"/>
          </a:xfrm>
          <a:custGeom>
            <a:avLst/>
            <a:gdLst>
              <a:gd name="connsiteX0" fmla="*/ 0 w 1874520"/>
              <a:gd name="connsiteY0" fmla="*/ 105080 h 531800"/>
              <a:gd name="connsiteX1" fmla="*/ 975360 w 1874520"/>
              <a:gd name="connsiteY1" fmla="*/ 28880 h 531800"/>
              <a:gd name="connsiteX2" fmla="*/ 1874520 w 1874520"/>
              <a:gd name="connsiteY2" fmla="*/ 531800 h 5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520" h="531800">
                <a:moveTo>
                  <a:pt x="0" y="105080"/>
                </a:moveTo>
                <a:cubicBezTo>
                  <a:pt x="331470" y="31420"/>
                  <a:pt x="662940" y="-42240"/>
                  <a:pt x="975360" y="28880"/>
                </a:cubicBezTo>
                <a:cubicBezTo>
                  <a:pt x="1287780" y="100000"/>
                  <a:pt x="1581150" y="315900"/>
                  <a:pt x="1874520" y="531800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97FA8A-56AE-A3C5-8EF6-0F59D409B942}"/>
              </a:ext>
            </a:extLst>
          </p:cNvPr>
          <p:cNvSpPr/>
          <p:nvPr/>
        </p:nvSpPr>
        <p:spPr>
          <a:xfrm>
            <a:off x="8112793" y="4703005"/>
            <a:ext cx="1059588" cy="360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</a:rPr>
              <a:t>Cash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1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The 3 financial reports: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0DE9C-C1F8-1137-0BA4-29A98450C882}"/>
              </a:ext>
            </a:extLst>
          </p:cNvPr>
          <p:cNvSpPr txBox="1"/>
          <p:nvPr/>
        </p:nvSpPr>
        <p:spPr>
          <a:xfrm>
            <a:off x="8253861" y="1495987"/>
            <a:ext cx="1961050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dirty="0">
                <a:latin typeface="Franklin Gothic Medium" panose="020B0603020102020204" pitchFamily="34" charset="0"/>
              </a:rPr>
              <a:t>Balance Sheet</a:t>
            </a:r>
          </a:p>
          <a:p>
            <a:r>
              <a:rPr lang="en-GB" dirty="0">
                <a:latin typeface="Franklin Gothic Medium" panose="020B0603020102020204" pitchFamily="34" charset="0"/>
              </a:rPr>
              <a:t>        (Present)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F91AD-9FEB-97E0-5BE3-E3517FC8F64A}"/>
              </a:ext>
            </a:extLst>
          </p:cNvPr>
          <p:cNvSpPr txBox="1"/>
          <p:nvPr/>
        </p:nvSpPr>
        <p:spPr>
          <a:xfrm>
            <a:off x="2851744" y="1485819"/>
            <a:ext cx="1961050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dirty="0">
                <a:latin typeface="Franklin Gothic Medium" panose="020B0603020102020204" pitchFamily="34" charset="0"/>
              </a:rPr>
              <a:t>Balance Sheet</a:t>
            </a:r>
          </a:p>
          <a:p>
            <a:r>
              <a:rPr lang="en-GB" dirty="0">
                <a:latin typeface="Franklin Gothic Medium" panose="020B0603020102020204" pitchFamily="34" charset="0"/>
              </a:rPr>
              <a:t>       (Past)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75A1CE-82AE-537A-B8DC-EEF9188CE27D}"/>
              </a:ext>
            </a:extLst>
          </p:cNvPr>
          <p:cNvGrpSpPr/>
          <p:nvPr/>
        </p:nvGrpSpPr>
        <p:grpSpPr>
          <a:xfrm>
            <a:off x="2700000" y="2700001"/>
            <a:ext cx="7583055" cy="3865419"/>
            <a:chOff x="2330149" y="1833048"/>
            <a:chExt cx="7583055" cy="38654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FBFE3E-C956-EFA8-74E1-79960D7F04C2}"/>
                </a:ext>
              </a:extLst>
            </p:cNvPr>
            <p:cNvSpPr/>
            <p:nvPr/>
          </p:nvSpPr>
          <p:spPr>
            <a:xfrm>
              <a:off x="2330149" y="1833048"/>
              <a:ext cx="1092200" cy="189345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F17F7C-D7F0-8BCF-39D6-20FD24AD786B}"/>
                </a:ext>
              </a:extLst>
            </p:cNvPr>
            <p:cNvSpPr/>
            <p:nvPr/>
          </p:nvSpPr>
          <p:spPr>
            <a:xfrm>
              <a:off x="3422349" y="1833048"/>
              <a:ext cx="1092200" cy="150119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0F550F-DD3D-61BC-02BC-506CBB0A6003}"/>
                </a:ext>
              </a:extLst>
            </p:cNvPr>
            <p:cNvSpPr/>
            <p:nvPr/>
          </p:nvSpPr>
          <p:spPr>
            <a:xfrm>
              <a:off x="2334928" y="1837975"/>
              <a:ext cx="1092200" cy="392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tx1"/>
                  </a:solidFill>
                </a:rPr>
                <a:t>Cash</a:t>
              </a:r>
              <a:endParaRPr lang="en-GB" i="1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38341AC-223B-DDFA-2985-41B1874B17D0}"/>
                </a:ext>
              </a:extLst>
            </p:cNvPr>
            <p:cNvGrpSpPr/>
            <p:nvPr/>
          </p:nvGrpSpPr>
          <p:grpSpPr>
            <a:xfrm>
              <a:off x="7728804" y="3821593"/>
              <a:ext cx="2184400" cy="1876874"/>
              <a:chOff x="838200" y="2556580"/>
              <a:chExt cx="2184400" cy="1876874"/>
            </a:xfrm>
            <a:solidFill>
              <a:schemeClr val="bg1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1E7B7A-9DC5-B0AD-5294-C8FEAF2A4D8D}"/>
                  </a:ext>
                </a:extLst>
              </p:cNvPr>
              <p:cNvSpPr/>
              <p:nvPr/>
            </p:nvSpPr>
            <p:spPr>
              <a:xfrm>
                <a:off x="838200" y="2556580"/>
                <a:ext cx="1092200" cy="1876874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Assets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A19F273-87BF-B6F6-3A72-04DCD3C0789E}"/>
                  </a:ext>
                </a:extLst>
              </p:cNvPr>
              <p:cNvSpPr/>
              <p:nvPr/>
            </p:nvSpPr>
            <p:spPr>
              <a:xfrm>
                <a:off x="1930400" y="2558469"/>
                <a:ext cx="1092200" cy="1482431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Liabilities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382255B-7C30-A28F-F577-B66BC2748366}"/>
                  </a:ext>
                </a:extLst>
              </p:cNvPr>
              <p:cNvSpPr/>
              <p:nvPr/>
            </p:nvSpPr>
            <p:spPr>
              <a:xfrm>
                <a:off x="1930400" y="4041191"/>
                <a:ext cx="1092200" cy="39226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BAC8F4-4148-BABE-9D42-1E4333F852F3}"/>
                </a:ext>
              </a:extLst>
            </p:cNvPr>
            <p:cNvSpPr txBox="1"/>
            <p:nvPr/>
          </p:nvSpPr>
          <p:spPr>
            <a:xfrm>
              <a:off x="8981517" y="5361329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Equity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867DE7-6B89-7544-B31A-5B935BB29FEB}"/>
                </a:ext>
              </a:extLst>
            </p:cNvPr>
            <p:cNvGrpSpPr/>
            <p:nvPr/>
          </p:nvGrpSpPr>
          <p:grpSpPr>
            <a:xfrm>
              <a:off x="3422349" y="3334241"/>
              <a:ext cx="1092200" cy="392262"/>
              <a:chOff x="2992581" y="3754865"/>
              <a:chExt cx="1092200" cy="39226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08B3B3A-67C9-39BA-229E-C19C85FE0235}"/>
                  </a:ext>
                </a:extLst>
              </p:cNvPr>
              <p:cNvSpPr/>
              <p:nvPr/>
            </p:nvSpPr>
            <p:spPr>
              <a:xfrm>
                <a:off x="2992581" y="3754865"/>
                <a:ext cx="1092200" cy="3922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531BBD-8EAF-D182-BB41-CD3132269B36}"/>
                  </a:ext>
                </a:extLst>
              </p:cNvPr>
              <p:cNvSpPr txBox="1"/>
              <p:nvPr/>
            </p:nvSpPr>
            <p:spPr>
              <a:xfrm>
                <a:off x="3153095" y="3800813"/>
                <a:ext cx="6832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Equity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EB265F-14DF-B35B-6D71-2F11A1A5D32A}"/>
                </a:ext>
              </a:extLst>
            </p:cNvPr>
            <p:cNvSpPr/>
            <p:nvPr/>
          </p:nvSpPr>
          <p:spPr>
            <a:xfrm>
              <a:off x="7742942" y="3836052"/>
              <a:ext cx="1059588" cy="3600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tx1"/>
                  </a:solidFill>
                </a:rPr>
                <a:t>Cash</a:t>
              </a:r>
              <a:endParaRPr lang="en-GB" i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37950A-BF81-9997-1ABC-B2D455FDD98A}"/>
              </a:ext>
            </a:extLst>
          </p:cNvPr>
          <p:cNvCxnSpPr>
            <a:stCxn id="3" idx="3"/>
            <a:endCxn id="2" idx="1"/>
          </p:cNvCxnSpPr>
          <p:nvPr/>
        </p:nvCxnSpPr>
        <p:spPr>
          <a:xfrm>
            <a:off x="4812794" y="1808985"/>
            <a:ext cx="3441067" cy="1016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FC0C0A1-DD83-3470-A653-071EB2AC4542}"/>
              </a:ext>
            </a:extLst>
          </p:cNvPr>
          <p:cNvSpPr txBox="1"/>
          <p:nvPr/>
        </p:nvSpPr>
        <p:spPr>
          <a:xfrm>
            <a:off x="6328229" y="145244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F4CA42-37A2-B4E0-733B-A4CB298482B0}"/>
              </a:ext>
            </a:extLst>
          </p:cNvPr>
          <p:cNvSpPr txBox="1"/>
          <p:nvPr/>
        </p:nvSpPr>
        <p:spPr>
          <a:xfrm>
            <a:off x="6449689" y="2979395"/>
            <a:ext cx="3714371" cy="783193"/>
          </a:xfrm>
          <a:prstGeom prst="round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Two balance sheets represent the passage of time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DE91BE73-514C-E110-194E-2B8E976396CB}"/>
              </a:ext>
            </a:extLst>
          </p:cNvPr>
          <p:cNvSpPr/>
          <p:nvPr/>
        </p:nvSpPr>
        <p:spPr>
          <a:xfrm>
            <a:off x="8503920" y="3779520"/>
            <a:ext cx="533400" cy="701040"/>
          </a:xfrm>
          <a:custGeom>
            <a:avLst/>
            <a:gdLst>
              <a:gd name="connsiteX0" fmla="*/ 0 w 533400"/>
              <a:gd name="connsiteY0" fmla="*/ 0 h 701040"/>
              <a:gd name="connsiteX1" fmla="*/ 426720 w 533400"/>
              <a:gd name="connsiteY1" fmla="*/ 274320 h 701040"/>
              <a:gd name="connsiteX2" fmla="*/ 533400 w 533400"/>
              <a:gd name="connsiteY2" fmla="*/ 70104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701040">
                <a:moveTo>
                  <a:pt x="0" y="0"/>
                </a:moveTo>
                <a:cubicBezTo>
                  <a:pt x="168910" y="78740"/>
                  <a:pt x="337820" y="157480"/>
                  <a:pt x="426720" y="274320"/>
                </a:cubicBezTo>
                <a:cubicBezTo>
                  <a:pt x="515620" y="391160"/>
                  <a:pt x="524510" y="546100"/>
                  <a:pt x="533400" y="701040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6DCA42C6-1EFE-1FBB-AE9B-EC5D311C099A}"/>
              </a:ext>
            </a:extLst>
          </p:cNvPr>
          <p:cNvSpPr/>
          <p:nvPr/>
        </p:nvSpPr>
        <p:spPr>
          <a:xfrm>
            <a:off x="5059680" y="3123514"/>
            <a:ext cx="1386840" cy="153086"/>
          </a:xfrm>
          <a:custGeom>
            <a:avLst/>
            <a:gdLst>
              <a:gd name="connsiteX0" fmla="*/ 1386840 w 1386840"/>
              <a:gd name="connsiteY0" fmla="*/ 153086 h 153086"/>
              <a:gd name="connsiteX1" fmla="*/ 777240 w 1386840"/>
              <a:gd name="connsiteY1" fmla="*/ 686 h 153086"/>
              <a:gd name="connsiteX2" fmla="*/ 0 w 1386840"/>
              <a:gd name="connsiteY2" fmla="*/ 107366 h 15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840" h="153086">
                <a:moveTo>
                  <a:pt x="1386840" y="153086"/>
                </a:moveTo>
                <a:cubicBezTo>
                  <a:pt x="1197610" y="80696"/>
                  <a:pt x="1008380" y="8306"/>
                  <a:pt x="777240" y="686"/>
                </a:cubicBezTo>
                <a:cubicBezTo>
                  <a:pt x="546100" y="-6934"/>
                  <a:pt x="273050" y="50216"/>
                  <a:pt x="0" y="107366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6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2" y="221379"/>
            <a:ext cx="9113297" cy="1057651"/>
          </a:xfrm>
        </p:spPr>
        <p:txBody>
          <a:bodyPr>
            <a:normAutofit fontScale="90000"/>
          </a:bodyPr>
          <a:lstStyle/>
          <a:p>
            <a:r>
              <a:rPr lang="en-GB" dirty="0"/>
              <a:t>The 3 financial reports: (2) Cash Flow Statement</a:t>
            </a:r>
            <a:endParaRPr lang="en-GB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0DE9C-C1F8-1137-0BA4-29A98450C882}"/>
              </a:ext>
            </a:extLst>
          </p:cNvPr>
          <p:cNvSpPr txBox="1"/>
          <p:nvPr/>
        </p:nvSpPr>
        <p:spPr>
          <a:xfrm>
            <a:off x="8253861" y="1495987"/>
            <a:ext cx="1961050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dirty="0">
                <a:latin typeface="Franklin Gothic Medium" panose="020B0603020102020204" pitchFamily="34" charset="0"/>
              </a:rPr>
              <a:t>Balance Sheet</a:t>
            </a:r>
          </a:p>
          <a:p>
            <a:r>
              <a:rPr lang="en-GB" dirty="0">
                <a:latin typeface="Franklin Gothic Medium" panose="020B0603020102020204" pitchFamily="34" charset="0"/>
              </a:rPr>
              <a:t>        (Present)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F91AD-9FEB-97E0-5BE3-E3517FC8F64A}"/>
              </a:ext>
            </a:extLst>
          </p:cNvPr>
          <p:cNvSpPr txBox="1"/>
          <p:nvPr/>
        </p:nvSpPr>
        <p:spPr>
          <a:xfrm>
            <a:off x="2851744" y="1485819"/>
            <a:ext cx="1961050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dirty="0">
                <a:latin typeface="Franklin Gothic Medium" panose="020B0603020102020204" pitchFamily="34" charset="0"/>
              </a:rPr>
              <a:t>Balance Sheet</a:t>
            </a:r>
          </a:p>
          <a:p>
            <a:r>
              <a:rPr lang="en-GB" dirty="0">
                <a:latin typeface="Franklin Gothic Medium" panose="020B0603020102020204" pitchFamily="34" charset="0"/>
              </a:rPr>
              <a:t>       (Past)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75A1CE-82AE-537A-B8DC-EEF9188CE27D}"/>
              </a:ext>
            </a:extLst>
          </p:cNvPr>
          <p:cNvGrpSpPr/>
          <p:nvPr/>
        </p:nvGrpSpPr>
        <p:grpSpPr>
          <a:xfrm>
            <a:off x="2700000" y="2700000"/>
            <a:ext cx="7583055" cy="3874656"/>
            <a:chOff x="2330149" y="1833047"/>
            <a:chExt cx="7583055" cy="38746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FBFE3E-C956-EFA8-74E1-79960D7F04C2}"/>
                </a:ext>
              </a:extLst>
            </p:cNvPr>
            <p:cNvSpPr/>
            <p:nvPr/>
          </p:nvSpPr>
          <p:spPr>
            <a:xfrm>
              <a:off x="2330149" y="1833048"/>
              <a:ext cx="1092200" cy="189345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F17F7C-D7F0-8BCF-39D6-20FD24AD786B}"/>
                </a:ext>
              </a:extLst>
            </p:cNvPr>
            <p:cNvSpPr/>
            <p:nvPr/>
          </p:nvSpPr>
          <p:spPr>
            <a:xfrm>
              <a:off x="3422349" y="1833048"/>
              <a:ext cx="1092200" cy="150119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D9F6BBC-46B3-1E14-7488-471646AFD446}"/>
                </a:ext>
              </a:extLst>
            </p:cNvPr>
            <p:cNvSpPr/>
            <p:nvPr/>
          </p:nvSpPr>
          <p:spPr>
            <a:xfrm flipH="1">
              <a:off x="2348621" y="2224292"/>
              <a:ext cx="6472380" cy="1971819"/>
            </a:xfrm>
            <a:prstGeom prst="parallelogram">
              <a:avLst>
                <a:gd name="adj" fmla="val 27474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BD1E1A4-0F66-5B5A-FA43-8F26986457FB}"/>
                </a:ext>
              </a:extLst>
            </p:cNvPr>
            <p:cNvSpPr/>
            <p:nvPr/>
          </p:nvSpPr>
          <p:spPr>
            <a:xfrm flipH="1">
              <a:off x="2348622" y="1841411"/>
              <a:ext cx="6472380" cy="1971819"/>
            </a:xfrm>
            <a:prstGeom prst="parallelogram">
              <a:avLst>
                <a:gd name="adj" fmla="val 27474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0F550F-DD3D-61BC-02BC-506CBB0A6003}"/>
                </a:ext>
              </a:extLst>
            </p:cNvPr>
            <p:cNvSpPr/>
            <p:nvPr/>
          </p:nvSpPr>
          <p:spPr>
            <a:xfrm>
              <a:off x="2334928" y="1837975"/>
              <a:ext cx="1092200" cy="392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tx1"/>
                  </a:solidFill>
                </a:rPr>
                <a:t>Cash</a:t>
              </a:r>
              <a:endParaRPr lang="en-GB" i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12E7C9-FF1B-3E4F-2D8E-389F38D05A23}"/>
                </a:ext>
              </a:extLst>
            </p:cNvPr>
            <p:cNvCxnSpPr>
              <a:cxnSpLocks/>
            </p:cNvCxnSpPr>
            <p:nvPr/>
          </p:nvCxnSpPr>
          <p:spPr>
            <a:xfrm>
              <a:off x="4514549" y="1833047"/>
              <a:ext cx="5398655" cy="1981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052D399-9D45-B993-EED3-B63E3F0D30C7}"/>
                </a:ext>
              </a:extLst>
            </p:cNvPr>
            <p:cNvCxnSpPr>
              <a:cxnSpLocks/>
            </p:cNvCxnSpPr>
            <p:nvPr/>
          </p:nvCxnSpPr>
          <p:spPr>
            <a:xfrm>
              <a:off x="2330149" y="3726503"/>
              <a:ext cx="5398655" cy="1981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38341AC-223B-DDFA-2985-41B1874B17D0}"/>
                </a:ext>
              </a:extLst>
            </p:cNvPr>
            <p:cNvGrpSpPr/>
            <p:nvPr/>
          </p:nvGrpSpPr>
          <p:grpSpPr>
            <a:xfrm>
              <a:off x="7728804" y="3821593"/>
              <a:ext cx="2184400" cy="1876874"/>
              <a:chOff x="838200" y="2556580"/>
              <a:chExt cx="2184400" cy="1876874"/>
            </a:xfrm>
            <a:solidFill>
              <a:schemeClr val="bg1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1E7B7A-9DC5-B0AD-5294-C8FEAF2A4D8D}"/>
                  </a:ext>
                </a:extLst>
              </p:cNvPr>
              <p:cNvSpPr/>
              <p:nvPr/>
            </p:nvSpPr>
            <p:spPr>
              <a:xfrm>
                <a:off x="838200" y="2556580"/>
                <a:ext cx="1092200" cy="1876874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Assets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A19F273-87BF-B6F6-3A72-04DCD3C0789E}"/>
                  </a:ext>
                </a:extLst>
              </p:cNvPr>
              <p:cNvSpPr/>
              <p:nvPr/>
            </p:nvSpPr>
            <p:spPr>
              <a:xfrm>
                <a:off x="1930400" y="2558469"/>
                <a:ext cx="1092200" cy="1482431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Liabilities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382255B-7C30-A28F-F577-B66BC2748366}"/>
                  </a:ext>
                </a:extLst>
              </p:cNvPr>
              <p:cNvSpPr/>
              <p:nvPr/>
            </p:nvSpPr>
            <p:spPr>
              <a:xfrm>
                <a:off x="1930400" y="4041191"/>
                <a:ext cx="1092200" cy="39226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8B3B3A-67C9-39BA-229E-C19C85FE0235}"/>
                </a:ext>
              </a:extLst>
            </p:cNvPr>
            <p:cNvSpPr/>
            <p:nvPr/>
          </p:nvSpPr>
          <p:spPr>
            <a:xfrm>
              <a:off x="3422349" y="3334241"/>
              <a:ext cx="1092200" cy="3922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EB265F-14DF-B35B-6D71-2F11A1A5D32A}"/>
                </a:ext>
              </a:extLst>
            </p:cNvPr>
            <p:cNvSpPr/>
            <p:nvPr/>
          </p:nvSpPr>
          <p:spPr>
            <a:xfrm>
              <a:off x="7742942" y="3836052"/>
              <a:ext cx="1059588" cy="3600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tx1"/>
                  </a:solidFill>
                </a:rPr>
                <a:t>Cash</a:t>
              </a:r>
              <a:endParaRPr lang="en-GB" i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79CBA9-949F-50CA-41AB-0EFE8C5FB033}"/>
                </a:ext>
              </a:extLst>
            </p:cNvPr>
            <p:cNvSpPr txBox="1"/>
            <p:nvPr/>
          </p:nvSpPr>
          <p:spPr>
            <a:xfrm rot="1225603">
              <a:off x="4444758" y="2750226"/>
              <a:ext cx="2861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Franklin Gothic Medium" panose="020B0603020102020204" pitchFamily="34" charset="0"/>
                </a:rPr>
                <a:t>(2) Statement of Cash Flow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57E3E0-C433-85A8-7814-07850BA4CBDF}"/>
                </a:ext>
              </a:extLst>
            </p:cNvPr>
            <p:cNvSpPr txBox="1"/>
            <p:nvPr/>
          </p:nvSpPr>
          <p:spPr>
            <a:xfrm rot="1225603">
              <a:off x="3708669" y="3060199"/>
              <a:ext cx="3903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(Ending balance sheet) – (Beginning balance sheet)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37950A-BF81-9997-1ABC-B2D455FDD98A}"/>
              </a:ext>
            </a:extLst>
          </p:cNvPr>
          <p:cNvCxnSpPr>
            <a:stCxn id="3" idx="3"/>
            <a:endCxn id="2" idx="1"/>
          </p:cNvCxnSpPr>
          <p:nvPr/>
        </p:nvCxnSpPr>
        <p:spPr>
          <a:xfrm>
            <a:off x="4812794" y="1808985"/>
            <a:ext cx="3441067" cy="1016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FC0C0A1-DD83-3470-A653-071EB2AC4542}"/>
              </a:ext>
            </a:extLst>
          </p:cNvPr>
          <p:cNvSpPr txBox="1"/>
          <p:nvPr/>
        </p:nvSpPr>
        <p:spPr>
          <a:xfrm>
            <a:off x="6328229" y="145244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B65B3-2ABF-37DF-DAA4-6839AF8C03D3}"/>
              </a:ext>
            </a:extLst>
          </p:cNvPr>
          <p:cNvSpPr txBox="1"/>
          <p:nvPr/>
        </p:nvSpPr>
        <p:spPr>
          <a:xfrm>
            <a:off x="117898" y="5039387"/>
            <a:ext cx="3687873" cy="1123712"/>
          </a:xfrm>
          <a:prstGeom prst="round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</a:t>
            </a:r>
            <a:r>
              <a:rPr lang="en-GB" sz="2000" u="sng" dirty="0"/>
              <a:t>cash flow statement</a:t>
            </a:r>
            <a:r>
              <a:rPr lang="en-GB" sz="2000" dirty="0"/>
              <a:t> depicts the change in </a:t>
            </a:r>
            <a:r>
              <a:rPr lang="en-GB" sz="2000" u="sng" dirty="0"/>
              <a:t>cash</a:t>
            </a:r>
            <a:r>
              <a:rPr lang="en-GB" sz="2000" dirty="0"/>
              <a:t> between two balance sheets. 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4B8EBDE-5A60-94D4-C945-A6FA7EA5E7DA}"/>
              </a:ext>
            </a:extLst>
          </p:cNvPr>
          <p:cNvSpPr/>
          <p:nvPr/>
        </p:nvSpPr>
        <p:spPr>
          <a:xfrm>
            <a:off x="3825240" y="4450080"/>
            <a:ext cx="1874520" cy="1378999"/>
          </a:xfrm>
          <a:custGeom>
            <a:avLst/>
            <a:gdLst>
              <a:gd name="connsiteX0" fmla="*/ 0 w 1874520"/>
              <a:gd name="connsiteY0" fmla="*/ 1143000 h 1378999"/>
              <a:gd name="connsiteX1" fmla="*/ 1097280 w 1874520"/>
              <a:gd name="connsiteY1" fmla="*/ 1295400 h 1378999"/>
              <a:gd name="connsiteX2" fmla="*/ 1874520 w 1874520"/>
              <a:gd name="connsiteY2" fmla="*/ 0 h 137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520" h="1378999">
                <a:moveTo>
                  <a:pt x="0" y="1143000"/>
                </a:moveTo>
                <a:cubicBezTo>
                  <a:pt x="392430" y="1314450"/>
                  <a:pt x="784860" y="1485900"/>
                  <a:pt x="1097280" y="1295400"/>
                </a:cubicBezTo>
                <a:cubicBezTo>
                  <a:pt x="1409700" y="1104900"/>
                  <a:pt x="1642110" y="552450"/>
                  <a:pt x="1874520" y="0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EDF55-22B7-0011-7435-F0126BAF3BE6}"/>
              </a:ext>
            </a:extLst>
          </p:cNvPr>
          <p:cNvSpPr txBox="1"/>
          <p:nvPr/>
        </p:nvSpPr>
        <p:spPr>
          <a:xfrm>
            <a:off x="9351368" y="622828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Equity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7F59D-C0B0-48DE-DE23-B5274CB3D543}"/>
              </a:ext>
            </a:extLst>
          </p:cNvPr>
          <p:cNvSpPr txBox="1"/>
          <p:nvPr/>
        </p:nvSpPr>
        <p:spPr>
          <a:xfrm>
            <a:off x="3952714" y="424714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1576946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902" y="221379"/>
            <a:ext cx="9235217" cy="1057651"/>
          </a:xfrm>
        </p:spPr>
        <p:txBody>
          <a:bodyPr>
            <a:normAutofit fontScale="90000"/>
          </a:bodyPr>
          <a:lstStyle/>
          <a:p>
            <a:r>
              <a:rPr lang="en-GB" dirty="0"/>
              <a:t>The 3 financial reports: (3) Profit &amp; Loss Statement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0DE9C-C1F8-1137-0BA4-29A98450C882}"/>
              </a:ext>
            </a:extLst>
          </p:cNvPr>
          <p:cNvSpPr txBox="1"/>
          <p:nvPr/>
        </p:nvSpPr>
        <p:spPr>
          <a:xfrm>
            <a:off x="8253861" y="1495987"/>
            <a:ext cx="1961050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dirty="0">
                <a:latin typeface="Franklin Gothic Medium" panose="020B0603020102020204" pitchFamily="34" charset="0"/>
              </a:rPr>
              <a:t>Balance Sheet</a:t>
            </a:r>
          </a:p>
          <a:p>
            <a:r>
              <a:rPr lang="en-GB" dirty="0">
                <a:latin typeface="Franklin Gothic Medium" panose="020B0603020102020204" pitchFamily="34" charset="0"/>
              </a:rPr>
              <a:t>        (Present)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F91AD-9FEB-97E0-5BE3-E3517FC8F64A}"/>
              </a:ext>
            </a:extLst>
          </p:cNvPr>
          <p:cNvSpPr txBox="1"/>
          <p:nvPr/>
        </p:nvSpPr>
        <p:spPr>
          <a:xfrm>
            <a:off x="2851744" y="1485819"/>
            <a:ext cx="1961050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dirty="0">
                <a:latin typeface="Franklin Gothic Medium" panose="020B0603020102020204" pitchFamily="34" charset="0"/>
              </a:rPr>
              <a:t>Balance Sheet</a:t>
            </a:r>
          </a:p>
          <a:p>
            <a:r>
              <a:rPr lang="en-GB" dirty="0">
                <a:latin typeface="Franklin Gothic Medium" panose="020B0603020102020204" pitchFamily="34" charset="0"/>
              </a:rPr>
              <a:t>       (Past)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75A1CE-82AE-537A-B8DC-EEF9188CE27D}"/>
              </a:ext>
            </a:extLst>
          </p:cNvPr>
          <p:cNvGrpSpPr/>
          <p:nvPr/>
        </p:nvGrpSpPr>
        <p:grpSpPr>
          <a:xfrm>
            <a:off x="2700000" y="2700000"/>
            <a:ext cx="7583055" cy="3874656"/>
            <a:chOff x="2330149" y="1833047"/>
            <a:chExt cx="7583055" cy="38746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FBFE3E-C956-EFA8-74E1-79960D7F04C2}"/>
                </a:ext>
              </a:extLst>
            </p:cNvPr>
            <p:cNvSpPr/>
            <p:nvPr/>
          </p:nvSpPr>
          <p:spPr>
            <a:xfrm>
              <a:off x="2330149" y="1833048"/>
              <a:ext cx="1092200" cy="189345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F17F7C-D7F0-8BCF-39D6-20FD24AD786B}"/>
                </a:ext>
              </a:extLst>
            </p:cNvPr>
            <p:cNvSpPr/>
            <p:nvPr/>
          </p:nvSpPr>
          <p:spPr>
            <a:xfrm>
              <a:off x="3422349" y="1833048"/>
              <a:ext cx="1092200" cy="150119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D9F6BBC-46B3-1E14-7488-471646AFD446}"/>
                </a:ext>
              </a:extLst>
            </p:cNvPr>
            <p:cNvSpPr/>
            <p:nvPr/>
          </p:nvSpPr>
          <p:spPr>
            <a:xfrm flipH="1">
              <a:off x="2348621" y="2224292"/>
              <a:ext cx="6472380" cy="1971819"/>
            </a:xfrm>
            <a:prstGeom prst="parallelogram">
              <a:avLst>
                <a:gd name="adj" fmla="val 27474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BD1E1A4-0F66-5B5A-FA43-8F26986457FB}"/>
                </a:ext>
              </a:extLst>
            </p:cNvPr>
            <p:cNvSpPr/>
            <p:nvPr/>
          </p:nvSpPr>
          <p:spPr>
            <a:xfrm flipH="1">
              <a:off x="2348622" y="1841411"/>
              <a:ext cx="6472380" cy="1971819"/>
            </a:xfrm>
            <a:prstGeom prst="parallelogram">
              <a:avLst>
                <a:gd name="adj" fmla="val 27474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0F550F-DD3D-61BC-02BC-506CBB0A6003}"/>
                </a:ext>
              </a:extLst>
            </p:cNvPr>
            <p:cNvSpPr/>
            <p:nvPr/>
          </p:nvSpPr>
          <p:spPr>
            <a:xfrm>
              <a:off x="2334928" y="1837975"/>
              <a:ext cx="1092200" cy="392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tx1"/>
                  </a:solidFill>
                </a:rPr>
                <a:t>Cash</a:t>
              </a:r>
              <a:endParaRPr lang="en-GB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913F6A43-639B-F7A5-CED0-F604C4272E79}"/>
                </a:ext>
              </a:extLst>
            </p:cNvPr>
            <p:cNvSpPr/>
            <p:nvPr/>
          </p:nvSpPr>
          <p:spPr>
            <a:xfrm flipH="1">
              <a:off x="3422349" y="3717122"/>
              <a:ext cx="6472380" cy="1971819"/>
            </a:xfrm>
            <a:prstGeom prst="parallelogram">
              <a:avLst>
                <a:gd name="adj" fmla="val 27474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60363CA-6702-C4C4-08B1-DB11D5D711C9}"/>
                </a:ext>
              </a:extLst>
            </p:cNvPr>
            <p:cNvSpPr/>
            <p:nvPr/>
          </p:nvSpPr>
          <p:spPr>
            <a:xfrm flipH="1">
              <a:off x="3432154" y="3334241"/>
              <a:ext cx="6472380" cy="1971819"/>
            </a:xfrm>
            <a:prstGeom prst="parallelogram">
              <a:avLst>
                <a:gd name="adj" fmla="val 27474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12E7C9-FF1B-3E4F-2D8E-389F38D05A23}"/>
                </a:ext>
              </a:extLst>
            </p:cNvPr>
            <p:cNvCxnSpPr>
              <a:cxnSpLocks/>
            </p:cNvCxnSpPr>
            <p:nvPr/>
          </p:nvCxnSpPr>
          <p:spPr>
            <a:xfrm>
              <a:off x="4514549" y="1833047"/>
              <a:ext cx="5398655" cy="1981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052D399-9D45-B993-EED3-B63E3F0D30C7}"/>
                </a:ext>
              </a:extLst>
            </p:cNvPr>
            <p:cNvCxnSpPr>
              <a:cxnSpLocks/>
            </p:cNvCxnSpPr>
            <p:nvPr/>
          </p:nvCxnSpPr>
          <p:spPr>
            <a:xfrm>
              <a:off x="2330149" y="3726503"/>
              <a:ext cx="5398655" cy="1981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38341AC-223B-DDFA-2985-41B1874B17D0}"/>
                </a:ext>
              </a:extLst>
            </p:cNvPr>
            <p:cNvGrpSpPr/>
            <p:nvPr/>
          </p:nvGrpSpPr>
          <p:grpSpPr>
            <a:xfrm>
              <a:off x="7728804" y="3821593"/>
              <a:ext cx="2184400" cy="1876874"/>
              <a:chOff x="838200" y="2556580"/>
              <a:chExt cx="2184400" cy="1876874"/>
            </a:xfrm>
            <a:solidFill>
              <a:schemeClr val="bg1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1E7B7A-9DC5-B0AD-5294-C8FEAF2A4D8D}"/>
                  </a:ext>
                </a:extLst>
              </p:cNvPr>
              <p:cNvSpPr/>
              <p:nvPr/>
            </p:nvSpPr>
            <p:spPr>
              <a:xfrm>
                <a:off x="838200" y="2556580"/>
                <a:ext cx="1092200" cy="1876874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Assets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A19F273-87BF-B6F6-3A72-04DCD3C0789E}"/>
                  </a:ext>
                </a:extLst>
              </p:cNvPr>
              <p:cNvSpPr/>
              <p:nvPr/>
            </p:nvSpPr>
            <p:spPr>
              <a:xfrm>
                <a:off x="1930400" y="2558469"/>
                <a:ext cx="1092200" cy="1482431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Liabilities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382255B-7C30-A28F-F577-B66BC2748366}"/>
                  </a:ext>
                </a:extLst>
              </p:cNvPr>
              <p:cNvSpPr/>
              <p:nvPr/>
            </p:nvSpPr>
            <p:spPr>
              <a:xfrm>
                <a:off x="1930400" y="4041191"/>
                <a:ext cx="1092200" cy="39226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8B3B3A-67C9-39BA-229E-C19C85FE0235}"/>
                </a:ext>
              </a:extLst>
            </p:cNvPr>
            <p:cNvSpPr/>
            <p:nvPr/>
          </p:nvSpPr>
          <p:spPr>
            <a:xfrm>
              <a:off x="3422349" y="3334241"/>
              <a:ext cx="1092200" cy="3922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35B6F8-F954-0CC9-4E3C-690F1B1A85BC}"/>
                </a:ext>
              </a:extLst>
            </p:cNvPr>
            <p:cNvSpPr txBox="1"/>
            <p:nvPr/>
          </p:nvSpPr>
          <p:spPr>
            <a:xfrm rot="1225603">
              <a:off x="4530388" y="3933737"/>
              <a:ext cx="3125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Franklin Gothic Medium" panose="020B0603020102020204" pitchFamily="34" charset="0"/>
                </a:rPr>
                <a:t>(3) Statement of Profit &amp; Loss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EB265F-14DF-B35B-6D71-2F11A1A5D32A}"/>
                </a:ext>
              </a:extLst>
            </p:cNvPr>
            <p:cNvSpPr/>
            <p:nvPr/>
          </p:nvSpPr>
          <p:spPr>
            <a:xfrm>
              <a:off x="7742942" y="3836052"/>
              <a:ext cx="1059588" cy="3600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tx1"/>
                  </a:solidFill>
                </a:rPr>
                <a:t>Cash</a:t>
              </a:r>
              <a:endParaRPr lang="en-GB" i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79CBA9-949F-50CA-41AB-0EFE8C5FB033}"/>
                </a:ext>
              </a:extLst>
            </p:cNvPr>
            <p:cNvSpPr txBox="1"/>
            <p:nvPr/>
          </p:nvSpPr>
          <p:spPr>
            <a:xfrm rot="1225603">
              <a:off x="4444758" y="2750226"/>
              <a:ext cx="2861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Franklin Gothic Medium" panose="020B0603020102020204" pitchFamily="34" charset="0"/>
                </a:rPr>
                <a:t>(2) Statement of Cash Flow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57E3E0-C433-85A8-7814-07850BA4CBDF}"/>
                </a:ext>
              </a:extLst>
            </p:cNvPr>
            <p:cNvSpPr txBox="1"/>
            <p:nvPr/>
          </p:nvSpPr>
          <p:spPr>
            <a:xfrm rot="1225603">
              <a:off x="3708669" y="3060199"/>
              <a:ext cx="3903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(Ending balance sheet) – (Beginning balance sheet)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747407-F7B9-528E-77BC-BB68BE140DF1}"/>
                </a:ext>
              </a:extLst>
            </p:cNvPr>
            <p:cNvSpPr txBox="1"/>
            <p:nvPr/>
          </p:nvSpPr>
          <p:spPr>
            <a:xfrm rot="1215511">
              <a:off x="4433406" y="4300029"/>
              <a:ext cx="3195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Depicts inflows and outflows due to sales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37950A-BF81-9997-1ABC-B2D455FDD98A}"/>
              </a:ext>
            </a:extLst>
          </p:cNvPr>
          <p:cNvCxnSpPr>
            <a:stCxn id="3" idx="3"/>
            <a:endCxn id="2" idx="1"/>
          </p:cNvCxnSpPr>
          <p:nvPr/>
        </p:nvCxnSpPr>
        <p:spPr>
          <a:xfrm>
            <a:off x="4812794" y="1808985"/>
            <a:ext cx="3441067" cy="1016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FC0C0A1-DD83-3470-A653-071EB2AC4542}"/>
              </a:ext>
            </a:extLst>
          </p:cNvPr>
          <p:cNvSpPr txBox="1"/>
          <p:nvPr/>
        </p:nvSpPr>
        <p:spPr>
          <a:xfrm>
            <a:off x="6328229" y="145244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D53B9-1033-9329-6FDF-8199327D8E68}"/>
              </a:ext>
            </a:extLst>
          </p:cNvPr>
          <p:cNvSpPr txBox="1"/>
          <p:nvPr/>
        </p:nvSpPr>
        <p:spPr>
          <a:xfrm>
            <a:off x="3952714" y="424714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Equity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E4699A-EA57-0323-75EE-BA4ED3CCF4F9}"/>
              </a:ext>
            </a:extLst>
          </p:cNvPr>
          <p:cNvSpPr txBox="1"/>
          <p:nvPr/>
        </p:nvSpPr>
        <p:spPr>
          <a:xfrm>
            <a:off x="309964" y="5146268"/>
            <a:ext cx="3687873" cy="1464231"/>
          </a:xfrm>
          <a:prstGeom prst="round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</a:t>
            </a:r>
            <a:r>
              <a:rPr lang="en-GB" sz="2000" u="sng" dirty="0"/>
              <a:t>Profit &amp; Loss</a:t>
            </a:r>
            <a:r>
              <a:rPr lang="en-GB" sz="2000" i="1" u="sng" dirty="0"/>
              <a:t> </a:t>
            </a:r>
            <a:r>
              <a:rPr lang="en-GB" sz="2000" dirty="0"/>
              <a:t>depicts a sale transaction between two entities. If there are no sales, there is no P&amp;L.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A90CCC3-0B4D-1876-7D13-61E6C6DA2401}"/>
              </a:ext>
            </a:extLst>
          </p:cNvPr>
          <p:cNvSpPr/>
          <p:nvPr/>
        </p:nvSpPr>
        <p:spPr>
          <a:xfrm>
            <a:off x="4206240" y="5455920"/>
            <a:ext cx="1615440" cy="615727"/>
          </a:xfrm>
          <a:custGeom>
            <a:avLst/>
            <a:gdLst>
              <a:gd name="connsiteX0" fmla="*/ 0 w 1615440"/>
              <a:gd name="connsiteY0" fmla="*/ 426720 h 615727"/>
              <a:gd name="connsiteX1" fmla="*/ 883920 w 1615440"/>
              <a:gd name="connsiteY1" fmla="*/ 594360 h 615727"/>
              <a:gd name="connsiteX2" fmla="*/ 1615440 w 1615440"/>
              <a:gd name="connsiteY2" fmla="*/ 0 h 61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5440" h="615727">
                <a:moveTo>
                  <a:pt x="0" y="426720"/>
                </a:moveTo>
                <a:cubicBezTo>
                  <a:pt x="307340" y="546100"/>
                  <a:pt x="614680" y="665480"/>
                  <a:pt x="883920" y="594360"/>
                </a:cubicBezTo>
                <a:cubicBezTo>
                  <a:pt x="1153160" y="523240"/>
                  <a:pt x="1384300" y="261620"/>
                  <a:pt x="1615440" y="0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026606-F7A5-0ADB-828D-58656B4034ED}"/>
              </a:ext>
            </a:extLst>
          </p:cNvPr>
          <p:cNvSpPr txBox="1"/>
          <p:nvPr/>
        </p:nvSpPr>
        <p:spPr>
          <a:xfrm>
            <a:off x="9351368" y="622828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153655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 fontScale="90000"/>
          </a:bodyPr>
          <a:lstStyle/>
          <a:p>
            <a:r>
              <a:rPr lang="en-GB" dirty="0"/>
              <a:t>From Single to Double entry bookkeeping in accounting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A4AB18-DC6B-A6E6-20E9-CBF48D5D673F}"/>
              </a:ext>
            </a:extLst>
          </p:cNvPr>
          <p:cNvSpPr txBox="1"/>
          <p:nvPr/>
        </p:nvSpPr>
        <p:spPr>
          <a:xfrm>
            <a:off x="8253861" y="1495987"/>
            <a:ext cx="2688813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i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Energy</a:t>
            </a:r>
            <a:r>
              <a:rPr lang="en-GB" b="1" i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 </a:t>
            </a:r>
            <a:r>
              <a:rPr lang="en-GB" dirty="0">
                <a:latin typeface="Franklin Gothic Medium" panose="020B0603020102020204" pitchFamily="34" charset="0"/>
              </a:rPr>
              <a:t>Balance Sheet</a:t>
            </a:r>
          </a:p>
          <a:p>
            <a:r>
              <a:rPr lang="en-GB" dirty="0">
                <a:latin typeface="Franklin Gothic Medium" panose="020B0603020102020204" pitchFamily="34" charset="0"/>
              </a:rPr>
              <a:t>        (Present)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D4A6A3C-87A9-203F-47EF-9687D4C4F8C6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4829359" y="1808985"/>
            <a:ext cx="3424502" cy="1016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97CC518-19FF-DF9E-E945-FF10E5FF24D2}"/>
              </a:ext>
            </a:extLst>
          </p:cNvPr>
          <p:cNvSpPr txBox="1"/>
          <p:nvPr/>
        </p:nvSpPr>
        <p:spPr>
          <a:xfrm>
            <a:off x="6328229" y="145244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time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A3CE01-2AD8-EAD9-5DD0-79D42CAA8DCC}"/>
              </a:ext>
            </a:extLst>
          </p:cNvPr>
          <p:cNvSpPr txBox="1"/>
          <p:nvPr/>
        </p:nvSpPr>
        <p:spPr>
          <a:xfrm>
            <a:off x="2151324" y="1498186"/>
            <a:ext cx="2688813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i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Energy</a:t>
            </a:r>
            <a:r>
              <a:rPr lang="en-GB" dirty="0">
                <a:latin typeface="Franklin Gothic Medium" panose="020B0603020102020204" pitchFamily="34" charset="0"/>
              </a:rPr>
              <a:t> Balance Sheet</a:t>
            </a:r>
          </a:p>
          <a:p>
            <a:r>
              <a:rPr lang="en-GB" dirty="0">
                <a:latin typeface="Franklin Gothic Medium" panose="020B0603020102020204" pitchFamily="34" charset="0"/>
              </a:rPr>
              <a:t>       (Past)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C9F3F94-48D1-C134-EA69-985E79B4BE86}"/>
              </a:ext>
            </a:extLst>
          </p:cNvPr>
          <p:cNvGrpSpPr/>
          <p:nvPr/>
        </p:nvGrpSpPr>
        <p:grpSpPr>
          <a:xfrm>
            <a:off x="2700000" y="2400180"/>
            <a:ext cx="9094245" cy="4230444"/>
            <a:chOff x="2700000" y="2400180"/>
            <a:chExt cx="9094245" cy="423044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F270EED-05A7-0D1E-84B8-71BAD07D70B8}"/>
                </a:ext>
              </a:extLst>
            </p:cNvPr>
            <p:cNvSpPr/>
            <p:nvPr/>
          </p:nvSpPr>
          <p:spPr>
            <a:xfrm>
              <a:off x="2700000" y="2700001"/>
              <a:ext cx="1092200" cy="189345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2992433-E6A3-C914-3121-B556B08E00D7}"/>
                </a:ext>
              </a:extLst>
            </p:cNvPr>
            <p:cNvSpPr/>
            <p:nvPr/>
          </p:nvSpPr>
          <p:spPr>
            <a:xfrm>
              <a:off x="3792200" y="2700001"/>
              <a:ext cx="1092200" cy="150119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689A65F8-E16C-F396-527E-FE3A611A6041}"/>
                </a:ext>
              </a:extLst>
            </p:cNvPr>
            <p:cNvSpPr/>
            <p:nvPr/>
          </p:nvSpPr>
          <p:spPr>
            <a:xfrm flipH="1">
              <a:off x="2718472" y="3091245"/>
              <a:ext cx="6472380" cy="1971819"/>
            </a:xfrm>
            <a:prstGeom prst="parallelogram">
              <a:avLst>
                <a:gd name="adj" fmla="val 27474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281D8366-3601-D8A5-707F-4CFF74797C58}"/>
                </a:ext>
              </a:extLst>
            </p:cNvPr>
            <p:cNvSpPr/>
            <p:nvPr/>
          </p:nvSpPr>
          <p:spPr>
            <a:xfrm flipH="1">
              <a:off x="2718473" y="2708364"/>
              <a:ext cx="6472380" cy="1971819"/>
            </a:xfrm>
            <a:prstGeom prst="parallelogram">
              <a:avLst>
                <a:gd name="adj" fmla="val 27474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BD2234-7C7B-43AB-0E28-BD6E6C5AEF27}"/>
                </a:ext>
              </a:extLst>
            </p:cNvPr>
            <p:cNvSpPr/>
            <p:nvPr/>
          </p:nvSpPr>
          <p:spPr>
            <a:xfrm>
              <a:off x="2704779" y="2704928"/>
              <a:ext cx="1092200" cy="392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tx1"/>
                  </a:solidFill>
                </a:rPr>
                <a:t>Cash</a:t>
              </a:r>
              <a:endParaRPr lang="en-GB" i="1" dirty="0">
                <a:solidFill>
                  <a:schemeClr val="tx1"/>
                </a:solidFill>
              </a:endParaRPr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8591DE65-D6BA-07D9-72BA-B1656D96446F}"/>
                </a:ext>
              </a:extLst>
            </p:cNvPr>
            <p:cNvSpPr/>
            <p:nvPr/>
          </p:nvSpPr>
          <p:spPr>
            <a:xfrm flipH="1">
              <a:off x="3792200" y="4584075"/>
              <a:ext cx="6472380" cy="1971819"/>
            </a:xfrm>
            <a:prstGeom prst="parallelogram">
              <a:avLst>
                <a:gd name="adj" fmla="val 27474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0B8CB0F6-9747-10E6-B869-F7B3001937A3}"/>
                </a:ext>
              </a:extLst>
            </p:cNvPr>
            <p:cNvSpPr/>
            <p:nvPr/>
          </p:nvSpPr>
          <p:spPr>
            <a:xfrm flipH="1">
              <a:off x="3802005" y="4201194"/>
              <a:ext cx="6472380" cy="1971819"/>
            </a:xfrm>
            <a:prstGeom prst="parallelogram">
              <a:avLst>
                <a:gd name="adj" fmla="val 27474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2DAC7B9-93FD-E94B-F43B-717F9F0ED6AA}"/>
                </a:ext>
              </a:extLst>
            </p:cNvPr>
            <p:cNvCxnSpPr>
              <a:cxnSpLocks/>
            </p:cNvCxnSpPr>
            <p:nvPr/>
          </p:nvCxnSpPr>
          <p:spPr>
            <a:xfrm>
              <a:off x="4884400" y="2700000"/>
              <a:ext cx="5398655" cy="1981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BF590BA-8024-4AD9-14EE-7B0C13842627}"/>
                </a:ext>
              </a:extLst>
            </p:cNvPr>
            <p:cNvCxnSpPr>
              <a:cxnSpLocks/>
            </p:cNvCxnSpPr>
            <p:nvPr/>
          </p:nvCxnSpPr>
          <p:spPr>
            <a:xfrm>
              <a:off x="2700000" y="4593456"/>
              <a:ext cx="5398655" cy="1981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02402AF-0C24-7299-AD8C-93F080FB97FF}"/>
                </a:ext>
              </a:extLst>
            </p:cNvPr>
            <p:cNvGrpSpPr/>
            <p:nvPr/>
          </p:nvGrpSpPr>
          <p:grpSpPr>
            <a:xfrm>
              <a:off x="8098655" y="4688546"/>
              <a:ext cx="2184400" cy="1876874"/>
              <a:chOff x="838200" y="2556580"/>
              <a:chExt cx="2184400" cy="1876874"/>
            </a:xfrm>
            <a:solidFill>
              <a:schemeClr val="bg1"/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3DECADD-EAD7-1E62-142E-3DAA0DBE30FA}"/>
                  </a:ext>
                </a:extLst>
              </p:cNvPr>
              <p:cNvSpPr/>
              <p:nvPr/>
            </p:nvSpPr>
            <p:spPr>
              <a:xfrm>
                <a:off x="838200" y="2556580"/>
                <a:ext cx="1092200" cy="1876874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i="1" dirty="0">
                    <a:solidFill>
                      <a:srgbClr val="C00000"/>
                    </a:solidFill>
                  </a:rPr>
                  <a:t>Energy</a:t>
                </a:r>
                <a:r>
                  <a:rPr lang="en-GB" sz="1600" dirty="0">
                    <a:solidFill>
                      <a:schemeClr val="tx1"/>
                    </a:solidFill>
                  </a:rPr>
                  <a:t> Assets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3EBB8CF-91D5-F7EC-9BAB-68465028019D}"/>
                  </a:ext>
                </a:extLst>
              </p:cNvPr>
              <p:cNvSpPr/>
              <p:nvPr/>
            </p:nvSpPr>
            <p:spPr>
              <a:xfrm>
                <a:off x="1930400" y="2558469"/>
                <a:ext cx="1092200" cy="1482431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Liabilities</a:t>
                </a:r>
                <a:endParaRPr lang="en-GB" sz="16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9FDFFA6-1C4B-7A87-3BE1-8144B94F48E6}"/>
                  </a:ext>
                </a:extLst>
              </p:cNvPr>
              <p:cNvSpPr/>
              <p:nvPr/>
            </p:nvSpPr>
            <p:spPr>
              <a:xfrm>
                <a:off x="1930400" y="4041191"/>
                <a:ext cx="1092200" cy="3922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A2A8EEB-75DC-35C6-2421-ADB874F86933}"/>
                </a:ext>
              </a:extLst>
            </p:cNvPr>
            <p:cNvGrpSpPr/>
            <p:nvPr/>
          </p:nvGrpSpPr>
          <p:grpSpPr>
            <a:xfrm>
              <a:off x="3792200" y="4201194"/>
              <a:ext cx="1092200" cy="392262"/>
              <a:chOff x="2992581" y="3754865"/>
              <a:chExt cx="1092200" cy="3922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039B10F-41A5-177A-C31F-679A3F5CC603}"/>
                  </a:ext>
                </a:extLst>
              </p:cNvPr>
              <p:cNvSpPr/>
              <p:nvPr/>
            </p:nvSpPr>
            <p:spPr>
              <a:xfrm>
                <a:off x="2992581" y="3754865"/>
                <a:ext cx="1092200" cy="3922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75142D3-9880-77FB-B36A-C326AF60057E}"/>
                  </a:ext>
                </a:extLst>
              </p:cNvPr>
              <p:cNvSpPr txBox="1"/>
              <p:nvPr/>
            </p:nvSpPr>
            <p:spPr>
              <a:xfrm>
                <a:off x="3196805" y="3800813"/>
                <a:ext cx="7617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>
                    <a:solidFill>
                      <a:srgbClr val="C00000"/>
                    </a:solidFill>
                  </a:rPr>
                  <a:t>Lock-in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A0B87A4-B69F-4B75-CA4A-2D1698D5989F}"/>
                </a:ext>
              </a:extLst>
            </p:cNvPr>
            <p:cNvSpPr txBox="1"/>
            <p:nvPr/>
          </p:nvSpPr>
          <p:spPr>
            <a:xfrm rot="1225603">
              <a:off x="4900239" y="4800690"/>
              <a:ext cx="3125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Franklin Gothic Medium" panose="020B0603020102020204" pitchFamily="34" charset="0"/>
                </a:rPr>
                <a:t>(3) Statement of Profit &amp; Loss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3BBA44-ABA3-DDE2-CB2A-B85DBFD8B80B}"/>
                </a:ext>
              </a:extLst>
            </p:cNvPr>
            <p:cNvSpPr/>
            <p:nvPr/>
          </p:nvSpPr>
          <p:spPr>
            <a:xfrm>
              <a:off x="8112793" y="4703005"/>
              <a:ext cx="1059588" cy="3600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tx1"/>
                  </a:solidFill>
                </a:rPr>
                <a:t>Cash</a:t>
              </a:r>
              <a:endParaRPr lang="en-GB" i="1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6FDA072-16E8-82B2-8A16-C64395190B6F}"/>
                </a:ext>
              </a:extLst>
            </p:cNvPr>
            <p:cNvSpPr txBox="1"/>
            <p:nvPr/>
          </p:nvSpPr>
          <p:spPr>
            <a:xfrm rot="1225603">
              <a:off x="4814609" y="3617179"/>
              <a:ext cx="2861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Franklin Gothic Medium" panose="020B0603020102020204" pitchFamily="34" charset="0"/>
                </a:rPr>
                <a:t>(2) Statement of Cash Flow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30B683-4CF0-33C1-EAAA-E39E083C5DFC}"/>
                </a:ext>
              </a:extLst>
            </p:cNvPr>
            <p:cNvSpPr txBox="1"/>
            <p:nvPr/>
          </p:nvSpPr>
          <p:spPr>
            <a:xfrm rot="1256063">
              <a:off x="6338197" y="4287361"/>
              <a:ext cx="1342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Energy Flow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223AD18-B068-147E-3A7C-D028E30D30A9}"/>
                </a:ext>
              </a:extLst>
            </p:cNvPr>
            <p:cNvSpPr txBox="1"/>
            <p:nvPr/>
          </p:nvSpPr>
          <p:spPr>
            <a:xfrm rot="1256063">
              <a:off x="6347854" y="5435040"/>
              <a:ext cx="1632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Gains and Uses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1BE2512-60AE-D877-CCCD-2EAAD673B5CD}"/>
                </a:ext>
              </a:extLst>
            </p:cNvPr>
            <p:cNvSpPr txBox="1"/>
            <p:nvPr/>
          </p:nvSpPr>
          <p:spPr>
            <a:xfrm>
              <a:off x="2718472" y="2400180"/>
              <a:ext cx="87884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i="1" dirty="0">
                  <a:solidFill>
                    <a:srgbClr val="C00000"/>
                  </a:solidFill>
                </a:rPr>
                <a:t>Energy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A282715-4668-01BC-8387-CC1A75F98817}"/>
                </a:ext>
              </a:extLst>
            </p:cNvPr>
            <p:cNvSpPr/>
            <p:nvPr/>
          </p:nvSpPr>
          <p:spPr>
            <a:xfrm>
              <a:off x="6478043" y="4001947"/>
              <a:ext cx="1152144" cy="165990"/>
            </a:xfrm>
            <a:custGeom>
              <a:avLst/>
              <a:gdLst>
                <a:gd name="connsiteX0" fmla="*/ 0 w 1152144"/>
                <a:gd name="connsiteY0" fmla="*/ 37974 h 165990"/>
                <a:gd name="connsiteX1" fmla="*/ 45720 w 1152144"/>
                <a:gd name="connsiteY1" fmla="*/ 47118 h 165990"/>
                <a:gd name="connsiteX2" fmla="*/ 118872 w 1152144"/>
                <a:gd name="connsiteY2" fmla="*/ 65406 h 165990"/>
                <a:gd name="connsiteX3" fmla="*/ 320040 w 1152144"/>
                <a:gd name="connsiteY3" fmla="*/ 83694 h 165990"/>
                <a:gd name="connsiteX4" fmla="*/ 493776 w 1152144"/>
                <a:gd name="connsiteY4" fmla="*/ 92838 h 165990"/>
                <a:gd name="connsiteX5" fmla="*/ 676656 w 1152144"/>
                <a:gd name="connsiteY5" fmla="*/ 83694 h 165990"/>
                <a:gd name="connsiteX6" fmla="*/ 704088 w 1152144"/>
                <a:gd name="connsiteY6" fmla="*/ 65406 h 165990"/>
                <a:gd name="connsiteX7" fmla="*/ 713232 w 1152144"/>
                <a:gd name="connsiteY7" fmla="*/ 37974 h 165990"/>
                <a:gd name="connsiteX8" fmla="*/ 466344 w 1152144"/>
                <a:gd name="connsiteY8" fmla="*/ 28830 h 165990"/>
                <a:gd name="connsiteX9" fmla="*/ 475488 w 1152144"/>
                <a:gd name="connsiteY9" fmla="*/ 56262 h 165990"/>
                <a:gd name="connsiteX10" fmla="*/ 548640 w 1152144"/>
                <a:gd name="connsiteY10" fmla="*/ 120270 h 165990"/>
                <a:gd name="connsiteX11" fmla="*/ 603504 w 1152144"/>
                <a:gd name="connsiteY11" fmla="*/ 138558 h 165990"/>
                <a:gd name="connsiteX12" fmla="*/ 630936 w 1152144"/>
                <a:gd name="connsiteY12" fmla="*/ 147702 h 165990"/>
                <a:gd name="connsiteX13" fmla="*/ 740664 w 1152144"/>
                <a:gd name="connsiteY13" fmla="*/ 165990 h 165990"/>
                <a:gd name="connsiteX14" fmla="*/ 1152144 w 1152144"/>
                <a:gd name="connsiteY14" fmla="*/ 156846 h 16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2144" h="165990">
                  <a:moveTo>
                    <a:pt x="0" y="37974"/>
                  </a:moveTo>
                  <a:cubicBezTo>
                    <a:pt x="15240" y="41022"/>
                    <a:pt x="30642" y="43349"/>
                    <a:pt x="45720" y="47118"/>
                  </a:cubicBezTo>
                  <a:cubicBezTo>
                    <a:pt x="108025" y="62694"/>
                    <a:pt x="31243" y="51925"/>
                    <a:pt x="118872" y="65406"/>
                  </a:cubicBezTo>
                  <a:cubicBezTo>
                    <a:pt x="188540" y="76124"/>
                    <a:pt x="247480" y="79296"/>
                    <a:pt x="320040" y="83694"/>
                  </a:cubicBezTo>
                  <a:lnTo>
                    <a:pt x="493776" y="92838"/>
                  </a:lnTo>
                  <a:cubicBezTo>
                    <a:pt x="554736" y="89790"/>
                    <a:pt x="616133" y="91588"/>
                    <a:pt x="676656" y="83694"/>
                  </a:cubicBezTo>
                  <a:cubicBezTo>
                    <a:pt x="687553" y="82273"/>
                    <a:pt x="697223" y="73988"/>
                    <a:pt x="704088" y="65406"/>
                  </a:cubicBezTo>
                  <a:cubicBezTo>
                    <a:pt x="710109" y="57880"/>
                    <a:pt x="710184" y="47118"/>
                    <a:pt x="713232" y="37974"/>
                  </a:cubicBezTo>
                  <a:cubicBezTo>
                    <a:pt x="630323" y="-17299"/>
                    <a:pt x="660526" y="-4941"/>
                    <a:pt x="466344" y="28830"/>
                  </a:cubicBezTo>
                  <a:cubicBezTo>
                    <a:pt x="456848" y="30481"/>
                    <a:pt x="471177" y="47641"/>
                    <a:pt x="475488" y="56262"/>
                  </a:cubicBezTo>
                  <a:cubicBezTo>
                    <a:pt x="490423" y="86132"/>
                    <a:pt x="515722" y="109297"/>
                    <a:pt x="548640" y="120270"/>
                  </a:cubicBezTo>
                  <a:lnTo>
                    <a:pt x="603504" y="138558"/>
                  </a:lnTo>
                  <a:cubicBezTo>
                    <a:pt x="612648" y="141606"/>
                    <a:pt x="621485" y="145812"/>
                    <a:pt x="630936" y="147702"/>
                  </a:cubicBezTo>
                  <a:cubicBezTo>
                    <a:pt x="697790" y="161073"/>
                    <a:pt x="661270" y="154648"/>
                    <a:pt x="740664" y="165990"/>
                  </a:cubicBezTo>
                  <a:cubicBezTo>
                    <a:pt x="1103367" y="156187"/>
                    <a:pt x="966175" y="156846"/>
                    <a:pt x="1152144" y="15684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F798844-A8B0-D243-0FF9-ED5FA390FD6C}"/>
                </a:ext>
              </a:extLst>
            </p:cNvPr>
            <p:cNvSpPr/>
            <p:nvPr/>
          </p:nvSpPr>
          <p:spPr>
            <a:xfrm rot="566746">
              <a:off x="6549837" y="5136253"/>
              <a:ext cx="1460779" cy="207462"/>
            </a:xfrm>
            <a:custGeom>
              <a:avLst/>
              <a:gdLst>
                <a:gd name="connsiteX0" fmla="*/ 0 w 1152144"/>
                <a:gd name="connsiteY0" fmla="*/ 37974 h 165990"/>
                <a:gd name="connsiteX1" fmla="*/ 45720 w 1152144"/>
                <a:gd name="connsiteY1" fmla="*/ 47118 h 165990"/>
                <a:gd name="connsiteX2" fmla="*/ 118872 w 1152144"/>
                <a:gd name="connsiteY2" fmla="*/ 65406 h 165990"/>
                <a:gd name="connsiteX3" fmla="*/ 320040 w 1152144"/>
                <a:gd name="connsiteY3" fmla="*/ 83694 h 165990"/>
                <a:gd name="connsiteX4" fmla="*/ 493776 w 1152144"/>
                <a:gd name="connsiteY4" fmla="*/ 92838 h 165990"/>
                <a:gd name="connsiteX5" fmla="*/ 676656 w 1152144"/>
                <a:gd name="connsiteY5" fmla="*/ 83694 h 165990"/>
                <a:gd name="connsiteX6" fmla="*/ 704088 w 1152144"/>
                <a:gd name="connsiteY6" fmla="*/ 65406 h 165990"/>
                <a:gd name="connsiteX7" fmla="*/ 713232 w 1152144"/>
                <a:gd name="connsiteY7" fmla="*/ 37974 h 165990"/>
                <a:gd name="connsiteX8" fmla="*/ 466344 w 1152144"/>
                <a:gd name="connsiteY8" fmla="*/ 28830 h 165990"/>
                <a:gd name="connsiteX9" fmla="*/ 475488 w 1152144"/>
                <a:gd name="connsiteY9" fmla="*/ 56262 h 165990"/>
                <a:gd name="connsiteX10" fmla="*/ 548640 w 1152144"/>
                <a:gd name="connsiteY10" fmla="*/ 120270 h 165990"/>
                <a:gd name="connsiteX11" fmla="*/ 603504 w 1152144"/>
                <a:gd name="connsiteY11" fmla="*/ 138558 h 165990"/>
                <a:gd name="connsiteX12" fmla="*/ 630936 w 1152144"/>
                <a:gd name="connsiteY12" fmla="*/ 147702 h 165990"/>
                <a:gd name="connsiteX13" fmla="*/ 740664 w 1152144"/>
                <a:gd name="connsiteY13" fmla="*/ 165990 h 165990"/>
                <a:gd name="connsiteX14" fmla="*/ 1152144 w 1152144"/>
                <a:gd name="connsiteY14" fmla="*/ 156846 h 16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2144" h="165990">
                  <a:moveTo>
                    <a:pt x="0" y="37974"/>
                  </a:moveTo>
                  <a:cubicBezTo>
                    <a:pt x="15240" y="41022"/>
                    <a:pt x="30642" y="43349"/>
                    <a:pt x="45720" y="47118"/>
                  </a:cubicBezTo>
                  <a:cubicBezTo>
                    <a:pt x="108025" y="62694"/>
                    <a:pt x="31243" y="51925"/>
                    <a:pt x="118872" y="65406"/>
                  </a:cubicBezTo>
                  <a:cubicBezTo>
                    <a:pt x="188540" y="76124"/>
                    <a:pt x="247480" y="79296"/>
                    <a:pt x="320040" y="83694"/>
                  </a:cubicBezTo>
                  <a:lnTo>
                    <a:pt x="493776" y="92838"/>
                  </a:lnTo>
                  <a:cubicBezTo>
                    <a:pt x="554736" y="89790"/>
                    <a:pt x="616133" y="91588"/>
                    <a:pt x="676656" y="83694"/>
                  </a:cubicBezTo>
                  <a:cubicBezTo>
                    <a:pt x="687553" y="82273"/>
                    <a:pt x="697223" y="73988"/>
                    <a:pt x="704088" y="65406"/>
                  </a:cubicBezTo>
                  <a:cubicBezTo>
                    <a:pt x="710109" y="57880"/>
                    <a:pt x="710184" y="47118"/>
                    <a:pt x="713232" y="37974"/>
                  </a:cubicBezTo>
                  <a:cubicBezTo>
                    <a:pt x="630323" y="-17299"/>
                    <a:pt x="660526" y="-4941"/>
                    <a:pt x="466344" y="28830"/>
                  </a:cubicBezTo>
                  <a:cubicBezTo>
                    <a:pt x="456848" y="30481"/>
                    <a:pt x="471177" y="47641"/>
                    <a:pt x="475488" y="56262"/>
                  </a:cubicBezTo>
                  <a:cubicBezTo>
                    <a:pt x="490423" y="86132"/>
                    <a:pt x="515722" y="109297"/>
                    <a:pt x="548640" y="120270"/>
                  </a:cubicBezTo>
                  <a:lnTo>
                    <a:pt x="603504" y="138558"/>
                  </a:lnTo>
                  <a:cubicBezTo>
                    <a:pt x="612648" y="141606"/>
                    <a:pt x="621485" y="145812"/>
                    <a:pt x="630936" y="147702"/>
                  </a:cubicBezTo>
                  <a:cubicBezTo>
                    <a:pt x="697790" y="161073"/>
                    <a:pt x="661270" y="154648"/>
                    <a:pt x="740664" y="165990"/>
                  </a:cubicBezTo>
                  <a:cubicBezTo>
                    <a:pt x="1103367" y="156187"/>
                    <a:pt x="966175" y="156846"/>
                    <a:pt x="1152144" y="15684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20D94DF-2DE8-775E-88CD-5F46A240BA9D}"/>
                </a:ext>
              </a:extLst>
            </p:cNvPr>
            <p:cNvSpPr/>
            <p:nvPr/>
          </p:nvSpPr>
          <p:spPr>
            <a:xfrm>
              <a:off x="2975891" y="2860331"/>
              <a:ext cx="576072" cy="119059"/>
            </a:xfrm>
            <a:custGeom>
              <a:avLst/>
              <a:gdLst>
                <a:gd name="connsiteX0" fmla="*/ 0 w 576072"/>
                <a:gd name="connsiteY0" fmla="*/ 109742 h 119059"/>
                <a:gd name="connsiteX1" fmla="*/ 45720 w 576072"/>
                <a:gd name="connsiteY1" fmla="*/ 118886 h 119059"/>
                <a:gd name="connsiteX2" fmla="*/ 100584 w 576072"/>
                <a:gd name="connsiteY2" fmla="*/ 100598 h 119059"/>
                <a:gd name="connsiteX3" fmla="*/ 146304 w 576072"/>
                <a:gd name="connsiteY3" fmla="*/ 91454 h 119059"/>
                <a:gd name="connsiteX4" fmla="*/ 173736 w 576072"/>
                <a:gd name="connsiteY4" fmla="*/ 82310 h 119059"/>
                <a:gd name="connsiteX5" fmla="*/ 256032 w 576072"/>
                <a:gd name="connsiteY5" fmla="*/ 64022 h 119059"/>
                <a:gd name="connsiteX6" fmla="*/ 320040 w 576072"/>
                <a:gd name="connsiteY6" fmla="*/ 45734 h 119059"/>
                <a:gd name="connsiteX7" fmla="*/ 438912 w 576072"/>
                <a:gd name="connsiteY7" fmla="*/ 27446 h 119059"/>
                <a:gd name="connsiteX8" fmla="*/ 466344 w 576072"/>
                <a:gd name="connsiteY8" fmla="*/ 18302 h 119059"/>
                <a:gd name="connsiteX9" fmla="*/ 576072 w 576072"/>
                <a:gd name="connsiteY9" fmla="*/ 14 h 11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072" h="119059">
                  <a:moveTo>
                    <a:pt x="0" y="109742"/>
                  </a:moveTo>
                  <a:cubicBezTo>
                    <a:pt x="15240" y="112790"/>
                    <a:pt x="30242" y="120293"/>
                    <a:pt x="45720" y="118886"/>
                  </a:cubicBezTo>
                  <a:cubicBezTo>
                    <a:pt x="64918" y="117141"/>
                    <a:pt x="81681" y="104379"/>
                    <a:pt x="100584" y="100598"/>
                  </a:cubicBezTo>
                  <a:cubicBezTo>
                    <a:pt x="115824" y="97550"/>
                    <a:pt x="131226" y="95223"/>
                    <a:pt x="146304" y="91454"/>
                  </a:cubicBezTo>
                  <a:cubicBezTo>
                    <a:pt x="155655" y="89116"/>
                    <a:pt x="164385" y="84648"/>
                    <a:pt x="173736" y="82310"/>
                  </a:cubicBezTo>
                  <a:cubicBezTo>
                    <a:pt x="249160" y="63454"/>
                    <a:pt x="190324" y="82796"/>
                    <a:pt x="256032" y="64022"/>
                  </a:cubicBezTo>
                  <a:cubicBezTo>
                    <a:pt x="290308" y="54229"/>
                    <a:pt x="280735" y="52880"/>
                    <a:pt x="320040" y="45734"/>
                  </a:cubicBezTo>
                  <a:cubicBezTo>
                    <a:pt x="360146" y="38442"/>
                    <a:pt x="399138" y="36285"/>
                    <a:pt x="438912" y="27446"/>
                  </a:cubicBezTo>
                  <a:cubicBezTo>
                    <a:pt x="448321" y="25355"/>
                    <a:pt x="456952" y="20469"/>
                    <a:pt x="466344" y="18302"/>
                  </a:cubicBezTo>
                  <a:cubicBezTo>
                    <a:pt x="550773" y="-1182"/>
                    <a:pt x="529248" y="14"/>
                    <a:pt x="576072" y="1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D137B3E-D945-10CF-63DE-62F4AFE3CAD3}"/>
                </a:ext>
              </a:extLst>
            </p:cNvPr>
            <p:cNvSpPr/>
            <p:nvPr/>
          </p:nvSpPr>
          <p:spPr>
            <a:xfrm>
              <a:off x="8317509" y="4823504"/>
              <a:ext cx="576072" cy="119059"/>
            </a:xfrm>
            <a:custGeom>
              <a:avLst/>
              <a:gdLst>
                <a:gd name="connsiteX0" fmla="*/ 0 w 576072"/>
                <a:gd name="connsiteY0" fmla="*/ 109742 h 119059"/>
                <a:gd name="connsiteX1" fmla="*/ 45720 w 576072"/>
                <a:gd name="connsiteY1" fmla="*/ 118886 h 119059"/>
                <a:gd name="connsiteX2" fmla="*/ 100584 w 576072"/>
                <a:gd name="connsiteY2" fmla="*/ 100598 h 119059"/>
                <a:gd name="connsiteX3" fmla="*/ 146304 w 576072"/>
                <a:gd name="connsiteY3" fmla="*/ 91454 h 119059"/>
                <a:gd name="connsiteX4" fmla="*/ 173736 w 576072"/>
                <a:gd name="connsiteY4" fmla="*/ 82310 h 119059"/>
                <a:gd name="connsiteX5" fmla="*/ 256032 w 576072"/>
                <a:gd name="connsiteY5" fmla="*/ 64022 h 119059"/>
                <a:gd name="connsiteX6" fmla="*/ 320040 w 576072"/>
                <a:gd name="connsiteY6" fmla="*/ 45734 h 119059"/>
                <a:gd name="connsiteX7" fmla="*/ 438912 w 576072"/>
                <a:gd name="connsiteY7" fmla="*/ 27446 h 119059"/>
                <a:gd name="connsiteX8" fmla="*/ 466344 w 576072"/>
                <a:gd name="connsiteY8" fmla="*/ 18302 h 119059"/>
                <a:gd name="connsiteX9" fmla="*/ 576072 w 576072"/>
                <a:gd name="connsiteY9" fmla="*/ 14 h 11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072" h="119059">
                  <a:moveTo>
                    <a:pt x="0" y="109742"/>
                  </a:moveTo>
                  <a:cubicBezTo>
                    <a:pt x="15240" y="112790"/>
                    <a:pt x="30242" y="120293"/>
                    <a:pt x="45720" y="118886"/>
                  </a:cubicBezTo>
                  <a:cubicBezTo>
                    <a:pt x="64918" y="117141"/>
                    <a:pt x="81681" y="104379"/>
                    <a:pt x="100584" y="100598"/>
                  </a:cubicBezTo>
                  <a:cubicBezTo>
                    <a:pt x="115824" y="97550"/>
                    <a:pt x="131226" y="95223"/>
                    <a:pt x="146304" y="91454"/>
                  </a:cubicBezTo>
                  <a:cubicBezTo>
                    <a:pt x="155655" y="89116"/>
                    <a:pt x="164385" y="84648"/>
                    <a:pt x="173736" y="82310"/>
                  </a:cubicBezTo>
                  <a:cubicBezTo>
                    <a:pt x="249160" y="63454"/>
                    <a:pt x="190324" y="82796"/>
                    <a:pt x="256032" y="64022"/>
                  </a:cubicBezTo>
                  <a:cubicBezTo>
                    <a:pt x="290308" y="54229"/>
                    <a:pt x="280735" y="52880"/>
                    <a:pt x="320040" y="45734"/>
                  </a:cubicBezTo>
                  <a:cubicBezTo>
                    <a:pt x="360146" y="38442"/>
                    <a:pt x="399138" y="36285"/>
                    <a:pt x="438912" y="27446"/>
                  </a:cubicBezTo>
                  <a:cubicBezTo>
                    <a:pt x="448321" y="25355"/>
                    <a:pt x="456952" y="20469"/>
                    <a:pt x="466344" y="18302"/>
                  </a:cubicBezTo>
                  <a:cubicBezTo>
                    <a:pt x="550773" y="-1182"/>
                    <a:pt x="529248" y="14"/>
                    <a:pt x="576072" y="1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574B4E1-2862-3EE2-2FE4-86E442BDE6C0}"/>
                </a:ext>
              </a:extLst>
            </p:cNvPr>
            <p:cNvSpPr txBox="1"/>
            <p:nvPr/>
          </p:nvSpPr>
          <p:spPr>
            <a:xfrm>
              <a:off x="8065391" y="4399671"/>
              <a:ext cx="87884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i="1" dirty="0">
                  <a:solidFill>
                    <a:srgbClr val="C00000"/>
                  </a:solidFill>
                </a:rPr>
                <a:t>Energy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F11B60B-140D-DB37-7041-CD2A584AA81B}"/>
                </a:ext>
              </a:extLst>
            </p:cNvPr>
            <p:cNvSpPr txBox="1"/>
            <p:nvPr/>
          </p:nvSpPr>
          <p:spPr>
            <a:xfrm>
              <a:off x="9351368" y="6228282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Equity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2BFFD1A-07D7-3B77-7716-2351A0EF7FB2}"/>
                </a:ext>
              </a:extLst>
            </p:cNvPr>
            <p:cNvSpPr/>
            <p:nvPr/>
          </p:nvSpPr>
          <p:spPr>
            <a:xfrm rot="19704690">
              <a:off x="9409909" y="5469008"/>
              <a:ext cx="756692" cy="156383"/>
            </a:xfrm>
            <a:custGeom>
              <a:avLst/>
              <a:gdLst>
                <a:gd name="connsiteX0" fmla="*/ 0 w 1152144"/>
                <a:gd name="connsiteY0" fmla="*/ 37974 h 165990"/>
                <a:gd name="connsiteX1" fmla="*/ 45720 w 1152144"/>
                <a:gd name="connsiteY1" fmla="*/ 47118 h 165990"/>
                <a:gd name="connsiteX2" fmla="*/ 118872 w 1152144"/>
                <a:gd name="connsiteY2" fmla="*/ 65406 h 165990"/>
                <a:gd name="connsiteX3" fmla="*/ 320040 w 1152144"/>
                <a:gd name="connsiteY3" fmla="*/ 83694 h 165990"/>
                <a:gd name="connsiteX4" fmla="*/ 493776 w 1152144"/>
                <a:gd name="connsiteY4" fmla="*/ 92838 h 165990"/>
                <a:gd name="connsiteX5" fmla="*/ 676656 w 1152144"/>
                <a:gd name="connsiteY5" fmla="*/ 83694 h 165990"/>
                <a:gd name="connsiteX6" fmla="*/ 704088 w 1152144"/>
                <a:gd name="connsiteY6" fmla="*/ 65406 h 165990"/>
                <a:gd name="connsiteX7" fmla="*/ 713232 w 1152144"/>
                <a:gd name="connsiteY7" fmla="*/ 37974 h 165990"/>
                <a:gd name="connsiteX8" fmla="*/ 466344 w 1152144"/>
                <a:gd name="connsiteY8" fmla="*/ 28830 h 165990"/>
                <a:gd name="connsiteX9" fmla="*/ 475488 w 1152144"/>
                <a:gd name="connsiteY9" fmla="*/ 56262 h 165990"/>
                <a:gd name="connsiteX10" fmla="*/ 548640 w 1152144"/>
                <a:gd name="connsiteY10" fmla="*/ 120270 h 165990"/>
                <a:gd name="connsiteX11" fmla="*/ 603504 w 1152144"/>
                <a:gd name="connsiteY11" fmla="*/ 138558 h 165990"/>
                <a:gd name="connsiteX12" fmla="*/ 630936 w 1152144"/>
                <a:gd name="connsiteY12" fmla="*/ 147702 h 165990"/>
                <a:gd name="connsiteX13" fmla="*/ 740664 w 1152144"/>
                <a:gd name="connsiteY13" fmla="*/ 165990 h 165990"/>
                <a:gd name="connsiteX14" fmla="*/ 1152144 w 1152144"/>
                <a:gd name="connsiteY14" fmla="*/ 156846 h 16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2144" h="165990">
                  <a:moveTo>
                    <a:pt x="0" y="37974"/>
                  </a:moveTo>
                  <a:cubicBezTo>
                    <a:pt x="15240" y="41022"/>
                    <a:pt x="30642" y="43349"/>
                    <a:pt x="45720" y="47118"/>
                  </a:cubicBezTo>
                  <a:cubicBezTo>
                    <a:pt x="108025" y="62694"/>
                    <a:pt x="31243" y="51925"/>
                    <a:pt x="118872" y="65406"/>
                  </a:cubicBezTo>
                  <a:cubicBezTo>
                    <a:pt x="188540" y="76124"/>
                    <a:pt x="247480" y="79296"/>
                    <a:pt x="320040" y="83694"/>
                  </a:cubicBezTo>
                  <a:lnTo>
                    <a:pt x="493776" y="92838"/>
                  </a:lnTo>
                  <a:cubicBezTo>
                    <a:pt x="554736" y="89790"/>
                    <a:pt x="616133" y="91588"/>
                    <a:pt x="676656" y="83694"/>
                  </a:cubicBezTo>
                  <a:cubicBezTo>
                    <a:pt x="687553" y="82273"/>
                    <a:pt x="697223" y="73988"/>
                    <a:pt x="704088" y="65406"/>
                  </a:cubicBezTo>
                  <a:cubicBezTo>
                    <a:pt x="710109" y="57880"/>
                    <a:pt x="710184" y="47118"/>
                    <a:pt x="713232" y="37974"/>
                  </a:cubicBezTo>
                  <a:cubicBezTo>
                    <a:pt x="630323" y="-17299"/>
                    <a:pt x="660526" y="-4941"/>
                    <a:pt x="466344" y="28830"/>
                  </a:cubicBezTo>
                  <a:cubicBezTo>
                    <a:pt x="456848" y="30481"/>
                    <a:pt x="471177" y="47641"/>
                    <a:pt x="475488" y="56262"/>
                  </a:cubicBezTo>
                  <a:cubicBezTo>
                    <a:pt x="490423" y="86132"/>
                    <a:pt x="515722" y="109297"/>
                    <a:pt x="548640" y="120270"/>
                  </a:cubicBezTo>
                  <a:lnTo>
                    <a:pt x="603504" y="138558"/>
                  </a:lnTo>
                  <a:cubicBezTo>
                    <a:pt x="612648" y="141606"/>
                    <a:pt x="621485" y="145812"/>
                    <a:pt x="630936" y="147702"/>
                  </a:cubicBezTo>
                  <a:cubicBezTo>
                    <a:pt x="697790" y="161073"/>
                    <a:pt x="661270" y="154648"/>
                    <a:pt x="740664" y="165990"/>
                  </a:cubicBezTo>
                  <a:cubicBezTo>
                    <a:pt x="1103367" y="156187"/>
                    <a:pt x="966175" y="156846"/>
                    <a:pt x="1152144" y="15684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DA91B1F-655A-9971-96AA-97E053B67404}"/>
                </a:ext>
              </a:extLst>
            </p:cNvPr>
            <p:cNvSpPr txBox="1"/>
            <p:nvPr/>
          </p:nvSpPr>
          <p:spPr>
            <a:xfrm>
              <a:off x="10301529" y="5040416"/>
              <a:ext cx="14927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>
                  <a:solidFill>
                    <a:srgbClr val="C00000"/>
                  </a:solidFill>
                </a:rPr>
                <a:t>Energy </a:t>
              </a:r>
            </a:p>
            <a:p>
              <a:r>
                <a:rPr lang="en-GB" sz="1600" i="1" dirty="0">
                  <a:solidFill>
                    <a:srgbClr val="C00000"/>
                  </a:solidFill>
                </a:rPr>
                <a:t>Dependencies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668A512-F9C5-6001-499D-CDA265343E3A}"/>
                </a:ext>
              </a:extLst>
            </p:cNvPr>
            <p:cNvSpPr txBox="1"/>
            <p:nvPr/>
          </p:nvSpPr>
          <p:spPr>
            <a:xfrm>
              <a:off x="10377729" y="6045849"/>
              <a:ext cx="85792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i="1" dirty="0">
                  <a:solidFill>
                    <a:srgbClr val="C00000"/>
                  </a:solidFill>
                </a:rPr>
                <a:t>Energy</a:t>
              </a:r>
            </a:p>
            <a:p>
              <a:r>
                <a:rPr lang="en-GB" sz="1600" i="1" dirty="0">
                  <a:solidFill>
                    <a:srgbClr val="C00000"/>
                  </a:solidFill>
                </a:rPr>
                <a:t>Lock-In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ECDBBDAA-E785-91E9-4BBB-9A0BC9BEE73F}"/>
                </a:ext>
              </a:extLst>
            </p:cNvPr>
            <p:cNvSpPr/>
            <p:nvPr/>
          </p:nvSpPr>
          <p:spPr>
            <a:xfrm rot="19704690">
              <a:off x="9380650" y="6303737"/>
              <a:ext cx="756692" cy="156383"/>
            </a:xfrm>
            <a:custGeom>
              <a:avLst/>
              <a:gdLst>
                <a:gd name="connsiteX0" fmla="*/ 0 w 1152144"/>
                <a:gd name="connsiteY0" fmla="*/ 37974 h 165990"/>
                <a:gd name="connsiteX1" fmla="*/ 45720 w 1152144"/>
                <a:gd name="connsiteY1" fmla="*/ 47118 h 165990"/>
                <a:gd name="connsiteX2" fmla="*/ 118872 w 1152144"/>
                <a:gd name="connsiteY2" fmla="*/ 65406 h 165990"/>
                <a:gd name="connsiteX3" fmla="*/ 320040 w 1152144"/>
                <a:gd name="connsiteY3" fmla="*/ 83694 h 165990"/>
                <a:gd name="connsiteX4" fmla="*/ 493776 w 1152144"/>
                <a:gd name="connsiteY4" fmla="*/ 92838 h 165990"/>
                <a:gd name="connsiteX5" fmla="*/ 676656 w 1152144"/>
                <a:gd name="connsiteY5" fmla="*/ 83694 h 165990"/>
                <a:gd name="connsiteX6" fmla="*/ 704088 w 1152144"/>
                <a:gd name="connsiteY6" fmla="*/ 65406 h 165990"/>
                <a:gd name="connsiteX7" fmla="*/ 713232 w 1152144"/>
                <a:gd name="connsiteY7" fmla="*/ 37974 h 165990"/>
                <a:gd name="connsiteX8" fmla="*/ 466344 w 1152144"/>
                <a:gd name="connsiteY8" fmla="*/ 28830 h 165990"/>
                <a:gd name="connsiteX9" fmla="*/ 475488 w 1152144"/>
                <a:gd name="connsiteY9" fmla="*/ 56262 h 165990"/>
                <a:gd name="connsiteX10" fmla="*/ 548640 w 1152144"/>
                <a:gd name="connsiteY10" fmla="*/ 120270 h 165990"/>
                <a:gd name="connsiteX11" fmla="*/ 603504 w 1152144"/>
                <a:gd name="connsiteY11" fmla="*/ 138558 h 165990"/>
                <a:gd name="connsiteX12" fmla="*/ 630936 w 1152144"/>
                <a:gd name="connsiteY12" fmla="*/ 147702 h 165990"/>
                <a:gd name="connsiteX13" fmla="*/ 740664 w 1152144"/>
                <a:gd name="connsiteY13" fmla="*/ 165990 h 165990"/>
                <a:gd name="connsiteX14" fmla="*/ 1152144 w 1152144"/>
                <a:gd name="connsiteY14" fmla="*/ 156846 h 16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2144" h="165990">
                  <a:moveTo>
                    <a:pt x="0" y="37974"/>
                  </a:moveTo>
                  <a:cubicBezTo>
                    <a:pt x="15240" y="41022"/>
                    <a:pt x="30642" y="43349"/>
                    <a:pt x="45720" y="47118"/>
                  </a:cubicBezTo>
                  <a:cubicBezTo>
                    <a:pt x="108025" y="62694"/>
                    <a:pt x="31243" y="51925"/>
                    <a:pt x="118872" y="65406"/>
                  </a:cubicBezTo>
                  <a:cubicBezTo>
                    <a:pt x="188540" y="76124"/>
                    <a:pt x="247480" y="79296"/>
                    <a:pt x="320040" y="83694"/>
                  </a:cubicBezTo>
                  <a:lnTo>
                    <a:pt x="493776" y="92838"/>
                  </a:lnTo>
                  <a:cubicBezTo>
                    <a:pt x="554736" y="89790"/>
                    <a:pt x="616133" y="91588"/>
                    <a:pt x="676656" y="83694"/>
                  </a:cubicBezTo>
                  <a:cubicBezTo>
                    <a:pt x="687553" y="82273"/>
                    <a:pt x="697223" y="73988"/>
                    <a:pt x="704088" y="65406"/>
                  </a:cubicBezTo>
                  <a:cubicBezTo>
                    <a:pt x="710109" y="57880"/>
                    <a:pt x="710184" y="47118"/>
                    <a:pt x="713232" y="37974"/>
                  </a:cubicBezTo>
                  <a:cubicBezTo>
                    <a:pt x="630323" y="-17299"/>
                    <a:pt x="660526" y="-4941"/>
                    <a:pt x="466344" y="28830"/>
                  </a:cubicBezTo>
                  <a:cubicBezTo>
                    <a:pt x="456848" y="30481"/>
                    <a:pt x="471177" y="47641"/>
                    <a:pt x="475488" y="56262"/>
                  </a:cubicBezTo>
                  <a:cubicBezTo>
                    <a:pt x="490423" y="86132"/>
                    <a:pt x="515722" y="109297"/>
                    <a:pt x="548640" y="120270"/>
                  </a:cubicBezTo>
                  <a:lnTo>
                    <a:pt x="603504" y="138558"/>
                  </a:lnTo>
                  <a:cubicBezTo>
                    <a:pt x="612648" y="141606"/>
                    <a:pt x="621485" y="145812"/>
                    <a:pt x="630936" y="147702"/>
                  </a:cubicBezTo>
                  <a:cubicBezTo>
                    <a:pt x="697790" y="161073"/>
                    <a:pt x="661270" y="154648"/>
                    <a:pt x="740664" y="165990"/>
                  </a:cubicBezTo>
                  <a:cubicBezTo>
                    <a:pt x="1103367" y="156187"/>
                    <a:pt x="966175" y="156846"/>
                    <a:pt x="1152144" y="15684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887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/>
          <a:lstStyle/>
          <a:p>
            <a:r>
              <a:rPr lang="en-GB" dirty="0"/>
              <a:t>How much GHG?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386" y="6439751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84465-15C5-F7F9-D3BC-423166B3765D}"/>
              </a:ext>
            </a:extLst>
          </p:cNvPr>
          <p:cNvSpPr txBox="1"/>
          <p:nvPr/>
        </p:nvSpPr>
        <p:spPr>
          <a:xfrm>
            <a:off x="0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https://</a:t>
            </a:r>
            <a:r>
              <a:rPr lang="en-GB" sz="1400" dirty="0" err="1"/>
              <a:t>ourworldindata.org</a:t>
            </a:r>
            <a:r>
              <a:rPr lang="en-GB" sz="1400" dirty="0"/>
              <a:t>/greenhouse-gas-emissions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ECF0F9-96E1-76FE-C0F7-C127CD4A6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32" y="1799679"/>
            <a:ext cx="2491419" cy="1955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2EF602-1071-55DF-C72B-C0EEF0B31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332" y="4037527"/>
            <a:ext cx="2491420" cy="1955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0DDAC06-5476-5341-7727-FA5D4AD0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13" y="2052863"/>
            <a:ext cx="4250070" cy="19550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85A4CD-F6A8-DCBB-F9B9-2ED524B81D9D}"/>
              </a:ext>
            </a:extLst>
          </p:cNvPr>
          <p:cNvSpPr txBox="1"/>
          <p:nvPr/>
        </p:nvSpPr>
        <p:spPr>
          <a:xfrm>
            <a:off x="307177" y="2231816"/>
            <a:ext cx="240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Accounting for Global Emissions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0B5CB9-D06D-2551-889F-793F771553DD}"/>
              </a:ext>
            </a:extLst>
          </p:cNvPr>
          <p:cNvSpPr txBox="1"/>
          <p:nvPr/>
        </p:nvSpPr>
        <p:spPr>
          <a:xfrm>
            <a:off x="254169" y="4506135"/>
            <a:ext cx="2400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Accounting for National Emissions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84EDC1-D731-594E-F484-9B2D40AB4088}"/>
              </a:ext>
            </a:extLst>
          </p:cNvPr>
          <p:cNvSpPr txBox="1"/>
          <p:nvPr/>
        </p:nvSpPr>
        <p:spPr>
          <a:xfrm>
            <a:off x="7286674" y="1487642"/>
            <a:ext cx="421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Accounting for Corporate Emissions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B8F4FE-C73A-55D3-92EA-6AB964A7B490}"/>
              </a:ext>
            </a:extLst>
          </p:cNvPr>
          <p:cNvSpPr txBox="1"/>
          <p:nvPr/>
        </p:nvSpPr>
        <p:spPr>
          <a:xfrm>
            <a:off x="6993159" y="6367434"/>
            <a:ext cx="45149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</a:t>
            </a:r>
            <a:r>
              <a:rPr lang="en-GB" sz="1050" dirty="0" err="1"/>
              <a:t>www.researchgate.net</a:t>
            </a:r>
            <a:r>
              <a:rPr lang="en-GB" sz="1050" dirty="0"/>
              <a:t>/publication/264703343_Enhancing_Corporate_Environmental_Performance_Through_Reporting_and_Roadmaps</a:t>
            </a:r>
          </a:p>
        </p:txBody>
      </p:sp>
    </p:spTree>
    <p:extLst>
      <p:ext uri="{BB962C8B-B14F-4D97-AF65-F5344CB8AC3E}">
        <p14:creationId xmlns:p14="http://schemas.microsoft.com/office/powerpoint/2010/main" val="1683455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 fontScale="90000"/>
          </a:bodyPr>
          <a:lstStyle/>
          <a:p>
            <a:r>
              <a:rPr lang="en-GB" dirty="0"/>
              <a:t>From Single to Double entry bookkeeping in accounting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3696A0-54AD-A062-68DA-500F3C6F095E}"/>
              </a:ext>
            </a:extLst>
          </p:cNvPr>
          <p:cNvGrpSpPr/>
          <p:nvPr/>
        </p:nvGrpSpPr>
        <p:grpSpPr>
          <a:xfrm>
            <a:off x="2700000" y="2700000"/>
            <a:ext cx="7583055" cy="3874656"/>
            <a:chOff x="2330149" y="1833047"/>
            <a:chExt cx="7583055" cy="387465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8450474-F455-2DEB-3ED8-73989CE7428C}"/>
                </a:ext>
              </a:extLst>
            </p:cNvPr>
            <p:cNvCxnSpPr>
              <a:cxnSpLocks/>
            </p:cNvCxnSpPr>
            <p:nvPr/>
          </p:nvCxnSpPr>
          <p:spPr>
            <a:xfrm>
              <a:off x="4496261" y="3714589"/>
              <a:ext cx="5398655" cy="1981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38AB5C-3B63-C012-1D06-0DEF4143210E}"/>
                </a:ext>
              </a:extLst>
            </p:cNvPr>
            <p:cNvSpPr/>
            <p:nvPr/>
          </p:nvSpPr>
          <p:spPr>
            <a:xfrm>
              <a:off x="2330149" y="1833048"/>
              <a:ext cx="1092200" cy="189345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0EE079-1275-ADB8-DFEC-4D25A10F0561}"/>
                </a:ext>
              </a:extLst>
            </p:cNvPr>
            <p:cNvSpPr/>
            <p:nvPr/>
          </p:nvSpPr>
          <p:spPr>
            <a:xfrm>
              <a:off x="3422349" y="1833048"/>
              <a:ext cx="1092200" cy="15011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D76D1B4A-1C83-7EE0-9475-1E73BAB8B94D}"/>
                </a:ext>
              </a:extLst>
            </p:cNvPr>
            <p:cNvSpPr/>
            <p:nvPr/>
          </p:nvSpPr>
          <p:spPr>
            <a:xfrm flipH="1">
              <a:off x="2348621" y="2224292"/>
              <a:ext cx="6472380" cy="1971819"/>
            </a:xfrm>
            <a:prstGeom prst="parallelogram">
              <a:avLst>
                <a:gd name="adj" fmla="val 27474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9363CDB-625B-0D77-CC03-D6908B4D76F6}"/>
                </a:ext>
              </a:extLst>
            </p:cNvPr>
            <p:cNvSpPr/>
            <p:nvPr/>
          </p:nvSpPr>
          <p:spPr>
            <a:xfrm flipH="1">
              <a:off x="2348622" y="1841411"/>
              <a:ext cx="6472380" cy="1971819"/>
            </a:xfrm>
            <a:prstGeom prst="parallelogram">
              <a:avLst>
                <a:gd name="adj" fmla="val 27474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7EB1F6-48D1-0167-63D3-704C92A41BBF}"/>
                </a:ext>
              </a:extLst>
            </p:cNvPr>
            <p:cNvSpPr/>
            <p:nvPr/>
          </p:nvSpPr>
          <p:spPr>
            <a:xfrm>
              <a:off x="2334928" y="1837975"/>
              <a:ext cx="1092200" cy="392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tx1"/>
                  </a:solidFill>
                </a:rPr>
                <a:t>Energy</a:t>
              </a:r>
              <a:endParaRPr lang="en-GB" i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D51EB6A-EA0D-37AE-AEAE-A07120F82CD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549" y="1833047"/>
              <a:ext cx="5398655" cy="1981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2701011-F4B8-5424-537B-EF76A81E2E73}"/>
                </a:ext>
              </a:extLst>
            </p:cNvPr>
            <p:cNvCxnSpPr>
              <a:cxnSpLocks/>
            </p:cNvCxnSpPr>
            <p:nvPr/>
          </p:nvCxnSpPr>
          <p:spPr>
            <a:xfrm>
              <a:off x="2330149" y="3726503"/>
              <a:ext cx="5398655" cy="1981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FBEE9A-B5EF-1DF5-EE29-B0710096C234}"/>
                </a:ext>
              </a:extLst>
            </p:cNvPr>
            <p:cNvGrpSpPr/>
            <p:nvPr/>
          </p:nvGrpSpPr>
          <p:grpSpPr>
            <a:xfrm>
              <a:off x="7728804" y="3821593"/>
              <a:ext cx="2184400" cy="1876874"/>
              <a:chOff x="838200" y="2556580"/>
              <a:chExt cx="2184400" cy="1876874"/>
            </a:xfrm>
            <a:solidFill>
              <a:schemeClr val="bg1"/>
            </a:solidFill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BC90EA5-FA3B-D8BC-8E02-03853E9C607E}"/>
                  </a:ext>
                </a:extLst>
              </p:cNvPr>
              <p:cNvSpPr/>
              <p:nvPr/>
            </p:nvSpPr>
            <p:spPr>
              <a:xfrm>
                <a:off x="838200" y="2556580"/>
                <a:ext cx="1092200" cy="1876874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Energy Assets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17AA5B-AE78-D064-A812-AA648B87EC56}"/>
                  </a:ext>
                </a:extLst>
              </p:cNvPr>
              <p:cNvSpPr/>
              <p:nvPr/>
            </p:nvSpPr>
            <p:spPr>
              <a:xfrm>
                <a:off x="1930400" y="2558469"/>
                <a:ext cx="1092200" cy="148243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5845E9F-4A37-DD61-F098-B61115735A2B}"/>
                  </a:ext>
                </a:extLst>
              </p:cNvPr>
              <p:cNvSpPr/>
              <p:nvPr/>
            </p:nvSpPr>
            <p:spPr>
              <a:xfrm>
                <a:off x="1930400" y="4041191"/>
                <a:ext cx="1092200" cy="39226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5E14AD-36A6-8BE4-88CE-B00DDAE357CF}"/>
                </a:ext>
              </a:extLst>
            </p:cNvPr>
            <p:cNvSpPr/>
            <p:nvPr/>
          </p:nvSpPr>
          <p:spPr>
            <a:xfrm>
              <a:off x="3422349" y="3334241"/>
              <a:ext cx="1092200" cy="392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C4FAC3-D71E-08FC-5A30-5A1EDC3D8F8C}"/>
                </a:ext>
              </a:extLst>
            </p:cNvPr>
            <p:cNvSpPr/>
            <p:nvPr/>
          </p:nvSpPr>
          <p:spPr>
            <a:xfrm>
              <a:off x="7742942" y="3836052"/>
              <a:ext cx="1059588" cy="3600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tx1"/>
                  </a:solidFill>
                </a:rPr>
                <a:t>Energy</a:t>
              </a:r>
              <a:endParaRPr lang="en-GB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FA710C-BF8A-827C-391B-7A8E1D619859}"/>
                </a:ext>
              </a:extLst>
            </p:cNvPr>
            <p:cNvSpPr txBox="1"/>
            <p:nvPr/>
          </p:nvSpPr>
          <p:spPr>
            <a:xfrm rot="1225603">
              <a:off x="4353389" y="2750226"/>
              <a:ext cx="3044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Franklin Gothic Medium" panose="020B0603020102020204" pitchFamily="34" charset="0"/>
                </a:rPr>
                <a:t>(2) Statement of Energy Flow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2FAFBA5-D992-1C99-A995-11AE287D460D}"/>
              </a:ext>
            </a:extLst>
          </p:cNvPr>
          <p:cNvSpPr txBox="1"/>
          <p:nvPr/>
        </p:nvSpPr>
        <p:spPr>
          <a:xfrm>
            <a:off x="1606457" y="1392423"/>
            <a:ext cx="9278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will construct the </a:t>
            </a:r>
            <a:r>
              <a:rPr lang="en-GB" b="1" i="1" dirty="0"/>
              <a:t>Asset Stack </a:t>
            </a:r>
            <a:r>
              <a:rPr lang="en-GB" dirty="0"/>
              <a:t>of the </a:t>
            </a:r>
            <a:r>
              <a:rPr lang="en-GB" b="1" i="1" dirty="0"/>
              <a:t>Energy Balance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/>
              <a:t>Energy Flow Statement </a:t>
            </a:r>
            <a:r>
              <a:rPr lang="en-GB" dirty="0"/>
              <a:t>is the difference between two balance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Assume before commercial start – all transactions are capitalized (</a:t>
            </a:r>
            <a:r>
              <a:rPr lang="en-GB" b="1" i="1" dirty="0"/>
              <a:t>No Gains &amp; Use Statement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will show how energy </a:t>
            </a:r>
            <a:r>
              <a:rPr lang="en-GB" b="1" i="1" dirty="0"/>
              <a:t>shifts</a:t>
            </a:r>
            <a:r>
              <a:rPr lang="en-GB" dirty="0"/>
              <a:t> up and down the asset stack.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FA86BD-4CB7-7BF2-2D1B-4D602A22A2AA}"/>
              </a:ext>
            </a:extLst>
          </p:cNvPr>
          <p:cNvSpPr txBox="1"/>
          <p:nvPr/>
        </p:nvSpPr>
        <p:spPr>
          <a:xfrm rot="1225603">
            <a:off x="4078520" y="3927152"/>
            <a:ext cx="390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(Ending balance sheet) – (Beginning balance sheet)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5C3CC-D882-5A99-646E-EE7C404F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846" y="6405686"/>
            <a:ext cx="2743200" cy="169497"/>
          </a:xfrm>
        </p:spPr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20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64B83E-D174-4025-B196-FBDEF45E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the Energy Balance Sheet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5498BF-DB18-477F-AE9A-985ABD3FB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6DB01-BB2C-4F2B-8C67-CB694F1AA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0311-2676-43C9-B29F-8FC59885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0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Definitions: Intrinsic Energy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8C435-0F3D-5669-A2E3-89F21B49536C}"/>
              </a:ext>
            </a:extLst>
          </p:cNvPr>
          <p:cNvSpPr txBox="1"/>
          <p:nvPr/>
        </p:nvSpPr>
        <p:spPr>
          <a:xfrm>
            <a:off x="1613713" y="3719307"/>
            <a:ext cx="3106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Coal</a:t>
            </a:r>
            <a:r>
              <a:rPr lang="en-GB" sz="2000" dirty="0"/>
              <a:t> stores </a:t>
            </a:r>
            <a:r>
              <a:rPr lang="en-GB" sz="2000" i="1" dirty="0"/>
              <a:t>Chemical Energy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CED33-099D-170B-1D20-535FAC728B5A}"/>
              </a:ext>
            </a:extLst>
          </p:cNvPr>
          <p:cNvSpPr txBox="1"/>
          <p:nvPr/>
        </p:nvSpPr>
        <p:spPr>
          <a:xfrm>
            <a:off x="310557" y="1613305"/>
            <a:ext cx="5364416" cy="1191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Intrinsic energy: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amount of energy </a:t>
            </a:r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stored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that is capable of being used later. (Electric energy and equivalents)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BC01C4-8C58-BE61-CF1B-218A0C74481E}"/>
              </a:ext>
            </a:extLst>
          </p:cNvPr>
          <p:cNvSpPr txBox="1"/>
          <p:nvPr/>
        </p:nvSpPr>
        <p:spPr>
          <a:xfrm>
            <a:off x="6800278" y="1613305"/>
            <a:ext cx="52252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Accounting equivalent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: Cash and cash equivalents </a:t>
            </a:r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stored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inside a bank account, money market account, etc. 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FD138FE-342D-63B4-A26C-F2C69A313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596" y="4381418"/>
            <a:ext cx="521232" cy="521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79D7E3-AF50-DDA7-B01B-0621AA16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45" y="2761636"/>
            <a:ext cx="894534" cy="89453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46FF09CE-BAB3-0853-3B96-558FF6EDE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596" y="3678055"/>
            <a:ext cx="521232" cy="5212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B122C7-2810-8CF9-3EDE-8879DA37F0CE}"/>
              </a:ext>
            </a:extLst>
          </p:cNvPr>
          <p:cNvSpPr txBox="1"/>
          <p:nvPr/>
        </p:nvSpPr>
        <p:spPr>
          <a:xfrm>
            <a:off x="1613713" y="3008848"/>
            <a:ext cx="3400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Batteries</a:t>
            </a:r>
            <a:r>
              <a:rPr lang="en-GB" sz="2000" dirty="0"/>
              <a:t> stores </a:t>
            </a:r>
            <a:r>
              <a:rPr lang="en-GB" sz="2000" i="1" dirty="0"/>
              <a:t>Electric Energy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92D7F4-24F0-FD3F-8E35-4E048CE1822A}"/>
              </a:ext>
            </a:extLst>
          </p:cNvPr>
          <p:cNvSpPr txBox="1"/>
          <p:nvPr/>
        </p:nvSpPr>
        <p:spPr>
          <a:xfrm>
            <a:off x="1613713" y="4429766"/>
            <a:ext cx="3927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Flywheels</a:t>
            </a:r>
            <a:r>
              <a:rPr lang="en-GB" sz="2000" dirty="0"/>
              <a:t> stores </a:t>
            </a:r>
            <a:r>
              <a:rPr lang="en-GB" sz="2000" i="1" dirty="0"/>
              <a:t>Mechanical Energy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7CBD67-19C3-55F0-6816-E8626F9EF5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2535" y="5087012"/>
            <a:ext cx="487278" cy="48727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7734380-6C2A-8931-8A9D-5D2F76F5CC4F}"/>
              </a:ext>
            </a:extLst>
          </p:cNvPr>
          <p:cNvSpPr txBox="1"/>
          <p:nvPr/>
        </p:nvSpPr>
        <p:spPr>
          <a:xfrm>
            <a:off x="1613713" y="5140225"/>
            <a:ext cx="3669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Dams</a:t>
            </a:r>
            <a:r>
              <a:rPr lang="en-GB" sz="2000" dirty="0"/>
              <a:t> stores </a:t>
            </a:r>
            <a:r>
              <a:rPr lang="en-GB" sz="2000" i="1" dirty="0"/>
              <a:t>Gravitational Energy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118B903-5B30-2355-F375-063C82DFE3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6827" y="5760230"/>
            <a:ext cx="577003" cy="57700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284888B-F738-DF53-D0AB-703972B7DED2}"/>
              </a:ext>
            </a:extLst>
          </p:cNvPr>
          <p:cNvSpPr txBox="1"/>
          <p:nvPr/>
        </p:nvSpPr>
        <p:spPr>
          <a:xfrm>
            <a:off x="1613713" y="5850684"/>
            <a:ext cx="4166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Water heaters </a:t>
            </a:r>
            <a:r>
              <a:rPr lang="en-GB" sz="2000" dirty="0"/>
              <a:t>stores </a:t>
            </a:r>
            <a:r>
              <a:rPr lang="en-GB" sz="2000" i="1" dirty="0"/>
              <a:t>Thermal Energy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6355C125-7D88-CD2B-54F0-58F50B1AC3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24069" y="4345197"/>
            <a:ext cx="644047" cy="64404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E80AB060-F63C-9DDC-8D50-5EAFE9985C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26599" y="3083677"/>
            <a:ext cx="580932" cy="58093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B1958FBB-31A4-FAB3-9FF9-93D8906939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00278" y="4990768"/>
            <a:ext cx="644047" cy="64404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3FA75D4-E48C-BC57-34AD-56BCD6487E6E}"/>
              </a:ext>
            </a:extLst>
          </p:cNvPr>
          <p:cNvSpPr txBox="1"/>
          <p:nvPr/>
        </p:nvSpPr>
        <p:spPr>
          <a:xfrm>
            <a:off x="7643890" y="3199301"/>
            <a:ext cx="2557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Cash</a:t>
            </a:r>
            <a:r>
              <a:rPr lang="en-GB" sz="2000" dirty="0"/>
              <a:t> is stored in Banks</a:t>
            </a:r>
            <a:endParaRPr lang="en-GB" sz="2000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291FE7-44D8-0888-75F2-09961F5BDE16}"/>
              </a:ext>
            </a:extLst>
          </p:cNvPr>
          <p:cNvSpPr txBox="1"/>
          <p:nvPr/>
        </p:nvSpPr>
        <p:spPr>
          <a:xfrm>
            <a:off x="7643890" y="4635301"/>
            <a:ext cx="4231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Cash equivalents</a:t>
            </a:r>
            <a:r>
              <a:rPr lang="en-GB" sz="2000" dirty="0"/>
              <a:t> are stored in bonds, commercial paper, and other notes. </a:t>
            </a:r>
            <a:endParaRPr lang="en-GB" sz="2000" i="1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A2F3D9-2DF9-02E2-F71B-68D78F37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846" y="6405686"/>
            <a:ext cx="2743200" cy="169497"/>
          </a:xfrm>
        </p:spPr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39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Definitions: Operational Energy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287F05-4105-CDEC-E0DD-A2989F5B6654}"/>
              </a:ext>
            </a:extLst>
          </p:cNvPr>
          <p:cNvSpPr txBox="1"/>
          <p:nvPr/>
        </p:nvSpPr>
        <p:spPr>
          <a:xfrm>
            <a:off x="176086" y="1452837"/>
            <a:ext cx="588122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Operational Energy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: Energy that is consumed for </a:t>
            </a:r>
            <a:r>
              <a:rPr lang="en-GB" sz="2400" b="1" i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transformation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between forms of energy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D5A3C9C-8EFE-D539-4014-3A3B2A98C534}"/>
              </a:ext>
            </a:extLst>
          </p:cNvPr>
          <p:cNvGrpSpPr/>
          <p:nvPr/>
        </p:nvGrpSpPr>
        <p:grpSpPr>
          <a:xfrm>
            <a:off x="2008234" y="4690399"/>
            <a:ext cx="2507350" cy="520943"/>
            <a:chOff x="2008234" y="4690399"/>
            <a:chExt cx="2507350" cy="5209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0990A8-9002-66C6-3271-D1D097BF239B}"/>
                </a:ext>
              </a:extLst>
            </p:cNvPr>
            <p:cNvSpPr/>
            <p:nvPr/>
          </p:nvSpPr>
          <p:spPr>
            <a:xfrm>
              <a:off x="2008234" y="4690399"/>
              <a:ext cx="2507350" cy="52094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CFF25D-2BDF-9767-F710-06A951DA05D6}"/>
                </a:ext>
              </a:extLst>
            </p:cNvPr>
            <p:cNvSpPr txBox="1"/>
            <p:nvPr/>
          </p:nvSpPr>
          <p:spPr>
            <a:xfrm>
              <a:off x="2727343" y="4773017"/>
              <a:ext cx="1496628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Thermal Energy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8018832-7048-62CB-42A8-3259874A4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7922" y="4735189"/>
              <a:ext cx="425063" cy="425063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B1D15F5-DA09-B3E9-AAEF-BB1071BE5AD9}"/>
              </a:ext>
            </a:extLst>
          </p:cNvPr>
          <p:cNvGrpSpPr/>
          <p:nvPr/>
        </p:nvGrpSpPr>
        <p:grpSpPr>
          <a:xfrm>
            <a:off x="2704933" y="3112096"/>
            <a:ext cx="2507350" cy="556557"/>
            <a:chOff x="2704933" y="3112096"/>
            <a:chExt cx="2507350" cy="55655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6ED1FA4-9828-CAE2-9EFC-28C9828C09BC}"/>
                </a:ext>
              </a:extLst>
            </p:cNvPr>
            <p:cNvSpPr/>
            <p:nvPr/>
          </p:nvSpPr>
          <p:spPr>
            <a:xfrm>
              <a:off x="2704933" y="3130113"/>
              <a:ext cx="2507350" cy="52094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7BCA83-9C42-7893-A5CB-95DE741D6E65}"/>
                </a:ext>
              </a:extLst>
            </p:cNvPr>
            <p:cNvSpPr txBox="1"/>
            <p:nvPr/>
          </p:nvSpPr>
          <p:spPr>
            <a:xfrm>
              <a:off x="3269960" y="3210682"/>
              <a:ext cx="1752659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Mechanical Energy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E09DFA1-2C74-3617-862A-C21631F4D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51684" y="3112096"/>
              <a:ext cx="556557" cy="556557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0022200-5A94-4BDC-6F6B-D3EB67DB0D05}"/>
              </a:ext>
            </a:extLst>
          </p:cNvPr>
          <p:cNvGrpSpPr/>
          <p:nvPr/>
        </p:nvGrpSpPr>
        <p:grpSpPr>
          <a:xfrm>
            <a:off x="1753255" y="3871817"/>
            <a:ext cx="2507350" cy="520943"/>
            <a:chOff x="1753255" y="3871817"/>
            <a:chExt cx="2507350" cy="5209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138923C-3B15-135A-432B-ABC81B52F05A}"/>
                </a:ext>
              </a:extLst>
            </p:cNvPr>
            <p:cNvSpPr/>
            <p:nvPr/>
          </p:nvSpPr>
          <p:spPr>
            <a:xfrm>
              <a:off x="1753255" y="3871817"/>
              <a:ext cx="2507350" cy="52094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E58E98-EA35-60C6-1C26-F4EC7141E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20490" y="3947740"/>
              <a:ext cx="369098" cy="36909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B032AB-018E-D392-6461-188EB2A0C7E0}"/>
                </a:ext>
              </a:extLst>
            </p:cNvPr>
            <p:cNvSpPr txBox="1"/>
            <p:nvPr/>
          </p:nvSpPr>
          <p:spPr>
            <a:xfrm>
              <a:off x="2454915" y="3962475"/>
              <a:ext cx="1436675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Radiant Energy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093F58C-A9F8-B933-329B-49BC2D391FBF}"/>
              </a:ext>
            </a:extLst>
          </p:cNvPr>
          <p:cNvGrpSpPr/>
          <p:nvPr/>
        </p:nvGrpSpPr>
        <p:grpSpPr>
          <a:xfrm>
            <a:off x="4790334" y="2369475"/>
            <a:ext cx="2507350" cy="520943"/>
            <a:chOff x="4790334" y="2369475"/>
            <a:chExt cx="2507350" cy="5209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95C454B-663C-0432-9611-8F68DF2DD7BE}"/>
                </a:ext>
              </a:extLst>
            </p:cNvPr>
            <p:cNvSpPr/>
            <p:nvPr/>
          </p:nvSpPr>
          <p:spPr>
            <a:xfrm>
              <a:off x="4790334" y="2369475"/>
              <a:ext cx="2507350" cy="52094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A335453-7EB7-E78C-4DD6-96C60B107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71687" y="2434821"/>
              <a:ext cx="390251" cy="39025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F0C5A7-895E-BCF3-9821-4EAAE02FC64D}"/>
                </a:ext>
              </a:extLst>
            </p:cNvPr>
            <p:cNvSpPr txBox="1"/>
            <p:nvPr/>
          </p:nvSpPr>
          <p:spPr>
            <a:xfrm>
              <a:off x="5513505" y="2460669"/>
              <a:ext cx="1423403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Electric Energy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45E2A6B-681D-AF19-9AE1-E6F9B8C5A36B}"/>
              </a:ext>
            </a:extLst>
          </p:cNvPr>
          <p:cNvGrpSpPr/>
          <p:nvPr/>
        </p:nvGrpSpPr>
        <p:grpSpPr>
          <a:xfrm>
            <a:off x="3392909" y="5417581"/>
            <a:ext cx="2507350" cy="520943"/>
            <a:chOff x="3392909" y="5417581"/>
            <a:chExt cx="2507350" cy="5209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4132B63-7CEE-9F7D-987D-CAD3AFCD09BC}"/>
                </a:ext>
              </a:extLst>
            </p:cNvPr>
            <p:cNvSpPr/>
            <p:nvPr/>
          </p:nvSpPr>
          <p:spPr>
            <a:xfrm>
              <a:off x="3392909" y="5417581"/>
              <a:ext cx="2507350" cy="52094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56D0771-123F-6289-1090-429CCB7CE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21770" y="5461648"/>
              <a:ext cx="432809" cy="43280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79F975-2A54-9A7D-3424-2FB443A58DD3}"/>
                </a:ext>
              </a:extLst>
            </p:cNvPr>
            <p:cNvSpPr txBox="1"/>
            <p:nvPr/>
          </p:nvSpPr>
          <p:spPr>
            <a:xfrm>
              <a:off x="4086469" y="5508775"/>
              <a:ext cx="1558696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Chemical Energy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B12D3A5-4FA8-CC43-A4A8-E25DCF1967B5}"/>
              </a:ext>
            </a:extLst>
          </p:cNvPr>
          <p:cNvGrpSpPr/>
          <p:nvPr/>
        </p:nvGrpSpPr>
        <p:grpSpPr>
          <a:xfrm>
            <a:off x="7776287" y="4690399"/>
            <a:ext cx="2507350" cy="520943"/>
            <a:chOff x="7776287" y="4690399"/>
            <a:chExt cx="2507350" cy="5209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61901E0-3BC7-836C-197B-54635E0A311B}"/>
                </a:ext>
              </a:extLst>
            </p:cNvPr>
            <p:cNvSpPr/>
            <p:nvPr/>
          </p:nvSpPr>
          <p:spPr>
            <a:xfrm>
              <a:off x="7776287" y="4690399"/>
              <a:ext cx="2507350" cy="52094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DE94CBC-1760-213B-E512-AE64BBD50328}"/>
                </a:ext>
              </a:extLst>
            </p:cNvPr>
            <p:cNvSpPr txBox="1"/>
            <p:nvPr/>
          </p:nvSpPr>
          <p:spPr>
            <a:xfrm>
              <a:off x="8564436" y="4802613"/>
              <a:ext cx="1343253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Elastic Energy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084418A-937F-26EC-5F29-263C1C199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39749" y="4765896"/>
              <a:ext cx="389098" cy="389098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E117AE5-B279-A42A-9D1A-EB23ADFB17A2}"/>
              </a:ext>
            </a:extLst>
          </p:cNvPr>
          <p:cNvGrpSpPr/>
          <p:nvPr/>
        </p:nvGrpSpPr>
        <p:grpSpPr>
          <a:xfrm>
            <a:off x="6027050" y="5408445"/>
            <a:ext cx="2507350" cy="520943"/>
            <a:chOff x="6027050" y="5408445"/>
            <a:chExt cx="2507350" cy="5209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FDE8DBB8-7A6F-3351-912B-692B797A75D8}"/>
                </a:ext>
              </a:extLst>
            </p:cNvPr>
            <p:cNvSpPr/>
            <p:nvPr/>
          </p:nvSpPr>
          <p:spPr>
            <a:xfrm>
              <a:off x="6027050" y="5408445"/>
              <a:ext cx="2507350" cy="52094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6BE08F7-9C45-183E-AE92-85D3EC030FC9}"/>
                </a:ext>
              </a:extLst>
            </p:cNvPr>
            <p:cNvSpPr txBox="1"/>
            <p:nvPr/>
          </p:nvSpPr>
          <p:spPr>
            <a:xfrm>
              <a:off x="6794179" y="5499639"/>
              <a:ext cx="1322413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Sound Energy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46EBCD8-91B2-0D73-2A81-4F82A581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91471" y="5499639"/>
              <a:ext cx="372035" cy="372035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AF1E10D-820C-D3EE-B7DF-101D3A2151E6}"/>
              </a:ext>
            </a:extLst>
          </p:cNvPr>
          <p:cNvGrpSpPr/>
          <p:nvPr/>
        </p:nvGrpSpPr>
        <p:grpSpPr>
          <a:xfrm>
            <a:off x="7806473" y="3871817"/>
            <a:ext cx="2507350" cy="520943"/>
            <a:chOff x="7806473" y="3871817"/>
            <a:chExt cx="2507350" cy="5209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BAD69FE-A2DC-EABE-9153-A678BB3FC423}"/>
                </a:ext>
              </a:extLst>
            </p:cNvPr>
            <p:cNvSpPr/>
            <p:nvPr/>
          </p:nvSpPr>
          <p:spPr>
            <a:xfrm>
              <a:off x="7806473" y="3871817"/>
              <a:ext cx="2507350" cy="52094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26615B-B280-BCB6-E983-CF12E8C4DEF4}"/>
                </a:ext>
              </a:extLst>
            </p:cNvPr>
            <p:cNvSpPr txBox="1"/>
            <p:nvPr/>
          </p:nvSpPr>
          <p:spPr>
            <a:xfrm>
              <a:off x="8279779" y="3963011"/>
              <a:ext cx="1870577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Gravitational Energy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96EC5BF-020C-8D7E-A22B-1E83DD09B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6049" y="3938373"/>
              <a:ext cx="392084" cy="392084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57DDB553-FE82-C0BF-9733-CF10253E491D}"/>
              </a:ext>
            </a:extLst>
          </p:cNvPr>
          <p:cNvSpPr/>
          <p:nvPr/>
        </p:nvSpPr>
        <p:spPr>
          <a:xfrm>
            <a:off x="6929122" y="3130113"/>
            <a:ext cx="2507350" cy="5209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E1B43D-12D6-1B28-7A60-6DB46266B02E}"/>
              </a:ext>
            </a:extLst>
          </p:cNvPr>
          <p:cNvSpPr txBox="1"/>
          <p:nvPr/>
        </p:nvSpPr>
        <p:spPr>
          <a:xfrm>
            <a:off x="7654212" y="3210797"/>
            <a:ext cx="144103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/>
              <a:t>Nuclear Energy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A13D20F-2DFF-37BB-138A-23249F397A84}"/>
              </a:ext>
            </a:extLst>
          </p:cNvPr>
          <p:cNvSpPr/>
          <p:nvPr/>
        </p:nvSpPr>
        <p:spPr>
          <a:xfrm>
            <a:off x="5870879" y="4035245"/>
            <a:ext cx="261622" cy="26162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F7E0888-DDF8-6683-AC3B-C1A9EB05316B}"/>
              </a:ext>
            </a:extLst>
          </p:cNvPr>
          <p:cNvCxnSpPr>
            <a:cxnSpLocks/>
            <a:stCxn id="19" idx="2"/>
            <a:endCxn id="62" idx="0"/>
          </p:cNvCxnSpPr>
          <p:nvPr/>
        </p:nvCxnSpPr>
        <p:spPr>
          <a:xfrm flipH="1">
            <a:off x="6001690" y="2890418"/>
            <a:ext cx="42319" cy="1144827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497F790-6BC2-4475-4E99-20FB3CAA423B}"/>
              </a:ext>
            </a:extLst>
          </p:cNvPr>
          <p:cNvCxnSpPr>
            <a:cxnSpLocks/>
            <a:stCxn id="11" idx="3"/>
            <a:endCxn id="62" idx="1"/>
          </p:cNvCxnSpPr>
          <p:nvPr/>
        </p:nvCxnSpPr>
        <p:spPr>
          <a:xfrm>
            <a:off x="5212283" y="3390585"/>
            <a:ext cx="696910" cy="682974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038D6FB-4DFA-C9AC-C24D-907D5ADEABE9}"/>
              </a:ext>
            </a:extLst>
          </p:cNvPr>
          <p:cNvCxnSpPr>
            <a:cxnSpLocks/>
            <a:stCxn id="15" idx="3"/>
            <a:endCxn id="62" idx="2"/>
          </p:cNvCxnSpPr>
          <p:nvPr/>
        </p:nvCxnSpPr>
        <p:spPr>
          <a:xfrm>
            <a:off x="4260605" y="4132289"/>
            <a:ext cx="1610274" cy="33767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94D2B38-56EE-A4C0-D0C3-0A485123B691}"/>
              </a:ext>
            </a:extLst>
          </p:cNvPr>
          <p:cNvCxnSpPr>
            <a:cxnSpLocks/>
            <a:stCxn id="7" idx="3"/>
            <a:endCxn id="62" idx="3"/>
          </p:cNvCxnSpPr>
          <p:nvPr/>
        </p:nvCxnSpPr>
        <p:spPr>
          <a:xfrm flipV="1">
            <a:off x="4515584" y="4258553"/>
            <a:ext cx="1393609" cy="692318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903C0E7-436F-07CA-07C1-234505B8CF20}"/>
              </a:ext>
            </a:extLst>
          </p:cNvPr>
          <p:cNvCxnSpPr>
            <a:cxnSpLocks/>
            <a:endCxn id="62" idx="5"/>
          </p:cNvCxnSpPr>
          <p:nvPr/>
        </p:nvCxnSpPr>
        <p:spPr>
          <a:xfrm flipH="1" flipV="1">
            <a:off x="6094187" y="4258553"/>
            <a:ext cx="590291" cy="1159028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C3CE012-FD49-1D18-7496-E0F5AC948414}"/>
              </a:ext>
            </a:extLst>
          </p:cNvPr>
          <p:cNvCxnSpPr>
            <a:cxnSpLocks/>
            <a:stCxn id="45" idx="1"/>
            <a:endCxn id="62" idx="5"/>
          </p:cNvCxnSpPr>
          <p:nvPr/>
        </p:nvCxnSpPr>
        <p:spPr>
          <a:xfrm flipH="1" flipV="1">
            <a:off x="6094187" y="4258553"/>
            <a:ext cx="1682100" cy="692318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05DA3B4-B196-D87D-4C2C-510E607A88FB}"/>
              </a:ext>
            </a:extLst>
          </p:cNvPr>
          <p:cNvCxnSpPr>
            <a:cxnSpLocks/>
            <a:stCxn id="55" idx="1"/>
            <a:endCxn id="62" idx="6"/>
          </p:cNvCxnSpPr>
          <p:nvPr/>
        </p:nvCxnSpPr>
        <p:spPr>
          <a:xfrm flipH="1">
            <a:off x="6132501" y="4132289"/>
            <a:ext cx="1673972" cy="33767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3D8C659-ACBF-D370-F869-F2E57D62E8AC}"/>
              </a:ext>
            </a:extLst>
          </p:cNvPr>
          <p:cNvCxnSpPr>
            <a:cxnSpLocks/>
            <a:stCxn id="60" idx="1"/>
            <a:endCxn id="62" idx="7"/>
          </p:cNvCxnSpPr>
          <p:nvPr/>
        </p:nvCxnSpPr>
        <p:spPr>
          <a:xfrm flipH="1">
            <a:off x="6094187" y="3390585"/>
            <a:ext cx="834935" cy="682974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CE966E1-5509-F84F-B0B3-4F7FD037C21A}"/>
              </a:ext>
            </a:extLst>
          </p:cNvPr>
          <p:cNvSpPr txBox="1"/>
          <p:nvPr/>
        </p:nvSpPr>
        <p:spPr>
          <a:xfrm>
            <a:off x="5435681" y="4700935"/>
            <a:ext cx="32412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*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8F2416B-0892-4D8F-5972-CB37BCD567DB}"/>
              </a:ext>
            </a:extLst>
          </p:cNvPr>
          <p:cNvCxnSpPr>
            <a:cxnSpLocks/>
            <a:endCxn id="62" idx="4"/>
          </p:cNvCxnSpPr>
          <p:nvPr/>
        </p:nvCxnSpPr>
        <p:spPr>
          <a:xfrm flipV="1">
            <a:off x="5448816" y="4296867"/>
            <a:ext cx="552874" cy="1144827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4A9A62B-9D08-3FAE-9E57-997BD13A8628}"/>
              </a:ext>
            </a:extLst>
          </p:cNvPr>
          <p:cNvSpPr txBox="1"/>
          <p:nvPr/>
        </p:nvSpPr>
        <p:spPr>
          <a:xfrm>
            <a:off x="6429342" y="1441632"/>
            <a:ext cx="555569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Accounting equivalent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: Expenses for a period that does not accrue or accumulate.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8A95232-1588-0893-9718-1DC2629DA80B}"/>
              </a:ext>
            </a:extLst>
          </p:cNvPr>
          <p:cNvSpPr txBox="1"/>
          <p:nvPr/>
        </p:nvSpPr>
        <p:spPr>
          <a:xfrm>
            <a:off x="2751684" y="5944623"/>
            <a:ext cx="753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* This transformation is the predominant source of most GHG emissions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0402BF09-AF09-65BB-5399-902001B909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20034" y="3218120"/>
            <a:ext cx="338554" cy="338554"/>
          </a:xfrm>
          <a:prstGeom prst="rect">
            <a:avLst/>
          </a:prstGeom>
        </p:spPr>
      </p:pic>
      <p:sp>
        <p:nvSpPr>
          <p:cNvPr id="91" name="Date Placeholder 3">
            <a:extLst>
              <a:ext uri="{FF2B5EF4-FFF2-40B4-BE49-F238E27FC236}">
                <a16:creationId xmlns:a16="http://schemas.microsoft.com/office/drawing/2014/main" id="{5FF2DCE1-BF3E-2DA6-904C-BE202CD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846" y="6405686"/>
            <a:ext cx="2743200" cy="169497"/>
          </a:xfrm>
        </p:spPr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Definitions: Embodied Energy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1" name="Date Placeholder 3">
            <a:extLst>
              <a:ext uri="{FF2B5EF4-FFF2-40B4-BE49-F238E27FC236}">
                <a16:creationId xmlns:a16="http://schemas.microsoft.com/office/drawing/2014/main" id="{5FF2DCE1-BF3E-2DA6-904C-BE202CD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846" y="6405686"/>
            <a:ext cx="2743200" cy="169497"/>
          </a:xfrm>
        </p:spPr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34F1BBF-ADB6-B3DD-2A27-A6DED30F63A3}"/>
              </a:ext>
            </a:extLst>
          </p:cNvPr>
          <p:cNvSpPr/>
          <p:nvPr/>
        </p:nvSpPr>
        <p:spPr>
          <a:xfrm>
            <a:off x="7219633" y="4584293"/>
            <a:ext cx="2756765" cy="1069407"/>
          </a:xfrm>
          <a:prstGeom prst="rightArrow">
            <a:avLst>
              <a:gd name="adj1" fmla="val 72517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i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292FB9-24E0-3E98-9B34-6AFD5A182D43}"/>
              </a:ext>
            </a:extLst>
          </p:cNvPr>
          <p:cNvGrpSpPr/>
          <p:nvPr/>
        </p:nvGrpSpPr>
        <p:grpSpPr>
          <a:xfrm>
            <a:off x="5424856" y="4281672"/>
            <a:ext cx="1629498" cy="1629500"/>
            <a:chOff x="2669790" y="1565744"/>
            <a:chExt cx="1350000" cy="135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4AB7D1-ABCD-1E55-AE79-B2F6BEF7770E}"/>
                </a:ext>
              </a:extLst>
            </p:cNvPr>
            <p:cNvSpPr txBox="1"/>
            <p:nvPr/>
          </p:nvSpPr>
          <p:spPr>
            <a:xfrm>
              <a:off x="2669790" y="1565744"/>
              <a:ext cx="1350000" cy="1350000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pPr algn="ctr"/>
              <a:endParaRPr lang="en-GB" sz="1200" u="sng" dirty="0">
                <a:latin typeface="Garamond" panose="02020404030301010803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BD88DB-CFDC-0511-3960-E1E77607A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9307" y="1725261"/>
              <a:ext cx="1030966" cy="1030966"/>
            </a:xfrm>
            <a:prstGeom prst="rect">
              <a:avLst/>
            </a:prstGeom>
            <a:grpFill/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93A0CEB-1BEF-0499-DFA7-8C169E6910EE}"/>
              </a:ext>
            </a:extLst>
          </p:cNvPr>
          <p:cNvSpPr txBox="1">
            <a:spLocks/>
          </p:cNvSpPr>
          <p:nvPr/>
        </p:nvSpPr>
        <p:spPr>
          <a:xfrm>
            <a:off x="6588363" y="1412695"/>
            <a:ext cx="5496061" cy="17260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Accounting Equivalent: </a:t>
            </a:r>
            <a:r>
              <a:rPr lang="en-GB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asset is a resource controlled by the entity as a result of past events and from which future economic benefits are expected to flow to the entity. (IFRS)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Assets are accumulated by following capitalization rules.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674210-25D7-380A-BE1B-30A53DACCC6F}"/>
              </a:ext>
            </a:extLst>
          </p:cNvPr>
          <p:cNvGrpSpPr/>
          <p:nvPr/>
        </p:nvGrpSpPr>
        <p:grpSpPr>
          <a:xfrm>
            <a:off x="431040" y="4216325"/>
            <a:ext cx="2368925" cy="520943"/>
            <a:chOff x="184506" y="3194237"/>
            <a:chExt cx="2576116" cy="56650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4712E01-1E5E-E812-75DF-C27746ADEDBD}"/>
                </a:ext>
              </a:extLst>
            </p:cNvPr>
            <p:cNvSpPr/>
            <p:nvPr/>
          </p:nvSpPr>
          <p:spPr>
            <a:xfrm>
              <a:off x="184506" y="3194237"/>
              <a:ext cx="2576116" cy="566506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A3E1DBE-0F00-E5C9-51F3-C1629175F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750" y="3265299"/>
              <a:ext cx="424383" cy="42438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6C38F1-DBDE-27D1-D97F-EB1D29868E34}"/>
                </a:ext>
              </a:extLst>
            </p:cNvPr>
            <p:cNvSpPr txBox="1"/>
            <p:nvPr/>
          </p:nvSpPr>
          <p:spPr>
            <a:xfrm>
              <a:off x="822347" y="3292824"/>
              <a:ext cx="1547897" cy="3681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Electric Energy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192FB-8BE0-344D-D961-BFA25C9D7951}"/>
              </a:ext>
            </a:extLst>
          </p:cNvPr>
          <p:cNvGrpSpPr/>
          <p:nvPr/>
        </p:nvGrpSpPr>
        <p:grpSpPr>
          <a:xfrm>
            <a:off x="431040" y="4910042"/>
            <a:ext cx="2368925" cy="520943"/>
            <a:chOff x="380355" y="5355499"/>
            <a:chExt cx="2368925" cy="5209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0AF4EBE-40E3-AD64-7D92-8EEEEC779C67}"/>
                </a:ext>
              </a:extLst>
            </p:cNvPr>
            <p:cNvSpPr/>
            <p:nvPr/>
          </p:nvSpPr>
          <p:spPr>
            <a:xfrm>
              <a:off x="380355" y="5355499"/>
              <a:ext cx="2368925" cy="52094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EA54016-821D-66E0-A3FB-0A545C354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091" y="5399566"/>
              <a:ext cx="432809" cy="43280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2706D1-30BC-875D-BB95-549E2845F026}"/>
                </a:ext>
              </a:extLst>
            </p:cNvPr>
            <p:cNvSpPr txBox="1"/>
            <p:nvPr/>
          </p:nvSpPr>
          <p:spPr>
            <a:xfrm>
              <a:off x="947790" y="5446693"/>
              <a:ext cx="1558696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Chemical Energy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9B2BC83-F4CB-5E10-BC54-723A8CBCC7FE}"/>
              </a:ext>
            </a:extLst>
          </p:cNvPr>
          <p:cNvCxnSpPr>
            <a:stCxn id="25" idx="3"/>
            <a:endCxn id="5" idx="1"/>
          </p:cNvCxnSpPr>
          <p:nvPr/>
        </p:nvCxnSpPr>
        <p:spPr>
          <a:xfrm>
            <a:off x="2799965" y="4476797"/>
            <a:ext cx="2624891" cy="61962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AE5F8F-6537-6D9E-95CE-4F271E1B6E6E}"/>
              </a:ext>
            </a:extLst>
          </p:cNvPr>
          <p:cNvCxnSpPr>
            <a:cxnSpLocks/>
            <a:stCxn id="29" idx="3"/>
            <a:endCxn id="5" idx="1"/>
          </p:cNvCxnSpPr>
          <p:nvPr/>
        </p:nvCxnSpPr>
        <p:spPr>
          <a:xfrm flipV="1">
            <a:off x="2799965" y="5096422"/>
            <a:ext cx="2624891" cy="7409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31DEF44-DC75-F30E-8729-095972A41436}"/>
              </a:ext>
            </a:extLst>
          </p:cNvPr>
          <p:cNvGrpSpPr/>
          <p:nvPr/>
        </p:nvGrpSpPr>
        <p:grpSpPr>
          <a:xfrm>
            <a:off x="431040" y="5617819"/>
            <a:ext cx="2368925" cy="520943"/>
            <a:chOff x="380355" y="5355499"/>
            <a:chExt cx="2368925" cy="5209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79D2D0B-8653-5A00-692E-27EFFD8DB9F8}"/>
                </a:ext>
              </a:extLst>
            </p:cNvPr>
            <p:cNvSpPr/>
            <p:nvPr/>
          </p:nvSpPr>
          <p:spPr>
            <a:xfrm>
              <a:off x="380355" y="5355499"/>
              <a:ext cx="2368925" cy="52094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DCA27B-8996-AC8B-3589-2618A7B4C4DD}"/>
                </a:ext>
              </a:extLst>
            </p:cNvPr>
            <p:cNvSpPr txBox="1"/>
            <p:nvPr/>
          </p:nvSpPr>
          <p:spPr>
            <a:xfrm>
              <a:off x="947790" y="5446693"/>
              <a:ext cx="580223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etc…</a:t>
              </a: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9CEA424-FE25-3399-C01B-709B5B7F197A}"/>
              </a:ext>
            </a:extLst>
          </p:cNvPr>
          <p:cNvCxnSpPr>
            <a:cxnSpLocks/>
            <a:stCxn id="35" idx="3"/>
            <a:endCxn id="5" idx="1"/>
          </p:cNvCxnSpPr>
          <p:nvPr/>
        </p:nvCxnSpPr>
        <p:spPr>
          <a:xfrm flipV="1">
            <a:off x="2799965" y="5096422"/>
            <a:ext cx="2624891" cy="78186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7AB5736-DA91-6985-3D9D-C82630DD4A8C}"/>
              </a:ext>
            </a:extLst>
          </p:cNvPr>
          <p:cNvSpPr txBox="1"/>
          <p:nvPr/>
        </p:nvSpPr>
        <p:spPr>
          <a:xfrm>
            <a:off x="363040" y="3419000"/>
            <a:ext cx="2275057" cy="637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b="1" dirty="0"/>
              <a:t>Operational Energy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6C1924-7A78-0055-B3BE-5E16B1CEC2FC}"/>
              </a:ext>
            </a:extLst>
          </p:cNvPr>
          <p:cNvSpPr txBox="1"/>
          <p:nvPr/>
        </p:nvSpPr>
        <p:spPr>
          <a:xfrm>
            <a:off x="5111569" y="3414495"/>
            <a:ext cx="22750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b="1" dirty="0"/>
              <a:t>Embodied energy</a:t>
            </a:r>
          </a:p>
          <a:p>
            <a:pPr algn="ctr"/>
            <a:r>
              <a:rPr lang="en-GB" b="1" dirty="0"/>
              <a:t>(at Point 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8B0B16-6D26-0D11-8517-E78E23AD88F2}"/>
              </a:ext>
            </a:extLst>
          </p:cNvPr>
          <p:cNvSpPr txBox="1"/>
          <p:nvPr/>
        </p:nvSpPr>
        <p:spPr>
          <a:xfrm>
            <a:off x="9878433" y="3414495"/>
            <a:ext cx="22750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b="1" dirty="0"/>
              <a:t>Embodied energy</a:t>
            </a:r>
          </a:p>
          <a:p>
            <a:pPr algn="ctr"/>
            <a:r>
              <a:rPr lang="en-GB" b="1" dirty="0"/>
              <a:t>(at Point B)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747868-2D90-FF71-B3A6-22B8BA5E7981}"/>
              </a:ext>
            </a:extLst>
          </p:cNvPr>
          <p:cNvGrpSpPr/>
          <p:nvPr/>
        </p:nvGrpSpPr>
        <p:grpSpPr>
          <a:xfrm>
            <a:off x="10074409" y="4248790"/>
            <a:ext cx="1629498" cy="1629500"/>
            <a:chOff x="2669790" y="1565744"/>
            <a:chExt cx="1350000" cy="135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4CC213-9510-57D2-6772-630382F74E85}"/>
                </a:ext>
              </a:extLst>
            </p:cNvPr>
            <p:cNvSpPr txBox="1"/>
            <p:nvPr/>
          </p:nvSpPr>
          <p:spPr>
            <a:xfrm>
              <a:off x="2669790" y="1565744"/>
              <a:ext cx="1350000" cy="1350000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pPr algn="ctr"/>
              <a:endParaRPr lang="en-GB" sz="1200" u="sng" dirty="0">
                <a:latin typeface="Garamond" panose="02020404030301010803" pitchFamily="18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347423A-BAEF-FB94-5079-1335BA5C4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9307" y="1725261"/>
              <a:ext cx="1030966" cy="1030966"/>
            </a:xfrm>
            <a:prstGeom prst="rect">
              <a:avLst/>
            </a:prstGeom>
            <a:grpFill/>
          </p:spPr>
        </p:pic>
      </p:grpSp>
      <p:pic>
        <p:nvPicPr>
          <p:cNvPr id="52" name="Graphic 51">
            <a:extLst>
              <a:ext uri="{FF2B5EF4-FFF2-40B4-BE49-F238E27FC236}">
                <a16:creationId xmlns:a16="http://schemas.microsoft.com/office/drawing/2014/main" id="{BD6307EC-00D0-A174-4320-31FEF95B5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9054" y="4579718"/>
            <a:ext cx="1086864" cy="108686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7CA755B-D39C-DDFE-009C-C1BDB5F418E2}"/>
              </a:ext>
            </a:extLst>
          </p:cNvPr>
          <p:cNvSpPr txBox="1"/>
          <p:nvPr/>
        </p:nvSpPr>
        <p:spPr>
          <a:xfrm>
            <a:off x="7768251" y="4822258"/>
            <a:ext cx="2129214" cy="59018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Mechanical Energy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i.e., petrol in a truck</a:t>
            </a:r>
            <a:endParaRPr lang="en-GB" sz="1400" dirty="0">
              <a:latin typeface="Franklin Gothic Medium" panose="020B0603020102020204" pitchFamily="34" charset="0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0D091C4-85CD-B957-BD15-462CEE801E66}"/>
              </a:ext>
            </a:extLst>
          </p:cNvPr>
          <p:cNvSpPr txBox="1">
            <a:spLocks/>
          </p:cNvSpPr>
          <p:nvPr/>
        </p:nvSpPr>
        <p:spPr>
          <a:xfrm>
            <a:off x="428616" y="1412695"/>
            <a:ext cx="5496061" cy="17260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Embodied Energy: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Energy that was consumed in the past but whose benefits are in the future. </a:t>
            </a:r>
          </a:p>
          <a:p>
            <a:pPr lvl="1"/>
            <a:r>
              <a:rPr lang="en-GB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Embodied energy is accumulated operational energy. </a:t>
            </a:r>
          </a:p>
          <a:p>
            <a:pPr lvl="1"/>
            <a:r>
              <a:rPr lang="en-GB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can be </a:t>
            </a:r>
            <a:r>
              <a:rPr lang="en-GB" sz="16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transported</a:t>
            </a:r>
            <a:r>
              <a:rPr lang="en-GB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between two points</a:t>
            </a:r>
          </a:p>
          <a:p>
            <a:pPr lvl="1"/>
            <a:r>
              <a:rPr lang="en-GB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Embodied energy follows rules of embodiment, paralleling rules of capitalization. 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90079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 fontScale="90000"/>
          </a:bodyPr>
          <a:lstStyle/>
          <a:p>
            <a:r>
              <a:rPr lang="en-GB" dirty="0"/>
              <a:t>Energy also has embodied energy attributes!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1" name="Date Placeholder 3">
            <a:extLst>
              <a:ext uri="{FF2B5EF4-FFF2-40B4-BE49-F238E27FC236}">
                <a16:creationId xmlns:a16="http://schemas.microsoft.com/office/drawing/2014/main" id="{5FF2DCE1-BF3E-2DA6-904C-BE202CD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846" y="6405686"/>
            <a:ext cx="2743200" cy="169497"/>
          </a:xfrm>
        </p:spPr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7" name="Slide Number Placeholder 124">
            <a:extLst>
              <a:ext uri="{FF2B5EF4-FFF2-40B4-BE49-F238E27FC236}">
                <a16:creationId xmlns:a16="http://schemas.microsoft.com/office/drawing/2014/main" id="{F769E811-78C4-35A3-23BC-519315FAE565}"/>
              </a:ext>
            </a:extLst>
          </p:cNvPr>
          <p:cNvSpPr txBox="1">
            <a:spLocks/>
          </p:cNvSpPr>
          <p:nvPr/>
        </p:nvSpPr>
        <p:spPr>
          <a:xfrm>
            <a:off x="11199446" y="6405685"/>
            <a:ext cx="475962" cy="1694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46AD22-EDE8-2A44-807A-57ADC0D541BB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AFDAB6-034A-148E-B6BC-E13F061D5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02" y="1449646"/>
            <a:ext cx="4916297" cy="477938"/>
          </a:xfrm>
          <a:custGeom>
            <a:avLst/>
            <a:gdLst>
              <a:gd name="connsiteX0" fmla="*/ 0 w 4916297"/>
              <a:gd name="connsiteY0" fmla="*/ 79658 h 477938"/>
              <a:gd name="connsiteX1" fmla="*/ 79658 w 4916297"/>
              <a:gd name="connsiteY1" fmla="*/ 0 h 477938"/>
              <a:gd name="connsiteX2" fmla="*/ 769420 w 4916297"/>
              <a:gd name="connsiteY2" fmla="*/ 0 h 477938"/>
              <a:gd name="connsiteX3" fmla="*/ 1316473 w 4916297"/>
              <a:gd name="connsiteY3" fmla="*/ 0 h 477938"/>
              <a:gd name="connsiteX4" fmla="*/ 1815956 w 4916297"/>
              <a:gd name="connsiteY4" fmla="*/ 0 h 477938"/>
              <a:gd name="connsiteX5" fmla="*/ 2458149 w 4916297"/>
              <a:gd name="connsiteY5" fmla="*/ 0 h 477938"/>
              <a:gd name="connsiteX6" fmla="*/ 3005201 w 4916297"/>
              <a:gd name="connsiteY6" fmla="*/ 0 h 477938"/>
              <a:gd name="connsiteX7" fmla="*/ 3694964 w 4916297"/>
              <a:gd name="connsiteY7" fmla="*/ 0 h 477938"/>
              <a:gd name="connsiteX8" fmla="*/ 4194447 w 4916297"/>
              <a:gd name="connsiteY8" fmla="*/ 0 h 477938"/>
              <a:gd name="connsiteX9" fmla="*/ 4836639 w 4916297"/>
              <a:gd name="connsiteY9" fmla="*/ 0 h 477938"/>
              <a:gd name="connsiteX10" fmla="*/ 4916297 w 4916297"/>
              <a:gd name="connsiteY10" fmla="*/ 79658 h 477938"/>
              <a:gd name="connsiteX11" fmla="*/ 4916297 w 4916297"/>
              <a:gd name="connsiteY11" fmla="*/ 398280 h 477938"/>
              <a:gd name="connsiteX12" fmla="*/ 4836639 w 4916297"/>
              <a:gd name="connsiteY12" fmla="*/ 477938 h 477938"/>
              <a:gd name="connsiteX13" fmla="*/ 4242016 w 4916297"/>
              <a:gd name="connsiteY13" fmla="*/ 477938 h 477938"/>
              <a:gd name="connsiteX14" fmla="*/ 3742533 w 4916297"/>
              <a:gd name="connsiteY14" fmla="*/ 477938 h 477938"/>
              <a:gd name="connsiteX15" fmla="*/ 3147911 w 4916297"/>
              <a:gd name="connsiteY15" fmla="*/ 477938 h 477938"/>
              <a:gd name="connsiteX16" fmla="*/ 2458149 w 4916297"/>
              <a:gd name="connsiteY16" fmla="*/ 477938 h 477938"/>
              <a:gd name="connsiteX17" fmla="*/ 1863526 w 4916297"/>
              <a:gd name="connsiteY17" fmla="*/ 477938 h 477938"/>
              <a:gd name="connsiteX18" fmla="*/ 1411613 w 4916297"/>
              <a:gd name="connsiteY18" fmla="*/ 477938 h 477938"/>
              <a:gd name="connsiteX19" fmla="*/ 912130 w 4916297"/>
              <a:gd name="connsiteY19" fmla="*/ 477938 h 477938"/>
              <a:gd name="connsiteX20" fmla="*/ 79658 w 4916297"/>
              <a:gd name="connsiteY20" fmla="*/ 477938 h 477938"/>
              <a:gd name="connsiteX21" fmla="*/ 0 w 4916297"/>
              <a:gd name="connsiteY21" fmla="*/ 398280 h 477938"/>
              <a:gd name="connsiteX22" fmla="*/ 0 w 4916297"/>
              <a:gd name="connsiteY22" fmla="*/ 79658 h 4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16297" h="477938" extrusionOk="0">
                <a:moveTo>
                  <a:pt x="0" y="79658"/>
                </a:moveTo>
                <a:cubicBezTo>
                  <a:pt x="-10093" y="29438"/>
                  <a:pt x="27571" y="3037"/>
                  <a:pt x="79658" y="0"/>
                </a:cubicBezTo>
                <a:cubicBezTo>
                  <a:pt x="412944" y="-73585"/>
                  <a:pt x="577215" y="1485"/>
                  <a:pt x="769420" y="0"/>
                </a:cubicBezTo>
                <a:cubicBezTo>
                  <a:pt x="961625" y="-1485"/>
                  <a:pt x="1081174" y="24099"/>
                  <a:pt x="1316473" y="0"/>
                </a:cubicBezTo>
                <a:cubicBezTo>
                  <a:pt x="1551772" y="-24099"/>
                  <a:pt x="1616969" y="59543"/>
                  <a:pt x="1815956" y="0"/>
                </a:cubicBezTo>
                <a:cubicBezTo>
                  <a:pt x="2014943" y="-59543"/>
                  <a:pt x="2138217" y="11700"/>
                  <a:pt x="2458149" y="0"/>
                </a:cubicBezTo>
                <a:cubicBezTo>
                  <a:pt x="2778081" y="-11700"/>
                  <a:pt x="2774955" y="15237"/>
                  <a:pt x="3005201" y="0"/>
                </a:cubicBezTo>
                <a:cubicBezTo>
                  <a:pt x="3235447" y="-15237"/>
                  <a:pt x="3439844" y="36789"/>
                  <a:pt x="3694964" y="0"/>
                </a:cubicBezTo>
                <a:cubicBezTo>
                  <a:pt x="3950084" y="-36789"/>
                  <a:pt x="4061153" y="38358"/>
                  <a:pt x="4194447" y="0"/>
                </a:cubicBezTo>
                <a:cubicBezTo>
                  <a:pt x="4327741" y="-38358"/>
                  <a:pt x="4603558" y="26264"/>
                  <a:pt x="4836639" y="0"/>
                </a:cubicBezTo>
                <a:cubicBezTo>
                  <a:pt x="4893125" y="3003"/>
                  <a:pt x="4912416" y="35036"/>
                  <a:pt x="4916297" y="79658"/>
                </a:cubicBezTo>
                <a:cubicBezTo>
                  <a:pt x="4916381" y="155887"/>
                  <a:pt x="4894874" y="239846"/>
                  <a:pt x="4916297" y="398280"/>
                </a:cubicBezTo>
                <a:cubicBezTo>
                  <a:pt x="4919219" y="439386"/>
                  <a:pt x="4890521" y="471562"/>
                  <a:pt x="4836639" y="477938"/>
                </a:cubicBezTo>
                <a:cubicBezTo>
                  <a:pt x="4659307" y="535018"/>
                  <a:pt x="4476216" y="451242"/>
                  <a:pt x="4242016" y="477938"/>
                </a:cubicBezTo>
                <a:cubicBezTo>
                  <a:pt x="4007816" y="504634"/>
                  <a:pt x="3940950" y="440560"/>
                  <a:pt x="3742533" y="477938"/>
                </a:cubicBezTo>
                <a:cubicBezTo>
                  <a:pt x="3544116" y="515316"/>
                  <a:pt x="3377126" y="458869"/>
                  <a:pt x="3147911" y="477938"/>
                </a:cubicBezTo>
                <a:cubicBezTo>
                  <a:pt x="2918696" y="497007"/>
                  <a:pt x="2672404" y="415035"/>
                  <a:pt x="2458149" y="477938"/>
                </a:cubicBezTo>
                <a:cubicBezTo>
                  <a:pt x="2243894" y="540841"/>
                  <a:pt x="2052846" y="418841"/>
                  <a:pt x="1863526" y="477938"/>
                </a:cubicBezTo>
                <a:cubicBezTo>
                  <a:pt x="1674206" y="537035"/>
                  <a:pt x="1559320" y="429489"/>
                  <a:pt x="1411613" y="477938"/>
                </a:cubicBezTo>
                <a:cubicBezTo>
                  <a:pt x="1263906" y="526387"/>
                  <a:pt x="1080199" y="418580"/>
                  <a:pt x="912130" y="477938"/>
                </a:cubicBezTo>
                <a:cubicBezTo>
                  <a:pt x="744061" y="537296"/>
                  <a:pt x="369449" y="430396"/>
                  <a:pt x="79658" y="477938"/>
                </a:cubicBezTo>
                <a:cubicBezTo>
                  <a:pt x="41446" y="476715"/>
                  <a:pt x="730" y="449206"/>
                  <a:pt x="0" y="398280"/>
                </a:cubicBezTo>
                <a:cubicBezTo>
                  <a:pt x="-22728" y="248279"/>
                  <a:pt x="24812" y="233003"/>
                  <a:pt x="0" y="79658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It takes energy to </a:t>
            </a:r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produce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energy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A54B605A-83FD-2BAF-85F8-1E6954970EC3}"/>
              </a:ext>
            </a:extLst>
          </p:cNvPr>
          <p:cNvSpPr txBox="1">
            <a:spLocks/>
          </p:cNvSpPr>
          <p:nvPr/>
        </p:nvSpPr>
        <p:spPr>
          <a:xfrm>
            <a:off x="6360053" y="1443263"/>
            <a:ext cx="5091788" cy="477938"/>
          </a:xfrm>
          <a:custGeom>
            <a:avLst/>
            <a:gdLst>
              <a:gd name="connsiteX0" fmla="*/ 0 w 5091788"/>
              <a:gd name="connsiteY0" fmla="*/ 79658 h 477938"/>
              <a:gd name="connsiteX1" fmla="*/ 79658 w 5091788"/>
              <a:gd name="connsiteY1" fmla="*/ 0 h 477938"/>
              <a:gd name="connsiteX2" fmla="*/ 479736 w 5091788"/>
              <a:gd name="connsiteY2" fmla="*/ 0 h 477938"/>
              <a:gd name="connsiteX3" fmla="*/ 929139 w 5091788"/>
              <a:gd name="connsiteY3" fmla="*/ 0 h 477938"/>
              <a:gd name="connsiteX4" fmla="*/ 1526516 w 5091788"/>
              <a:gd name="connsiteY4" fmla="*/ 0 h 477938"/>
              <a:gd name="connsiteX5" fmla="*/ 2074569 w 5091788"/>
              <a:gd name="connsiteY5" fmla="*/ 0 h 477938"/>
              <a:gd name="connsiteX6" fmla="*/ 2474647 w 5091788"/>
              <a:gd name="connsiteY6" fmla="*/ 0 h 477938"/>
              <a:gd name="connsiteX7" fmla="*/ 2973375 w 5091788"/>
              <a:gd name="connsiteY7" fmla="*/ 0 h 477938"/>
              <a:gd name="connsiteX8" fmla="*/ 3521427 w 5091788"/>
              <a:gd name="connsiteY8" fmla="*/ 0 h 477938"/>
              <a:gd name="connsiteX9" fmla="*/ 4118805 w 5091788"/>
              <a:gd name="connsiteY9" fmla="*/ 0 h 477938"/>
              <a:gd name="connsiteX10" fmla="*/ 5012130 w 5091788"/>
              <a:gd name="connsiteY10" fmla="*/ 0 h 477938"/>
              <a:gd name="connsiteX11" fmla="*/ 5091788 w 5091788"/>
              <a:gd name="connsiteY11" fmla="*/ 79658 h 477938"/>
              <a:gd name="connsiteX12" fmla="*/ 5091788 w 5091788"/>
              <a:gd name="connsiteY12" fmla="*/ 398280 h 477938"/>
              <a:gd name="connsiteX13" fmla="*/ 5012130 w 5091788"/>
              <a:gd name="connsiteY13" fmla="*/ 477938 h 477938"/>
              <a:gd name="connsiteX14" fmla="*/ 4562727 w 5091788"/>
              <a:gd name="connsiteY14" fmla="*/ 477938 h 477938"/>
              <a:gd name="connsiteX15" fmla="*/ 4063999 w 5091788"/>
              <a:gd name="connsiteY15" fmla="*/ 477938 h 477938"/>
              <a:gd name="connsiteX16" fmla="*/ 3663921 w 5091788"/>
              <a:gd name="connsiteY16" fmla="*/ 477938 h 477938"/>
              <a:gd name="connsiteX17" fmla="*/ 3165193 w 5091788"/>
              <a:gd name="connsiteY17" fmla="*/ 477938 h 477938"/>
              <a:gd name="connsiteX18" fmla="*/ 2765115 w 5091788"/>
              <a:gd name="connsiteY18" fmla="*/ 477938 h 477938"/>
              <a:gd name="connsiteX19" fmla="*/ 2167738 w 5091788"/>
              <a:gd name="connsiteY19" fmla="*/ 477938 h 477938"/>
              <a:gd name="connsiteX20" fmla="*/ 1619685 w 5091788"/>
              <a:gd name="connsiteY20" fmla="*/ 477938 h 477938"/>
              <a:gd name="connsiteX21" fmla="*/ 1022308 w 5091788"/>
              <a:gd name="connsiteY21" fmla="*/ 477938 h 477938"/>
              <a:gd name="connsiteX22" fmla="*/ 79658 w 5091788"/>
              <a:gd name="connsiteY22" fmla="*/ 477938 h 477938"/>
              <a:gd name="connsiteX23" fmla="*/ 0 w 5091788"/>
              <a:gd name="connsiteY23" fmla="*/ 398280 h 477938"/>
              <a:gd name="connsiteX24" fmla="*/ 0 w 5091788"/>
              <a:gd name="connsiteY24" fmla="*/ 79658 h 4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91788" h="477938" extrusionOk="0">
                <a:moveTo>
                  <a:pt x="0" y="79658"/>
                </a:moveTo>
                <a:cubicBezTo>
                  <a:pt x="-9532" y="43641"/>
                  <a:pt x="37238" y="-4067"/>
                  <a:pt x="79658" y="0"/>
                </a:cubicBezTo>
                <a:cubicBezTo>
                  <a:pt x="185430" y="-47638"/>
                  <a:pt x="290663" y="23028"/>
                  <a:pt x="479736" y="0"/>
                </a:cubicBezTo>
                <a:cubicBezTo>
                  <a:pt x="668809" y="-23028"/>
                  <a:pt x="710514" y="2481"/>
                  <a:pt x="929139" y="0"/>
                </a:cubicBezTo>
                <a:cubicBezTo>
                  <a:pt x="1147764" y="-2481"/>
                  <a:pt x="1338301" y="62358"/>
                  <a:pt x="1526516" y="0"/>
                </a:cubicBezTo>
                <a:cubicBezTo>
                  <a:pt x="1714731" y="-62358"/>
                  <a:pt x="1809235" y="57132"/>
                  <a:pt x="2074569" y="0"/>
                </a:cubicBezTo>
                <a:cubicBezTo>
                  <a:pt x="2339903" y="-57132"/>
                  <a:pt x="2306337" y="17636"/>
                  <a:pt x="2474647" y="0"/>
                </a:cubicBezTo>
                <a:cubicBezTo>
                  <a:pt x="2642957" y="-17636"/>
                  <a:pt x="2731519" y="26095"/>
                  <a:pt x="2973375" y="0"/>
                </a:cubicBezTo>
                <a:cubicBezTo>
                  <a:pt x="3215231" y="-26095"/>
                  <a:pt x="3276981" y="57580"/>
                  <a:pt x="3521427" y="0"/>
                </a:cubicBezTo>
                <a:cubicBezTo>
                  <a:pt x="3765873" y="-57580"/>
                  <a:pt x="3959560" y="51999"/>
                  <a:pt x="4118805" y="0"/>
                </a:cubicBezTo>
                <a:cubicBezTo>
                  <a:pt x="4278050" y="-51999"/>
                  <a:pt x="4649439" y="27388"/>
                  <a:pt x="5012130" y="0"/>
                </a:cubicBezTo>
                <a:cubicBezTo>
                  <a:pt x="5068112" y="-1213"/>
                  <a:pt x="5091396" y="34279"/>
                  <a:pt x="5091788" y="79658"/>
                </a:cubicBezTo>
                <a:cubicBezTo>
                  <a:pt x="5099365" y="182890"/>
                  <a:pt x="5079944" y="287044"/>
                  <a:pt x="5091788" y="398280"/>
                </a:cubicBezTo>
                <a:cubicBezTo>
                  <a:pt x="5082081" y="443938"/>
                  <a:pt x="5057571" y="476976"/>
                  <a:pt x="5012130" y="477938"/>
                </a:cubicBezTo>
                <a:cubicBezTo>
                  <a:pt x="4911229" y="517089"/>
                  <a:pt x="4706467" y="457774"/>
                  <a:pt x="4562727" y="477938"/>
                </a:cubicBezTo>
                <a:cubicBezTo>
                  <a:pt x="4418987" y="498102"/>
                  <a:pt x="4192548" y="421860"/>
                  <a:pt x="4063999" y="477938"/>
                </a:cubicBezTo>
                <a:cubicBezTo>
                  <a:pt x="3935450" y="534016"/>
                  <a:pt x="3811542" y="430948"/>
                  <a:pt x="3663921" y="477938"/>
                </a:cubicBezTo>
                <a:cubicBezTo>
                  <a:pt x="3516300" y="524928"/>
                  <a:pt x="3358776" y="452395"/>
                  <a:pt x="3165193" y="477938"/>
                </a:cubicBezTo>
                <a:cubicBezTo>
                  <a:pt x="2971610" y="503481"/>
                  <a:pt x="2920433" y="455128"/>
                  <a:pt x="2765115" y="477938"/>
                </a:cubicBezTo>
                <a:cubicBezTo>
                  <a:pt x="2609797" y="500748"/>
                  <a:pt x="2358091" y="462931"/>
                  <a:pt x="2167738" y="477938"/>
                </a:cubicBezTo>
                <a:cubicBezTo>
                  <a:pt x="1977385" y="492945"/>
                  <a:pt x="1881898" y="460863"/>
                  <a:pt x="1619685" y="477938"/>
                </a:cubicBezTo>
                <a:cubicBezTo>
                  <a:pt x="1357472" y="495013"/>
                  <a:pt x="1285524" y="453577"/>
                  <a:pt x="1022308" y="477938"/>
                </a:cubicBezTo>
                <a:cubicBezTo>
                  <a:pt x="759092" y="502299"/>
                  <a:pt x="278626" y="414280"/>
                  <a:pt x="79658" y="477938"/>
                </a:cubicBezTo>
                <a:cubicBezTo>
                  <a:pt x="23860" y="472853"/>
                  <a:pt x="7196" y="436863"/>
                  <a:pt x="0" y="398280"/>
                </a:cubicBezTo>
                <a:cubicBezTo>
                  <a:pt x="-7995" y="329027"/>
                  <a:pt x="27457" y="237418"/>
                  <a:pt x="0" y="79658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25756263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It takes energy to </a:t>
            </a:r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transport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energy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79C47C1-F7E3-D532-A897-E54D8342342D}"/>
              </a:ext>
            </a:extLst>
          </p:cNvPr>
          <p:cNvSpPr/>
          <p:nvPr/>
        </p:nvSpPr>
        <p:spPr>
          <a:xfrm>
            <a:off x="740772" y="4139945"/>
            <a:ext cx="10778565" cy="1957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3DD9C-D6A3-0BDC-BBF7-75B31F1CBCD7}"/>
              </a:ext>
            </a:extLst>
          </p:cNvPr>
          <p:cNvSpPr txBox="1"/>
          <p:nvPr/>
        </p:nvSpPr>
        <p:spPr>
          <a:xfrm>
            <a:off x="6399368" y="2105150"/>
            <a:ext cx="1042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Point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7200D-4479-4313-327B-3D0B694072AD}"/>
              </a:ext>
            </a:extLst>
          </p:cNvPr>
          <p:cNvSpPr txBox="1"/>
          <p:nvPr/>
        </p:nvSpPr>
        <p:spPr>
          <a:xfrm>
            <a:off x="10249378" y="2105150"/>
            <a:ext cx="1042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Point 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A2F6E6-B3D1-0B5A-A59E-8F6107FF1A93}"/>
              </a:ext>
            </a:extLst>
          </p:cNvPr>
          <p:cNvGrpSpPr/>
          <p:nvPr/>
        </p:nvGrpSpPr>
        <p:grpSpPr>
          <a:xfrm>
            <a:off x="6545236" y="2853129"/>
            <a:ext cx="731383" cy="731383"/>
            <a:chOff x="2669790" y="3138923"/>
            <a:chExt cx="1350000" cy="135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198A66-FFBA-EC06-CFC2-C79F9E6831F2}"/>
                </a:ext>
              </a:extLst>
            </p:cNvPr>
            <p:cNvSpPr txBox="1"/>
            <p:nvPr/>
          </p:nvSpPr>
          <p:spPr>
            <a:xfrm>
              <a:off x="2669790" y="3138923"/>
              <a:ext cx="1350000" cy="1350000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pPr algn="ctr"/>
              <a:endParaRPr lang="en-GB" sz="1100" u="sng" dirty="0">
                <a:latin typeface="Garamond" panose="02020404030301010803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923E35-2F15-0B5A-B152-970AB4CC3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0694" y="3399827"/>
              <a:ext cx="828193" cy="828193"/>
            </a:xfrm>
            <a:prstGeom prst="rect">
              <a:avLst/>
            </a:prstGeom>
            <a:grpFill/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77976B-6B09-756E-6193-C4B8C43CB706}"/>
              </a:ext>
            </a:extLst>
          </p:cNvPr>
          <p:cNvGrpSpPr/>
          <p:nvPr/>
        </p:nvGrpSpPr>
        <p:grpSpPr>
          <a:xfrm>
            <a:off x="10600120" y="2853129"/>
            <a:ext cx="731383" cy="731383"/>
            <a:chOff x="2669790" y="3138923"/>
            <a:chExt cx="1350000" cy="135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929BAE-AFD5-62B3-0F2F-70E8EAF6B38B}"/>
                </a:ext>
              </a:extLst>
            </p:cNvPr>
            <p:cNvSpPr txBox="1"/>
            <p:nvPr/>
          </p:nvSpPr>
          <p:spPr>
            <a:xfrm>
              <a:off x="2669790" y="3138923"/>
              <a:ext cx="1350000" cy="1350000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pPr algn="ctr"/>
              <a:endParaRPr lang="en-GB" sz="1100" u="sng" dirty="0">
                <a:latin typeface="Garamond" panose="02020404030301010803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AEEB93-958C-AFF8-C8BF-281BB3D31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0694" y="3399827"/>
              <a:ext cx="828193" cy="828193"/>
            </a:xfrm>
            <a:prstGeom prst="rect">
              <a:avLst/>
            </a:prstGeom>
            <a:grpFill/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6DBFDA-44B1-BDDF-C8BA-EA4779ED8E9C}"/>
              </a:ext>
            </a:extLst>
          </p:cNvPr>
          <p:cNvGrpSpPr/>
          <p:nvPr/>
        </p:nvGrpSpPr>
        <p:grpSpPr>
          <a:xfrm>
            <a:off x="7228584" y="2751435"/>
            <a:ext cx="3308475" cy="934770"/>
            <a:chOff x="7111855" y="3448097"/>
            <a:chExt cx="3804655" cy="1074960"/>
          </a:xfrm>
        </p:grpSpPr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8ECC8D8F-F3AC-A953-96DA-4E06A202C108}"/>
                </a:ext>
              </a:extLst>
            </p:cNvPr>
            <p:cNvSpPr/>
            <p:nvPr/>
          </p:nvSpPr>
          <p:spPr>
            <a:xfrm>
              <a:off x="7233358" y="3450874"/>
              <a:ext cx="3683152" cy="1069406"/>
            </a:xfrm>
            <a:prstGeom prst="rightArrow">
              <a:avLst>
                <a:gd name="adj1" fmla="val 72517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i="1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32CE12E-385B-5253-2959-CF53DA2A6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1855" y="3448097"/>
              <a:ext cx="1074961" cy="10749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1BDA98-8A8E-A450-FCF9-9DDE61ED76D7}"/>
                </a:ext>
              </a:extLst>
            </p:cNvPr>
            <p:cNvSpPr txBox="1"/>
            <p:nvPr/>
          </p:nvSpPr>
          <p:spPr>
            <a:xfrm>
              <a:off x="7985170" y="3669635"/>
              <a:ext cx="2129214" cy="653353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Franklin Gothic Medium" panose="020B0603020102020204" pitchFamily="34" charset="0"/>
                </a:rPr>
                <a:t>Mechanical Energy</a:t>
              </a:r>
            </a:p>
            <a:p>
              <a:pPr algn="ctr"/>
              <a:r>
                <a:rPr lang="en-GB" sz="1400" i="1" dirty="0">
                  <a:solidFill>
                    <a:schemeClr val="tx1"/>
                  </a:solidFill>
                  <a:latin typeface="Franklin Gothic Medium" panose="020B0603020102020204" pitchFamily="34" charset="0"/>
                </a:rPr>
                <a:t>i.e., petrol in a truck</a:t>
              </a:r>
              <a:endParaRPr lang="en-GB" sz="1400" dirty="0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2B2115DB-E25C-2F40-8BAB-79DED4728985}"/>
              </a:ext>
            </a:extLst>
          </p:cNvPr>
          <p:cNvSpPr/>
          <p:nvPr/>
        </p:nvSpPr>
        <p:spPr>
          <a:xfrm>
            <a:off x="7348311" y="4800660"/>
            <a:ext cx="3188748" cy="929941"/>
          </a:xfrm>
          <a:prstGeom prst="rightArrow">
            <a:avLst>
              <a:gd name="adj1" fmla="val 74018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i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795188-A05B-859E-9B59-F89C51449D0B}"/>
              </a:ext>
            </a:extLst>
          </p:cNvPr>
          <p:cNvGrpSpPr/>
          <p:nvPr/>
        </p:nvGrpSpPr>
        <p:grpSpPr>
          <a:xfrm>
            <a:off x="6561299" y="4899939"/>
            <a:ext cx="731383" cy="731384"/>
            <a:chOff x="2669790" y="4776144"/>
            <a:chExt cx="1350000" cy="135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38A5526-B64E-201D-39F8-E54CA75994E7}"/>
                </a:ext>
              </a:extLst>
            </p:cNvPr>
            <p:cNvSpPr txBox="1"/>
            <p:nvPr/>
          </p:nvSpPr>
          <p:spPr>
            <a:xfrm>
              <a:off x="2669790" y="4776144"/>
              <a:ext cx="1350000" cy="1350000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pPr algn="ctr"/>
              <a:endParaRPr lang="en-GB" sz="1100" u="sng" dirty="0">
                <a:latin typeface="Garamond" panose="02020404030301010803" pitchFamily="18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59C3D2-365C-4A5B-77E8-36874F64A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0721" y="5097075"/>
              <a:ext cx="708139" cy="708139"/>
            </a:xfrm>
            <a:prstGeom prst="rect">
              <a:avLst/>
            </a:prstGeom>
            <a:grpFill/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FE6F0ABC-2279-0D11-84EF-7B06740C0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9733" y="5063341"/>
            <a:ext cx="404578" cy="40457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31403AFA-E0E2-9B57-6A51-DBC3C043DA85}"/>
              </a:ext>
            </a:extLst>
          </p:cNvPr>
          <p:cNvGrpSpPr/>
          <p:nvPr/>
        </p:nvGrpSpPr>
        <p:grpSpPr>
          <a:xfrm>
            <a:off x="10616183" y="4899939"/>
            <a:ext cx="731383" cy="731384"/>
            <a:chOff x="2669790" y="4776144"/>
            <a:chExt cx="1350000" cy="1350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E04FF7F-E073-E438-FE23-1DAECA1DF243}"/>
                </a:ext>
              </a:extLst>
            </p:cNvPr>
            <p:cNvSpPr txBox="1"/>
            <p:nvPr/>
          </p:nvSpPr>
          <p:spPr>
            <a:xfrm>
              <a:off x="2669790" y="4776144"/>
              <a:ext cx="1350000" cy="1350000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pPr algn="ctr"/>
              <a:endParaRPr lang="en-GB" sz="1100" u="sng" dirty="0">
                <a:latin typeface="Garamond" panose="02020404030301010803" pitchFamily="18" charset="0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0882C3F-8B85-0801-7810-FF6D5EE5F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0721" y="5097075"/>
              <a:ext cx="708139" cy="708139"/>
            </a:xfrm>
            <a:prstGeom prst="rect">
              <a:avLst/>
            </a:prstGeom>
            <a:grpFill/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EB118B6-11C8-5E6A-522B-7A56940EC06C}"/>
              </a:ext>
            </a:extLst>
          </p:cNvPr>
          <p:cNvSpPr txBox="1"/>
          <p:nvPr/>
        </p:nvSpPr>
        <p:spPr>
          <a:xfrm>
            <a:off x="7888208" y="4904319"/>
            <a:ext cx="25127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Electric Energy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i.e., ancillary services, such as demand or capacity charges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6EAF9D91-E9BD-6B0D-73D8-D8DD5F596A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8788" y="2845098"/>
            <a:ext cx="731382" cy="731382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8CA1A461-E23B-B743-953D-E3DF7871B6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41595" y="2928769"/>
            <a:ext cx="564041" cy="56404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E35545B-8291-575C-D940-778DC5CA5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501" y="2288101"/>
            <a:ext cx="361748" cy="3617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A68D97D-5750-95D2-6343-F2D8ECA98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76" y="2280793"/>
            <a:ext cx="376365" cy="3763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F161690-93BA-EEBC-063C-BE4367745143}"/>
              </a:ext>
            </a:extLst>
          </p:cNvPr>
          <p:cNvCxnSpPr>
            <a:cxnSpLocks/>
            <a:stCxn id="60" idx="2"/>
            <a:endCxn id="58" idx="0"/>
          </p:cNvCxnSpPr>
          <p:nvPr/>
        </p:nvCxnSpPr>
        <p:spPr>
          <a:xfrm>
            <a:off x="1500159" y="2657158"/>
            <a:ext cx="323457" cy="27161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08F3C31-0804-930F-E62F-40C5FB9B1F50}"/>
              </a:ext>
            </a:extLst>
          </p:cNvPr>
          <p:cNvCxnSpPr>
            <a:cxnSpLocks/>
            <a:stCxn id="59" idx="2"/>
            <a:endCxn id="58" idx="0"/>
          </p:cNvCxnSpPr>
          <p:nvPr/>
        </p:nvCxnSpPr>
        <p:spPr>
          <a:xfrm flipH="1">
            <a:off x="1823616" y="2649849"/>
            <a:ext cx="293759" cy="2789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CB09156-12D5-2E85-99AF-9D3E9975875E}"/>
              </a:ext>
            </a:extLst>
          </p:cNvPr>
          <p:cNvCxnSpPr>
            <a:cxnSpLocks/>
            <a:stCxn id="58" idx="3"/>
            <a:endCxn id="56" idx="1"/>
          </p:cNvCxnSpPr>
          <p:nvPr/>
        </p:nvCxnSpPr>
        <p:spPr>
          <a:xfrm>
            <a:off x="2105636" y="3210790"/>
            <a:ext cx="143315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A8D6414D-B109-A541-C8BF-96F6ADD29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552" y="2280793"/>
            <a:ext cx="376364" cy="3763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D988B11-92B0-1F20-7FC1-F61245409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034" y="2280793"/>
            <a:ext cx="376365" cy="3763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C044A88-EB8A-0370-6D7B-C609D737312D}"/>
              </a:ext>
            </a:extLst>
          </p:cNvPr>
          <p:cNvCxnSpPr>
            <a:cxnSpLocks/>
            <a:stCxn id="65" idx="2"/>
            <a:endCxn id="56" idx="0"/>
          </p:cNvCxnSpPr>
          <p:nvPr/>
        </p:nvCxnSpPr>
        <p:spPr>
          <a:xfrm>
            <a:off x="3592217" y="2657158"/>
            <a:ext cx="312262" cy="1879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7E5BF3C-ACB8-63B1-23F7-3BC9E77A6A3E}"/>
              </a:ext>
            </a:extLst>
          </p:cNvPr>
          <p:cNvCxnSpPr>
            <a:cxnSpLocks/>
            <a:stCxn id="64" idx="2"/>
            <a:endCxn id="56" idx="0"/>
          </p:cNvCxnSpPr>
          <p:nvPr/>
        </p:nvCxnSpPr>
        <p:spPr>
          <a:xfrm flipH="1">
            <a:off x="3904479" y="2657157"/>
            <a:ext cx="275255" cy="18794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F67F423-7AA4-EE97-2F31-84B70367D8A5}"/>
              </a:ext>
            </a:extLst>
          </p:cNvPr>
          <p:cNvCxnSpPr>
            <a:cxnSpLocks/>
            <a:stCxn id="56" idx="3"/>
            <a:endCxn id="13" idx="1"/>
          </p:cNvCxnSpPr>
          <p:nvPr/>
        </p:nvCxnSpPr>
        <p:spPr>
          <a:xfrm>
            <a:off x="4270170" y="3210789"/>
            <a:ext cx="2275066" cy="803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A0A827CB-B6AA-F23A-380C-A4CB45BF38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7446" y="4899939"/>
            <a:ext cx="731384" cy="73138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59B165E-234A-56D3-3A73-EDE22A0FD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075" y="4300806"/>
            <a:ext cx="376365" cy="3763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5F43F2B-25BB-7B7D-1171-8819EADF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168" y="4300806"/>
            <a:ext cx="376365" cy="3763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84E5DBD-E750-774C-E893-A9CEEB8846F8}"/>
              </a:ext>
            </a:extLst>
          </p:cNvPr>
          <p:cNvCxnSpPr>
            <a:cxnSpLocks/>
            <a:stCxn id="71" idx="2"/>
            <a:endCxn id="69" idx="0"/>
          </p:cNvCxnSpPr>
          <p:nvPr/>
        </p:nvCxnSpPr>
        <p:spPr>
          <a:xfrm>
            <a:off x="1489351" y="4677171"/>
            <a:ext cx="293787" cy="22276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F62C4CD-609F-4E09-44AF-FCEE121E6E74}"/>
              </a:ext>
            </a:extLst>
          </p:cNvPr>
          <p:cNvCxnSpPr>
            <a:cxnSpLocks/>
            <a:stCxn id="70" idx="2"/>
            <a:endCxn id="69" idx="0"/>
          </p:cNvCxnSpPr>
          <p:nvPr/>
        </p:nvCxnSpPr>
        <p:spPr>
          <a:xfrm flipH="1">
            <a:off x="1783138" y="4677171"/>
            <a:ext cx="316120" cy="22276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374DBBB-DFDE-ABCB-49BA-60791F0BB4AC}"/>
              </a:ext>
            </a:extLst>
          </p:cNvPr>
          <p:cNvCxnSpPr>
            <a:cxnSpLocks/>
          </p:cNvCxnSpPr>
          <p:nvPr/>
        </p:nvCxnSpPr>
        <p:spPr>
          <a:xfrm>
            <a:off x="2094828" y="5214740"/>
            <a:ext cx="143315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4E5F80D5-3AE8-F3DD-98FC-6F29E2582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742" y="4300806"/>
            <a:ext cx="376365" cy="3763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9FCCEDB-AA76-E169-A857-711C2AE4B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26" y="4300806"/>
            <a:ext cx="376365" cy="3763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075C499-7A3C-227E-5258-3FC18D8866F7}"/>
              </a:ext>
            </a:extLst>
          </p:cNvPr>
          <p:cNvCxnSpPr>
            <a:cxnSpLocks/>
            <a:stCxn id="76" idx="2"/>
            <a:endCxn id="81" idx="0"/>
          </p:cNvCxnSpPr>
          <p:nvPr/>
        </p:nvCxnSpPr>
        <p:spPr>
          <a:xfrm>
            <a:off x="3581409" y="4677171"/>
            <a:ext cx="316445" cy="272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1C94265-002B-B448-839A-252F171D105C}"/>
              </a:ext>
            </a:extLst>
          </p:cNvPr>
          <p:cNvCxnSpPr>
            <a:cxnSpLocks/>
            <a:stCxn id="75" idx="2"/>
            <a:endCxn id="81" idx="0"/>
          </p:cNvCxnSpPr>
          <p:nvPr/>
        </p:nvCxnSpPr>
        <p:spPr>
          <a:xfrm flipH="1">
            <a:off x="3897854" y="4677171"/>
            <a:ext cx="271071" cy="272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BB28B50-F381-B812-7828-DA91764928E8}"/>
              </a:ext>
            </a:extLst>
          </p:cNvPr>
          <p:cNvGrpSpPr/>
          <p:nvPr/>
        </p:nvGrpSpPr>
        <p:grpSpPr>
          <a:xfrm>
            <a:off x="3581408" y="4949185"/>
            <a:ext cx="632891" cy="632891"/>
            <a:chOff x="3326696" y="5563082"/>
            <a:chExt cx="727807" cy="727807"/>
          </a:xfrm>
        </p:grpSpPr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AEADB6A2-847D-85B1-C7D7-396FDB28C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431309" y="5667695"/>
              <a:ext cx="518580" cy="518580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0936E33-FE40-293F-90FD-6CCC6E3A4557}"/>
                </a:ext>
              </a:extLst>
            </p:cNvPr>
            <p:cNvSpPr/>
            <p:nvPr/>
          </p:nvSpPr>
          <p:spPr>
            <a:xfrm>
              <a:off x="3326696" y="5563082"/>
              <a:ext cx="727807" cy="7278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2384A64-7325-B4B6-8830-9AF246388832}"/>
              </a:ext>
            </a:extLst>
          </p:cNvPr>
          <p:cNvCxnSpPr>
            <a:cxnSpLocks/>
            <a:stCxn id="81" idx="3"/>
            <a:endCxn id="41" idx="1"/>
          </p:cNvCxnSpPr>
          <p:nvPr/>
        </p:nvCxnSpPr>
        <p:spPr>
          <a:xfrm>
            <a:off x="4214299" y="5265631"/>
            <a:ext cx="23470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83DE4512-D4BC-9409-7C55-890063527981}"/>
              </a:ext>
            </a:extLst>
          </p:cNvPr>
          <p:cNvSpPr txBox="1"/>
          <p:nvPr/>
        </p:nvSpPr>
        <p:spPr>
          <a:xfrm>
            <a:off x="1299363" y="3483756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Drilling Oil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CEDE29E-046B-EB12-DAA7-D7535D763C37}"/>
              </a:ext>
            </a:extLst>
          </p:cNvPr>
          <p:cNvSpPr txBox="1"/>
          <p:nvPr/>
        </p:nvSpPr>
        <p:spPr>
          <a:xfrm>
            <a:off x="3358571" y="3478807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Refining Oil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D6FAE8B-022C-CC48-D861-D109A7DC5F2D}"/>
              </a:ext>
            </a:extLst>
          </p:cNvPr>
          <p:cNvSpPr txBox="1"/>
          <p:nvPr/>
        </p:nvSpPr>
        <p:spPr>
          <a:xfrm>
            <a:off x="6592170" y="3586493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Petrol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6CD35DE-62C3-B64A-D9FE-CB2A5C2FD5B1}"/>
              </a:ext>
            </a:extLst>
          </p:cNvPr>
          <p:cNvSpPr txBox="1"/>
          <p:nvPr/>
        </p:nvSpPr>
        <p:spPr>
          <a:xfrm>
            <a:off x="1230730" y="5504995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Mining Coal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D0CA2B8-E11D-F28E-521A-29DE2D8884A0}"/>
              </a:ext>
            </a:extLst>
          </p:cNvPr>
          <p:cNvSpPr txBox="1"/>
          <p:nvPr/>
        </p:nvSpPr>
        <p:spPr>
          <a:xfrm>
            <a:off x="3130668" y="5498013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/>
              <a:t>Generating </a:t>
            </a:r>
          </a:p>
          <a:p>
            <a:pPr algn="ctr"/>
            <a:r>
              <a:rPr lang="en-GB" sz="1600" i="1" dirty="0"/>
              <a:t>Electric Energy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9B130B9-91C1-94C1-1CC8-3B5DE676FEAF}"/>
              </a:ext>
            </a:extLst>
          </p:cNvPr>
          <p:cNvSpPr txBox="1"/>
          <p:nvPr/>
        </p:nvSpPr>
        <p:spPr>
          <a:xfrm>
            <a:off x="6277771" y="5644093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Electric Energy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B9C28DFD-8FCC-67DF-7E73-72113A40F6C7}"/>
              </a:ext>
            </a:extLst>
          </p:cNvPr>
          <p:cNvSpPr/>
          <p:nvPr/>
        </p:nvSpPr>
        <p:spPr>
          <a:xfrm>
            <a:off x="728721" y="2047653"/>
            <a:ext cx="10778565" cy="19575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11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create an energy asset stack (part 1)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3830FC4-E638-1295-4634-CDB22BD1B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545"/>
            <a:ext cx="10188388" cy="11408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Financial assets are organized based on 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often called 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more options available and more flexibly the resource can be used (hence more liquid), the higher it is listed in the asset stack.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D955E-2B1E-BA8B-40AB-F3194CE59FE7}"/>
              </a:ext>
            </a:extLst>
          </p:cNvPr>
          <p:cNvSpPr txBox="1"/>
          <p:nvPr/>
        </p:nvSpPr>
        <p:spPr>
          <a:xfrm>
            <a:off x="4085799" y="2699671"/>
            <a:ext cx="264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FINANCIAL ASSET STACK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3F2F0-1863-B487-510C-E6B9A3544B66}"/>
              </a:ext>
            </a:extLst>
          </p:cNvPr>
          <p:cNvSpPr/>
          <p:nvPr/>
        </p:nvSpPr>
        <p:spPr>
          <a:xfrm>
            <a:off x="3204011" y="3069003"/>
            <a:ext cx="4409495" cy="29536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600" b="1" dirty="0">
                <a:latin typeface="Franklin Gothic Medium" panose="020B0603020102020204" pitchFamily="34" charset="0"/>
              </a:rPr>
              <a:t>Cash</a:t>
            </a:r>
          </a:p>
          <a:p>
            <a:r>
              <a:rPr lang="en-GB" sz="1600" dirty="0">
                <a:latin typeface="Franklin Gothic Medium" panose="020B0603020102020204" pitchFamily="34" charset="0"/>
              </a:rPr>
              <a:t>       Cash Equivalents </a:t>
            </a:r>
          </a:p>
          <a:p>
            <a:endParaRPr lang="en-GB" sz="1600" b="1" dirty="0">
              <a:latin typeface="Franklin Gothic Medium" panose="020B0603020102020204" pitchFamily="34" charset="0"/>
            </a:endParaRPr>
          </a:p>
          <a:p>
            <a:endParaRPr lang="en-GB" sz="1600" b="1" dirty="0">
              <a:latin typeface="Franklin Gothic Medium" panose="020B0603020102020204" pitchFamily="34" charset="0"/>
            </a:endParaRPr>
          </a:p>
          <a:p>
            <a:r>
              <a:rPr lang="en-GB" sz="1600" b="1" dirty="0">
                <a:latin typeface="Franklin Gothic Medium" panose="020B0603020102020204" pitchFamily="34" charset="0"/>
              </a:rPr>
              <a:t>Current Assets</a:t>
            </a:r>
          </a:p>
          <a:p>
            <a:r>
              <a:rPr lang="en-GB" sz="1600" dirty="0">
                <a:latin typeface="Franklin Gothic Medium" panose="020B0603020102020204" pitchFamily="34" charset="0"/>
              </a:rPr>
              <a:t>      Inventory (Benefit derived from </a:t>
            </a:r>
            <a:r>
              <a:rPr lang="en-GB" sz="1600" i="1" dirty="0">
                <a:latin typeface="Franklin Gothic Medium" panose="020B0603020102020204" pitchFamily="34" charset="0"/>
              </a:rPr>
              <a:t>exchange</a:t>
            </a:r>
            <a:r>
              <a:rPr lang="en-GB" sz="1600" dirty="0">
                <a:latin typeface="Franklin Gothic Medium" panose="020B0603020102020204" pitchFamily="34" charset="0"/>
              </a:rPr>
              <a:t>) </a:t>
            </a:r>
            <a:br>
              <a:rPr lang="en-GB" sz="1600" dirty="0">
                <a:latin typeface="Franklin Gothic Medium" panose="020B0603020102020204" pitchFamily="34" charset="0"/>
              </a:rPr>
            </a:br>
            <a:endParaRPr lang="en-GB" sz="1600" dirty="0">
              <a:latin typeface="Franklin Gothic Medium" panose="020B0603020102020204" pitchFamily="34" charset="0"/>
            </a:endParaRPr>
          </a:p>
          <a:p>
            <a:endParaRPr lang="en-GB" sz="1600" dirty="0">
              <a:latin typeface="Franklin Gothic Medium" panose="020B0603020102020204" pitchFamily="34" charset="0"/>
            </a:endParaRPr>
          </a:p>
          <a:p>
            <a:r>
              <a:rPr lang="en-GB" sz="1600" b="1" dirty="0">
                <a:latin typeface="Franklin Gothic Medium" panose="020B0603020102020204" pitchFamily="34" charset="0"/>
              </a:rPr>
              <a:t>Non-current Assets</a:t>
            </a:r>
          </a:p>
          <a:p>
            <a:r>
              <a:rPr lang="en-GB" sz="1600" dirty="0">
                <a:latin typeface="Franklin Gothic Medium" panose="020B0603020102020204" pitchFamily="34" charset="0"/>
              </a:rPr>
              <a:t>      Plant, Property and Equipment (PPE)</a:t>
            </a:r>
          </a:p>
          <a:p>
            <a:r>
              <a:rPr lang="en-GB" sz="1600" dirty="0">
                <a:latin typeface="Franklin Gothic Medium" panose="020B0603020102020204" pitchFamily="34" charset="0"/>
              </a:rPr>
              <a:t>          (Benefits derived from </a:t>
            </a:r>
            <a:r>
              <a:rPr lang="en-GB" sz="1600" b="1" i="1" dirty="0">
                <a:latin typeface="Franklin Gothic Medium" panose="020B0603020102020204" pitchFamily="34" charset="0"/>
              </a:rPr>
              <a:t>use</a:t>
            </a:r>
            <a:r>
              <a:rPr lang="en-GB" sz="1600" dirty="0">
                <a:latin typeface="Franklin Gothic Medium" panose="020B0603020102020204" pitchFamily="34" charset="0"/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27B663-76AF-BCBF-6BB8-120F0B190824}"/>
              </a:ext>
            </a:extLst>
          </p:cNvPr>
          <p:cNvCxnSpPr>
            <a:cxnSpLocks/>
          </p:cNvCxnSpPr>
          <p:nvPr/>
        </p:nvCxnSpPr>
        <p:spPr>
          <a:xfrm>
            <a:off x="3204782" y="4102915"/>
            <a:ext cx="4411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581371-1277-00AC-30AD-B929E258D11F}"/>
              </a:ext>
            </a:extLst>
          </p:cNvPr>
          <p:cNvCxnSpPr>
            <a:cxnSpLocks/>
          </p:cNvCxnSpPr>
          <p:nvPr/>
        </p:nvCxnSpPr>
        <p:spPr>
          <a:xfrm>
            <a:off x="3206350" y="5057941"/>
            <a:ext cx="4411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A5E0D6-DBBD-7661-AAB1-E217B3606D26}"/>
              </a:ext>
            </a:extLst>
          </p:cNvPr>
          <p:cNvSpPr txBox="1"/>
          <p:nvPr/>
        </p:nvSpPr>
        <p:spPr>
          <a:xfrm>
            <a:off x="539473" y="3014882"/>
            <a:ext cx="2331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High Flexibility of Use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(High Liquidity)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A2CF2-0AC3-7CE5-E19E-D9D5ADF6922D}"/>
              </a:ext>
            </a:extLst>
          </p:cNvPr>
          <p:cNvSpPr txBox="1"/>
          <p:nvPr/>
        </p:nvSpPr>
        <p:spPr>
          <a:xfrm>
            <a:off x="561914" y="5314140"/>
            <a:ext cx="2286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Low Flexibility of Use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(Low Liquidity)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6D42FA-70AC-0392-2A8E-917619B92AAF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>
            <a:off x="1705016" y="3599657"/>
            <a:ext cx="0" cy="171448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99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create an energy asset stack (</a:t>
            </a:r>
            <a:r>
              <a:rPr lang="en-GB"/>
              <a:t>part 2)</a:t>
            </a:r>
            <a:endParaRPr lang="en-GB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3830FC4-E638-1295-4634-CDB22BD1B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545"/>
            <a:ext cx="10188388" cy="11408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Entropy is a measure of 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energy quality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or its flexibility of use.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Low Entropy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a measure of energy quality, or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high flexibility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(more options)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High Entropy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a measure of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low flexibility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D765E-4080-9C8B-F89B-82B057DA593A}"/>
              </a:ext>
            </a:extLst>
          </p:cNvPr>
          <p:cNvSpPr txBox="1"/>
          <p:nvPr/>
        </p:nvSpPr>
        <p:spPr>
          <a:xfrm>
            <a:off x="539473" y="3014882"/>
            <a:ext cx="2331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High Flexibility of Use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(Low entropy)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27B467-8D11-3997-2EEA-D2A6AE03AF06}"/>
              </a:ext>
            </a:extLst>
          </p:cNvPr>
          <p:cNvSpPr txBox="1"/>
          <p:nvPr/>
        </p:nvSpPr>
        <p:spPr>
          <a:xfrm>
            <a:off x="561914" y="5314140"/>
            <a:ext cx="2286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Low Flexibility of Use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(High entropy)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A17FD0-D6E1-9A76-6E7B-D0AC737DEA91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1705016" y="3599657"/>
            <a:ext cx="0" cy="171448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051D6ED-4BA7-61BD-A0BC-B202D4453A15}"/>
              </a:ext>
            </a:extLst>
          </p:cNvPr>
          <p:cNvSpPr/>
          <p:nvPr/>
        </p:nvSpPr>
        <p:spPr>
          <a:xfrm>
            <a:off x="3204011" y="3069003"/>
            <a:ext cx="4409495" cy="29536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600" b="1" dirty="0">
                <a:latin typeface="Franklin Gothic Medium" panose="020B0603020102020204" pitchFamily="34" charset="0"/>
              </a:rPr>
              <a:t>Electric Energy</a:t>
            </a:r>
          </a:p>
          <a:p>
            <a:r>
              <a:rPr lang="en-GB" sz="1600" dirty="0">
                <a:latin typeface="Franklin Gothic Medium" panose="020B0603020102020204" pitchFamily="34" charset="0"/>
              </a:rPr>
              <a:t>       Electric Equivalents: 	Chemical</a:t>
            </a:r>
          </a:p>
          <a:p>
            <a:pPr lvl="1"/>
            <a:r>
              <a:rPr lang="en-GB" sz="1600" dirty="0">
                <a:latin typeface="Franklin Gothic Medium" panose="020B0603020102020204" pitchFamily="34" charset="0"/>
              </a:rPr>
              <a:t>			Mechanical,</a:t>
            </a:r>
          </a:p>
          <a:p>
            <a:pPr lvl="1"/>
            <a:r>
              <a:rPr lang="en-GB" sz="1600" dirty="0">
                <a:latin typeface="Franklin Gothic Medium" panose="020B0603020102020204" pitchFamily="34" charset="0"/>
              </a:rPr>
              <a:t>			Thermal, etc. </a:t>
            </a:r>
          </a:p>
          <a:p>
            <a:r>
              <a:rPr lang="en-GB" sz="1600" b="1" dirty="0">
                <a:latin typeface="Franklin Gothic Medium" panose="020B0603020102020204" pitchFamily="34" charset="0"/>
              </a:rPr>
              <a:t>Current Embodied Energy</a:t>
            </a:r>
          </a:p>
          <a:p>
            <a:r>
              <a:rPr lang="en-GB" sz="1600" dirty="0">
                <a:latin typeface="Franklin Gothic Medium" panose="020B0603020102020204" pitchFamily="34" charset="0"/>
              </a:rPr>
              <a:t>      i.e., Inventory </a:t>
            </a:r>
          </a:p>
          <a:p>
            <a:r>
              <a:rPr lang="en-GB" sz="1600" dirty="0">
                <a:latin typeface="Franklin Gothic Medium" panose="020B0603020102020204" pitchFamily="34" charset="0"/>
              </a:rPr>
              <a:t>           (Embodied Energy to be </a:t>
            </a:r>
            <a:r>
              <a:rPr lang="en-GB" sz="1600" b="1" i="1" dirty="0">
                <a:latin typeface="Franklin Gothic Medium" panose="020B0603020102020204" pitchFamily="34" charset="0"/>
              </a:rPr>
              <a:t>exchanged</a:t>
            </a:r>
          </a:p>
          <a:p>
            <a:r>
              <a:rPr lang="en-GB" sz="1600" b="1" i="1" dirty="0">
                <a:latin typeface="Franklin Gothic Medium" panose="020B0603020102020204" pitchFamily="34" charset="0"/>
              </a:rPr>
              <a:t>            </a:t>
            </a:r>
            <a:r>
              <a:rPr lang="en-GB" sz="1600" dirty="0">
                <a:latin typeface="Franklin Gothic Medium" panose="020B0603020102020204" pitchFamily="34" charset="0"/>
              </a:rPr>
              <a:t>between entities)</a:t>
            </a:r>
          </a:p>
          <a:p>
            <a:r>
              <a:rPr lang="en-GB" sz="1600" b="1" dirty="0">
                <a:latin typeface="Franklin Gothic Medium" panose="020B0603020102020204" pitchFamily="34" charset="0"/>
              </a:rPr>
              <a:t>Non-current Embodied Energy</a:t>
            </a:r>
          </a:p>
          <a:p>
            <a:r>
              <a:rPr lang="en-GB" sz="1600" dirty="0">
                <a:latin typeface="Franklin Gothic Medium" panose="020B0603020102020204" pitchFamily="34" charset="0"/>
              </a:rPr>
              <a:t>      i.e., Plant, Property and Equipment (PPE)</a:t>
            </a:r>
          </a:p>
          <a:p>
            <a:r>
              <a:rPr lang="en-GB" sz="1600" dirty="0">
                <a:latin typeface="Franklin Gothic Medium" panose="020B0603020102020204" pitchFamily="34" charset="0"/>
              </a:rPr>
              <a:t>          (Embodied Energy to be </a:t>
            </a:r>
            <a:r>
              <a:rPr lang="en-GB" sz="1600" b="1" i="1" dirty="0">
                <a:latin typeface="Franklin Gothic Medium" panose="020B0603020102020204" pitchFamily="34" charset="0"/>
              </a:rPr>
              <a:t>used</a:t>
            </a:r>
            <a:r>
              <a:rPr lang="en-GB" sz="1600" dirty="0"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98ECC-AB5B-A758-9822-13CD5F677ACB}"/>
              </a:ext>
            </a:extLst>
          </p:cNvPr>
          <p:cNvSpPr txBox="1"/>
          <p:nvPr/>
        </p:nvSpPr>
        <p:spPr>
          <a:xfrm>
            <a:off x="4213684" y="2700011"/>
            <a:ext cx="238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Franklin Gothic Medium" panose="020B0603020102020204" pitchFamily="34" charset="0"/>
              </a:rPr>
              <a:t>ENERGY ASSET STACK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088683-0860-5786-6B2C-B4AC6190A0C1}"/>
              </a:ext>
            </a:extLst>
          </p:cNvPr>
          <p:cNvCxnSpPr>
            <a:cxnSpLocks/>
          </p:cNvCxnSpPr>
          <p:nvPr/>
        </p:nvCxnSpPr>
        <p:spPr>
          <a:xfrm>
            <a:off x="3204782" y="4102915"/>
            <a:ext cx="4411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CF8C93-16F4-2D30-890D-4B15762358E7}"/>
              </a:ext>
            </a:extLst>
          </p:cNvPr>
          <p:cNvCxnSpPr>
            <a:cxnSpLocks/>
          </p:cNvCxnSpPr>
          <p:nvPr/>
        </p:nvCxnSpPr>
        <p:spPr>
          <a:xfrm>
            <a:off x="3206350" y="5057941"/>
            <a:ext cx="4411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E47D64C-2E26-4538-BF29-55B4C611B912}"/>
              </a:ext>
            </a:extLst>
          </p:cNvPr>
          <p:cNvSpPr txBox="1"/>
          <p:nvPr/>
        </p:nvSpPr>
        <p:spPr>
          <a:xfrm>
            <a:off x="8345373" y="2626441"/>
            <a:ext cx="3645800" cy="1804749"/>
          </a:xfrm>
          <a:custGeom>
            <a:avLst/>
            <a:gdLst>
              <a:gd name="connsiteX0" fmla="*/ 0 w 3645800"/>
              <a:gd name="connsiteY0" fmla="*/ 300798 h 1804749"/>
              <a:gd name="connsiteX1" fmla="*/ 300798 w 3645800"/>
              <a:gd name="connsiteY1" fmla="*/ 0 h 1804749"/>
              <a:gd name="connsiteX2" fmla="*/ 869049 w 3645800"/>
              <a:gd name="connsiteY2" fmla="*/ 0 h 1804749"/>
              <a:gd name="connsiteX3" fmla="*/ 1345975 w 3645800"/>
              <a:gd name="connsiteY3" fmla="*/ 0 h 1804749"/>
              <a:gd name="connsiteX4" fmla="*/ 1792458 w 3645800"/>
              <a:gd name="connsiteY4" fmla="*/ 0 h 1804749"/>
              <a:gd name="connsiteX5" fmla="*/ 2330267 w 3645800"/>
              <a:gd name="connsiteY5" fmla="*/ 0 h 1804749"/>
              <a:gd name="connsiteX6" fmla="*/ 2807193 w 3645800"/>
              <a:gd name="connsiteY6" fmla="*/ 0 h 1804749"/>
              <a:gd name="connsiteX7" fmla="*/ 3345002 w 3645800"/>
              <a:gd name="connsiteY7" fmla="*/ 0 h 1804749"/>
              <a:gd name="connsiteX8" fmla="*/ 3645800 w 3645800"/>
              <a:gd name="connsiteY8" fmla="*/ 300798 h 1804749"/>
              <a:gd name="connsiteX9" fmla="*/ 3645800 w 3645800"/>
              <a:gd name="connsiteY9" fmla="*/ 677786 h 1804749"/>
              <a:gd name="connsiteX10" fmla="*/ 3645800 w 3645800"/>
              <a:gd name="connsiteY10" fmla="*/ 1078837 h 1804749"/>
              <a:gd name="connsiteX11" fmla="*/ 3645800 w 3645800"/>
              <a:gd name="connsiteY11" fmla="*/ 1503951 h 1804749"/>
              <a:gd name="connsiteX12" fmla="*/ 3345002 w 3645800"/>
              <a:gd name="connsiteY12" fmla="*/ 1804749 h 1804749"/>
              <a:gd name="connsiteX13" fmla="*/ 2837635 w 3645800"/>
              <a:gd name="connsiteY13" fmla="*/ 1804749 h 1804749"/>
              <a:gd name="connsiteX14" fmla="*/ 2391151 w 3645800"/>
              <a:gd name="connsiteY14" fmla="*/ 1804749 h 1804749"/>
              <a:gd name="connsiteX15" fmla="*/ 1883784 w 3645800"/>
              <a:gd name="connsiteY15" fmla="*/ 1804749 h 1804749"/>
              <a:gd name="connsiteX16" fmla="*/ 1315533 w 3645800"/>
              <a:gd name="connsiteY16" fmla="*/ 1804749 h 1804749"/>
              <a:gd name="connsiteX17" fmla="*/ 808165 w 3645800"/>
              <a:gd name="connsiteY17" fmla="*/ 1804749 h 1804749"/>
              <a:gd name="connsiteX18" fmla="*/ 300798 w 3645800"/>
              <a:gd name="connsiteY18" fmla="*/ 1804749 h 1804749"/>
              <a:gd name="connsiteX19" fmla="*/ 0 w 3645800"/>
              <a:gd name="connsiteY19" fmla="*/ 1503951 h 1804749"/>
              <a:gd name="connsiteX20" fmla="*/ 0 w 3645800"/>
              <a:gd name="connsiteY20" fmla="*/ 1090868 h 1804749"/>
              <a:gd name="connsiteX21" fmla="*/ 0 w 3645800"/>
              <a:gd name="connsiteY21" fmla="*/ 713881 h 1804749"/>
              <a:gd name="connsiteX22" fmla="*/ 0 w 3645800"/>
              <a:gd name="connsiteY22" fmla="*/ 300798 h 18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5800" h="1804749" extrusionOk="0">
                <a:moveTo>
                  <a:pt x="0" y="300798"/>
                </a:moveTo>
                <a:cubicBezTo>
                  <a:pt x="-10814" y="128002"/>
                  <a:pt x="109491" y="9451"/>
                  <a:pt x="300798" y="0"/>
                </a:cubicBezTo>
                <a:cubicBezTo>
                  <a:pt x="472814" y="-48880"/>
                  <a:pt x="710963" y="11424"/>
                  <a:pt x="869049" y="0"/>
                </a:cubicBezTo>
                <a:cubicBezTo>
                  <a:pt x="1027135" y="-11424"/>
                  <a:pt x="1237245" y="15891"/>
                  <a:pt x="1345975" y="0"/>
                </a:cubicBezTo>
                <a:cubicBezTo>
                  <a:pt x="1454705" y="-15891"/>
                  <a:pt x="1677303" y="50257"/>
                  <a:pt x="1792458" y="0"/>
                </a:cubicBezTo>
                <a:cubicBezTo>
                  <a:pt x="1907613" y="-50257"/>
                  <a:pt x="2208083" y="6404"/>
                  <a:pt x="2330267" y="0"/>
                </a:cubicBezTo>
                <a:cubicBezTo>
                  <a:pt x="2452451" y="-6404"/>
                  <a:pt x="2588594" y="42727"/>
                  <a:pt x="2807193" y="0"/>
                </a:cubicBezTo>
                <a:cubicBezTo>
                  <a:pt x="3025792" y="-42727"/>
                  <a:pt x="3173168" y="25064"/>
                  <a:pt x="3345002" y="0"/>
                </a:cubicBezTo>
                <a:cubicBezTo>
                  <a:pt x="3508513" y="-24934"/>
                  <a:pt x="3628394" y="158861"/>
                  <a:pt x="3645800" y="300798"/>
                </a:cubicBezTo>
                <a:cubicBezTo>
                  <a:pt x="3646110" y="386355"/>
                  <a:pt x="3602084" y="553198"/>
                  <a:pt x="3645800" y="677786"/>
                </a:cubicBezTo>
                <a:cubicBezTo>
                  <a:pt x="3689516" y="802374"/>
                  <a:pt x="3610576" y="953266"/>
                  <a:pt x="3645800" y="1078837"/>
                </a:cubicBezTo>
                <a:cubicBezTo>
                  <a:pt x="3681024" y="1204408"/>
                  <a:pt x="3636918" y="1394299"/>
                  <a:pt x="3645800" y="1503951"/>
                </a:cubicBezTo>
                <a:cubicBezTo>
                  <a:pt x="3655287" y="1660703"/>
                  <a:pt x="3544673" y="1783119"/>
                  <a:pt x="3345002" y="1804749"/>
                </a:cubicBezTo>
                <a:cubicBezTo>
                  <a:pt x="3093409" y="1812809"/>
                  <a:pt x="3082800" y="1758457"/>
                  <a:pt x="2837635" y="1804749"/>
                </a:cubicBezTo>
                <a:cubicBezTo>
                  <a:pt x="2592470" y="1851041"/>
                  <a:pt x="2607853" y="1780811"/>
                  <a:pt x="2391151" y="1804749"/>
                </a:cubicBezTo>
                <a:cubicBezTo>
                  <a:pt x="2174449" y="1828687"/>
                  <a:pt x="2107693" y="1745521"/>
                  <a:pt x="1883784" y="1804749"/>
                </a:cubicBezTo>
                <a:cubicBezTo>
                  <a:pt x="1659875" y="1863977"/>
                  <a:pt x="1482959" y="1787419"/>
                  <a:pt x="1315533" y="1804749"/>
                </a:cubicBezTo>
                <a:cubicBezTo>
                  <a:pt x="1148107" y="1822079"/>
                  <a:pt x="979780" y="1803052"/>
                  <a:pt x="808165" y="1804749"/>
                </a:cubicBezTo>
                <a:cubicBezTo>
                  <a:pt x="636550" y="1806446"/>
                  <a:pt x="532975" y="1777842"/>
                  <a:pt x="300798" y="1804749"/>
                </a:cubicBezTo>
                <a:cubicBezTo>
                  <a:pt x="123048" y="1805228"/>
                  <a:pt x="10357" y="1651407"/>
                  <a:pt x="0" y="1503951"/>
                </a:cubicBezTo>
                <a:cubicBezTo>
                  <a:pt x="-46774" y="1331191"/>
                  <a:pt x="24692" y="1177747"/>
                  <a:pt x="0" y="1090868"/>
                </a:cubicBezTo>
                <a:cubicBezTo>
                  <a:pt x="-24692" y="1003989"/>
                  <a:pt x="6517" y="803635"/>
                  <a:pt x="0" y="713881"/>
                </a:cubicBezTo>
                <a:cubicBezTo>
                  <a:pt x="-6517" y="624127"/>
                  <a:pt x="8814" y="432736"/>
                  <a:pt x="0" y="300798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Electric Energy has the lowest entropy, so it gets listed at the top.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“Electric Equivalents” are other forms of energy, that can be converted to electricity or embodied for exchange and use.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7E255-EA5B-8B20-B986-D45B5F462F19}"/>
              </a:ext>
            </a:extLst>
          </p:cNvPr>
          <p:cNvSpPr txBox="1"/>
          <p:nvPr/>
        </p:nvSpPr>
        <p:spPr>
          <a:xfrm>
            <a:off x="8429456" y="4849098"/>
            <a:ext cx="3123823" cy="715089"/>
          </a:xfrm>
          <a:custGeom>
            <a:avLst/>
            <a:gdLst>
              <a:gd name="connsiteX0" fmla="*/ 0 w 3123823"/>
              <a:gd name="connsiteY0" fmla="*/ 119184 h 715089"/>
              <a:gd name="connsiteX1" fmla="*/ 119184 w 3123823"/>
              <a:gd name="connsiteY1" fmla="*/ 0 h 715089"/>
              <a:gd name="connsiteX2" fmla="*/ 696275 w 3123823"/>
              <a:gd name="connsiteY2" fmla="*/ 0 h 715089"/>
              <a:gd name="connsiteX3" fmla="*/ 1215657 w 3123823"/>
              <a:gd name="connsiteY3" fmla="*/ 0 h 715089"/>
              <a:gd name="connsiteX4" fmla="*/ 1735039 w 3123823"/>
              <a:gd name="connsiteY4" fmla="*/ 0 h 715089"/>
              <a:gd name="connsiteX5" fmla="*/ 2225566 w 3123823"/>
              <a:gd name="connsiteY5" fmla="*/ 0 h 715089"/>
              <a:gd name="connsiteX6" fmla="*/ 3004639 w 3123823"/>
              <a:gd name="connsiteY6" fmla="*/ 0 h 715089"/>
              <a:gd name="connsiteX7" fmla="*/ 3123823 w 3123823"/>
              <a:gd name="connsiteY7" fmla="*/ 119184 h 715089"/>
              <a:gd name="connsiteX8" fmla="*/ 3123823 w 3123823"/>
              <a:gd name="connsiteY8" fmla="*/ 595905 h 715089"/>
              <a:gd name="connsiteX9" fmla="*/ 3004639 w 3123823"/>
              <a:gd name="connsiteY9" fmla="*/ 715089 h 715089"/>
              <a:gd name="connsiteX10" fmla="*/ 2456403 w 3123823"/>
              <a:gd name="connsiteY10" fmla="*/ 715089 h 715089"/>
              <a:gd name="connsiteX11" fmla="*/ 1937021 w 3123823"/>
              <a:gd name="connsiteY11" fmla="*/ 715089 h 715089"/>
              <a:gd name="connsiteX12" fmla="*/ 1331075 w 3123823"/>
              <a:gd name="connsiteY12" fmla="*/ 715089 h 715089"/>
              <a:gd name="connsiteX13" fmla="*/ 782839 w 3123823"/>
              <a:gd name="connsiteY13" fmla="*/ 715089 h 715089"/>
              <a:gd name="connsiteX14" fmla="*/ 119184 w 3123823"/>
              <a:gd name="connsiteY14" fmla="*/ 715089 h 715089"/>
              <a:gd name="connsiteX15" fmla="*/ 0 w 3123823"/>
              <a:gd name="connsiteY15" fmla="*/ 595905 h 715089"/>
              <a:gd name="connsiteX16" fmla="*/ 0 w 3123823"/>
              <a:gd name="connsiteY16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3823" h="715089" extrusionOk="0">
                <a:moveTo>
                  <a:pt x="0" y="119184"/>
                </a:moveTo>
                <a:cubicBezTo>
                  <a:pt x="-9551" y="37803"/>
                  <a:pt x="69401" y="-481"/>
                  <a:pt x="119184" y="0"/>
                </a:cubicBezTo>
                <a:cubicBezTo>
                  <a:pt x="401371" y="-47235"/>
                  <a:pt x="527274" y="58372"/>
                  <a:pt x="696275" y="0"/>
                </a:cubicBezTo>
                <a:cubicBezTo>
                  <a:pt x="865276" y="-58372"/>
                  <a:pt x="1033454" y="36726"/>
                  <a:pt x="1215657" y="0"/>
                </a:cubicBezTo>
                <a:cubicBezTo>
                  <a:pt x="1397860" y="-36726"/>
                  <a:pt x="1575391" y="4182"/>
                  <a:pt x="1735039" y="0"/>
                </a:cubicBezTo>
                <a:cubicBezTo>
                  <a:pt x="1894687" y="-4182"/>
                  <a:pt x="2068556" y="48917"/>
                  <a:pt x="2225566" y="0"/>
                </a:cubicBezTo>
                <a:cubicBezTo>
                  <a:pt x="2382576" y="-48917"/>
                  <a:pt x="2695814" y="17892"/>
                  <a:pt x="3004639" y="0"/>
                </a:cubicBezTo>
                <a:cubicBezTo>
                  <a:pt x="3057025" y="-10744"/>
                  <a:pt x="3141271" y="54399"/>
                  <a:pt x="3123823" y="119184"/>
                </a:cubicBezTo>
                <a:cubicBezTo>
                  <a:pt x="3153718" y="343194"/>
                  <a:pt x="3070341" y="497892"/>
                  <a:pt x="3123823" y="595905"/>
                </a:cubicBezTo>
                <a:cubicBezTo>
                  <a:pt x="3137324" y="666039"/>
                  <a:pt x="3060731" y="723233"/>
                  <a:pt x="3004639" y="715089"/>
                </a:cubicBezTo>
                <a:cubicBezTo>
                  <a:pt x="2876778" y="738803"/>
                  <a:pt x="2587791" y="686172"/>
                  <a:pt x="2456403" y="715089"/>
                </a:cubicBezTo>
                <a:cubicBezTo>
                  <a:pt x="2325015" y="744006"/>
                  <a:pt x="2110183" y="715053"/>
                  <a:pt x="1937021" y="715089"/>
                </a:cubicBezTo>
                <a:cubicBezTo>
                  <a:pt x="1763859" y="715125"/>
                  <a:pt x="1558649" y="650580"/>
                  <a:pt x="1331075" y="715089"/>
                </a:cubicBezTo>
                <a:cubicBezTo>
                  <a:pt x="1103501" y="779598"/>
                  <a:pt x="1009796" y="702978"/>
                  <a:pt x="782839" y="715089"/>
                </a:cubicBezTo>
                <a:cubicBezTo>
                  <a:pt x="555882" y="727200"/>
                  <a:pt x="391961" y="708024"/>
                  <a:pt x="119184" y="715089"/>
                </a:cubicBezTo>
                <a:cubicBezTo>
                  <a:pt x="58038" y="713148"/>
                  <a:pt x="-4023" y="646815"/>
                  <a:pt x="0" y="595905"/>
                </a:cubicBezTo>
                <a:cubicBezTo>
                  <a:pt x="-4982" y="464860"/>
                  <a:pt x="9161" y="331837"/>
                  <a:pt x="0" y="119184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71751559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Embodied Energy can further be split into two categories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67F10AF-DBC8-169A-FA5D-6342F33DFA8B}"/>
              </a:ext>
            </a:extLst>
          </p:cNvPr>
          <p:cNvSpPr/>
          <p:nvPr/>
        </p:nvSpPr>
        <p:spPr>
          <a:xfrm>
            <a:off x="7683061" y="3394693"/>
            <a:ext cx="659291" cy="204963"/>
          </a:xfrm>
          <a:custGeom>
            <a:avLst/>
            <a:gdLst>
              <a:gd name="connsiteX0" fmla="*/ 536028 w 536028"/>
              <a:gd name="connsiteY0" fmla="*/ 115761 h 137854"/>
              <a:gd name="connsiteX1" fmla="*/ 262759 w 536028"/>
              <a:gd name="connsiteY1" fmla="*/ 147 h 137854"/>
              <a:gd name="connsiteX2" fmla="*/ 315310 w 536028"/>
              <a:gd name="connsiteY2" fmla="*/ 136782 h 137854"/>
              <a:gd name="connsiteX3" fmla="*/ 0 w 536028"/>
              <a:gd name="connsiteY3" fmla="*/ 52699 h 1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028" h="137854">
                <a:moveTo>
                  <a:pt x="536028" y="115761"/>
                </a:moveTo>
                <a:cubicBezTo>
                  <a:pt x="417786" y="56202"/>
                  <a:pt x="299545" y="-3356"/>
                  <a:pt x="262759" y="147"/>
                </a:cubicBezTo>
                <a:cubicBezTo>
                  <a:pt x="225973" y="3650"/>
                  <a:pt x="359103" y="128023"/>
                  <a:pt x="315310" y="136782"/>
                </a:cubicBezTo>
                <a:cubicBezTo>
                  <a:pt x="271517" y="145541"/>
                  <a:pt x="135758" y="99120"/>
                  <a:pt x="0" y="52699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AAB625F-ACE8-301F-0224-26D6F9551AFC}"/>
              </a:ext>
            </a:extLst>
          </p:cNvPr>
          <p:cNvSpPr/>
          <p:nvPr/>
        </p:nvSpPr>
        <p:spPr>
          <a:xfrm>
            <a:off x="7693572" y="4771696"/>
            <a:ext cx="740472" cy="412118"/>
          </a:xfrm>
          <a:custGeom>
            <a:avLst/>
            <a:gdLst>
              <a:gd name="connsiteX0" fmla="*/ 630621 w 630621"/>
              <a:gd name="connsiteY0" fmla="*/ 325821 h 325821"/>
              <a:gd name="connsiteX1" fmla="*/ 367862 w 630621"/>
              <a:gd name="connsiteY1" fmla="*/ 105103 h 325821"/>
              <a:gd name="connsiteX2" fmla="*/ 0 w 630621"/>
              <a:gd name="connsiteY2" fmla="*/ 0 h 32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21" h="325821">
                <a:moveTo>
                  <a:pt x="630621" y="325821"/>
                </a:moveTo>
                <a:cubicBezTo>
                  <a:pt x="551793" y="242613"/>
                  <a:pt x="472965" y="159406"/>
                  <a:pt x="367862" y="105103"/>
                </a:cubicBezTo>
                <a:cubicBezTo>
                  <a:pt x="262759" y="50800"/>
                  <a:pt x="131379" y="25400"/>
                  <a:pt x="0" y="0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B713540-2D49-3222-8623-C9B85C2AC19E}"/>
              </a:ext>
            </a:extLst>
          </p:cNvPr>
          <p:cNvSpPr/>
          <p:nvPr/>
        </p:nvSpPr>
        <p:spPr>
          <a:xfrm>
            <a:off x="7683062" y="5351143"/>
            <a:ext cx="746394" cy="45719"/>
          </a:xfrm>
          <a:custGeom>
            <a:avLst/>
            <a:gdLst>
              <a:gd name="connsiteX0" fmla="*/ 578069 w 578069"/>
              <a:gd name="connsiteY0" fmla="*/ 0 h 57608"/>
              <a:gd name="connsiteX1" fmla="*/ 357352 w 578069"/>
              <a:gd name="connsiteY1" fmla="*/ 52552 h 57608"/>
              <a:gd name="connsiteX2" fmla="*/ 0 w 578069"/>
              <a:gd name="connsiteY2" fmla="*/ 52552 h 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069" h="57608">
                <a:moveTo>
                  <a:pt x="578069" y="0"/>
                </a:moveTo>
                <a:cubicBezTo>
                  <a:pt x="515883" y="21896"/>
                  <a:pt x="453697" y="43793"/>
                  <a:pt x="357352" y="52552"/>
                </a:cubicBezTo>
                <a:cubicBezTo>
                  <a:pt x="261007" y="61311"/>
                  <a:pt x="130503" y="56931"/>
                  <a:pt x="0" y="52552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11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 fontScale="90000"/>
          </a:bodyPr>
          <a:lstStyle/>
          <a:p>
            <a:r>
              <a:rPr lang="en-GB" dirty="0"/>
              <a:t>Transactions to be modelled: Building a house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26646-2D4B-9752-D888-F5C28CA81F76}"/>
              </a:ext>
            </a:extLst>
          </p:cNvPr>
          <p:cNvSpPr txBox="1"/>
          <p:nvPr/>
        </p:nvSpPr>
        <p:spPr>
          <a:xfrm>
            <a:off x="431532" y="2703574"/>
            <a:ext cx="1537756" cy="585406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[1] Mine the coal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09389-91CC-0648-089B-28AE1331A8D8}"/>
              </a:ext>
            </a:extLst>
          </p:cNvPr>
          <p:cNvSpPr txBox="1"/>
          <p:nvPr/>
        </p:nvSpPr>
        <p:spPr>
          <a:xfrm>
            <a:off x="431532" y="3631908"/>
            <a:ext cx="1537756" cy="585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[4] Extract iron 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8B0A0-DA56-83B1-F410-8CFB1E93C2A9}"/>
              </a:ext>
            </a:extLst>
          </p:cNvPr>
          <p:cNvSpPr txBox="1"/>
          <p:nvPr/>
        </p:nvSpPr>
        <p:spPr>
          <a:xfrm>
            <a:off x="2385787" y="2703574"/>
            <a:ext cx="1537756" cy="585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[2] Transport coal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2C311-78DD-0910-0FFE-7BC12A4C380C}"/>
              </a:ext>
            </a:extLst>
          </p:cNvPr>
          <p:cNvSpPr txBox="1"/>
          <p:nvPr/>
        </p:nvSpPr>
        <p:spPr>
          <a:xfrm>
            <a:off x="2385787" y="3631908"/>
            <a:ext cx="1537756" cy="585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[5] Transport 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7035B-D4AB-4EC7-91D0-FDCF665CD5BD}"/>
              </a:ext>
            </a:extLst>
          </p:cNvPr>
          <p:cNvSpPr txBox="1"/>
          <p:nvPr/>
        </p:nvSpPr>
        <p:spPr>
          <a:xfrm>
            <a:off x="4302428" y="2703574"/>
            <a:ext cx="1537756" cy="585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[3] Generate electricity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E19C4-FEED-B2AE-71BB-C6B355106674}"/>
              </a:ext>
            </a:extLst>
          </p:cNvPr>
          <p:cNvSpPr txBox="1"/>
          <p:nvPr/>
        </p:nvSpPr>
        <p:spPr>
          <a:xfrm>
            <a:off x="4302428" y="3631908"/>
            <a:ext cx="1537756" cy="585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[6] Steel production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E3605-A8F9-0794-4E2B-94F4DBFB244D}"/>
              </a:ext>
            </a:extLst>
          </p:cNvPr>
          <p:cNvSpPr txBox="1"/>
          <p:nvPr/>
        </p:nvSpPr>
        <p:spPr>
          <a:xfrm>
            <a:off x="6505881" y="3631908"/>
            <a:ext cx="1537756" cy="585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[10] Build a house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AAE38C-640F-E415-F656-24D42E9E5191}"/>
              </a:ext>
            </a:extLst>
          </p:cNvPr>
          <p:cNvSpPr txBox="1"/>
          <p:nvPr/>
        </p:nvSpPr>
        <p:spPr>
          <a:xfrm>
            <a:off x="8401094" y="3631908"/>
            <a:ext cx="1537756" cy="585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[11] Demolish house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B2197D-0418-5E86-060C-2C74CE1925B9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1969288" y="2996277"/>
            <a:ext cx="4164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A03FE1-A190-E818-3EDC-F5BEB8AFD1E6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1969288" y="3924611"/>
            <a:ext cx="4164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17971B-ABE2-6BF0-2C4F-905A70548827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3923543" y="3924611"/>
            <a:ext cx="3788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6320BB-79DD-EEB1-0F01-49724CD160DC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923543" y="2996277"/>
            <a:ext cx="3788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557075-B3B2-93E8-17E3-13318F7E295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8043638" y="3924611"/>
            <a:ext cx="3574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FA8FFA-2CAA-FE2C-E503-E56AC438248A}"/>
              </a:ext>
            </a:extLst>
          </p:cNvPr>
          <p:cNvSpPr txBox="1"/>
          <p:nvPr/>
        </p:nvSpPr>
        <p:spPr>
          <a:xfrm>
            <a:off x="7404446" y="4728117"/>
            <a:ext cx="1537756" cy="58540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[13] Electric</a:t>
            </a:r>
          </a:p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energy recovery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5F0DE9-325C-3626-0EB6-27859812C010}"/>
              </a:ext>
            </a:extLst>
          </p:cNvPr>
          <p:cNvSpPr txBox="1"/>
          <p:nvPr/>
        </p:nvSpPr>
        <p:spPr>
          <a:xfrm>
            <a:off x="10527512" y="3631908"/>
            <a:ext cx="1537756" cy="585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[12] Landfill materials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8CB8E4-D9B3-7E8A-6A07-39DEDF8CC6D8}"/>
              </a:ext>
            </a:extLst>
          </p:cNvPr>
          <p:cNvSpPr txBox="1"/>
          <p:nvPr/>
        </p:nvSpPr>
        <p:spPr>
          <a:xfrm>
            <a:off x="431532" y="4607644"/>
            <a:ext cx="1537756" cy="585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[7] Harvest trees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3981C6-9C12-2778-9605-6024C54EFE7B}"/>
              </a:ext>
            </a:extLst>
          </p:cNvPr>
          <p:cNvSpPr txBox="1"/>
          <p:nvPr/>
        </p:nvSpPr>
        <p:spPr>
          <a:xfrm>
            <a:off x="2385787" y="4607644"/>
            <a:ext cx="1537756" cy="585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[8] Transport trees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ADD620-5B1C-D19C-7688-82F4FC1BC3B3}"/>
              </a:ext>
            </a:extLst>
          </p:cNvPr>
          <p:cNvSpPr txBox="1"/>
          <p:nvPr/>
        </p:nvSpPr>
        <p:spPr>
          <a:xfrm>
            <a:off x="4302428" y="4607644"/>
            <a:ext cx="1537756" cy="585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[9] Timber production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789E2A-7AA5-9219-7537-FC286CE14A51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1969288" y="4900347"/>
            <a:ext cx="4164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F80DE3-345D-D7E7-9B3B-B13459211A04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3923543" y="4900347"/>
            <a:ext cx="3788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5F2A4046-92F5-21FE-7E72-E991D7CD8BFC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5840184" y="2996277"/>
            <a:ext cx="665697" cy="928334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01A509E0-588A-817A-EFE6-8AED08A4D27D}"/>
              </a:ext>
            </a:extLst>
          </p:cNvPr>
          <p:cNvCxnSpPr>
            <a:cxnSpLocks/>
            <a:stCxn id="22" idx="3"/>
            <a:endCxn id="11" idx="1"/>
          </p:cNvCxnSpPr>
          <p:nvPr/>
        </p:nvCxnSpPr>
        <p:spPr>
          <a:xfrm flipV="1">
            <a:off x="5840184" y="3924611"/>
            <a:ext cx="665697" cy="97573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3981D5-6382-52E9-4778-1F7989295F64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5840184" y="3924611"/>
            <a:ext cx="6656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1F9C70FA-12BA-673D-7D29-8E93B094A55E}"/>
              </a:ext>
            </a:extLst>
          </p:cNvPr>
          <p:cNvCxnSpPr>
            <a:cxnSpLocks/>
            <a:stCxn id="12" idx="3"/>
            <a:endCxn id="18" idx="3"/>
          </p:cNvCxnSpPr>
          <p:nvPr/>
        </p:nvCxnSpPr>
        <p:spPr>
          <a:xfrm flipH="1">
            <a:off x="8942202" y="3924611"/>
            <a:ext cx="996648" cy="1096209"/>
          </a:xfrm>
          <a:prstGeom prst="curvedConnector3">
            <a:avLst>
              <a:gd name="adj1" fmla="val -31405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4A7D75E-AC75-7AB3-1CD5-0715F4D0338F}"/>
              </a:ext>
            </a:extLst>
          </p:cNvPr>
          <p:cNvSpPr txBox="1"/>
          <p:nvPr/>
        </p:nvSpPr>
        <p:spPr>
          <a:xfrm>
            <a:off x="7404446" y="5531624"/>
            <a:ext cx="1537756" cy="58540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[14] Materials Recovery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0FAA9DA9-7E36-3937-D9D8-DC70CE7A1D3E}"/>
              </a:ext>
            </a:extLst>
          </p:cNvPr>
          <p:cNvCxnSpPr>
            <a:cxnSpLocks/>
            <a:stCxn id="12" idx="3"/>
            <a:endCxn id="29" idx="3"/>
          </p:cNvCxnSpPr>
          <p:nvPr/>
        </p:nvCxnSpPr>
        <p:spPr>
          <a:xfrm flipH="1">
            <a:off x="8942202" y="3924611"/>
            <a:ext cx="996648" cy="1899716"/>
          </a:xfrm>
          <a:prstGeom prst="curvedConnector3">
            <a:avLst>
              <a:gd name="adj1" fmla="val -56813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6DC0A1FE-6995-F3EA-F8CC-F6695B476DF0}"/>
              </a:ext>
            </a:extLst>
          </p:cNvPr>
          <p:cNvCxnSpPr>
            <a:cxnSpLocks/>
            <a:stCxn id="29" idx="1"/>
            <a:endCxn id="11" idx="1"/>
          </p:cNvCxnSpPr>
          <p:nvPr/>
        </p:nvCxnSpPr>
        <p:spPr>
          <a:xfrm rot="10800000">
            <a:off x="6505882" y="3924611"/>
            <a:ext cx="898565" cy="1899716"/>
          </a:xfrm>
          <a:prstGeom prst="curvedConnector3">
            <a:avLst>
              <a:gd name="adj1" fmla="val 125441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373B9F68-2FAE-0713-3890-AB3F443299DA}"/>
              </a:ext>
            </a:extLst>
          </p:cNvPr>
          <p:cNvCxnSpPr>
            <a:cxnSpLocks/>
            <a:stCxn id="18" idx="1"/>
            <a:endCxn id="11" idx="1"/>
          </p:cNvCxnSpPr>
          <p:nvPr/>
        </p:nvCxnSpPr>
        <p:spPr>
          <a:xfrm rot="10800000">
            <a:off x="6505882" y="3924612"/>
            <a:ext cx="898565" cy="1096209"/>
          </a:xfrm>
          <a:prstGeom prst="curvedConnector3">
            <a:avLst>
              <a:gd name="adj1" fmla="val 112916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D1FB864-C38A-9468-EA5D-EA06C4546149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>
            <a:off x="9938850" y="3924611"/>
            <a:ext cx="5886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FF7201FD-0F9E-A388-C291-775C4AE5454E}"/>
              </a:ext>
            </a:extLst>
          </p:cNvPr>
          <p:cNvSpPr txBox="1">
            <a:spLocks/>
          </p:cNvSpPr>
          <p:nvPr/>
        </p:nvSpPr>
        <p:spPr>
          <a:xfrm>
            <a:off x="571500" y="1424001"/>
            <a:ext cx="11324492" cy="114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Assumptions: Before commercial start (Prior to any sales activity, so no P&amp;L, only Balance sheet)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Scenario: Build a house with steel and timber; demolish it before a sale.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All energy is embodied</a:t>
            </a:r>
          </a:p>
        </p:txBody>
      </p:sp>
    </p:spTree>
    <p:extLst>
      <p:ext uri="{BB962C8B-B14F-4D97-AF65-F5344CB8AC3E}">
        <p14:creationId xmlns:p14="http://schemas.microsoft.com/office/powerpoint/2010/main" val="3455639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Double Entry Notation: Mining coal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0991AA3-0530-9122-2C8C-0D347F5FAEFA}"/>
              </a:ext>
            </a:extLst>
          </p:cNvPr>
          <p:cNvGraphicFramePr>
            <a:graphicFrameLocks noGrp="1"/>
          </p:cNvGraphicFramePr>
          <p:nvPr/>
        </p:nvGraphicFramePr>
        <p:xfrm>
          <a:off x="144379" y="1529247"/>
          <a:ext cx="8031809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9923">
                  <a:extLst>
                    <a:ext uri="{9D8B030D-6E8A-4147-A177-3AD203B41FA5}">
                      <a16:colId xmlns:a16="http://schemas.microsoft.com/office/drawing/2014/main" val="631091198"/>
                    </a:ext>
                  </a:extLst>
                </a:gridCol>
                <a:gridCol w="4558514">
                  <a:extLst>
                    <a:ext uri="{9D8B030D-6E8A-4147-A177-3AD203B41FA5}">
                      <a16:colId xmlns:a16="http://schemas.microsoft.com/office/drawing/2014/main" val="307904064"/>
                    </a:ext>
                  </a:extLst>
                </a:gridCol>
                <a:gridCol w="762317">
                  <a:extLst>
                    <a:ext uri="{9D8B030D-6E8A-4147-A177-3AD203B41FA5}">
                      <a16:colId xmlns:a16="http://schemas.microsoft.com/office/drawing/2014/main" val="1643877507"/>
                    </a:ext>
                  </a:extLst>
                </a:gridCol>
                <a:gridCol w="821055">
                  <a:extLst>
                    <a:ext uri="{9D8B030D-6E8A-4147-A177-3AD203B41FA5}">
                      <a16:colId xmlns:a16="http://schemas.microsoft.com/office/drawing/2014/main" val="4161835517"/>
                    </a:ext>
                  </a:extLst>
                </a:gridCol>
              </a:tblGrid>
              <a:tr h="173244"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>
                          <a:latin typeface="Franklin Gothic Medium" panose="020B0603020102020204" pitchFamily="34" charset="0"/>
                        </a:rPr>
                        <a:t>Transaction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>
                          <a:latin typeface="Franklin Gothic Medium" panose="020B0603020102020204" pitchFamily="34" charset="0"/>
                        </a:rPr>
                        <a:t>Journal Entry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>
                          <a:latin typeface="Franklin Gothic Medium" panose="020B0603020102020204" pitchFamily="34" charset="0"/>
                        </a:rPr>
                        <a:t>Debit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>
                          <a:latin typeface="Franklin Gothic Medium" panose="020B0603020102020204" pitchFamily="34" charset="0"/>
                        </a:rPr>
                        <a:t>Credit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78546"/>
                  </a:ext>
                </a:extLst>
              </a:tr>
              <a:tr h="173244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Franklin Gothic Medium" panose="020B0603020102020204" pitchFamily="34" charset="0"/>
                        </a:rPr>
                        <a:t>[1] Mine the coal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Franklin Gothic Medium" panose="020B0603020102020204" pitchFamily="34" charset="0"/>
                        </a:rPr>
                        <a:t>Fuel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867856"/>
                  </a:ext>
                </a:extLst>
              </a:tr>
              <a:tr h="173244">
                <a:tc>
                  <a:txBody>
                    <a:bodyPr/>
                    <a:lstStyle/>
                    <a:p>
                      <a:endParaRPr lang="en-GB" sz="1800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Franklin Gothic Medium" panose="020B0603020102020204" pitchFamily="34" charset="0"/>
                        </a:rPr>
                        <a:t>Embodied energy (EE) of coal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37146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56D4EBF-6CE6-E8C6-EADD-D678A7729592}"/>
              </a:ext>
            </a:extLst>
          </p:cNvPr>
          <p:cNvGrpSpPr/>
          <p:nvPr/>
        </p:nvGrpSpPr>
        <p:grpSpPr>
          <a:xfrm>
            <a:off x="4802691" y="3578816"/>
            <a:ext cx="7196804" cy="2413896"/>
            <a:chOff x="2085906" y="3909289"/>
            <a:chExt cx="6161857" cy="17437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680222-8A38-84F3-330E-61D78A816629}"/>
                </a:ext>
              </a:extLst>
            </p:cNvPr>
            <p:cNvSpPr txBox="1"/>
            <p:nvPr/>
          </p:nvSpPr>
          <p:spPr>
            <a:xfrm>
              <a:off x="6603263" y="3918252"/>
              <a:ext cx="13893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u="sng" dirty="0">
                  <a:latin typeface="Franklin Gothic Medium" panose="020B0603020102020204" pitchFamily="34" charset="0"/>
                  <a:cs typeface="Calibri" panose="020F0502020204030204" pitchFamily="34" charset="0"/>
                </a:rPr>
                <a:t>Energy Flow </a:t>
              </a:r>
            </a:p>
            <a:p>
              <a:pPr algn="ctr"/>
              <a:r>
                <a:rPr lang="en-GB" u="sng" dirty="0">
                  <a:latin typeface="Franklin Gothic Medium" panose="020B0603020102020204" pitchFamily="34" charset="0"/>
                  <a:cs typeface="Calibri" panose="020F0502020204030204" pitchFamily="34" charset="0"/>
                </a:rPr>
                <a:t>Statement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A5FB50-A6F3-067F-0C2F-18ACC680089A}"/>
                </a:ext>
              </a:extLst>
            </p:cNvPr>
            <p:cNvSpPr/>
            <p:nvPr/>
          </p:nvSpPr>
          <p:spPr>
            <a:xfrm>
              <a:off x="6394287" y="4380441"/>
              <a:ext cx="1853476" cy="12636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>
                  <a:solidFill>
                    <a:schemeClr val="tx1"/>
                  </a:solidFill>
                  <a:latin typeface="Franklin Gothic Medium" panose="020B0603020102020204" pitchFamily="34" charset="0"/>
                  <a:cs typeface="Calibri" panose="020F0502020204030204" pitchFamily="34" charset="0"/>
                </a:rPr>
                <a:t>(-) Fuel energy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0B3EB1-D755-B3B0-B4F8-4E5EE7BF841E}"/>
                </a:ext>
              </a:extLst>
            </p:cNvPr>
            <p:cNvGrpSpPr/>
            <p:nvPr/>
          </p:nvGrpSpPr>
          <p:grpSpPr>
            <a:xfrm>
              <a:off x="2278749" y="4380440"/>
              <a:ext cx="1620000" cy="1272618"/>
              <a:chOff x="8813112" y="756901"/>
              <a:chExt cx="1036949" cy="127261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9305B3-A298-0982-3B7A-097E1E7EC0D5}"/>
                  </a:ext>
                </a:extLst>
              </p:cNvPr>
              <p:cNvSpPr/>
              <p:nvPr/>
            </p:nvSpPr>
            <p:spPr>
              <a:xfrm>
                <a:off x="8813112" y="756901"/>
                <a:ext cx="1036949" cy="42420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dirty="0">
                    <a:solidFill>
                      <a:schemeClr val="tx1"/>
                    </a:solidFill>
                    <a:latin typeface="Franklin Gothic Medium" panose="020B0603020102020204" pitchFamily="34" charset="0"/>
                    <a:cs typeface="Calibri" panose="020F0502020204030204" pitchFamily="34" charset="0"/>
                  </a:rPr>
                  <a:t>Fuel energy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53DA82-4B6B-F40B-F3CA-D385373D802F}"/>
                  </a:ext>
                </a:extLst>
              </p:cNvPr>
              <p:cNvSpPr/>
              <p:nvPr/>
            </p:nvSpPr>
            <p:spPr>
              <a:xfrm>
                <a:off x="8813112" y="1181107"/>
                <a:ext cx="1036949" cy="42420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GB" dirty="0">
                  <a:solidFill>
                    <a:schemeClr val="tx1"/>
                  </a:solidFill>
                  <a:latin typeface="Franklin Gothic Medium" panose="020B0603020102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BC816F2-4B39-E9F7-BF3F-FDE9F9A0145D}"/>
                  </a:ext>
                </a:extLst>
              </p:cNvPr>
              <p:cNvSpPr/>
              <p:nvPr/>
            </p:nvSpPr>
            <p:spPr>
              <a:xfrm>
                <a:off x="8813112" y="1605313"/>
                <a:ext cx="1036949" cy="42420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tx1"/>
                  </a:solidFill>
                  <a:latin typeface="Franklin Gothic Medium" panose="020B060302010202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0D4876-43CA-6356-FF54-AC5239AA701C}"/>
                </a:ext>
              </a:extLst>
            </p:cNvPr>
            <p:cNvSpPr txBox="1"/>
            <p:nvPr/>
          </p:nvSpPr>
          <p:spPr>
            <a:xfrm>
              <a:off x="2085906" y="3909289"/>
              <a:ext cx="2005688" cy="466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u="sng" dirty="0">
                  <a:latin typeface="Franklin Gothic Medium" panose="020B0603020102020204" pitchFamily="34" charset="0"/>
                  <a:cs typeface="Calibri" panose="020F0502020204030204" pitchFamily="34" charset="0"/>
                </a:rPr>
                <a:t>Opening </a:t>
              </a:r>
            </a:p>
            <a:p>
              <a:pPr algn="ctr"/>
              <a:r>
                <a:rPr lang="en-GB" u="sng" dirty="0">
                  <a:latin typeface="Franklin Gothic Medium" panose="020B0603020102020204" pitchFamily="34" charset="0"/>
                  <a:cs typeface="Calibri" panose="020F0502020204030204" pitchFamily="34" charset="0"/>
                </a:rPr>
                <a:t>Energy Balance Sheet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61E747-CF3A-A55E-20C3-BF88EA4E297E}"/>
                </a:ext>
              </a:extLst>
            </p:cNvPr>
            <p:cNvSpPr txBox="1"/>
            <p:nvPr/>
          </p:nvSpPr>
          <p:spPr>
            <a:xfrm>
              <a:off x="4126978" y="3909289"/>
              <a:ext cx="2005688" cy="466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u="sng" dirty="0">
                  <a:latin typeface="Franklin Gothic Medium" panose="020B0603020102020204" pitchFamily="34" charset="0"/>
                  <a:cs typeface="Calibri" panose="020F0502020204030204" pitchFamily="34" charset="0"/>
                </a:rPr>
                <a:t>Closing </a:t>
              </a:r>
            </a:p>
            <a:p>
              <a:pPr algn="ctr"/>
              <a:r>
                <a:rPr lang="en-GB" u="sng" dirty="0">
                  <a:latin typeface="Franklin Gothic Medium" panose="020B0603020102020204" pitchFamily="34" charset="0"/>
                  <a:cs typeface="Calibri" panose="020F0502020204030204" pitchFamily="34" charset="0"/>
                </a:rPr>
                <a:t>Energy Balance Sheet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29AE1B-5F7F-43A0-C30D-54BDB2C93D95}"/>
                </a:ext>
              </a:extLst>
            </p:cNvPr>
            <p:cNvSpPr/>
            <p:nvPr/>
          </p:nvSpPr>
          <p:spPr>
            <a:xfrm>
              <a:off x="4319820" y="4371476"/>
              <a:ext cx="1619999" cy="4242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Franklin Gothic Medium" panose="020B06030201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95AD90-AB81-5604-34D9-AA7B37F02648}"/>
                </a:ext>
              </a:extLst>
            </p:cNvPr>
            <p:cNvSpPr/>
            <p:nvPr/>
          </p:nvSpPr>
          <p:spPr>
            <a:xfrm>
              <a:off x="4319820" y="4795682"/>
              <a:ext cx="1619999" cy="4242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  <a:latin typeface="Franklin Gothic Medium" panose="020B0603020102020204" pitchFamily="34" charset="0"/>
                  <a:cs typeface="Calibri" panose="020F0502020204030204" pitchFamily="34" charset="0"/>
                </a:rPr>
                <a:t>EE coal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4FBBF8-A2B9-51CA-1D25-0ACF0A304D37}"/>
                </a:ext>
              </a:extLst>
            </p:cNvPr>
            <p:cNvSpPr/>
            <p:nvPr/>
          </p:nvSpPr>
          <p:spPr>
            <a:xfrm>
              <a:off x="4319820" y="5219888"/>
              <a:ext cx="1619999" cy="4242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542C2833-8661-ABB4-C016-8D1092101EEA}"/>
                </a:ext>
              </a:extLst>
            </p:cNvPr>
            <p:cNvCxnSpPr>
              <a:cxnSpLocks/>
              <a:stCxn id="15" idx="3"/>
              <a:endCxn id="12" idx="1"/>
            </p:cNvCxnSpPr>
            <p:nvPr/>
          </p:nvCxnSpPr>
          <p:spPr>
            <a:xfrm>
              <a:off x="3898749" y="4592543"/>
              <a:ext cx="421071" cy="415242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EE3F7E-ECB0-FA30-3AED-95E49AD69436}"/>
              </a:ext>
            </a:extLst>
          </p:cNvPr>
          <p:cNvCxnSpPr>
            <a:cxnSpLocks/>
          </p:cNvCxnSpPr>
          <p:nvPr/>
        </p:nvCxnSpPr>
        <p:spPr>
          <a:xfrm>
            <a:off x="144379" y="3160295"/>
            <a:ext cx="1185511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CA0E68E-BA54-5BA5-D6A0-DB44A8DAE8D1}"/>
              </a:ext>
            </a:extLst>
          </p:cNvPr>
          <p:cNvSpPr txBox="1"/>
          <p:nvPr/>
        </p:nvSpPr>
        <p:spPr>
          <a:xfrm>
            <a:off x="258826" y="4422029"/>
            <a:ext cx="3708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Representation on </a:t>
            </a:r>
          </a:p>
          <a:p>
            <a:r>
              <a:rPr lang="en-GB" sz="2000" b="1" dirty="0"/>
              <a:t>Energy Balance Sheet </a:t>
            </a:r>
            <a:r>
              <a:rPr lang="en-GB" sz="2000" dirty="0"/>
              <a:t>and </a:t>
            </a:r>
            <a:r>
              <a:rPr lang="en-GB" sz="2000" b="1" dirty="0"/>
              <a:t>Energy Flow Statement</a:t>
            </a:r>
          </a:p>
        </p:txBody>
      </p:sp>
    </p:spTree>
    <p:extLst>
      <p:ext uri="{BB962C8B-B14F-4D97-AF65-F5344CB8AC3E}">
        <p14:creationId xmlns:p14="http://schemas.microsoft.com/office/powerpoint/2010/main" val="109847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/>
          <a:lstStyle/>
          <a:p>
            <a:r>
              <a:rPr lang="en-GB" dirty="0"/>
              <a:t>How much GHG?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386" y="6439751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84465-15C5-F7F9-D3BC-423166B3765D}"/>
              </a:ext>
            </a:extLst>
          </p:cNvPr>
          <p:cNvSpPr txBox="1"/>
          <p:nvPr/>
        </p:nvSpPr>
        <p:spPr>
          <a:xfrm>
            <a:off x="0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https://</a:t>
            </a:r>
            <a:r>
              <a:rPr lang="en-GB" sz="1400" dirty="0" err="1"/>
              <a:t>ourworldindata.org</a:t>
            </a:r>
            <a:r>
              <a:rPr lang="en-GB" sz="1400" dirty="0"/>
              <a:t>/greenhouse-gas-emissions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ECF0F9-96E1-76FE-C0F7-C127CD4A6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32" y="1799679"/>
            <a:ext cx="2491419" cy="1955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2EF602-1071-55DF-C72B-C0EEF0B31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332" y="4037527"/>
            <a:ext cx="2491420" cy="1955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0DDAC06-5476-5341-7727-FA5D4AD0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13" y="2052863"/>
            <a:ext cx="4250070" cy="19550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85A4CD-F6A8-DCBB-F9B9-2ED524B81D9D}"/>
              </a:ext>
            </a:extLst>
          </p:cNvPr>
          <p:cNvSpPr txBox="1"/>
          <p:nvPr/>
        </p:nvSpPr>
        <p:spPr>
          <a:xfrm>
            <a:off x="307177" y="2231816"/>
            <a:ext cx="240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Accounting for Global Emissions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0B5CB9-D06D-2551-889F-793F771553DD}"/>
              </a:ext>
            </a:extLst>
          </p:cNvPr>
          <p:cNvSpPr txBox="1"/>
          <p:nvPr/>
        </p:nvSpPr>
        <p:spPr>
          <a:xfrm>
            <a:off x="254169" y="4506135"/>
            <a:ext cx="2400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Accounting for National Emissions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84EDC1-D731-594E-F484-9B2D40AB4088}"/>
              </a:ext>
            </a:extLst>
          </p:cNvPr>
          <p:cNvSpPr txBox="1"/>
          <p:nvPr/>
        </p:nvSpPr>
        <p:spPr>
          <a:xfrm>
            <a:off x="7286674" y="1487642"/>
            <a:ext cx="421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Accounting for Corporate Emissions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B8F4FE-C73A-55D3-92EA-6AB964A7B490}"/>
              </a:ext>
            </a:extLst>
          </p:cNvPr>
          <p:cNvSpPr txBox="1"/>
          <p:nvPr/>
        </p:nvSpPr>
        <p:spPr>
          <a:xfrm>
            <a:off x="6993159" y="6367434"/>
            <a:ext cx="45149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</a:t>
            </a:r>
            <a:r>
              <a:rPr lang="en-GB" sz="1050" dirty="0" err="1"/>
              <a:t>www.researchgate.net</a:t>
            </a:r>
            <a:r>
              <a:rPr lang="en-GB" sz="1050" dirty="0"/>
              <a:t>/publication/264703343_Enhancing_Corporate_Environmental_Performance_Through_Reporting_and_Roadmaps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9C9BA-F22D-246D-C011-35ACCC2591AE}"/>
              </a:ext>
            </a:extLst>
          </p:cNvPr>
          <p:cNvSpPr txBox="1"/>
          <p:nvPr/>
        </p:nvSpPr>
        <p:spPr>
          <a:xfrm>
            <a:off x="5599138" y="4829299"/>
            <a:ext cx="1865939" cy="715089"/>
          </a:xfrm>
          <a:custGeom>
            <a:avLst/>
            <a:gdLst>
              <a:gd name="connsiteX0" fmla="*/ 0 w 1865939"/>
              <a:gd name="connsiteY0" fmla="*/ 119184 h 715089"/>
              <a:gd name="connsiteX1" fmla="*/ 119184 w 1865939"/>
              <a:gd name="connsiteY1" fmla="*/ 0 h 715089"/>
              <a:gd name="connsiteX2" fmla="*/ 694259 w 1865939"/>
              <a:gd name="connsiteY2" fmla="*/ 0 h 715089"/>
              <a:gd name="connsiteX3" fmla="*/ 1220507 w 1865939"/>
              <a:gd name="connsiteY3" fmla="*/ 0 h 715089"/>
              <a:gd name="connsiteX4" fmla="*/ 1746755 w 1865939"/>
              <a:gd name="connsiteY4" fmla="*/ 0 h 715089"/>
              <a:gd name="connsiteX5" fmla="*/ 1865939 w 1865939"/>
              <a:gd name="connsiteY5" fmla="*/ 119184 h 715089"/>
              <a:gd name="connsiteX6" fmla="*/ 1865939 w 1865939"/>
              <a:gd name="connsiteY6" fmla="*/ 595905 h 715089"/>
              <a:gd name="connsiteX7" fmla="*/ 1746755 w 1865939"/>
              <a:gd name="connsiteY7" fmla="*/ 715089 h 715089"/>
              <a:gd name="connsiteX8" fmla="*/ 1236783 w 1865939"/>
              <a:gd name="connsiteY8" fmla="*/ 715089 h 715089"/>
              <a:gd name="connsiteX9" fmla="*/ 694259 w 1865939"/>
              <a:gd name="connsiteY9" fmla="*/ 715089 h 715089"/>
              <a:gd name="connsiteX10" fmla="*/ 119184 w 1865939"/>
              <a:gd name="connsiteY10" fmla="*/ 715089 h 715089"/>
              <a:gd name="connsiteX11" fmla="*/ 0 w 1865939"/>
              <a:gd name="connsiteY11" fmla="*/ 595905 h 715089"/>
              <a:gd name="connsiteX12" fmla="*/ 0 w 1865939"/>
              <a:gd name="connsiteY12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5939" h="715089" extrusionOk="0">
                <a:moveTo>
                  <a:pt x="0" y="119184"/>
                </a:moveTo>
                <a:cubicBezTo>
                  <a:pt x="-9090" y="47753"/>
                  <a:pt x="36950" y="6159"/>
                  <a:pt x="119184" y="0"/>
                </a:cubicBezTo>
                <a:cubicBezTo>
                  <a:pt x="337857" y="-49913"/>
                  <a:pt x="485937" y="57710"/>
                  <a:pt x="694259" y="0"/>
                </a:cubicBezTo>
                <a:cubicBezTo>
                  <a:pt x="902582" y="-57710"/>
                  <a:pt x="965202" y="14863"/>
                  <a:pt x="1220507" y="0"/>
                </a:cubicBezTo>
                <a:cubicBezTo>
                  <a:pt x="1475812" y="-14863"/>
                  <a:pt x="1595792" y="49717"/>
                  <a:pt x="1746755" y="0"/>
                </a:cubicBezTo>
                <a:cubicBezTo>
                  <a:pt x="1807068" y="-17751"/>
                  <a:pt x="1870307" y="37195"/>
                  <a:pt x="1865939" y="119184"/>
                </a:cubicBezTo>
                <a:cubicBezTo>
                  <a:pt x="1877910" y="324444"/>
                  <a:pt x="1844714" y="405487"/>
                  <a:pt x="1865939" y="595905"/>
                </a:cubicBezTo>
                <a:cubicBezTo>
                  <a:pt x="1864296" y="646058"/>
                  <a:pt x="1807630" y="721967"/>
                  <a:pt x="1746755" y="715089"/>
                </a:cubicBezTo>
                <a:cubicBezTo>
                  <a:pt x="1594345" y="722360"/>
                  <a:pt x="1349185" y="665881"/>
                  <a:pt x="1236783" y="715089"/>
                </a:cubicBezTo>
                <a:cubicBezTo>
                  <a:pt x="1124381" y="764297"/>
                  <a:pt x="803795" y="653353"/>
                  <a:pt x="694259" y="715089"/>
                </a:cubicBezTo>
                <a:cubicBezTo>
                  <a:pt x="584723" y="776825"/>
                  <a:pt x="360042" y="648397"/>
                  <a:pt x="119184" y="715089"/>
                </a:cubicBezTo>
                <a:cubicBezTo>
                  <a:pt x="56512" y="711974"/>
                  <a:pt x="12971" y="653365"/>
                  <a:pt x="0" y="595905"/>
                </a:cubicBezTo>
                <a:cubicBezTo>
                  <a:pt x="-45322" y="417175"/>
                  <a:pt x="53247" y="336192"/>
                  <a:pt x="0" y="119184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dirty="0"/>
              <a:t>Based on IPCC methodologies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6D1E0-1764-1BE6-18EF-A78408667174}"/>
              </a:ext>
            </a:extLst>
          </p:cNvPr>
          <p:cNvSpPr txBox="1"/>
          <p:nvPr/>
        </p:nvSpPr>
        <p:spPr>
          <a:xfrm>
            <a:off x="8107758" y="4794481"/>
            <a:ext cx="3765810" cy="715089"/>
          </a:xfrm>
          <a:custGeom>
            <a:avLst/>
            <a:gdLst>
              <a:gd name="connsiteX0" fmla="*/ 0 w 3765810"/>
              <a:gd name="connsiteY0" fmla="*/ 119184 h 715089"/>
              <a:gd name="connsiteX1" fmla="*/ 119184 w 3765810"/>
              <a:gd name="connsiteY1" fmla="*/ 0 h 715089"/>
              <a:gd name="connsiteX2" fmla="*/ 636542 w 3765810"/>
              <a:gd name="connsiteY2" fmla="*/ 0 h 715089"/>
              <a:gd name="connsiteX3" fmla="*/ 1189175 w 3765810"/>
              <a:gd name="connsiteY3" fmla="*/ 0 h 715089"/>
              <a:gd name="connsiteX4" fmla="*/ 1706533 w 3765810"/>
              <a:gd name="connsiteY4" fmla="*/ 0 h 715089"/>
              <a:gd name="connsiteX5" fmla="*/ 2329714 w 3765810"/>
              <a:gd name="connsiteY5" fmla="*/ 0 h 715089"/>
              <a:gd name="connsiteX6" fmla="*/ 2952896 w 3765810"/>
              <a:gd name="connsiteY6" fmla="*/ 0 h 715089"/>
              <a:gd name="connsiteX7" fmla="*/ 3646626 w 3765810"/>
              <a:gd name="connsiteY7" fmla="*/ 0 h 715089"/>
              <a:gd name="connsiteX8" fmla="*/ 3765810 w 3765810"/>
              <a:gd name="connsiteY8" fmla="*/ 119184 h 715089"/>
              <a:gd name="connsiteX9" fmla="*/ 3765810 w 3765810"/>
              <a:gd name="connsiteY9" fmla="*/ 595905 h 715089"/>
              <a:gd name="connsiteX10" fmla="*/ 3646626 w 3765810"/>
              <a:gd name="connsiteY10" fmla="*/ 715089 h 715089"/>
              <a:gd name="connsiteX11" fmla="*/ 3023445 w 3765810"/>
              <a:gd name="connsiteY11" fmla="*/ 715089 h 715089"/>
              <a:gd name="connsiteX12" fmla="*/ 2400263 w 3765810"/>
              <a:gd name="connsiteY12" fmla="*/ 715089 h 715089"/>
              <a:gd name="connsiteX13" fmla="*/ 1812356 w 3765810"/>
              <a:gd name="connsiteY13" fmla="*/ 715089 h 715089"/>
              <a:gd name="connsiteX14" fmla="*/ 1224449 w 3765810"/>
              <a:gd name="connsiteY14" fmla="*/ 715089 h 715089"/>
              <a:gd name="connsiteX15" fmla="*/ 707091 w 3765810"/>
              <a:gd name="connsiteY15" fmla="*/ 715089 h 715089"/>
              <a:gd name="connsiteX16" fmla="*/ 119184 w 3765810"/>
              <a:gd name="connsiteY16" fmla="*/ 715089 h 715089"/>
              <a:gd name="connsiteX17" fmla="*/ 0 w 3765810"/>
              <a:gd name="connsiteY17" fmla="*/ 595905 h 715089"/>
              <a:gd name="connsiteX18" fmla="*/ 0 w 3765810"/>
              <a:gd name="connsiteY1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65810" h="715089" extrusionOk="0">
                <a:moveTo>
                  <a:pt x="0" y="119184"/>
                </a:moveTo>
                <a:cubicBezTo>
                  <a:pt x="11380" y="54711"/>
                  <a:pt x="47395" y="-8025"/>
                  <a:pt x="119184" y="0"/>
                </a:cubicBezTo>
                <a:cubicBezTo>
                  <a:pt x="369500" y="-7009"/>
                  <a:pt x="448250" y="22351"/>
                  <a:pt x="636542" y="0"/>
                </a:cubicBezTo>
                <a:cubicBezTo>
                  <a:pt x="824834" y="-22351"/>
                  <a:pt x="1057308" y="54414"/>
                  <a:pt x="1189175" y="0"/>
                </a:cubicBezTo>
                <a:cubicBezTo>
                  <a:pt x="1321042" y="-54414"/>
                  <a:pt x="1515380" y="25539"/>
                  <a:pt x="1706533" y="0"/>
                </a:cubicBezTo>
                <a:cubicBezTo>
                  <a:pt x="1897686" y="-25539"/>
                  <a:pt x="2072274" y="51259"/>
                  <a:pt x="2329714" y="0"/>
                </a:cubicBezTo>
                <a:cubicBezTo>
                  <a:pt x="2587154" y="-51259"/>
                  <a:pt x="2658179" y="29978"/>
                  <a:pt x="2952896" y="0"/>
                </a:cubicBezTo>
                <a:cubicBezTo>
                  <a:pt x="3247613" y="-29978"/>
                  <a:pt x="3308218" y="33507"/>
                  <a:pt x="3646626" y="0"/>
                </a:cubicBezTo>
                <a:cubicBezTo>
                  <a:pt x="3724339" y="11148"/>
                  <a:pt x="3758934" y="46352"/>
                  <a:pt x="3765810" y="119184"/>
                </a:cubicBezTo>
                <a:cubicBezTo>
                  <a:pt x="3769506" y="307678"/>
                  <a:pt x="3712959" y="409154"/>
                  <a:pt x="3765810" y="595905"/>
                </a:cubicBezTo>
                <a:cubicBezTo>
                  <a:pt x="3764329" y="643945"/>
                  <a:pt x="3712451" y="706964"/>
                  <a:pt x="3646626" y="715089"/>
                </a:cubicBezTo>
                <a:cubicBezTo>
                  <a:pt x="3339413" y="788121"/>
                  <a:pt x="3320692" y="708254"/>
                  <a:pt x="3023445" y="715089"/>
                </a:cubicBezTo>
                <a:cubicBezTo>
                  <a:pt x="2726198" y="721924"/>
                  <a:pt x="2617356" y="670433"/>
                  <a:pt x="2400263" y="715089"/>
                </a:cubicBezTo>
                <a:cubicBezTo>
                  <a:pt x="2183170" y="759745"/>
                  <a:pt x="1996751" y="676992"/>
                  <a:pt x="1812356" y="715089"/>
                </a:cubicBezTo>
                <a:cubicBezTo>
                  <a:pt x="1627961" y="753186"/>
                  <a:pt x="1431249" y="700673"/>
                  <a:pt x="1224449" y="715089"/>
                </a:cubicBezTo>
                <a:cubicBezTo>
                  <a:pt x="1017649" y="729505"/>
                  <a:pt x="833365" y="675917"/>
                  <a:pt x="707091" y="715089"/>
                </a:cubicBezTo>
                <a:cubicBezTo>
                  <a:pt x="580817" y="754261"/>
                  <a:pt x="402527" y="657825"/>
                  <a:pt x="119184" y="715089"/>
                </a:cubicBezTo>
                <a:cubicBezTo>
                  <a:pt x="57071" y="714301"/>
                  <a:pt x="9979" y="668825"/>
                  <a:pt x="0" y="595905"/>
                </a:cubicBezTo>
                <a:cubicBezTo>
                  <a:pt x="-15932" y="425761"/>
                  <a:pt x="37735" y="291998"/>
                  <a:pt x="0" y="119184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dirty="0"/>
              <a:t>Based on Life Cycle Assessment (LCA) methodologies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56A1FE3-303C-411F-D289-6F55E0B2968B}"/>
              </a:ext>
            </a:extLst>
          </p:cNvPr>
          <p:cNvSpPr/>
          <p:nvPr/>
        </p:nvSpPr>
        <p:spPr>
          <a:xfrm>
            <a:off x="5342965" y="2832847"/>
            <a:ext cx="1021976" cy="1954306"/>
          </a:xfrm>
          <a:custGeom>
            <a:avLst/>
            <a:gdLst>
              <a:gd name="connsiteX0" fmla="*/ 1021976 w 1021976"/>
              <a:gd name="connsiteY0" fmla="*/ 1954306 h 1954306"/>
              <a:gd name="connsiteX1" fmla="*/ 842682 w 1021976"/>
              <a:gd name="connsiteY1" fmla="*/ 591671 h 1954306"/>
              <a:gd name="connsiteX2" fmla="*/ 0 w 1021976"/>
              <a:gd name="connsiteY2" fmla="*/ 0 h 195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1976" h="1954306">
                <a:moveTo>
                  <a:pt x="1021976" y="1954306"/>
                </a:moveTo>
                <a:cubicBezTo>
                  <a:pt x="1017493" y="1435847"/>
                  <a:pt x="1013011" y="917389"/>
                  <a:pt x="842682" y="591671"/>
                </a:cubicBezTo>
                <a:cubicBezTo>
                  <a:pt x="672353" y="265953"/>
                  <a:pt x="336176" y="132976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CFA3487-B176-A2B5-B336-5DD6670BE7BC}"/>
              </a:ext>
            </a:extLst>
          </p:cNvPr>
          <p:cNvSpPr/>
          <p:nvPr/>
        </p:nvSpPr>
        <p:spPr>
          <a:xfrm>
            <a:off x="5342965" y="4356847"/>
            <a:ext cx="1021976" cy="448235"/>
          </a:xfrm>
          <a:custGeom>
            <a:avLst/>
            <a:gdLst>
              <a:gd name="connsiteX0" fmla="*/ 1021976 w 1021976"/>
              <a:gd name="connsiteY0" fmla="*/ 448235 h 448235"/>
              <a:gd name="connsiteX1" fmla="*/ 842682 w 1021976"/>
              <a:gd name="connsiteY1" fmla="*/ 143435 h 448235"/>
              <a:gd name="connsiteX2" fmla="*/ 0 w 1021976"/>
              <a:gd name="connsiteY2" fmla="*/ 0 h 44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1976" h="448235">
                <a:moveTo>
                  <a:pt x="1021976" y="448235"/>
                </a:moveTo>
                <a:cubicBezTo>
                  <a:pt x="1017493" y="333188"/>
                  <a:pt x="1013011" y="218141"/>
                  <a:pt x="842682" y="143435"/>
                </a:cubicBezTo>
                <a:cubicBezTo>
                  <a:pt x="672353" y="68729"/>
                  <a:pt x="336176" y="34364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4E14EDB-BA4A-E3DA-3166-156323BD21A5}"/>
              </a:ext>
            </a:extLst>
          </p:cNvPr>
          <p:cNvSpPr/>
          <p:nvPr/>
        </p:nvSpPr>
        <p:spPr>
          <a:xfrm rot="20437797">
            <a:off x="10165976" y="4105835"/>
            <a:ext cx="441077" cy="645459"/>
          </a:xfrm>
          <a:custGeom>
            <a:avLst/>
            <a:gdLst>
              <a:gd name="connsiteX0" fmla="*/ 0 w 441077"/>
              <a:gd name="connsiteY0" fmla="*/ 645459 h 645459"/>
              <a:gd name="connsiteX1" fmla="*/ 430306 w 441077"/>
              <a:gd name="connsiteY1" fmla="*/ 394447 h 645459"/>
              <a:gd name="connsiteX2" fmla="*/ 268942 w 441077"/>
              <a:gd name="connsiteY2" fmla="*/ 0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077" h="645459">
                <a:moveTo>
                  <a:pt x="0" y="645459"/>
                </a:moveTo>
                <a:cubicBezTo>
                  <a:pt x="192741" y="573741"/>
                  <a:pt x="385482" y="502023"/>
                  <a:pt x="430306" y="394447"/>
                </a:cubicBezTo>
                <a:cubicBezTo>
                  <a:pt x="475130" y="286871"/>
                  <a:pt x="372036" y="143435"/>
                  <a:pt x="268942" y="0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01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Numerical Example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FCAE1D-A1A9-B11B-FB53-1ADDA5799DB7}"/>
              </a:ext>
            </a:extLst>
          </p:cNvPr>
          <p:cNvGraphicFramePr>
            <a:graphicFrameLocks noGrp="1"/>
          </p:cNvGraphicFramePr>
          <p:nvPr/>
        </p:nvGraphicFramePr>
        <p:xfrm>
          <a:off x="368203" y="1498478"/>
          <a:ext cx="8831944" cy="4432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744">
                  <a:extLst>
                    <a:ext uri="{9D8B030D-6E8A-4147-A177-3AD203B41FA5}">
                      <a16:colId xmlns:a16="http://schemas.microsoft.com/office/drawing/2014/main" val="3599712629"/>
                    </a:ext>
                  </a:extLst>
                </a:gridCol>
                <a:gridCol w="2807903">
                  <a:extLst>
                    <a:ext uri="{9D8B030D-6E8A-4147-A177-3AD203B41FA5}">
                      <a16:colId xmlns:a16="http://schemas.microsoft.com/office/drawing/2014/main" val="1257477300"/>
                    </a:ext>
                  </a:extLst>
                </a:gridCol>
                <a:gridCol w="3258943">
                  <a:extLst>
                    <a:ext uri="{9D8B030D-6E8A-4147-A177-3AD203B41FA5}">
                      <a16:colId xmlns:a16="http://schemas.microsoft.com/office/drawing/2014/main" val="3705840235"/>
                    </a:ext>
                  </a:extLst>
                </a:gridCol>
                <a:gridCol w="1009963">
                  <a:extLst>
                    <a:ext uri="{9D8B030D-6E8A-4147-A177-3AD203B41FA5}">
                      <a16:colId xmlns:a16="http://schemas.microsoft.com/office/drawing/2014/main" val="1231676434"/>
                    </a:ext>
                  </a:extLst>
                </a:gridCol>
                <a:gridCol w="1262391">
                  <a:extLst>
                    <a:ext uri="{9D8B030D-6E8A-4147-A177-3AD203B41FA5}">
                      <a16:colId xmlns:a16="http://schemas.microsoft.com/office/drawing/2014/main" val="4012199008"/>
                    </a:ext>
                  </a:extLst>
                </a:gridCol>
              </a:tblGrid>
              <a:tr h="4778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sng" strike="noStrike" dirty="0">
                          <a:effectLst/>
                          <a:latin typeface="Franklin Gothic Medium" panose="020B0603020102020204" pitchFamily="34" charset="0"/>
                        </a:rPr>
                        <a:t>Row</a:t>
                      </a:r>
                      <a:endParaRPr lang="en-GB" sz="14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sng" strike="noStrike" dirty="0">
                          <a:effectLst/>
                          <a:latin typeface="Franklin Gothic Medium" panose="020B0603020102020204" pitchFamily="34" charset="0"/>
                        </a:rPr>
                        <a:t>Transaction</a:t>
                      </a:r>
                      <a:endParaRPr lang="en-GB" sz="14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sng" strike="noStrike" dirty="0">
                          <a:effectLst/>
                          <a:latin typeface="Franklin Gothic Medium" panose="020B0603020102020204" pitchFamily="34" charset="0"/>
                        </a:rPr>
                        <a:t>Journal Entry</a:t>
                      </a:r>
                      <a:endParaRPr lang="en-GB" sz="14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sng" strike="noStrike" dirty="0">
                          <a:effectLst/>
                          <a:latin typeface="Franklin Gothic Medium" panose="020B0603020102020204" pitchFamily="34" charset="0"/>
                        </a:rPr>
                        <a:t>Debit (in MJ)</a:t>
                      </a:r>
                      <a:endParaRPr lang="en-GB" sz="14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sng" strike="noStrike" dirty="0">
                          <a:effectLst/>
                          <a:latin typeface="Franklin Gothic Medium" panose="020B0603020102020204" pitchFamily="34" charset="0"/>
                        </a:rPr>
                        <a:t>Credit (in MJ)</a:t>
                      </a:r>
                      <a:endParaRPr lang="en-GB" sz="14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037006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[4] Extract iron ore (China)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 Fuel energy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375.00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56749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4 Embodied energy (EE) of iron ore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375.00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49690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[5] Transporting ore (China =&gt; UK)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 Fuel energy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3,500,000.00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21623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4 Embodied energy (EE) of iron ore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3,500,000.00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179745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[6.1] Steel production (</a:t>
                      </a:r>
                      <a:r>
                        <a:rPr lang="en-GB" sz="1200" u="none" strike="noStrike" dirty="0" err="1">
                          <a:effectLst/>
                          <a:latin typeface="Franklin Gothic Medium" panose="020B0603020102020204" pitchFamily="34" charset="0"/>
                        </a:rPr>
                        <a:t>Teeside</a:t>
                      </a:r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, UK)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 Fuel energy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108,000.00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485664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4 Embodied energy (EE) of iron ore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3,500,375.00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434212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5 Embodied energy (EE) of steel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3,608,375.00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907877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[6.2] Transport steel (</a:t>
                      </a:r>
                      <a:r>
                        <a:rPr lang="en-GB" sz="1200" u="none" strike="noStrike" dirty="0" err="1">
                          <a:effectLst/>
                          <a:latin typeface="Franklin Gothic Medium" panose="020B0603020102020204" pitchFamily="34" charset="0"/>
                        </a:rPr>
                        <a:t>Teeside</a:t>
                      </a:r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 =&gt; Oxford)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 Fuel energy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522.00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37571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5 Embodied energy (EE) of steel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522.00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213252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11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[7] Harvest tree (Sweden)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 Fuel energy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4,500.00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291631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12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1 Tree farm (Intrinsic Energy)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   0.28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86062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4 Embodied energy (EE) of tree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4500.28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802804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Franklin Gothic Medium" panose="020B0603020102020204" pitchFamily="34" charset="0"/>
                        </a:rPr>
                        <a:t>[9.1] Timber production (Sweden)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 Fuel energy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5,000.00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633785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15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4 Embodied energy (EE) of tree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4,500.28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106710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16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5 Embodied energy (EE) timber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950.28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77070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17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[9.2] Transport timber (Sweden =&gt; Oxford)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3 Fuel energy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4.30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360410"/>
                  </a:ext>
                </a:extLst>
              </a:tr>
              <a:tr h="232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5 Embodied energy (EE) timber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Franklin Gothic Medium" panose="020B0603020102020204" pitchFamily="34" charset="0"/>
                        </a:rPr>
                        <a:t>4.30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546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47D7EE-7106-2DE7-D9A9-848F6CC8569B}"/>
              </a:ext>
            </a:extLst>
          </p:cNvPr>
          <p:cNvSpPr txBox="1"/>
          <p:nvPr/>
        </p:nvSpPr>
        <p:spPr>
          <a:xfrm>
            <a:off x="9782037" y="2650821"/>
            <a:ext cx="19430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u="sng" dirty="0"/>
              <a:t>Transactions for making steel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6473E-3556-CED6-8D91-CAB964A11B44}"/>
              </a:ext>
            </a:extLst>
          </p:cNvPr>
          <p:cNvSpPr txBox="1"/>
          <p:nvPr/>
        </p:nvSpPr>
        <p:spPr>
          <a:xfrm>
            <a:off x="9782037" y="4700877"/>
            <a:ext cx="20685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u="sng" dirty="0"/>
              <a:t>Transactions for making timber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4AF80D5-5ADC-AAFE-361A-F249BB2945BF}"/>
              </a:ext>
            </a:extLst>
          </p:cNvPr>
          <p:cNvSpPr/>
          <p:nvPr/>
        </p:nvSpPr>
        <p:spPr>
          <a:xfrm>
            <a:off x="9310983" y="1983387"/>
            <a:ext cx="345629" cy="1981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41F3615-B459-11E5-94FA-F39FA7C3E205}"/>
              </a:ext>
            </a:extLst>
          </p:cNvPr>
          <p:cNvSpPr/>
          <p:nvPr/>
        </p:nvSpPr>
        <p:spPr>
          <a:xfrm>
            <a:off x="9310982" y="4116987"/>
            <a:ext cx="345629" cy="1814112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99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Manufacturing Steel and Timber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66D93C-CBDB-B992-CCEB-C12CC0E6B295}"/>
              </a:ext>
            </a:extLst>
          </p:cNvPr>
          <p:cNvGraphicFramePr>
            <a:graphicFrameLocks noGrp="1"/>
          </p:cNvGraphicFramePr>
          <p:nvPr/>
        </p:nvGraphicFramePr>
        <p:xfrm>
          <a:off x="7911332" y="1559859"/>
          <a:ext cx="3968750" cy="4383599"/>
        </p:xfrm>
        <a:graphic>
          <a:graphicData uri="http://schemas.openxmlformats.org/drawingml/2006/table">
            <a:tbl>
              <a:tblPr/>
              <a:tblGrid>
                <a:gridCol w="1885950">
                  <a:extLst>
                    <a:ext uri="{9D8B030D-6E8A-4147-A177-3AD203B41FA5}">
                      <a16:colId xmlns:a16="http://schemas.microsoft.com/office/drawing/2014/main" val="1126024696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631257708"/>
                    </a:ext>
                  </a:extLst>
                </a:gridCol>
              </a:tblGrid>
              <a:tr h="9738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sng" strike="noStrike" dirty="0">
                          <a:effectLst/>
                          <a:latin typeface="Franklin Gothic Medium" panose="020B0603020102020204" pitchFamily="34" charset="0"/>
                        </a:rPr>
                        <a:t>Energy Flow</a:t>
                      </a:r>
                      <a:endParaRPr lang="en-GB" sz="18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Quantity (in MJ)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63133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Beginning 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2150999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9735104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Inflow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8827383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Tree Farm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(+)                   0.28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443930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Fuel 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</a:rPr>
                        <a:t>  (+)   3,618,401.30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77903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Outflow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0843476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5392522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7145421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610731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Ending Energy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3,618,401.58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493667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C1C6276-2711-A205-0C19-D32B893D8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297" y="305796"/>
            <a:ext cx="1069731" cy="1069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396F66-36A0-311E-589A-A5CFD91B8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032" y="422030"/>
            <a:ext cx="837265" cy="83726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8476E5-C967-142B-518B-10830F33950C}"/>
              </a:ext>
            </a:extLst>
          </p:cNvPr>
          <p:cNvGraphicFramePr>
            <a:graphicFrameLocks noGrp="1"/>
          </p:cNvGraphicFramePr>
          <p:nvPr/>
        </p:nvGraphicFramePr>
        <p:xfrm>
          <a:off x="311918" y="1556085"/>
          <a:ext cx="5474456" cy="46277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0275">
                  <a:extLst>
                    <a:ext uri="{9D8B030D-6E8A-4147-A177-3AD203B41FA5}">
                      <a16:colId xmlns:a16="http://schemas.microsoft.com/office/drawing/2014/main" val="1126024696"/>
                    </a:ext>
                  </a:extLst>
                </a:gridCol>
                <a:gridCol w="2004181">
                  <a:extLst>
                    <a:ext uri="{9D8B030D-6E8A-4147-A177-3AD203B41FA5}">
                      <a16:colId xmlns:a16="http://schemas.microsoft.com/office/drawing/2014/main" val="2042077902"/>
                    </a:ext>
                  </a:extLst>
                </a:gridCol>
              </a:tblGrid>
              <a:tr h="7657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Energy Assets</a:t>
                      </a:r>
                      <a:endParaRPr lang="en-GB" sz="18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Opening Balance Sheet (in MJ)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63133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Intrinsic 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                      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2978034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Electric energy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5392522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Fuel energy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7145421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Tree farm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125471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569823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Current Energy Assets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541612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Embodied energy (EE) of steel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3,608,897.00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525852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Embodied energy (EE) timber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9,504.58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4166005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2100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Non-Current Energy Assets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92046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Embodied energy (EE) of a house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70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030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Building a house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EA120E-C6AD-E113-E1A0-8A22752CEEAA}"/>
              </a:ext>
            </a:extLst>
          </p:cNvPr>
          <p:cNvGraphicFramePr>
            <a:graphicFrameLocks noGrp="1"/>
          </p:cNvGraphicFramePr>
          <p:nvPr/>
        </p:nvGraphicFramePr>
        <p:xfrm>
          <a:off x="311918" y="1556085"/>
          <a:ext cx="7328746" cy="46277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0275">
                  <a:extLst>
                    <a:ext uri="{9D8B030D-6E8A-4147-A177-3AD203B41FA5}">
                      <a16:colId xmlns:a16="http://schemas.microsoft.com/office/drawing/2014/main" val="1126024696"/>
                    </a:ext>
                  </a:extLst>
                </a:gridCol>
                <a:gridCol w="2004181">
                  <a:extLst>
                    <a:ext uri="{9D8B030D-6E8A-4147-A177-3AD203B41FA5}">
                      <a16:colId xmlns:a16="http://schemas.microsoft.com/office/drawing/2014/main" val="2042077902"/>
                    </a:ext>
                  </a:extLst>
                </a:gridCol>
                <a:gridCol w="1854290">
                  <a:extLst>
                    <a:ext uri="{9D8B030D-6E8A-4147-A177-3AD203B41FA5}">
                      <a16:colId xmlns:a16="http://schemas.microsoft.com/office/drawing/2014/main" val="3684666800"/>
                    </a:ext>
                  </a:extLst>
                </a:gridCol>
              </a:tblGrid>
              <a:tr h="7657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Energy Assets</a:t>
                      </a:r>
                      <a:endParaRPr lang="en-GB" sz="18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Opening Balance Sheet (in MJ)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Closing Balance Sheet (in MJ)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63133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Intrinsic 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Calibri" panose="020F0502020204030204" pitchFamily="34" charset="0"/>
                        </a:rPr>
                        <a:t>                         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2978034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Electric energy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5392522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Fuel energy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7145421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Tree farm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125471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569823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Current Energy Assets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541612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Embodied energy (EE) of steel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3,608,897.00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525852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Embodied energy (EE) timber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9,504.58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4166005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2100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Non-Current Energy Assets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92046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Embodied energy (EE) of a house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</a:rPr>
                        <a:t>3,620,579.18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7034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C52591-0F85-4D12-286B-28BB0E2ABABE}"/>
              </a:ext>
            </a:extLst>
          </p:cNvPr>
          <p:cNvGraphicFramePr>
            <a:graphicFrameLocks noGrp="1"/>
          </p:cNvGraphicFramePr>
          <p:nvPr/>
        </p:nvGraphicFramePr>
        <p:xfrm>
          <a:off x="7911332" y="1559859"/>
          <a:ext cx="3968750" cy="4383599"/>
        </p:xfrm>
        <a:graphic>
          <a:graphicData uri="http://schemas.openxmlformats.org/drawingml/2006/table">
            <a:tbl>
              <a:tblPr/>
              <a:tblGrid>
                <a:gridCol w="1885950">
                  <a:extLst>
                    <a:ext uri="{9D8B030D-6E8A-4147-A177-3AD203B41FA5}">
                      <a16:colId xmlns:a16="http://schemas.microsoft.com/office/drawing/2014/main" val="1126024696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631257708"/>
                    </a:ext>
                  </a:extLst>
                </a:gridCol>
              </a:tblGrid>
              <a:tr h="9738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sng" strike="noStrike" dirty="0">
                          <a:effectLst/>
                          <a:latin typeface="Franklin Gothic Medium" panose="020B0603020102020204" pitchFamily="34" charset="0"/>
                        </a:rPr>
                        <a:t>Energy Flow</a:t>
                      </a:r>
                      <a:endParaRPr lang="en-GB" sz="18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Quantity (in MJ)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63133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Beginning 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2150999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9735104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Inflow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8827383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Fuel 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</a:rPr>
                        <a:t>(+)               477.60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443930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Coal Mine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</a:rPr>
                        <a:t>(+)           1,700.00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77903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Outflow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0843476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5392522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7145421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610731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Ending Energy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2177.60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493667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D2EDF02-969C-7220-F86B-5A48D95AC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99" y="214632"/>
            <a:ext cx="1244740" cy="12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2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Scenario Analysis of end-of-life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040BD-2632-5002-9B00-96757170BF01}"/>
              </a:ext>
            </a:extLst>
          </p:cNvPr>
          <p:cNvSpPr txBox="1"/>
          <p:nvPr/>
        </p:nvSpPr>
        <p:spPr>
          <a:xfrm>
            <a:off x="4613254" y="2433371"/>
            <a:ext cx="1537756" cy="585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[10] Build a house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A7A7FB-73AE-39C9-3124-92466851A6F5}"/>
              </a:ext>
            </a:extLst>
          </p:cNvPr>
          <p:cNvSpPr txBox="1"/>
          <p:nvPr/>
        </p:nvSpPr>
        <p:spPr>
          <a:xfrm>
            <a:off x="6534567" y="2433371"/>
            <a:ext cx="1537756" cy="5854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[11] Demolish house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80023F-DA43-300F-7B37-98BB77F4456F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6151010" y="2726074"/>
            <a:ext cx="3835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E818C5C-5711-382F-02C6-47A26AA72237}"/>
              </a:ext>
            </a:extLst>
          </p:cNvPr>
          <p:cNvSpPr txBox="1"/>
          <p:nvPr/>
        </p:nvSpPr>
        <p:spPr>
          <a:xfrm>
            <a:off x="5332815" y="3238180"/>
            <a:ext cx="1537756" cy="585406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[13] Electric</a:t>
            </a:r>
          </a:p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energy recovery</a:t>
            </a: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C322DDE1-CE0A-2049-9F4C-9C85FED039B7}"/>
              </a:ext>
            </a:extLst>
          </p:cNvPr>
          <p:cNvCxnSpPr>
            <a:cxnSpLocks/>
            <a:stCxn id="17" idx="3"/>
            <a:endCxn id="19" idx="3"/>
          </p:cNvCxnSpPr>
          <p:nvPr/>
        </p:nvCxnSpPr>
        <p:spPr>
          <a:xfrm flipH="1">
            <a:off x="6870571" y="2726074"/>
            <a:ext cx="1201752" cy="804809"/>
          </a:xfrm>
          <a:prstGeom prst="curvedConnector3">
            <a:avLst>
              <a:gd name="adj1" fmla="val -8988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066F8C-4962-2204-3263-A3C395E5F6B3}"/>
              </a:ext>
            </a:extLst>
          </p:cNvPr>
          <p:cNvSpPr txBox="1"/>
          <p:nvPr/>
        </p:nvSpPr>
        <p:spPr>
          <a:xfrm>
            <a:off x="5332815" y="4041687"/>
            <a:ext cx="1537756" cy="585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[14] Materials Recovery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7766B202-B6ED-3824-AA0A-8BEE402CF8EC}"/>
              </a:ext>
            </a:extLst>
          </p:cNvPr>
          <p:cNvCxnSpPr>
            <a:cxnSpLocks/>
            <a:stCxn id="17" idx="3"/>
            <a:endCxn id="21" idx="3"/>
          </p:cNvCxnSpPr>
          <p:nvPr/>
        </p:nvCxnSpPr>
        <p:spPr>
          <a:xfrm flipH="1">
            <a:off x="6870571" y="2726074"/>
            <a:ext cx="1201752" cy="1608316"/>
          </a:xfrm>
          <a:prstGeom prst="curvedConnector3">
            <a:avLst>
              <a:gd name="adj1" fmla="val -23203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253DADE9-BE9A-48EF-9AAC-E84C87B022B0}"/>
              </a:ext>
            </a:extLst>
          </p:cNvPr>
          <p:cNvCxnSpPr>
            <a:cxnSpLocks/>
            <a:stCxn id="21" idx="1"/>
            <a:endCxn id="16" idx="1"/>
          </p:cNvCxnSpPr>
          <p:nvPr/>
        </p:nvCxnSpPr>
        <p:spPr>
          <a:xfrm rot="10800000">
            <a:off x="4613255" y="2726074"/>
            <a:ext cx="719561" cy="1608316"/>
          </a:xfrm>
          <a:prstGeom prst="curvedConnector3">
            <a:avLst>
              <a:gd name="adj1" fmla="val 147130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99715C72-95FD-71D9-E863-FF8082B45AF2}"/>
              </a:ext>
            </a:extLst>
          </p:cNvPr>
          <p:cNvCxnSpPr>
            <a:cxnSpLocks/>
            <a:stCxn id="19" idx="1"/>
            <a:endCxn id="16" idx="1"/>
          </p:cNvCxnSpPr>
          <p:nvPr/>
        </p:nvCxnSpPr>
        <p:spPr>
          <a:xfrm rot="10800000">
            <a:off x="4613255" y="2726075"/>
            <a:ext cx="719561" cy="804809"/>
          </a:xfrm>
          <a:prstGeom prst="curvedConnector3">
            <a:avLst>
              <a:gd name="adj1" fmla="val 117804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F83615-230E-440E-7192-9164DE41093D}"/>
              </a:ext>
            </a:extLst>
          </p:cNvPr>
          <p:cNvCxnSpPr>
            <a:cxnSpLocks/>
            <a:stCxn id="17" idx="3"/>
            <a:endCxn id="27" idx="1"/>
          </p:cNvCxnSpPr>
          <p:nvPr/>
        </p:nvCxnSpPr>
        <p:spPr>
          <a:xfrm>
            <a:off x="8072323" y="2726074"/>
            <a:ext cx="3835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8C57BF4-EA17-5375-D852-FB4195319792}"/>
              </a:ext>
            </a:extLst>
          </p:cNvPr>
          <p:cNvSpPr txBox="1"/>
          <p:nvPr/>
        </p:nvSpPr>
        <p:spPr>
          <a:xfrm>
            <a:off x="2691941" y="2433371"/>
            <a:ext cx="1537756" cy="58540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[</a:t>
            </a:r>
            <a:r>
              <a:rPr lang="en-GB" sz="1600" i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Production</a:t>
            </a:r>
            <a:r>
              <a:rPr lang="en-GB" sz="16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A35EF4-4032-40B5-F8A3-79D195799C33}"/>
              </a:ext>
            </a:extLst>
          </p:cNvPr>
          <p:cNvSpPr txBox="1"/>
          <p:nvPr/>
        </p:nvSpPr>
        <p:spPr>
          <a:xfrm>
            <a:off x="8455881" y="2433371"/>
            <a:ext cx="1537756" cy="5854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Franklin Gothic Medium" panose="020B0603020102020204" pitchFamily="34" charset="0"/>
              </a:rPr>
              <a:t>[12] Landfill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DBC184-0496-0907-C61A-6F202DD4D21A}"/>
              </a:ext>
            </a:extLst>
          </p:cNvPr>
          <p:cNvCxnSpPr>
            <a:cxnSpLocks/>
            <a:stCxn id="26" idx="3"/>
            <a:endCxn id="16" idx="1"/>
          </p:cNvCxnSpPr>
          <p:nvPr/>
        </p:nvCxnSpPr>
        <p:spPr>
          <a:xfrm>
            <a:off x="4229697" y="2726074"/>
            <a:ext cx="3835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EF5E87-AE58-8626-570D-B67E1DD579DF}"/>
              </a:ext>
            </a:extLst>
          </p:cNvPr>
          <p:cNvSpPr txBox="1"/>
          <p:nvPr/>
        </p:nvSpPr>
        <p:spPr>
          <a:xfrm>
            <a:off x="3077285" y="1481193"/>
            <a:ext cx="6689714" cy="40862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The EBS model captures the non-linearity of the circular economy</a:t>
            </a:r>
            <a:endParaRPr lang="en-GB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C890471-438A-844F-A456-A48BCC5A7D80}"/>
              </a:ext>
            </a:extLst>
          </p:cNvPr>
          <p:cNvSpPr/>
          <p:nvPr/>
        </p:nvSpPr>
        <p:spPr>
          <a:xfrm>
            <a:off x="2371409" y="2170442"/>
            <a:ext cx="7958296" cy="27073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47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BFE24E-E828-9971-5A19-ADE39E5417F9}"/>
              </a:ext>
            </a:extLst>
          </p:cNvPr>
          <p:cNvSpPr txBox="1"/>
          <p:nvPr/>
        </p:nvSpPr>
        <p:spPr>
          <a:xfrm>
            <a:off x="9829800" y="3810000"/>
            <a:ext cx="2205891" cy="2595685"/>
          </a:xfrm>
          <a:prstGeom prst="wedgeRoundRectCallout">
            <a:avLst>
              <a:gd name="adj1" fmla="val -64259"/>
              <a:gd name="adj2" fmla="val 21364"/>
              <a:gd name="adj3" fmla="val 16667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</p:spPr>
        <p:txBody>
          <a:bodyPr wrap="square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Energy used to recycle material as compared to manufacture from virgin sources</a:t>
            </a:r>
            <a:endParaRPr lang="en-US" sz="1400" dirty="0">
              <a:effectLst/>
              <a:latin typeface="Arial" panose="020B0604020202020204" pitchFamily="34" charset="0"/>
              <a:ea typeface="PMingLiU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Investment options: End-of-life Options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027112-CF55-DD42-1F4E-802512659C26}"/>
              </a:ext>
            </a:extLst>
          </p:cNvPr>
          <p:cNvGraphicFramePr>
            <a:graphicFrameLocks noGrp="1"/>
          </p:cNvGraphicFramePr>
          <p:nvPr/>
        </p:nvGraphicFramePr>
        <p:xfrm>
          <a:off x="4018605" y="1380336"/>
          <a:ext cx="5433127" cy="12128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45791">
                  <a:extLst>
                    <a:ext uri="{9D8B030D-6E8A-4147-A177-3AD203B41FA5}">
                      <a16:colId xmlns:a16="http://schemas.microsoft.com/office/drawing/2014/main" val="1126024696"/>
                    </a:ext>
                  </a:extLst>
                </a:gridCol>
                <a:gridCol w="1406944">
                  <a:extLst>
                    <a:ext uri="{9D8B030D-6E8A-4147-A177-3AD203B41FA5}">
                      <a16:colId xmlns:a16="http://schemas.microsoft.com/office/drawing/2014/main" val="2042077902"/>
                    </a:ext>
                  </a:extLst>
                </a:gridCol>
                <a:gridCol w="1380392">
                  <a:extLst>
                    <a:ext uri="{9D8B030D-6E8A-4147-A177-3AD203B41FA5}">
                      <a16:colId xmlns:a16="http://schemas.microsoft.com/office/drawing/2014/main" val="4207914324"/>
                    </a:ext>
                  </a:extLst>
                </a:gridCol>
              </a:tblGrid>
              <a:tr h="3009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sng" strike="noStrike" dirty="0">
                          <a:solidFill>
                            <a:srgbClr val="000000"/>
                          </a:solidFill>
                          <a:effectLst/>
                        </a:rPr>
                        <a:t>Energy Assets</a:t>
                      </a:r>
                      <a:endParaRPr lang="en-GB" sz="12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Opening Balance  (in MJ)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Closing Balance (in MJ)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63133"/>
                  </a:ext>
                </a:extLst>
              </a:tr>
              <a:tr h="2588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Intrinsic 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2978034"/>
                  </a:ext>
                </a:extLst>
              </a:tr>
              <a:tr h="2588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Energy Assets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541612"/>
                  </a:ext>
                </a:extLst>
              </a:tr>
              <a:tr h="2588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Non-Current Energy Assets (House)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3,620,579.18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60920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DA4CCB-A66A-07EE-C9BD-76E2123F4FFD}"/>
              </a:ext>
            </a:extLst>
          </p:cNvPr>
          <p:cNvSpPr txBox="1"/>
          <p:nvPr/>
        </p:nvSpPr>
        <p:spPr>
          <a:xfrm>
            <a:off x="156309" y="1541894"/>
            <a:ext cx="3312418" cy="1077218"/>
          </a:xfrm>
          <a:prstGeom prst="wedgeRectCallout">
            <a:avLst>
              <a:gd name="adj1" fmla="val 60910"/>
              <a:gd name="adj2" fmla="val -1462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1600" b="1" u="none" strike="noStrike" dirty="0">
                <a:effectLst/>
              </a:rPr>
              <a:t>Option A: Landfill the House </a:t>
            </a:r>
          </a:p>
          <a:p>
            <a:endParaRPr lang="en-GB" sz="1600" u="none" strike="noStrike" dirty="0">
              <a:effectLst/>
            </a:endParaRPr>
          </a:p>
          <a:p>
            <a:pPr marL="179388"/>
            <a:r>
              <a:rPr lang="en-GB" sz="1600" u="none" strike="noStrike" dirty="0">
                <a:effectLst/>
              </a:rPr>
              <a:t>Complete write-off full amount of embodied energy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45A9E-B712-8279-CA0C-7B1ADE6736DF}"/>
              </a:ext>
            </a:extLst>
          </p:cNvPr>
          <p:cNvSpPr txBox="1"/>
          <p:nvPr/>
        </p:nvSpPr>
        <p:spPr>
          <a:xfrm>
            <a:off x="156309" y="3090819"/>
            <a:ext cx="3312418" cy="1323439"/>
          </a:xfrm>
          <a:prstGeom prst="wedgeRectCallout">
            <a:avLst>
              <a:gd name="adj1" fmla="val 61211"/>
              <a:gd name="adj2" fmla="val -9917"/>
            </a:avLst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u="none" strike="noStrike" dirty="0">
                <a:effectLst/>
              </a:rPr>
              <a:t>Option B: Energy Recovery</a:t>
            </a:r>
          </a:p>
          <a:p>
            <a:endParaRPr lang="en-GB" sz="1600" b="1" u="none" strike="noStrike" dirty="0">
              <a:effectLst/>
            </a:endParaRPr>
          </a:p>
          <a:p>
            <a:pPr marL="179388"/>
            <a:r>
              <a:rPr lang="en-GB" sz="1600" dirty="0"/>
              <a:t>Waste-to-energy of the timber for 0.28 MJ and write-off the rest.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5D8D3-645C-AA35-C9E1-863DE38D448A}"/>
              </a:ext>
            </a:extLst>
          </p:cNvPr>
          <p:cNvSpPr txBox="1"/>
          <p:nvPr/>
        </p:nvSpPr>
        <p:spPr>
          <a:xfrm>
            <a:off x="156309" y="4815115"/>
            <a:ext cx="3312418" cy="1077218"/>
          </a:xfrm>
          <a:prstGeom prst="wedgeRectCallout">
            <a:avLst>
              <a:gd name="adj1" fmla="val 62112"/>
              <a:gd name="adj2" fmla="val -521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600" b="1" u="none" strike="noStrike" dirty="0">
                <a:effectLst/>
              </a:rPr>
              <a:t>Option C: Materials Recovery</a:t>
            </a:r>
          </a:p>
          <a:p>
            <a:endParaRPr lang="en-GB" sz="1600" dirty="0"/>
          </a:p>
          <a:p>
            <a:pPr marL="179388"/>
            <a:r>
              <a:rPr lang="en-GB" sz="1600" u="none" strike="noStrike" dirty="0">
                <a:effectLst/>
              </a:rPr>
              <a:t>Retain EEE of Steel and EEE of Timber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0131F22-B869-EFC1-C8DE-0F3887E38588}"/>
              </a:ext>
            </a:extLst>
          </p:cNvPr>
          <p:cNvGraphicFramePr>
            <a:graphicFrameLocks noGrp="1"/>
          </p:cNvGraphicFramePr>
          <p:nvPr/>
        </p:nvGraphicFramePr>
        <p:xfrm>
          <a:off x="4018605" y="3084199"/>
          <a:ext cx="5441920" cy="12128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45791">
                  <a:extLst>
                    <a:ext uri="{9D8B030D-6E8A-4147-A177-3AD203B41FA5}">
                      <a16:colId xmlns:a16="http://schemas.microsoft.com/office/drawing/2014/main" val="1126024696"/>
                    </a:ext>
                  </a:extLst>
                </a:gridCol>
                <a:gridCol w="1389359">
                  <a:extLst>
                    <a:ext uri="{9D8B030D-6E8A-4147-A177-3AD203B41FA5}">
                      <a16:colId xmlns:a16="http://schemas.microsoft.com/office/drawing/2014/main" val="2042077902"/>
                    </a:ext>
                  </a:extLst>
                </a:gridCol>
                <a:gridCol w="1406770">
                  <a:extLst>
                    <a:ext uri="{9D8B030D-6E8A-4147-A177-3AD203B41FA5}">
                      <a16:colId xmlns:a16="http://schemas.microsoft.com/office/drawing/2014/main" val="4207914324"/>
                    </a:ext>
                  </a:extLst>
                </a:gridCol>
              </a:tblGrid>
              <a:tr h="3009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sng" strike="noStrike" dirty="0">
                          <a:solidFill>
                            <a:srgbClr val="000000"/>
                          </a:solidFill>
                          <a:effectLst/>
                        </a:rPr>
                        <a:t>Energy Assets</a:t>
                      </a:r>
                      <a:endParaRPr lang="en-GB" sz="12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Opening Balance  (in MJ)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Closing Balance (in MJ)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63133"/>
                  </a:ext>
                </a:extLst>
              </a:tr>
              <a:tr h="2588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Intrinsic 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2978034"/>
                  </a:ext>
                </a:extLst>
              </a:tr>
              <a:tr h="2588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Energy Assets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541612"/>
                  </a:ext>
                </a:extLst>
              </a:tr>
              <a:tr h="2588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Non-Current Energy Assets (House)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3,620,579.18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609204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E6176DD-C78E-A4BB-DCAD-86DC47D54E1B}"/>
              </a:ext>
            </a:extLst>
          </p:cNvPr>
          <p:cNvGraphicFramePr>
            <a:graphicFrameLocks noGrp="1"/>
          </p:cNvGraphicFramePr>
          <p:nvPr/>
        </p:nvGraphicFramePr>
        <p:xfrm>
          <a:off x="4018604" y="4788062"/>
          <a:ext cx="5441921" cy="14717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45791">
                  <a:extLst>
                    <a:ext uri="{9D8B030D-6E8A-4147-A177-3AD203B41FA5}">
                      <a16:colId xmlns:a16="http://schemas.microsoft.com/office/drawing/2014/main" val="1126024696"/>
                    </a:ext>
                  </a:extLst>
                </a:gridCol>
                <a:gridCol w="1389360">
                  <a:extLst>
                    <a:ext uri="{9D8B030D-6E8A-4147-A177-3AD203B41FA5}">
                      <a16:colId xmlns:a16="http://schemas.microsoft.com/office/drawing/2014/main" val="2042077902"/>
                    </a:ext>
                  </a:extLst>
                </a:gridCol>
                <a:gridCol w="1406770">
                  <a:extLst>
                    <a:ext uri="{9D8B030D-6E8A-4147-A177-3AD203B41FA5}">
                      <a16:colId xmlns:a16="http://schemas.microsoft.com/office/drawing/2014/main" val="4207914324"/>
                    </a:ext>
                  </a:extLst>
                </a:gridCol>
              </a:tblGrid>
              <a:tr h="3009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sng" strike="noStrike" dirty="0">
                          <a:solidFill>
                            <a:srgbClr val="000000"/>
                          </a:solidFill>
                          <a:effectLst/>
                        </a:rPr>
                        <a:t>Energy Assets</a:t>
                      </a:r>
                      <a:endParaRPr lang="en-GB" sz="12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Opening Balance  (in MJ)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Closing Balance (in MJ)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63133"/>
                  </a:ext>
                </a:extLst>
              </a:tr>
              <a:tr h="2588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Intrinsic 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2978034"/>
                  </a:ext>
                </a:extLst>
              </a:tr>
              <a:tr h="2588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Energy Assets (Steel)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r" fontAlgn="b">
                        <a:tabLst/>
                      </a:pPr>
                      <a:r>
                        <a:rPr lang="en-GB" sz="1400" dirty="0"/>
                        <a:t>2,165,338.20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541612"/>
                  </a:ext>
                </a:extLst>
              </a:tr>
              <a:tr h="2588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Energy Assets (Timber)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dirty="0"/>
                        <a:t>4752.29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8752933"/>
                  </a:ext>
                </a:extLst>
              </a:tr>
              <a:tr h="2588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Non-Current Energy Assets (House)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3,620,579.18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60920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114E47-2F0A-688F-C87A-3AA85CF05A77}"/>
              </a:ext>
            </a:extLst>
          </p:cNvPr>
          <p:cNvGraphicFramePr>
            <a:graphicFrameLocks noGrp="1"/>
          </p:cNvGraphicFramePr>
          <p:nvPr/>
        </p:nvGraphicFramePr>
        <p:xfrm>
          <a:off x="10292090" y="5088527"/>
          <a:ext cx="1281310" cy="1154430"/>
        </p:xfrm>
        <a:graphic>
          <a:graphicData uri="http://schemas.openxmlformats.org/drawingml/2006/table">
            <a:tbl>
              <a:tblPr firstRow="1" firstCol="1" bandCol="1"/>
              <a:tblGrid>
                <a:gridCol w="86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Aluminum</a:t>
                      </a:r>
                    </a:p>
                  </a:txBody>
                  <a:tcPr marL="36165" marR="361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  5%</a:t>
                      </a:r>
                    </a:p>
                  </a:txBody>
                  <a:tcPr marL="36165" marR="361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Steel</a:t>
                      </a:r>
                    </a:p>
                  </a:txBody>
                  <a:tcPr marL="36165" marR="361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40%</a:t>
                      </a:r>
                    </a:p>
                  </a:txBody>
                  <a:tcPr marL="36165" marR="361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Glass</a:t>
                      </a:r>
                    </a:p>
                  </a:txBody>
                  <a:tcPr marL="36165" marR="361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80%</a:t>
                      </a:r>
                    </a:p>
                  </a:txBody>
                  <a:tcPr marL="36165" marR="361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Paper</a:t>
                      </a:r>
                    </a:p>
                  </a:txBody>
                  <a:tcPr marL="36165" marR="361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50%</a:t>
                      </a:r>
                    </a:p>
                  </a:txBody>
                  <a:tcPr marL="36165" marR="361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30822"/>
                  </a:ext>
                </a:extLst>
              </a:tr>
              <a:tr h="171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Plastic</a:t>
                      </a:r>
                    </a:p>
                  </a:txBody>
                  <a:tcPr marL="36165" marR="361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40%</a:t>
                      </a:r>
                    </a:p>
                  </a:txBody>
                  <a:tcPr marL="36165" marR="361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6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649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3087BF-5AFB-A057-A523-6254E8B2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 of Carbon Categories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1F7A8A-876B-7E85-9F49-FEB92AD1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47" y="2533102"/>
            <a:ext cx="5098646" cy="3298688"/>
          </a:xfrm>
        </p:spPr>
        <p:txBody>
          <a:bodyPr>
            <a:no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Intrinsic Carbon (IC):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amount of carbon stored within an energy resource that may be released during future energy work.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Operational Carbon (OC)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The amount of carbon released into the atmosphere during transformations between different forms of energy.</a:t>
            </a: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Embodied Carbon (EC)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An allocation of atmospheric carbon to an item that represents the operational carbon released in the past, plus the intrinsic carbon of the material.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2FFFE-CE06-F124-95C6-111EEEB6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DB5A7-8A4E-B6BF-0B80-23FB7669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761732-92AC-A608-7104-D897B5F6F6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9507" y="2575491"/>
            <a:ext cx="5098646" cy="3298688"/>
          </a:xfrm>
        </p:spPr>
        <p:txBody>
          <a:bodyPr>
            <a:no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Carbon Balance Sheet (CBS)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 statement of carbon position that represents a snapshot-in-time of carbon owned by the entity.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Carbon Gains and Uses (CGU)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 statement of carbon performance that represents the trade of carbon between entities through sales and purchase transactions. </a:t>
            </a: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Carbon Flow Statement (CFS)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Represents real-time change of carbon. Most categories of Scope 1, 2, and 3 can be found on the CFS.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2D5B4-0A39-F2F8-0786-573FA7793DF1}"/>
              </a:ext>
            </a:extLst>
          </p:cNvPr>
          <p:cNvSpPr txBox="1"/>
          <p:nvPr/>
        </p:nvSpPr>
        <p:spPr>
          <a:xfrm>
            <a:off x="1481070" y="2034863"/>
            <a:ext cx="27879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New Carbon Categories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BC6EA-E915-EB23-63DD-CB313680E7CA}"/>
              </a:ext>
            </a:extLst>
          </p:cNvPr>
          <p:cNvSpPr txBox="1"/>
          <p:nvPr/>
        </p:nvSpPr>
        <p:spPr>
          <a:xfrm>
            <a:off x="7872635" y="2034863"/>
            <a:ext cx="23006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Carbon Statements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717FF9-E260-A0F8-8C26-FF46F4E4CBD4}"/>
              </a:ext>
            </a:extLst>
          </p:cNvPr>
          <p:cNvSpPr txBox="1"/>
          <p:nvPr/>
        </p:nvSpPr>
        <p:spPr>
          <a:xfrm>
            <a:off x="4105711" y="1352068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Borrowed from the energy categories</a:t>
            </a:r>
          </a:p>
        </p:txBody>
      </p:sp>
    </p:spTree>
    <p:extLst>
      <p:ext uri="{BB962C8B-B14F-4D97-AF65-F5344CB8AC3E}">
        <p14:creationId xmlns:p14="http://schemas.microsoft.com/office/powerpoint/2010/main" val="3889420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The carbon asset stack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913208D-97E3-F231-4F20-563959B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446" y="6405685"/>
            <a:ext cx="475962" cy="169497"/>
          </a:xfrm>
        </p:spPr>
        <p:txBody>
          <a:bodyPr/>
          <a:lstStyle/>
          <a:p>
            <a:fld id="{BC9C3AAE-303E-4549-BDDB-0F2933EFA14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D765E-4080-9C8B-F89B-82B057DA593A}"/>
              </a:ext>
            </a:extLst>
          </p:cNvPr>
          <p:cNvSpPr txBox="1"/>
          <p:nvPr/>
        </p:nvSpPr>
        <p:spPr>
          <a:xfrm>
            <a:off x="539473" y="3014882"/>
            <a:ext cx="2331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High Flexibility of Use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(Low entropy)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27B467-8D11-3997-2EEA-D2A6AE03AF06}"/>
              </a:ext>
            </a:extLst>
          </p:cNvPr>
          <p:cNvSpPr txBox="1"/>
          <p:nvPr/>
        </p:nvSpPr>
        <p:spPr>
          <a:xfrm>
            <a:off x="561914" y="5314140"/>
            <a:ext cx="2286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Low Flexibility of Use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(High entropy)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A17FD0-D6E1-9A76-6E7B-D0AC737DEA91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1705016" y="3599657"/>
            <a:ext cx="0" cy="171448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051D6ED-4BA7-61BD-A0BC-B202D4453A15}"/>
              </a:ext>
            </a:extLst>
          </p:cNvPr>
          <p:cNvSpPr/>
          <p:nvPr/>
        </p:nvSpPr>
        <p:spPr>
          <a:xfrm>
            <a:off x="3204011" y="3069003"/>
            <a:ext cx="4647215" cy="29536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600" b="1" dirty="0">
                <a:latin typeface="Franklin Gothic Medium" panose="020B0603020102020204" pitchFamily="34" charset="0"/>
              </a:rPr>
              <a:t>Intrinsic Carbon</a:t>
            </a:r>
          </a:p>
          <a:p>
            <a:r>
              <a:rPr lang="en-GB" sz="1600" dirty="0">
                <a:latin typeface="Franklin Gothic Medium" panose="020B0603020102020204" pitchFamily="34" charset="0"/>
              </a:rPr>
              <a:t>       </a:t>
            </a:r>
          </a:p>
          <a:p>
            <a:endParaRPr lang="en-GB" sz="1600" b="1" dirty="0">
              <a:latin typeface="Franklin Gothic Medium" panose="020B0603020102020204" pitchFamily="34" charset="0"/>
            </a:endParaRPr>
          </a:p>
          <a:p>
            <a:endParaRPr lang="en-GB" sz="1600" b="1" dirty="0">
              <a:latin typeface="Franklin Gothic Medium" panose="020B0603020102020204" pitchFamily="34" charset="0"/>
            </a:endParaRPr>
          </a:p>
          <a:p>
            <a:r>
              <a:rPr lang="en-GB" sz="1600" b="1" dirty="0">
                <a:latin typeface="Franklin Gothic Medium" panose="020B0603020102020204" pitchFamily="34" charset="0"/>
              </a:rPr>
              <a:t>Embodied Carbon for Exchange (EC for Exchange)</a:t>
            </a:r>
          </a:p>
          <a:p>
            <a:r>
              <a:rPr lang="en-GB" sz="1600" dirty="0">
                <a:latin typeface="Franklin Gothic Medium" panose="020B0603020102020204" pitchFamily="34" charset="0"/>
              </a:rPr>
              <a:t>      i.e., Inventory </a:t>
            </a:r>
          </a:p>
          <a:p>
            <a:endParaRPr lang="en-GB" sz="1600" dirty="0">
              <a:latin typeface="Franklin Gothic Medium" panose="020B0603020102020204" pitchFamily="34" charset="0"/>
            </a:endParaRPr>
          </a:p>
          <a:p>
            <a:endParaRPr lang="en-GB" sz="1600" b="1" dirty="0">
              <a:latin typeface="Franklin Gothic Medium" panose="020B0603020102020204" pitchFamily="34" charset="0"/>
            </a:endParaRPr>
          </a:p>
          <a:p>
            <a:r>
              <a:rPr lang="en-GB" sz="1600" b="1" dirty="0">
                <a:latin typeface="Franklin Gothic Medium" panose="020B0603020102020204" pitchFamily="34" charset="0"/>
              </a:rPr>
              <a:t>Embodied Carbon of Use (EC for Use)</a:t>
            </a:r>
          </a:p>
          <a:p>
            <a:r>
              <a:rPr lang="en-GB" sz="1600" dirty="0">
                <a:latin typeface="Franklin Gothic Medium" panose="020B0603020102020204" pitchFamily="34" charset="0"/>
              </a:rPr>
              <a:t>      i.e., Plant, Property and Equipment (PPE)</a:t>
            </a:r>
          </a:p>
          <a:p>
            <a:r>
              <a:rPr lang="en-GB" sz="1600" dirty="0">
                <a:latin typeface="Franklin Gothic Medium" panose="020B0603020102020204" pitchFamily="34" charset="0"/>
              </a:rPr>
              <a:t>          (Embodied Energy to be </a:t>
            </a:r>
            <a:r>
              <a:rPr lang="en-GB" sz="1600" b="1" i="1" dirty="0">
                <a:latin typeface="Franklin Gothic Medium" panose="020B0603020102020204" pitchFamily="34" charset="0"/>
              </a:rPr>
              <a:t>used</a:t>
            </a:r>
            <a:r>
              <a:rPr lang="en-GB" sz="1600" dirty="0"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98ECC-AB5B-A758-9822-13CD5F677ACB}"/>
              </a:ext>
            </a:extLst>
          </p:cNvPr>
          <p:cNvSpPr txBox="1"/>
          <p:nvPr/>
        </p:nvSpPr>
        <p:spPr>
          <a:xfrm>
            <a:off x="4213684" y="2700011"/>
            <a:ext cx="228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Franklin Gothic Medium" panose="020B0603020102020204" pitchFamily="34" charset="0"/>
              </a:rPr>
              <a:t>Carbon ASSET STACK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088683-0860-5786-6B2C-B4AC6190A0C1}"/>
              </a:ext>
            </a:extLst>
          </p:cNvPr>
          <p:cNvCxnSpPr>
            <a:cxnSpLocks/>
          </p:cNvCxnSpPr>
          <p:nvPr/>
        </p:nvCxnSpPr>
        <p:spPr>
          <a:xfrm>
            <a:off x="3204782" y="4024085"/>
            <a:ext cx="46464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CF8C93-16F4-2D30-890D-4B15762358E7}"/>
              </a:ext>
            </a:extLst>
          </p:cNvPr>
          <p:cNvCxnSpPr>
            <a:cxnSpLocks/>
          </p:cNvCxnSpPr>
          <p:nvPr/>
        </p:nvCxnSpPr>
        <p:spPr>
          <a:xfrm>
            <a:off x="3206350" y="4994877"/>
            <a:ext cx="46448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C53A7F2F-911F-4127-1F98-F5B2B2440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545"/>
            <a:ext cx="10188388" cy="11408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carbon asset stack is a translation of the energy asset stack via combustion emission factors.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86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00F5-C4C3-5A1B-9579-DEED49D1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 start accounting for Emission Factors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DC7DE98-9207-6565-8AC3-3C405F284F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28882" y="2751442"/>
          <a:ext cx="3704908" cy="2364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757">
                  <a:extLst>
                    <a:ext uri="{9D8B030D-6E8A-4147-A177-3AD203B41FA5}">
                      <a16:colId xmlns:a16="http://schemas.microsoft.com/office/drawing/2014/main" val="1695273748"/>
                    </a:ext>
                  </a:extLst>
                </a:gridCol>
                <a:gridCol w="2373151">
                  <a:extLst>
                    <a:ext uri="{9D8B030D-6E8A-4147-A177-3AD203B41FA5}">
                      <a16:colId xmlns:a16="http://schemas.microsoft.com/office/drawing/2014/main" val="577920034"/>
                    </a:ext>
                  </a:extLst>
                </a:gridCol>
              </a:tblGrid>
              <a:tr h="1091131">
                <a:tc>
                  <a:txBody>
                    <a:bodyPr/>
                    <a:lstStyle/>
                    <a:p>
                      <a:endParaRPr lang="en-GB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Emission Factor</a:t>
                      </a:r>
                      <a:endParaRPr lang="en-GB" sz="2800" dirty="0"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(kg / TJ)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1494409"/>
                  </a:ext>
                </a:extLst>
              </a:tr>
              <a:tr h="41566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Gas Oil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0.020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5076801"/>
                  </a:ext>
                </a:extLst>
              </a:tr>
              <a:tr h="4416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Crude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0.021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9820484"/>
                  </a:ext>
                </a:extLst>
              </a:tr>
              <a:tr h="41566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Coal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0.026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56300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FCA51-E7CE-A73F-FABF-F957B450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DB367-5FE2-89AE-C678-3CBE1BDE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D159E-EA84-F26A-C830-5E38FEB4073B}"/>
              </a:ext>
            </a:extLst>
          </p:cNvPr>
          <p:cNvSpPr txBox="1"/>
          <p:nvPr/>
        </p:nvSpPr>
        <p:spPr>
          <a:xfrm>
            <a:off x="1609231" y="5115560"/>
            <a:ext cx="2944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U.K. BEIS,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E04BD-7678-83E6-50AF-D0A2B7FD85B0}"/>
              </a:ext>
            </a:extLst>
          </p:cNvPr>
          <p:cNvSpPr txBox="1"/>
          <p:nvPr/>
        </p:nvSpPr>
        <p:spPr>
          <a:xfrm>
            <a:off x="5669681" y="4059625"/>
            <a:ext cx="5293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These factors carry an uncertainty with them!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1C9B3B3-E98D-0109-03DA-73BFB765C884}"/>
              </a:ext>
            </a:extLst>
          </p:cNvPr>
          <p:cNvSpPr/>
          <p:nvPr/>
        </p:nvSpPr>
        <p:spPr>
          <a:xfrm>
            <a:off x="5155324" y="4477411"/>
            <a:ext cx="1781504" cy="284142"/>
          </a:xfrm>
          <a:custGeom>
            <a:avLst/>
            <a:gdLst>
              <a:gd name="connsiteX0" fmla="*/ 1781504 w 1781504"/>
              <a:gd name="connsiteY0" fmla="*/ 0 h 284142"/>
              <a:gd name="connsiteX1" fmla="*/ 1213945 w 1781504"/>
              <a:gd name="connsiteY1" fmla="*/ 283780 h 284142"/>
              <a:gd name="connsiteX2" fmla="*/ 0 w 1781504"/>
              <a:gd name="connsiteY2" fmla="*/ 47297 h 28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1504" h="284142">
                <a:moveTo>
                  <a:pt x="1781504" y="0"/>
                </a:moveTo>
                <a:cubicBezTo>
                  <a:pt x="1646183" y="137948"/>
                  <a:pt x="1510862" y="275897"/>
                  <a:pt x="1213945" y="283780"/>
                </a:cubicBezTo>
                <a:cubicBezTo>
                  <a:pt x="917028" y="291663"/>
                  <a:pt x="458514" y="169480"/>
                  <a:pt x="0" y="47297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65305-ACC1-7B88-83A8-DAF5A4E79996}"/>
              </a:ext>
            </a:extLst>
          </p:cNvPr>
          <p:cNvSpPr txBox="1"/>
          <p:nvPr/>
        </p:nvSpPr>
        <p:spPr>
          <a:xfrm>
            <a:off x="599229" y="1536764"/>
            <a:ext cx="11086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Now we introduce the accounting of methodological choice when determining carbon emissions.</a:t>
            </a:r>
          </a:p>
          <a:p>
            <a:endParaRPr lang="en-GB" sz="2000" dirty="0"/>
          </a:p>
          <a:p>
            <a:r>
              <a:rPr lang="en-GB" sz="2000" dirty="0"/>
              <a:t>We can use Emission Factors as the ‘exchange rate’ between energy and emissions </a:t>
            </a:r>
          </a:p>
        </p:txBody>
      </p:sp>
    </p:spTree>
    <p:extLst>
      <p:ext uri="{BB962C8B-B14F-4D97-AF65-F5344CB8AC3E}">
        <p14:creationId xmlns:p14="http://schemas.microsoft.com/office/powerpoint/2010/main" val="3737814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9A53-249E-2344-244A-6981C1F9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Carbon transactions (by applying emission factors to energy transactions)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50FB8-A137-5450-03EF-7475305D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4B36498-812E-0E65-B5B1-68970D1A42F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668018"/>
              </p:ext>
            </p:extLst>
          </p:nvPr>
        </p:nvGraphicFramePr>
        <p:xfrm>
          <a:off x="198780" y="1408113"/>
          <a:ext cx="8484547" cy="5332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1529">
                  <a:extLst>
                    <a:ext uri="{9D8B030D-6E8A-4147-A177-3AD203B41FA5}">
                      <a16:colId xmlns:a16="http://schemas.microsoft.com/office/drawing/2014/main" val="2698579855"/>
                    </a:ext>
                  </a:extLst>
                </a:gridCol>
                <a:gridCol w="3011089">
                  <a:extLst>
                    <a:ext uri="{9D8B030D-6E8A-4147-A177-3AD203B41FA5}">
                      <a16:colId xmlns:a16="http://schemas.microsoft.com/office/drawing/2014/main" val="3645463417"/>
                    </a:ext>
                  </a:extLst>
                </a:gridCol>
                <a:gridCol w="1400960">
                  <a:extLst>
                    <a:ext uri="{9D8B030D-6E8A-4147-A177-3AD203B41FA5}">
                      <a16:colId xmlns:a16="http://schemas.microsoft.com/office/drawing/2014/main" val="2587735483"/>
                    </a:ext>
                  </a:extLst>
                </a:gridCol>
                <a:gridCol w="1310969">
                  <a:extLst>
                    <a:ext uri="{9D8B030D-6E8A-4147-A177-3AD203B41FA5}">
                      <a16:colId xmlns:a16="http://schemas.microsoft.com/office/drawing/2014/main" val="2870386377"/>
                    </a:ext>
                  </a:extLst>
                </a:gridCol>
              </a:tblGrid>
              <a:tr h="25165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Transaction</a:t>
                      </a:r>
                      <a:endParaRPr lang="en-GB" sz="18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Journal Entry</a:t>
                      </a:r>
                      <a:endParaRPr lang="en-GB" sz="18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Debit (kgCO2)</a:t>
                      </a:r>
                      <a:endParaRPr lang="en-GB" sz="18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u="sng" dirty="0">
                          <a:effectLst/>
                        </a:rPr>
                        <a:t>Credit (kgCO2)</a:t>
                      </a:r>
                      <a:endParaRPr lang="en-GB" sz="18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/>
                </a:tc>
                <a:extLst>
                  <a:ext uri="{0D108BD9-81ED-4DB2-BD59-A6C34878D82A}">
                    <a16:rowId xmlns:a16="http://schemas.microsoft.com/office/drawing/2014/main" val="3527230456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[1] Extract iron ore (China)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IC of fuel energy (Gas Oil)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7.50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972074"/>
                  </a:ext>
                </a:extLst>
              </a:tr>
              <a:tr h="15938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EC of iron ore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7.50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83478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[2] Transporting ore (China -&gt; UK)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IC of fuel energy (Crude)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73,500.00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80826"/>
                  </a:ext>
                </a:extLst>
              </a:tr>
              <a:tr h="15938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EC of iron ore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73,500.00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459487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[3.1] Steel production (Teeside, UK)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IC of fuel energy (Coal)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2,808.00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648684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EC of iron ore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7.50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960803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EC of steel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2,815.50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217693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[3.2] Transport steel (Teeside -&gt; Oxford)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IC of fuel energy (Gas Oil)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10.44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861531"/>
                  </a:ext>
                </a:extLst>
              </a:tr>
              <a:tr h="15938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EC of steel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10.44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20932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[4] Harvest tree (Sweden)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IC of fuel energy (Gas Oil)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90.00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909434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IC of wood from a Tree farm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1,321.20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365174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EC of tree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1,411.20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83884"/>
                  </a:ext>
                </a:extLst>
              </a:tr>
              <a:tr h="1816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[5] Timber production (Sweden)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IC of fuel energy (Gas Oil)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100.00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56165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EC of tree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1,411.20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985024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EC of timber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1,511.20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99245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[6] Transport timber (Sweden -&gt; Oxford)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IC of fuel energy (Gas Oil)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0.09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454965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EC of timber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0.09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8775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[7] Mine the coal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IC of fuel energy (Gas Oil)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9.54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304092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IE of coal from a mine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44.20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911559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EC of coal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53.74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12749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[8] Transport coal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IC of fuel energy (Gas Oil)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68325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EC of coal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0.01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422198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[9] Generate electricity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EC of coal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53.75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082516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EC of electric energy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53.75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995223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[10] Build a house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EC of electric energy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53.75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79800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EC of steel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2,825.94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839501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EC of timber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1,511.29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83512"/>
                  </a:ext>
                </a:extLst>
              </a:tr>
              <a:tr h="149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EC of building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4,390.98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08" marR="41708" marT="0" marB="0" anchor="ctr">
                    <a:solidFill>
                      <a:schemeClr val="accent6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379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E3BA8F-76B3-4DC9-7961-8630CFA804B1}"/>
              </a:ext>
            </a:extLst>
          </p:cNvPr>
          <p:cNvSpPr txBox="1"/>
          <p:nvPr/>
        </p:nvSpPr>
        <p:spPr>
          <a:xfrm>
            <a:off x="9353497" y="250555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Manufacture of steel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7588F-D4DB-D73F-FE09-23ED7E0A20AB}"/>
              </a:ext>
            </a:extLst>
          </p:cNvPr>
          <p:cNvSpPr txBox="1"/>
          <p:nvPr/>
        </p:nvSpPr>
        <p:spPr>
          <a:xfrm>
            <a:off x="9353497" y="4073763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Manufacture of timber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A1889-56FD-2F79-89C7-C05EC2A2EF69}"/>
              </a:ext>
            </a:extLst>
          </p:cNvPr>
          <p:cNvSpPr txBox="1"/>
          <p:nvPr/>
        </p:nvSpPr>
        <p:spPr>
          <a:xfrm>
            <a:off x="9353497" y="517746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Generation of </a:t>
            </a:r>
          </a:p>
          <a:p>
            <a:r>
              <a:rPr lang="en-GB" dirty="0"/>
              <a:t>electric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1EE9F-CF98-DF8C-C2CB-66E35035307F}"/>
              </a:ext>
            </a:extLst>
          </p:cNvPr>
          <p:cNvSpPr txBox="1"/>
          <p:nvPr/>
        </p:nvSpPr>
        <p:spPr>
          <a:xfrm>
            <a:off x="9353497" y="623235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Assembling a house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D11AA9C-FCA6-C29D-35E8-9AFC834F27DE}"/>
              </a:ext>
            </a:extLst>
          </p:cNvPr>
          <p:cNvSpPr/>
          <p:nvPr/>
        </p:nvSpPr>
        <p:spPr>
          <a:xfrm>
            <a:off x="8918713" y="1921565"/>
            <a:ext cx="304800" cy="1507435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80F4B96-CB36-FF83-A5B2-EB2FC31D53FB}"/>
              </a:ext>
            </a:extLst>
          </p:cNvPr>
          <p:cNvSpPr/>
          <p:nvPr/>
        </p:nvSpPr>
        <p:spPr>
          <a:xfrm>
            <a:off x="8918713" y="3623980"/>
            <a:ext cx="304800" cy="1213064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D45C35B-A729-B28C-B670-FC8A37F55E8D}"/>
              </a:ext>
            </a:extLst>
          </p:cNvPr>
          <p:cNvSpPr/>
          <p:nvPr/>
        </p:nvSpPr>
        <p:spPr>
          <a:xfrm>
            <a:off x="8918713" y="4992786"/>
            <a:ext cx="304800" cy="1010449"/>
          </a:xfrm>
          <a:prstGeom prst="righ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B51B02F6-4144-08D6-14D9-054B107F04BC}"/>
              </a:ext>
            </a:extLst>
          </p:cNvPr>
          <p:cNvSpPr/>
          <p:nvPr/>
        </p:nvSpPr>
        <p:spPr>
          <a:xfrm>
            <a:off x="8918713" y="6158978"/>
            <a:ext cx="304800" cy="4776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74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BDE1-2614-24BA-14E4-87828918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Carbon Asset Stack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526BC-6EFB-0431-DFF2-35C694A8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429DC-4BC3-5AE1-0484-B3777A02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C3D777-D4A4-814F-ECDC-80481BF82D3E}"/>
              </a:ext>
            </a:extLst>
          </p:cNvPr>
          <p:cNvGraphicFramePr>
            <a:graphicFrameLocks noGrp="1"/>
          </p:cNvGraphicFramePr>
          <p:nvPr/>
        </p:nvGraphicFramePr>
        <p:xfrm>
          <a:off x="2771344" y="1556085"/>
          <a:ext cx="7476248" cy="46277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0275">
                  <a:extLst>
                    <a:ext uri="{9D8B030D-6E8A-4147-A177-3AD203B41FA5}">
                      <a16:colId xmlns:a16="http://schemas.microsoft.com/office/drawing/2014/main" val="1126024696"/>
                    </a:ext>
                  </a:extLst>
                </a:gridCol>
                <a:gridCol w="2004181">
                  <a:extLst>
                    <a:ext uri="{9D8B030D-6E8A-4147-A177-3AD203B41FA5}">
                      <a16:colId xmlns:a16="http://schemas.microsoft.com/office/drawing/2014/main" val="2042077902"/>
                    </a:ext>
                  </a:extLst>
                </a:gridCol>
                <a:gridCol w="2001792">
                  <a:extLst>
                    <a:ext uri="{9D8B030D-6E8A-4147-A177-3AD203B41FA5}">
                      <a16:colId xmlns:a16="http://schemas.microsoft.com/office/drawing/2014/main" val="3684666800"/>
                    </a:ext>
                  </a:extLst>
                </a:gridCol>
              </a:tblGrid>
              <a:tr h="7657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Carbon Assets</a:t>
                      </a:r>
                      <a:endParaRPr lang="en-GB" sz="1800" b="1" i="0" u="sng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Opening Balance Sheet (in kgCO2)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Closing Balance Sheet (in kgCO2)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63133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Intrinsic Carbon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Calibri" panose="020F0502020204030204" pitchFamily="34" charset="0"/>
                        </a:rPr>
                        <a:t>                                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2978034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Electric energy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5392522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Fuel energy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7145421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Tree farm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125471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569823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Current Carbon Assets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541612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Embodied carbon (EC) of steel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76,326 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525852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Embodied carbon (EC) timber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1,511 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4166005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2100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Non-Current Energy Assets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92046"/>
                  </a:ext>
                </a:extLst>
              </a:tr>
              <a:tr h="35108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cs typeface="Arial" panose="020B0604020202020204" pitchFamily="34" charset="0"/>
                        </a:rPr>
                        <a:t>   Embodied carbon (EC) of a house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77,891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70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04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/>
          <a:lstStyle/>
          <a:p>
            <a:r>
              <a:rPr lang="en-GB" dirty="0"/>
              <a:t>What is financial decision usefulness?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8E7E6-5042-A44B-CEF1-17791A11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12" y="1452293"/>
            <a:ext cx="9396181" cy="4780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F5FA24-6D68-80E7-E836-F6144C15CDAE}"/>
              </a:ext>
            </a:extLst>
          </p:cNvPr>
          <p:cNvSpPr txBox="1"/>
          <p:nvPr/>
        </p:nvSpPr>
        <p:spPr>
          <a:xfrm>
            <a:off x="8318807" y="644642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Glenk</a:t>
            </a:r>
            <a:r>
              <a:rPr lang="en-GB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557717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BDE1-2614-24BA-14E4-87828918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Carbon Flow Statement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526BC-6EFB-0431-DFF2-35C694A8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429DC-4BC3-5AE1-0484-B3777A02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F2F649-01C7-8F47-D792-CA0E245BE9FD}"/>
              </a:ext>
            </a:extLst>
          </p:cNvPr>
          <p:cNvGraphicFramePr>
            <a:graphicFrameLocks noGrp="1"/>
          </p:cNvGraphicFramePr>
          <p:nvPr/>
        </p:nvGraphicFramePr>
        <p:xfrm>
          <a:off x="693082" y="1335378"/>
          <a:ext cx="7268492" cy="51227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855734">
                  <a:extLst>
                    <a:ext uri="{9D8B030D-6E8A-4147-A177-3AD203B41FA5}">
                      <a16:colId xmlns:a16="http://schemas.microsoft.com/office/drawing/2014/main" val="903547741"/>
                    </a:ext>
                  </a:extLst>
                </a:gridCol>
                <a:gridCol w="1788910">
                  <a:extLst>
                    <a:ext uri="{9D8B030D-6E8A-4147-A177-3AD203B41FA5}">
                      <a16:colId xmlns:a16="http://schemas.microsoft.com/office/drawing/2014/main" val="1319890435"/>
                    </a:ext>
                  </a:extLst>
                </a:gridCol>
                <a:gridCol w="1623848">
                  <a:extLst>
                    <a:ext uri="{9D8B030D-6E8A-4147-A177-3AD203B41FA5}">
                      <a16:colId xmlns:a16="http://schemas.microsoft.com/office/drawing/2014/main" val="3038032496"/>
                    </a:ext>
                  </a:extLst>
                </a:gridCol>
              </a:tblGrid>
              <a:tr h="77486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Carbon Flow Statement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Quantity </a:t>
                      </a:r>
                      <a:b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</a:b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(in kgCO2)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Quantity </a:t>
                      </a:r>
                      <a:b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</a:b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(in kgCO2)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244266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BEGINNING CARBON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195143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949376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indent="127635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Inflow of fuel (</a:t>
                      </a:r>
                      <a:r>
                        <a:rPr lang="en-GB" sz="1800" b="1" dirty="0">
                          <a:effectLst/>
                          <a:latin typeface="Franklin Gothic Medium" panose="020B0603020102020204" pitchFamily="34" charset="0"/>
                        </a:rPr>
                        <a:t>Scope 1</a:t>
                      </a: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995098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indent="25400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Crude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73,500 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86386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indent="25400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Gas Oil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208 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96038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indent="25400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Coal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2,808 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558838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76385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indent="127635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Inflow of electric energy (</a:t>
                      </a:r>
                      <a:r>
                        <a:rPr lang="en-GB" sz="1800" b="1" dirty="0">
                          <a:effectLst/>
                          <a:latin typeface="Franklin Gothic Medium" panose="020B0603020102020204" pitchFamily="34" charset="0"/>
                        </a:rPr>
                        <a:t>Scope 2</a:t>
                      </a: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54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417874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51393"/>
                  </a:ext>
                </a:extLst>
              </a:tr>
              <a:tr h="320237">
                <a:tc>
                  <a:txBody>
                    <a:bodyPr/>
                    <a:lstStyle/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Inflow of embodied carbon </a:t>
                      </a:r>
                    </a:p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 (</a:t>
                      </a:r>
                      <a:r>
                        <a:rPr lang="en-GB" sz="1800" b="1" dirty="0">
                          <a:effectLst/>
                          <a:latin typeface="Franklin Gothic Medium" panose="020B0603020102020204" pitchFamily="34" charset="0"/>
                        </a:rPr>
                        <a:t>Upstream Scope 3</a:t>
                      </a: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436498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marL="28956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Timber (Category 1 Products)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1,321 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857420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44224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indent="127635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Outflow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56417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ENDING CARBON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77,837 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54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83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818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BDE1-2614-24BA-14E4-87828918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Application: Depicting fuel choice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526BC-6EFB-0431-DFF2-35C694A8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429DC-4BC3-5AE1-0484-B3777A02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F2F649-01C7-8F47-D792-CA0E245BE9FD}"/>
              </a:ext>
            </a:extLst>
          </p:cNvPr>
          <p:cNvGraphicFramePr>
            <a:graphicFrameLocks noGrp="1"/>
          </p:cNvGraphicFramePr>
          <p:nvPr/>
        </p:nvGraphicFramePr>
        <p:xfrm>
          <a:off x="693082" y="1335378"/>
          <a:ext cx="7268492" cy="51227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855734">
                  <a:extLst>
                    <a:ext uri="{9D8B030D-6E8A-4147-A177-3AD203B41FA5}">
                      <a16:colId xmlns:a16="http://schemas.microsoft.com/office/drawing/2014/main" val="903547741"/>
                    </a:ext>
                  </a:extLst>
                </a:gridCol>
                <a:gridCol w="1788910">
                  <a:extLst>
                    <a:ext uri="{9D8B030D-6E8A-4147-A177-3AD203B41FA5}">
                      <a16:colId xmlns:a16="http://schemas.microsoft.com/office/drawing/2014/main" val="1319890435"/>
                    </a:ext>
                  </a:extLst>
                </a:gridCol>
                <a:gridCol w="1623848">
                  <a:extLst>
                    <a:ext uri="{9D8B030D-6E8A-4147-A177-3AD203B41FA5}">
                      <a16:colId xmlns:a16="http://schemas.microsoft.com/office/drawing/2014/main" val="3038032496"/>
                    </a:ext>
                  </a:extLst>
                </a:gridCol>
              </a:tblGrid>
              <a:tr h="77486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Carbon Flow Statement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Quantity </a:t>
                      </a:r>
                      <a:b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</a:b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(in kgCO2)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Quantity </a:t>
                      </a:r>
                      <a:b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</a:b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(in kgCO2)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244266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BEGINNING CARBON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195143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949376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indent="127635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Inflow of fuel (</a:t>
                      </a:r>
                      <a:r>
                        <a:rPr lang="en-GB" sz="1800" b="1" dirty="0">
                          <a:effectLst/>
                          <a:latin typeface="Franklin Gothic Medium" panose="020B0603020102020204" pitchFamily="34" charset="0"/>
                        </a:rPr>
                        <a:t>Scope 1</a:t>
                      </a: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995098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indent="25400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Crude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73,500 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86386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indent="25400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Gas Oil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208 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96038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indent="25400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Coal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2,808 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558838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76385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indent="127635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Inflow of electric energy (</a:t>
                      </a:r>
                      <a:r>
                        <a:rPr lang="en-GB" sz="1800" b="1" dirty="0">
                          <a:effectLst/>
                          <a:latin typeface="Franklin Gothic Medium" panose="020B0603020102020204" pitchFamily="34" charset="0"/>
                        </a:rPr>
                        <a:t>Scope 2</a:t>
                      </a: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54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417874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Franklin Gothic Medium" panose="020B06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51393"/>
                  </a:ext>
                </a:extLst>
              </a:tr>
              <a:tr h="320237">
                <a:tc>
                  <a:txBody>
                    <a:bodyPr/>
                    <a:lstStyle/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Inflow of embodied carbon </a:t>
                      </a:r>
                    </a:p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 (</a:t>
                      </a:r>
                      <a:r>
                        <a:rPr lang="en-GB" sz="1800" b="1" dirty="0">
                          <a:effectLst/>
                          <a:latin typeface="Franklin Gothic Medium" panose="020B0603020102020204" pitchFamily="34" charset="0"/>
                        </a:rPr>
                        <a:t>Upstream Scope 3</a:t>
                      </a: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436498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marL="28956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Timber (Category 1 Products)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1,321 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857420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44224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 indent="127635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Outflow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-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56417"/>
                  </a:ext>
                </a:extLst>
              </a:tr>
              <a:tr h="29225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ENDING CARBON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77,837 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54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8331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FF16FD-FAE8-00E3-D834-6AAB86A8B583}"/>
              </a:ext>
            </a:extLst>
          </p:cNvPr>
          <p:cNvGraphicFramePr>
            <a:graphicFrameLocks noGrp="1"/>
          </p:cNvGraphicFramePr>
          <p:nvPr/>
        </p:nvGraphicFramePr>
        <p:xfrm>
          <a:off x="8427038" y="4198680"/>
          <a:ext cx="3630645" cy="2104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43735">
                  <a:extLst>
                    <a:ext uri="{9D8B030D-6E8A-4147-A177-3AD203B41FA5}">
                      <a16:colId xmlns:a16="http://schemas.microsoft.com/office/drawing/2014/main" val="2756723267"/>
                    </a:ext>
                  </a:extLst>
                </a:gridCol>
                <a:gridCol w="1686910">
                  <a:extLst>
                    <a:ext uri="{9D8B030D-6E8A-4147-A177-3AD203B41FA5}">
                      <a16:colId xmlns:a16="http://schemas.microsoft.com/office/drawing/2014/main" val="1401735278"/>
                    </a:ext>
                  </a:extLst>
                </a:gridCol>
              </a:tblGrid>
              <a:tr h="52195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Carbon Content (kgCO2)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927205"/>
                  </a:ext>
                </a:extLst>
              </a:tr>
              <a:tr h="36626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IC of fuel (Coal)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2,808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73202"/>
                  </a:ext>
                </a:extLst>
              </a:tr>
              <a:tr h="36626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IC of fuel (Gas Oil)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2,160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902914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909876"/>
                  </a:ext>
                </a:extLst>
              </a:tr>
              <a:tr h="260979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A reduction of 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Franklin Gothic Medium" panose="020B0603020102020204" pitchFamily="34" charset="0"/>
                        </a:rPr>
                        <a:t>648</a:t>
                      </a:r>
                      <a:endParaRPr lang="en-GB" sz="1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253829"/>
                  </a:ext>
                </a:extLst>
              </a:tr>
            </a:tbl>
          </a:graphicData>
        </a:graphic>
      </p:graphicFrame>
      <p:sp>
        <p:nvSpPr>
          <p:cNvPr id="7" name="Freeform 6">
            <a:extLst>
              <a:ext uri="{FF2B5EF4-FFF2-40B4-BE49-F238E27FC236}">
                <a16:creationId xmlns:a16="http://schemas.microsoft.com/office/drawing/2014/main" id="{6CCE4E63-BD20-D53D-4F65-33223A26F8A9}"/>
              </a:ext>
            </a:extLst>
          </p:cNvPr>
          <p:cNvSpPr/>
          <p:nvPr/>
        </p:nvSpPr>
        <p:spPr>
          <a:xfrm>
            <a:off x="8119241" y="3736428"/>
            <a:ext cx="1765738" cy="346841"/>
          </a:xfrm>
          <a:custGeom>
            <a:avLst/>
            <a:gdLst>
              <a:gd name="connsiteX0" fmla="*/ 1765738 w 1765738"/>
              <a:gd name="connsiteY0" fmla="*/ 346841 h 346841"/>
              <a:gd name="connsiteX1" fmla="*/ 1261242 w 1765738"/>
              <a:gd name="connsiteY1" fmla="*/ 78827 h 346841"/>
              <a:gd name="connsiteX2" fmla="*/ 0 w 1765738"/>
              <a:gd name="connsiteY2" fmla="*/ 0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5738" h="346841">
                <a:moveTo>
                  <a:pt x="1765738" y="346841"/>
                </a:moveTo>
                <a:cubicBezTo>
                  <a:pt x="1660635" y="241737"/>
                  <a:pt x="1555532" y="136634"/>
                  <a:pt x="1261242" y="78827"/>
                </a:cubicBezTo>
                <a:cubicBezTo>
                  <a:pt x="966952" y="21020"/>
                  <a:pt x="483476" y="10510"/>
                  <a:pt x="0" y="0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79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936FDD-2179-1AD0-BAB7-9051D946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Summary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98793E-1E2F-9C9F-08E2-81CE568E8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47" y="2160876"/>
            <a:ext cx="5098646" cy="3298688"/>
          </a:xfrm>
        </p:spPr>
        <p:txBody>
          <a:bodyPr/>
          <a:lstStyle/>
          <a:p>
            <a:r>
              <a:rPr lang="en-GB" dirty="0"/>
              <a:t>The GHG Protocol does not follow the rules for decision usefulness as required by the financial sector.</a:t>
            </a:r>
          </a:p>
          <a:p>
            <a:r>
              <a:rPr lang="en-GB" dirty="0"/>
              <a:t>We developed three conditions for comparability that are necessary to be met for a metric to be decision useful to the financial sector.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D6D4-A1E0-8CD8-D27E-ACBE47D1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DC2E8-120E-B25F-CE06-383FF5F7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519281-07C4-F148-E66D-3EDB6480DB1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9507" y="2113620"/>
            <a:ext cx="5098646" cy="329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constructed an </a:t>
            </a:r>
            <a:r>
              <a:rPr lang="en-GB" b="1" i="1" dirty="0"/>
              <a:t>energy balance sheet </a:t>
            </a:r>
            <a:r>
              <a:rPr lang="en-GB" dirty="0"/>
              <a:t>by introducing double-entry bookkeeping into energy accounting.</a:t>
            </a:r>
          </a:p>
          <a:p>
            <a:pPr marL="0" indent="0">
              <a:buNone/>
            </a:pPr>
            <a:r>
              <a:rPr lang="en-GB" dirty="0"/>
              <a:t>We constructed a </a:t>
            </a:r>
            <a:r>
              <a:rPr lang="en-GB" b="1" i="1" dirty="0"/>
              <a:t>carbon balance sheet</a:t>
            </a:r>
            <a:r>
              <a:rPr lang="en-GB" dirty="0"/>
              <a:t> by applying the emissions factor to the energy balance sheet</a:t>
            </a:r>
          </a:p>
          <a:p>
            <a:pPr marL="0" indent="0">
              <a:buNone/>
            </a:pPr>
            <a:r>
              <a:rPr lang="en-GB" dirty="0"/>
              <a:t>The sheets can improve strategic decision making by enabling comparative assertions in scenario plans and forecasting. </a:t>
            </a:r>
          </a:p>
        </p:txBody>
      </p:sp>
    </p:spTree>
    <p:extLst>
      <p:ext uri="{BB962C8B-B14F-4D97-AF65-F5344CB8AC3E}">
        <p14:creationId xmlns:p14="http://schemas.microsoft.com/office/powerpoint/2010/main" val="3545177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936FDD-2179-1AD0-BAB7-9051D946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98793E-1E2F-9C9F-08E2-81CE568E8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23" y="1709525"/>
            <a:ext cx="11508153" cy="3298688"/>
          </a:xfrm>
        </p:spPr>
        <p:txBody>
          <a:bodyPr>
            <a:noAutofit/>
          </a:bodyPr>
          <a:lstStyle/>
          <a:p>
            <a:pPr indent="-304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Glenk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(2023).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Toward Decision-Useful Carbon Information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(121). https://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ssrn.com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/abstract=4444037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Goldthwaithe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 A. (1985).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Goldthwaite Local banking in Renaissance </a:t>
            </a:r>
            <a:r>
              <a:rPr lang="en-GB" sz="1600" i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Florence.pdf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5–55. https://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www.econbiz.de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/Record/local-banking-in-renaissance-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florence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goldthwaite-richard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/10001017340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IASB. (2018).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Conceptual framework for financial reporting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International Accounting Standards Board. https://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/10.1007/978-1-137-00662-2_5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Jia, J. Y., 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Axelsson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K., Chaudhury, A., &amp; Taylor, E. (2023). A Rapid Review of GHG Accounting Standards. In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SSRN Electronic Journal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https://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/10.2139/SSRN.4523132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Jia, J. Y., &amp; Taylor, E. (2022).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for Comparability: A foundational principle of analysis missing in GHG emission reporting systems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https://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/https://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dx.doi.org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/10.2139/ssrn.4258460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Jia, J. Y., &amp; Taylor, E. (2023).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Energy Balance Sheet: Maintaining Entity-Level Comparability in Carbon Accounting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Power, M. (2021). Modelling the Micro-Foundations of the Audit Society: Organizations and the Logic of the Audit Trail.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Academy of Management Review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6–32. https://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/10.5465/amr.2017.0212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Quattrone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(2005). Is time spent, passed or counted? The missing link between time and accounting history.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Accounting Historians Journal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185–208. https://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/10.2308/0148-4184.32.1.185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Sangster, A. (2016). The genesis of double entry bookkeeping.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Accounting Review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(1). https://</a:t>
            </a:r>
            <a:r>
              <a:rPr lang="en-GB" sz="1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/10.2308/accr-51115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WRI/WBCSD. (2004). The Greenhouse Gas Protocol: A Corporate Accounting and Reporting Standard, Revised Edition. In </a:t>
            </a:r>
            <a:r>
              <a:rPr lang="en-GB" sz="16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Greenhouse Gas Protocol</a:t>
            </a:r>
            <a:r>
              <a:rPr lang="en-GB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D6D4-A1E0-8CD8-D27E-ACBE47D1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DC2E8-120E-B25F-CE06-383FF5F7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72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4EA6-2C11-7B4F-9A69-5264424C3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C2FBF-31FB-CA41-A16E-6E72137D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99022"/>
            <a:ext cx="6600290" cy="234766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J</a:t>
            </a:r>
            <a:r>
              <a:rPr lang="en-US" sz="2800" dirty="0">
                <a:solidFill>
                  <a:schemeClr val="tx1"/>
                </a:solidFill>
              </a:rPr>
              <a:t>immy Jia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Oxford Sustainable Finance Group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Oxford Net Zero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jimmy.jia@ouce.ox.ac.uk</a:t>
            </a:r>
            <a:endParaRPr lang="en-US" sz="2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84FAD-228E-734E-9908-F8915718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B323E-CD7A-E743-9532-1A2B8351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7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/>
          <a:lstStyle/>
          <a:p>
            <a:r>
              <a:rPr lang="en-GB" dirty="0"/>
              <a:t>What is decision usefulness?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8E7E6-5042-A44B-CEF1-17791A11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12" y="1452293"/>
            <a:ext cx="9396181" cy="4780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F5FA24-6D68-80E7-E836-F6144C15CDAE}"/>
              </a:ext>
            </a:extLst>
          </p:cNvPr>
          <p:cNvSpPr txBox="1"/>
          <p:nvPr/>
        </p:nvSpPr>
        <p:spPr>
          <a:xfrm>
            <a:off x="8318807" y="644642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Glenk</a:t>
            </a:r>
            <a:r>
              <a:rPr lang="en-GB" dirty="0"/>
              <a:t> 2023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7A93858-98E2-B3B0-2B06-F5BBAF5DBCD2}"/>
              </a:ext>
            </a:extLst>
          </p:cNvPr>
          <p:cNvSpPr/>
          <p:nvPr/>
        </p:nvSpPr>
        <p:spPr>
          <a:xfrm rot="19881466">
            <a:off x="4635328" y="6261762"/>
            <a:ext cx="663388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0272556-2400-4CDE-B3D2-1004137FC896}"/>
              </a:ext>
            </a:extLst>
          </p:cNvPr>
          <p:cNvSpPr/>
          <p:nvPr/>
        </p:nvSpPr>
        <p:spPr>
          <a:xfrm rot="16494551">
            <a:off x="5551933" y="6446428"/>
            <a:ext cx="663388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7947B43-F2A4-2371-03AC-8ED1B5D8900A}"/>
              </a:ext>
            </a:extLst>
          </p:cNvPr>
          <p:cNvSpPr/>
          <p:nvPr/>
        </p:nvSpPr>
        <p:spPr>
          <a:xfrm rot="5400000">
            <a:off x="5948972" y="5026600"/>
            <a:ext cx="663388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7B88CBC-0477-8193-595C-0E961955418D}"/>
              </a:ext>
            </a:extLst>
          </p:cNvPr>
          <p:cNvSpPr/>
          <p:nvPr/>
        </p:nvSpPr>
        <p:spPr>
          <a:xfrm rot="8302073">
            <a:off x="7063706" y="5272181"/>
            <a:ext cx="663388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4569979-560A-66C3-CC2B-02D871926A4B}"/>
              </a:ext>
            </a:extLst>
          </p:cNvPr>
          <p:cNvSpPr/>
          <p:nvPr/>
        </p:nvSpPr>
        <p:spPr>
          <a:xfrm rot="3483805">
            <a:off x="4940606" y="5074078"/>
            <a:ext cx="663388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47CC328-181E-FAA3-096C-E24DF4EFCBDE}"/>
              </a:ext>
            </a:extLst>
          </p:cNvPr>
          <p:cNvSpPr/>
          <p:nvPr/>
        </p:nvSpPr>
        <p:spPr>
          <a:xfrm rot="13137189">
            <a:off x="7069904" y="6373419"/>
            <a:ext cx="663388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708B4F93-5E68-C964-60F1-1730A1D890EC}"/>
              </a:ext>
            </a:extLst>
          </p:cNvPr>
          <p:cNvSpPr/>
          <p:nvPr/>
        </p:nvSpPr>
        <p:spPr>
          <a:xfrm rot="14894625">
            <a:off x="6398649" y="6476663"/>
            <a:ext cx="663388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9A0A6E7-72A6-8B02-8687-462C2650EF03}"/>
              </a:ext>
            </a:extLst>
          </p:cNvPr>
          <p:cNvSpPr/>
          <p:nvPr/>
        </p:nvSpPr>
        <p:spPr>
          <a:xfrm rot="1361799">
            <a:off x="4494168" y="5616007"/>
            <a:ext cx="663388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C561D461-9E50-C3E3-B84F-565F6035F197}"/>
              </a:ext>
            </a:extLst>
          </p:cNvPr>
          <p:cNvSpPr/>
          <p:nvPr/>
        </p:nvSpPr>
        <p:spPr>
          <a:xfrm rot="9982914">
            <a:off x="7541114" y="5711317"/>
            <a:ext cx="663388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8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/>
          <a:lstStyle/>
          <a:p>
            <a:r>
              <a:rPr lang="en-GB" dirty="0"/>
              <a:t>What is comparability?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B0F1A1-014D-0745-42B5-60D28CE1ED26}"/>
              </a:ext>
            </a:extLst>
          </p:cNvPr>
          <p:cNvSpPr txBox="1"/>
          <p:nvPr/>
        </p:nvSpPr>
        <p:spPr>
          <a:xfrm>
            <a:off x="265047" y="1418296"/>
            <a:ext cx="5830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041E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Financial Comparability</a:t>
            </a:r>
          </a:p>
          <a:p>
            <a:endParaRPr lang="en-GB" sz="2000" dirty="0">
              <a:solidFill>
                <a:srgbClr val="041E4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41E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accounting profession emphasizes comparability as a core principle of the financial reporting system</a:t>
            </a:r>
            <a:r>
              <a:rPr lang="en-GB" sz="2000" dirty="0">
                <a:solidFill>
                  <a:srgbClr val="041E4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2000" dirty="0">
              <a:effectLst/>
            </a:endParaRPr>
          </a:p>
          <a:p>
            <a:endParaRPr lang="en-GB" sz="2000" dirty="0"/>
          </a:p>
          <a:p>
            <a:r>
              <a:rPr lang="en-GB" b="1" dirty="0">
                <a:solidFill>
                  <a:srgbClr val="041E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Formally</a:t>
            </a:r>
            <a:r>
              <a:rPr lang="en-GB" dirty="0">
                <a:solidFill>
                  <a:srgbClr val="041E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“Similar information about other entities and with similar information about the same entity for another period or another date,” 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(IASB, 2018)</a:t>
            </a:r>
            <a:r>
              <a:rPr lang="en-GB" dirty="0">
                <a:effectLst/>
              </a:rPr>
              <a:t> </a:t>
            </a:r>
          </a:p>
          <a:p>
            <a:endParaRPr lang="en-GB" sz="2000" dirty="0"/>
          </a:p>
          <a:p>
            <a:r>
              <a:rPr lang="en-GB" sz="2000" dirty="0"/>
              <a:t>To tell what is </a:t>
            </a:r>
            <a:r>
              <a:rPr lang="en-GB" sz="2000" u="sng" dirty="0"/>
              <a:t>similar</a:t>
            </a:r>
            <a:r>
              <a:rPr lang="en-GB" sz="2000" dirty="0"/>
              <a:t> and what is </a:t>
            </a:r>
            <a:r>
              <a:rPr lang="en-GB" sz="2000" u="sng" dirty="0"/>
              <a:t>different</a:t>
            </a:r>
            <a:r>
              <a:rPr lang="en-GB" sz="2000" dirty="0"/>
              <a:t> between items being compared.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F8C83-3AF3-ED9B-480E-1C0FECA4B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/>
          <a:stretch/>
        </p:blipFill>
        <p:spPr>
          <a:xfrm>
            <a:off x="1680615" y="5343214"/>
            <a:ext cx="2468576" cy="1307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C820E4-7AF5-C0E1-7D8B-8937470EB6C5}"/>
              </a:ext>
            </a:extLst>
          </p:cNvPr>
          <p:cNvSpPr txBox="1"/>
          <p:nvPr/>
        </p:nvSpPr>
        <p:spPr>
          <a:xfrm>
            <a:off x="6388692" y="1418296"/>
            <a:ext cx="553826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effectLst/>
                <a:latin typeface="Helvetica" pitchFamily="2" charset="0"/>
              </a:rPr>
              <a:t>GHG “Comparability”</a:t>
            </a:r>
          </a:p>
          <a:p>
            <a:endParaRPr lang="en-GB" sz="2000" b="1" dirty="0">
              <a:effectLst/>
              <a:latin typeface="Helvetica" pitchFamily="2" charset="0"/>
            </a:endParaRPr>
          </a:p>
          <a:p>
            <a:r>
              <a:rPr lang="en-GB" sz="2000" dirty="0">
                <a:latin typeface="Helvetica" pitchFamily="2" charset="0"/>
              </a:rPr>
              <a:t>GHG accounting emphasises consistency as a means to enable comparisons over time. </a:t>
            </a:r>
            <a:endParaRPr lang="en-GB" sz="2000" dirty="0">
              <a:effectLst/>
              <a:latin typeface="Helvetica" pitchFamily="2" charset="0"/>
            </a:endParaRPr>
          </a:p>
          <a:p>
            <a:endParaRPr lang="en-GB" sz="2000" b="1" dirty="0">
              <a:effectLst/>
              <a:latin typeface="Helvetica" pitchFamily="2" charset="0"/>
            </a:endParaRPr>
          </a:p>
          <a:p>
            <a:r>
              <a:rPr lang="en-GB" b="1" dirty="0">
                <a:effectLst/>
                <a:latin typeface="Helvetica" pitchFamily="2" charset="0"/>
              </a:rPr>
              <a:t>Formally</a:t>
            </a:r>
            <a:r>
              <a:rPr lang="en-GB" dirty="0">
                <a:effectLst/>
                <a:latin typeface="Helvetica" pitchFamily="2" charset="0"/>
              </a:rPr>
              <a:t>: “CONSISTENCY Use consistent methodologies to allow for meaningful </a:t>
            </a:r>
            <a:r>
              <a:rPr lang="en-GB" b="1" i="1" dirty="0">
                <a:effectLst/>
                <a:latin typeface="Helvetica" pitchFamily="2" charset="0"/>
              </a:rPr>
              <a:t>comparisons</a:t>
            </a:r>
            <a:r>
              <a:rPr lang="en-GB" dirty="0">
                <a:effectLst/>
                <a:latin typeface="Helvetica" pitchFamily="2" charset="0"/>
              </a:rPr>
              <a:t> of emissions over time. Transparently document any changes to the data, inventory boundary, methods, or any other relevant factors in the time series” (GHG Protocol)</a:t>
            </a:r>
          </a:p>
          <a:p>
            <a:endParaRPr lang="en-GB" sz="2000" dirty="0"/>
          </a:p>
          <a:p>
            <a:r>
              <a:rPr lang="en-GB" sz="2000" dirty="0"/>
              <a:t>To tell how a single thing changes over time.</a:t>
            </a:r>
          </a:p>
          <a:p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BE81F4-EBDA-9F3C-172C-FA1F96034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711" y="487726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7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D91B-30EE-9049-A978-F29F80B0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536827" cy="1057651"/>
          </a:xfrm>
        </p:spPr>
        <p:txBody>
          <a:bodyPr>
            <a:normAutofit fontScale="90000"/>
          </a:bodyPr>
          <a:lstStyle/>
          <a:p>
            <a:r>
              <a:rPr lang="en-GB" dirty="0"/>
              <a:t>What’s been built on top of GHG accounting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6AE30-C622-4E5C-FA03-2B9EB9ED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F20DC-27C8-1178-867B-BB33373D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433CA-201A-CC3C-8C2B-3A3F6887B6FD}"/>
              </a:ext>
            </a:extLst>
          </p:cNvPr>
          <p:cNvSpPr/>
          <p:nvPr/>
        </p:nvSpPr>
        <p:spPr>
          <a:xfrm>
            <a:off x="1880347" y="4935810"/>
            <a:ext cx="8323729" cy="555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Model:</a:t>
            </a:r>
            <a:r>
              <a:rPr lang="en-GB" b="1" dirty="0">
                <a:solidFill>
                  <a:schemeClr val="tx1"/>
                </a:solidFill>
              </a:rPr>
              <a:t>          </a:t>
            </a:r>
            <a:r>
              <a:rPr lang="en-GB" dirty="0">
                <a:solidFill>
                  <a:schemeClr val="tx1"/>
                </a:solidFill>
              </a:rPr>
              <a:t>Emissions    =    Activity Data    x    Emission Factor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E67187-624F-0571-2281-6A264C3A067A}"/>
              </a:ext>
            </a:extLst>
          </p:cNvPr>
          <p:cNvSpPr/>
          <p:nvPr/>
        </p:nvSpPr>
        <p:spPr>
          <a:xfrm>
            <a:off x="2913918" y="2903107"/>
            <a:ext cx="6256586" cy="555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Disclosure standards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TCFD, CDP, GRI, ISSB, ICLEI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B77833-A1BA-7743-8209-0C5A9B43E4EB}"/>
              </a:ext>
            </a:extLst>
          </p:cNvPr>
          <p:cNvSpPr/>
          <p:nvPr/>
        </p:nvSpPr>
        <p:spPr>
          <a:xfrm>
            <a:off x="2913918" y="3932420"/>
            <a:ext cx="6256586" cy="555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GHG accounting standards</a:t>
            </a:r>
            <a:r>
              <a:rPr lang="en-GB" dirty="0">
                <a:solidFill>
                  <a:schemeClr val="tx1"/>
                </a:solidFill>
              </a:rPr>
              <a:t>: GHG Protocol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4F12C0-262A-5B40-594C-AA3D495D5A8F}"/>
              </a:ext>
            </a:extLst>
          </p:cNvPr>
          <p:cNvSpPr/>
          <p:nvPr/>
        </p:nvSpPr>
        <p:spPr>
          <a:xfrm>
            <a:off x="623682" y="1524000"/>
            <a:ext cx="2106263" cy="783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Net zero policies</a:t>
            </a: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UN-HLEG, TPT, </a:t>
            </a: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ISO IWA 42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1DF3E4-395F-1849-3CF5-665B52034682}"/>
              </a:ext>
            </a:extLst>
          </p:cNvPr>
          <p:cNvSpPr/>
          <p:nvPr/>
        </p:nvSpPr>
        <p:spPr>
          <a:xfrm>
            <a:off x="2858597" y="1524000"/>
            <a:ext cx="1720244" cy="783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Regulations</a:t>
            </a: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SFDR</a:t>
            </a:r>
            <a:r>
              <a:rPr lang="en-GB" sz="1600" i="1">
                <a:solidFill>
                  <a:schemeClr val="tx1"/>
                </a:solidFill>
              </a:rPr>
              <a:t>, CSRD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9FF8F-5A89-C972-8737-FCA8B2E06B46}"/>
              </a:ext>
            </a:extLst>
          </p:cNvPr>
          <p:cNvSpPr/>
          <p:nvPr/>
        </p:nvSpPr>
        <p:spPr>
          <a:xfrm>
            <a:off x="4725771" y="1524000"/>
            <a:ext cx="1720245" cy="783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Laws</a:t>
            </a: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EU Taxonomy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3851D9-2843-E03F-4F68-8DE6BC762D5B}"/>
              </a:ext>
            </a:extLst>
          </p:cNvPr>
          <p:cNvSpPr/>
          <p:nvPr/>
        </p:nvSpPr>
        <p:spPr>
          <a:xfrm>
            <a:off x="6569096" y="1530604"/>
            <a:ext cx="2723995" cy="783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Commercial applications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Ratings, EFTs, M&amp;A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AB5697-C605-0091-7CF6-971F424BCEF4}"/>
              </a:ext>
            </a:extLst>
          </p:cNvPr>
          <p:cNvCxnSpPr>
            <a:cxnSpLocks/>
            <a:stCxn id="9" idx="0"/>
            <a:endCxn id="11" idx="2"/>
          </p:cNvCxnSpPr>
          <p:nvPr/>
        </p:nvCxnSpPr>
        <p:spPr>
          <a:xfrm flipH="1" flipV="1">
            <a:off x="1676814" y="2307171"/>
            <a:ext cx="4365397" cy="595936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260DC6-E20D-CF4E-8BA4-700C7225DB0C}"/>
              </a:ext>
            </a:extLst>
          </p:cNvPr>
          <p:cNvCxnSpPr>
            <a:cxnSpLocks/>
            <a:stCxn id="9" idx="0"/>
            <a:endCxn id="12" idx="2"/>
          </p:cNvCxnSpPr>
          <p:nvPr/>
        </p:nvCxnSpPr>
        <p:spPr>
          <a:xfrm flipH="1" flipV="1">
            <a:off x="3718719" y="2307171"/>
            <a:ext cx="2323492" cy="595936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720C6C-650E-7A0B-C833-0E7862E3B5D4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H="1" flipV="1">
            <a:off x="5585894" y="2307171"/>
            <a:ext cx="456317" cy="595936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3BA3EA-EF87-A3EE-8795-1484B44706E5}"/>
              </a:ext>
            </a:extLst>
          </p:cNvPr>
          <p:cNvCxnSpPr>
            <a:cxnSpLocks/>
            <a:stCxn id="9" idx="0"/>
            <a:endCxn id="14" idx="2"/>
          </p:cNvCxnSpPr>
          <p:nvPr/>
        </p:nvCxnSpPr>
        <p:spPr>
          <a:xfrm flipV="1">
            <a:off x="6042211" y="2313775"/>
            <a:ext cx="1888883" cy="589332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79424D-EF90-F189-6A54-730EE70F6DAA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6042211" y="3458379"/>
            <a:ext cx="0" cy="474041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11B857-EF46-1421-C459-9C6C65487AA4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H="1" flipV="1">
            <a:off x="6042211" y="4487692"/>
            <a:ext cx="1" cy="448118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2B48FBC-843B-BBF3-2AC6-7DF0C1F7B013}"/>
              </a:ext>
            </a:extLst>
          </p:cNvPr>
          <p:cNvSpPr/>
          <p:nvPr/>
        </p:nvSpPr>
        <p:spPr>
          <a:xfrm>
            <a:off x="9416171" y="1523999"/>
            <a:ext cx="2021811" cy="783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Alliances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GFANZ, NZAOA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362970-F768-CC17-6998-9052815907F4}"/>
              </a:ext>
            </a:extLst>
          </p:cNvPr>
          <p:cNvCxnSpPr>
            <a:cxnSpLocks/>
            <a:stCxn id="9" idx="0"/>
            <a:endCxn id="27" idx="2"/>
          </p:cNvCxnSpPr>
          <p:nvPr/>
        </p:nvCxnSpPr>
        <p:spPr>
          <a:xfrm flipV="1">
            <a:off x="6042211" y="2307170"/>
            <a:ext cx="4384866" cy="595937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4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D91B-30EE-9049-A978-F29F80B0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536827" cy="1057651"/>
          </a:xfrm>
        </p:spPr>
        <p:txBody>
          <a:bodyPr>
            <a:normAutofit fontScale="90000"/>
          </a:bodyPr>
          <a:lstStyle/>
          <a:p>
            <a:r>
              <a:rPr lang="en-GB" dirty="0"/>
              <a:t>What’s been built on top of GHG accounting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6AE30-C622-4E5C-FA03-2B9EB9ED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F20DC-27C8-1178-867B-BB33373D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433CA-201A-CC3C-8C2B-3A3F6887B6FD}"/>
              </a:ext>
            </a:extLst>
          </p:cNvPr>
          <p:cNvSpPr/>
          <p:nvPr/>
        </p:nvSpPr>
        <p:spPr>
          <a:xfrm>
            <a:off x="1880347" y="4935810"/>
            <a:ext cx="8323729" cy="555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Model:</a:t>
            </a:r>
            <a:r>
              <a:rPr lang="en-GB" b="1" dirty="0">
                <a:solidFill>
                  <a:schemeClr val="tx1"/>
                </a:solidFill>
              </a:rPr>
              <a:t>          </a:t>
            </a:r>
            <a:r>
              <a:rPr lang="en-GB" dirty="0">
                <a:solidFill>
                  <a:schemeClr val="tx1"/>
                </a:solidFill>
              </a:rPr>
              <a:t>Emissions    =    Activity Data    x    Emission Factor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06F13F57-86BF-37CF-1E66-538B1163AD65}"/>
              </a:ext>
            </a:extLst>
          </p:cNvPr>
          <p:cNvSpPr/>
          <p:nvPr/>
        </p:nvSpPr>
        <p:spPr>
          <a:xfrm>
            <a:off x="119776" y="3015376"/>
            <a:ext cx="2505626" cy="1607803"/>
          </a:xfrm>
          <a:prstGeom prst="wedgeRectCallout">
            <a:avLst>
              <a:gd name="adj1" fmla="val 59257"/>
              <a:gd name="adj2" fmla="val 27360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In (Jia et al 2023) we show how all GHG accounting standards reference the GHG Protocol, either directly or indirectly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E67187-624F-0571-2281-6A264C3A067A}"/>
              </a:ext>
            </a:extLst>
          </p:cNvPr>
          <p:cNvSpPr/>
          <p:nvPr/>
        </p:nvSpPr>
        <p:spPr>
          <a:xfrm>
            <a:off x="2913918" y="2903107"/>
            <a:ext cx="6256586" cy="555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Disclosure standards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TCFD, CDP, GRI, ISSB, ICLEI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B77833-A1BA-7743-8209-0C5A9B43E4EB}"/>
              </a:ext>
            </a:extLst>
          </p:cNvPr>
          <p:cNvSpPr/>
          <p:nvPr/>
        </p:nvSpPr>
        <p:spPr>
          <a:xfrm>
            <a:off x="2913918" y="3932420"/>
            <a:ext cx="6256586" cy="555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GHG accounting standards</a:t>
            </a:r>
            <a:r>
              <a:rPr lang="en-GB" dirty="0">
                <a:solidFill>
                  <a:schemeClr val="tx1"/>
                </a:solidFill>
              </a:rPr>
              <a:t>: GHG Protocol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4F12C0-262A-5B40-594C-AA3D495D5A8F}"/>
              </a:ext>
            </a:extLst>
          </p:cNvPr>
          <p:cNvSpPr/>
          <p:nvPr/>
        </p:nvSpPr>
        <p:spPr>
          <a:xfrm>
            <a:off x="623682" y="1524000"/>
            <a:ext cx="2106263" cy="783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Net zero policies</a:t>
            </a: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UN-HLEG, TPT, </a:t>
            </a: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ISO IWA 42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1DF3E4-395F-1849-3CF5-665B52034682}"/>
              </a:ext>
            </a:extLst>
          </p:cNvPr>
          <p:cNvSpPr/>
          <p:nvPr/>
        </p:nvSpPr>
        <p:spPr>
          <a:xfrm>
            <a:off x="2858597" y="1524000"/>
            <a:ext cx="1720244" cy="783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Regulations</a:t>
            </a: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SFDR</a:t>
            </a:r>
            <a:r>
              <a:rPr lang="en-GB" sz="1600" i="1">
                <a:solidFill>
                  <a:schemeClr val="tx1"/>
                </a:solidFill>
              </a:rPr>
              <a:t>, CSRD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9FF8F-5A89-C972-8737-FCA8B2E06B46}"/>
              </a:ext>
            </a:extLst>
          </p:cNvPr>
          <p:cNvSpPr/>
          <p:nvPr/>
        </p:nvSpPr>
        <p:spPr>
          <a:xfrm>
            <a:off x="4725771" y="1524000"/>
            <a:ext cx="1720245" cy="783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Laws</a:t>
            </a:r>
          </a:p>
          <a:p>
            <a:pPr algn="ctr"/>
            <a:r>
              <a:rPr lang="en-GB" sz="1600" i="1" dirty="0">
                <a:solidFill>
                  <a:schemeClr val="tx1"/>
                </a:solidFill>
              </a:rPr>
              <a:t>EU Taxonomy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3851D9-2843-E03F-4F68-8DE6BC762D5B}"/>
              </a:ext>
            </a:extLst>
          </p:cNvPr>
          <p:cNvSpPr/>
          <p:nvPr/>
        </p:nvSpPr>
        <p:spPr>
          <a:xfrm>
            <a:off x="6569096" y="1530604"/>
            <a:ext cx="2723995" cy="783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Commercial applications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Ratings, EFTs, M&amp;A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AB5697-C605-0091-7CF6-971F424BCEF4}"/>
              </a:ext>
            </a:extLst>
          </p:cNvPr>
          <p:cNvCxnSpPr>
            <a:cxnSpLocks/>
            <a:stCxn id="9" idx="0"/>
            <a:endCxn id="11" idx="2"/>
          </p:cNvCxnSpPr>
          <p:nvPr/>
        </p:nvCxnSpPr>
        <p:spPr>
          <a:xfrm flipH="1" flipV="1">
            <a:off x="1676814" y="2307171"/>
            <a:ext cx="4365397" cy="595936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260DC6-E20D-CF4E-8BA4-700C7225DB0C}"/>
              </a:ext>
            </a:extLst>
          </p:cNvPr>
          <p:cNvCxnSpPr>
            <a:cxnSpLocks/>
            <a:stCxn id="9" idx="0"/>
            <a:endCxn id="12" idx="2"/>
          </p:cNvCxnSpPr>
          <p:nvPr/>
        </p:nvCxnSpPr>
        <p:spPr>
          <a:xfrm flipH="1" flipV="1">
            <a:off x="3718719" y="2307171"/>
            <a:ext cx="2323492" cy="595936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720C6C-650E-7A0B-C833-0E7862E3B5D4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H="1" flipV="1">
            <a:off x="5585894" y="2307171"/>
            <a:ext cx="456317" cy="595936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3BA3EA-EF87-A3EE-8795-1484B44706E5}"/>
              </a:ext>
            </a:extLst>
          </p:cNvPr>
          <p:cNvCxnSpPr>
            <a:cxnSpLocks/>
            <a:stCxn id="9" idx="0"/>
            <a:endCxn id="14" idx="2"/>
          </p:cNvCxnSpPr>
          <p:nvPr/>
        </p:nvCxnSpPr>
        <p:spPr>
          <a:xfrm flipV="1">
            <a:off x="6042211" y="2313775"/>
            <a:ext cx="1888883" cy="589332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79424D-EF90-F189-6A54-730EE70F6DAA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6042211" y="3458379"/>
            <a:ext cx="0" cy="474041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11B857-EF46-1421-C459-9C6C65487AA4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H="1" flipV="1">
            <a:off x="6042211" y="4487692"/>
            <a:ext cx="1" cy="448118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2B48FBC-843B-BBF3-2AC6-7DF0C1F7B013}"/>
              </a:ext>
            </a:extLst>
          </p:cNvPr>
          <p:cNvSpPr/>
          <p:nvPr/>
        </p:nvSpPr>
        <p:spPr>
          <a:xfrm>
            <a:off x="9416171" y="1523999"/>
            <a:ext cx="2021811" cy="783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</a:rPr>
              <a:t>Alliances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GFANZ, NZAOA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362970-F768-CC17-6998-9052815907F4}"/>
              </a:ext>
            </a:extLst>
          </p:cNvPr>
          <p:cNvCxnSpPr>
            <a:cxnSpLocks/>
            <a:stCxn id="9" idx="0"/>
            <a:endCxn id="27" idx="2"/>
          </p:cNvCxnSpPr>
          <p:nvPr/>
        </p:nvCxnSpPr>
        <p:spPr>
          <a:xfrm flipV="1">
            <a:off x="6042211" y="2307170"/>
            <a:ext cx="4384866" cy="595937"/>
          </a:xfrm>
          <a:prstGeom prst="straightConnector1">
            <a:avLst/>
          </a:prstGeom>
          <a:ln w="317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D41C8FF4-205F-BD6A-5252-BE0CF6CB62F0}"/>
              </a:ext>
            </a:extLst>
          </p:cNvPr>
          <p:cNvSpPr/>
          <p:nvPr/>
        </p:nvSpPr>
        <p:spPr>
          <a:xfrm>
            <a:off x="9515455" y="3002574"/>
            <a:ext cx="2505626" cy="1564054"/>
          </a:xfrm>
          <a:prstGeom prst="wedgeRectCallout">
            <a:avLst>
              <a:gd name="adj1" fmla="val -60803"/>
              <a:gd name="adj2" fmla="val 20575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In (</a:t>
            </a:r>
            <a:r>
              <a:rPr lang="en-GB" sz="1600" dirty="0" err="1">
                <a:solidFill>
                  <a:schemeClr val="tx1"/>
                </a:solidFill>
              </a:rPr>
              <a:t>Glenk</a:t>
            </a:r>
            <a:r>
              <a:rPr lang="en-GB" sz="1600" dirty="0">
                <a:solidFill>
                  <a:schemeClr val="tx1"/>
                </a:solidFill>
              </a:rPr>
              <a:t> 2023) showed that GHG Protocol does not follow the rules for financial decision usefulness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35A4F87-D2A1-59CD-93E7-1179BE8E46E7}"/>
              </a:ext>
            </a:extLst>
          </p:cNvPr>
          <p:cNvSpPr/>
          <p:nvPr/>
        </p:nvSpPr>
        <p:spPr>
          <a:xfrm>
            <a:off x="6729676" y="5803713"/>
            <a:ext cx="3792537" cy="832908"/>
          </a:xfrm>
          <a:prstGeom prst="wedgeRectCallout">
            <a:avLst>
              <a:gd name="adj1" fmla="val 1951"/>
              <a:gd name="adj2" fmla="val -80833"/>
            </a:avLst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In (Jia &amp; Taylor 2022) we show how non-comparability is introduced in the choice of emission factors</a:t>
            </a:r>
          </a:p>
        </p:txBody>
      </p:sp>
    </p:spTree>
    <p:extLst>
      <p:ext uri="{BB962C8B-B14F-4D97-AF65-F5344CB8AC3E}">
        <p14:creationId xmlns:p14="http://schemas.microsoft.com/office/powerpoint/2010/main" val="350009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B9F714-60DD-FFF9-9661-92EB1901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3" y="221379"/>
            <a:ext cx="8430810" cy="1057651"/>
          </a:xfrm>
        </p:spPr>
        <p:txBody>
          <a:bodyPr>
            <a:normAutofit/>
          </a:bodyPr>
          <a:lstStyle/>
          <a:p>
            <a:r>
              <a:rPr lang="en-GB" dirty="0"/>
              <a:t>Prior work: Designing for Comparability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6F8E4-B512-43EF-8A02-0AA7AD3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58A9-8780-1446-934E-534E02B2E5A6}" type="datetime3">
              <a:rPr lang="en-GB" smtClean="0"/>
              <a:pPr/>
              <a:t>25 September,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268E6-00D1-4728-B729-0588BB1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3AAE-303E-4549-BDDB-0F2933EFA14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46E849-13D9-CFAA-7FF9-4F6E2624F213}"/>
              </a:ext>
            </a:extLst>
          </p:cNvPr>
          <p:cNvSpPr/>
          <p:nvPr/>
        </p:nvSpPr>
        <p:spPr>
          <a:xfrm>
            <a:off x="969628" y="2118089"/>
            <a:ext cx="18685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Emissions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7C32B2-8B87-7492-3251-2DF4E8701633}"/>
              </a:ext>
            </a:extLst>
          </p:cNvPr>
          <p:cNvSpPr/>
          <p:nvPr/>
        </p:nvSpPr>
        <p:spPr>
          <a:xfrm>
            <a:off x="4829624" y="2120348"/>
            <a:ext cx="18685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Activity Data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5CBB7674-958B-6F7B-1312-BE5A32D004A2}"/>
              </a:ext>
            </a:extLst>
          </p:cNvPr>
          <p:cNvSpPr/>
          <p:nvPr/>
        </p:nvSpPr>
        <p:spPr>
          <a:xfrm>
            <a:off x="405250" y="3338060"/>
            <a:ext cx="5690749" cy="1122401"/>
          </a:xfrm>
          <a:prstGeom prst="wedgeRectCallout">
            <a:avLst>
              <a:gd name="adj1" fmla="val 39713"/>
              <a:gd name="adj2" fmla="val -74503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Operational data (gallons, miles, kWh)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Tells us if the company is operating efficiently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C00000"/>
                </a:solidFill>
              </a:rPr>
              <a:t>What investors need to know!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203D9778-65CB-86DA-EAEA-95687563F219}"/>
              </a:ext>
            </a:extLst>
          </p:cNvPr>
          <p:cNvSpPr/>
          <p:nvPr/>
        </p:nvSpPr>
        <p:spPr>
          <a:xfrm>
            <a:off x="6698182" y="3320934"/>
            <a:ext cx="5140204" cy="1122400"/>
          </a:xfrm>
          <a:prstGeom prst="wedgeRectCallout">
            <a:avLst>
              <a:gd name="adj1" fmla="val 17324"/>
              <a:gd name="adj2" fmla="val -74163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An accounting choice, based on combustion, LCA, EEIO, or other estimates.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Values can differ by 38%, </a:t>
            </a:r>
            <a:r>
              <a:rPr lang="en-GB" sz="1600" b="1" i="1" dirty="0">
                <a:solidFill>
                  <a:schemeClr val="tx1"/>
                </a:solidFill>
              </a:rPr>
              <a:t>because existing standards gives flexibility to choose!</a:t>
            </a:r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833B6F1F-7868-BE09-3324-EBB6A70BA9E0}"/>
              </a:ext>
            </a:extLst>
          </p:cNvPr>
          <p:cNvSpPr/>
          <p:nvPr/>
        </p:nvSpPr>
        <p:spPr>
          <a:xfrm>
            <a:off x="7236701" y="2118089"/>
            <a:ext cx="914400" cy="914400"/>
          </a:xfrm>
          <a:prstGeom prst="mathMultiply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CB1A6004-6E82-B93A-94FB-B1A0D9B0AF8E}"/>
              </a:ext>
            </a:extLst>
          </p:cNvPr>
          <p:cNvSpPr/>
          <p:nvPr/>
        </p:nvSpPr>
        <p:spPr>
          <a:xfrm>
            <a:off x="3376705" y="2118089"/>
            <a:ext cx="914400" cy="914400"/>
          </a:xfrm>
          <a:prstGeom prst="mathEqual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0B9091-6ADE-67AC-62EC-ACF78FA6EC0E}"/>
              </a:ext>
            </a:extLst>
          </p:cNvPr>
          <p:cNvSpPr/>
          <p:nvPr/>
        </p:nvSpPr>
        <p:spPr>
          <a:xfrm>
            <a:off x="8689618" y="2118089"/>
            <a:ext cx="18685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Emission Factor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70C97-5A73-DA93-4C93-CB6255CDD63D}"/>
              </a:ext>
            </a:extLst>
          </p:cNvPr>
          <p:cNvSpPr txBox="1"/>
          <p:nvPr/>
        </p:nvSpPr>
        <p:spPr>
          <a:xfrm>
            <a:off x="1061683" y="1371730"/>
            <a:ext cx="964456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We can’t tell the difference between operational differences and accounting choices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0E743-067E-973F-F71C-5E5C2D9C9456}"/>
              </a:ext>
            </a:extLst>
          </p:cNvPr>
          <p:cNvSpPr txBox="1"/>
          <p:nvPr/>
        </p:nvSpPr>
        <p:spPr>
          <a:xfrm>
            <a:off x="8689618" y="4468327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LCA = life cycle assessment</a:t>
            </a:r>
          </a:p>
          <a:p>
            <a:r>
              <a:rPr lang="en-GB" sz="1200" i="1" dirty="0"/>
              <a:t>EEIO = environmentally extended input/output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667DE-29A5-495A-0908-710E33403A10}"/>
              </a:ext>
            </a:extLst>
          </p:cNvPr>
          <p:cNvSpPr txBox="1"/>
          <p:nvPr/>
        </p:nvSpPr>
        <p:spPr>
          <a:xfrm>
            <a:off x="1880231" y="6569346"/>
            <a:ext cx="193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Jia &amp; Taylor 2022</a:t>
            </a:r>
          </a:p>
        </p:txBody>
      </p:sp>
    </p:spTree>
    <p:extLst>
      <p:ext uri="{BB962C8B-B14F-4D97-AF65-F5344CB8AC3E}">
        <p14:creationId xmlns:p14="http://schemas.microsoft.com/office/powerpoint/2010/main" val="2448234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SEE">
      <a:dk1>
        <a:srgbClr val="041E41"/>
      </a:dk1>
      <a:lt1>
        <a:srgbClr val="F0EFEF"/>
      </a:lt1>
      <a:dk2>
        <a:srgbClr val="41B6E6"/>
      </a:dk2>
      <a:lt2>
        <a:srgbClr val="FFFFFF"/>
      </a:lt2>
      <a:accent1>
        <a:srgbClr val="007864"/>
      </a:accent1>
      <a:accent2>
        <a:srgbClr val="B7CE95"/>
      </a:accent2>
      <a:accent3>
        <a:srgbClr val="FDCF41"/>
      </a:accent3>
      <a:accent4>
        <a:srgbClr val="FF9F24"/>
      </a:accent4>
      <a:accent5>
        <a:srgbClr val="B3B3B3"/>
      </a:accent5>
      <a:accent6>
        <a:srgbClr val="FFFFFF"/>
      </a:accent6>
      <a:hlink>
        <a:srgbClr val="41B6E6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</TotalTime>
  <Words>4830</Words>
  <Application>Microsoft Macintosh PowerPoint</Application>
  <PresentationFormat>Widescreen</PresentationFormat>
  <Paragraphs>1110</Paragraphs>
  <Slides>44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Franklin Gothic Medium</vt:lpstr>
      <vt:lpstr>Garamond</vt:lpstr>
      <vt:lpstr>Helvetica</vt:lpstr>
      <vt:lpstr>Symbol</vt:lpstr>
      <vt:lpstr>Times New Roman</vt:lpstr>
      <vt:lpstr>Office Theme</vt:lpstr>
      <vt:lpstr>Merging the metrics  for financial and carbon accounting</vt:lpstr>
      <vt:lpstr>How much GHG? </vt:lpstr>
      <vt:lpstr>How much GHG? </vt:lpstr>
      <vt:lpstr>What is financial decision usefulness? </vt:lpstr>
      <vt:lpstr>What is decision usefulness? </vt:lpstr>
      <vt:lpstr>What is comparability?</vt:lpstr>
      <vt:lpstr>What’s been built on top of GHG accounting</vt:lpstr>
      <vt:lpstr>What’s been built on top of GHG accounting</vt:lpstr>
      <vt:lpstr>Prior work: Designing for Comparability</vt:lpstr>
      <vt:lpstr>Prior work: Designing for Comparability</vt:lpstr>
      <vt:lpstr>A difference in accounting for time</vt:lpstr>
      <vt:lpstr>The Information Architecture to account for time</vt:lpstr>
      <vt:lpstr>From Single to Double entry bookkeeping in accounting: Cash is in balance</vt:lpstr>
      <vt:lpstr>An Energy Balance Sheet system:  Energy is in Balance</vt:lpstr>
      <vt:lpstr>The 3 financial reports: (1) Balance Sheet</vt:lpstr>
      <vt:lpstr>The 3 financial reports: Time</vt:lpstr>
      <vt:lpstr>The 3 financial reports: (2) Cash Flow Statement</vt:lpstr>
      <vt:lpstr>The 3 financial reports: (3) Profit &amp; Loss Statement</vt:lpstr>
      <vt:lpstr>From Single to Double entry bookkeeping in accounting</vt:lpstr>
      <vt:lpstr>From Single to Double entry bookkeeping in accounting</vt:lpstr>
      <vt:lpstr>Constructing the Energy Balance Sheet</vt:lpstr>
      <vt:lpstr>Definitions: Intrinsic Energy</vt:lpstr>
      <vt:lpstr>Definitions: Operational Energy</vt:lpstr>
      <vt:lpstr>Definitions: Embodied Energy</vt:lpstr>
      <vt:lpstr>Energy also has embodied energy attributes!</vt:lpstr>
      <vt:lpstr>How to create an energy asset stack (part 1)</vt:lpstr>
      <vt:lpstr>How to create an energy asset stack (part 2)</vt:lpstr>
      <vt:lpstr>Transactions to be modelled: Building a house</vt:lpstr>
      <vt:lpstr>Double Entry Notation: Mining coal</vt:lpstr>
      <vt:lpstr>Numerical Example</vt:lpstr>
      <vt:lpstr>Manufacturing Steel and Timber</vt:lpstr>
      <vt:lpstr>Building a house</vt:lpstr>
      <vt:lpstr>Scenario Analysis of end-of-life</vt:lpstr>
      <vt:lpstr>Investment options: End-of-life Options</vt:lpstr>
      <vt:lpstr>Definitions of Carbon Categories</vt:lpstr>
      <vt:lpstr>The carbon asset stack</vt:lpstr>
      <vt:lpstr>We start accounting for Emission Factors</vt:lpstr>
      <vt:lpstr>Carbon transactions (by applying emission factors to energy transactions)</vt:lpstr>
      <vt:lpstr>Sample Carbon Asset Stack</vt:lpstr>
      <vt:lpstr>Sample Carbon Flow Statement</vt:lpstr>
      <vt:lpstr>Application: Depicting fuel choice</vt:lpstr>
      <vt:lpstr>In Summary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Simpkins</dc:creator>
  <cp:lastModifiedBy>Jimmy Jia</cp:lastModifiedBy>
  <cp:revision>244</cp:revision>
  <dcterms:created xsi:type="dcterms:W3CDTF">2020-02-24T16:08:52Z</dcterms:created>
  <dcterms:modified xsi:type="dcterms:W3CDTF">2023-09-25T09:42:59Z</dcterms:modified>
</cp:coreProperties>
</file>