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1" r:id="rId1"/>
  </p:sldMasterIdLst>
  <p:notesMasterIdLst>
    <p:notesMasterId r:id="rId35"/>
  </p:notesMasterIdLst>
  <p:handoutMasterIdLst>
    <p:handoutMasterId r:id="rId36"/>
  </p:handoutMasterIdLst>
  <p:sldIdLst>
    <p:sldId id="256" r:id="rId2"/>
    <p:sldId id="1205" r:id="rId3"/>
    <p:sldId id="1086" r:id="rId4"/>
    <p:sldId id="1207" r:id="rId5"/>
    <p:sldId id="1208" r:id="rId6"/>
    <p:sldId id="347" r:id="rId7"/>
    <p:sldId id="1209" r:id="rId8"/>
    <p:sldId id="1218" r:id="rId9"/>
    <p:sldId id="1126" r:id="rId10"/>
    <p:sldId id="1039" r:id="rId11"/>
    <p:sldId id="1100" r:id="rId12"/>
    <p:sldId id="1057" r:id="rId13"/>
    <p:sldId id="1065" r:id="rId14"/>
    <p:sldId id="1020" r:id="rId15"/>
    <p:sldId id="1173" r:id="rId16"/>
    <p:sldId id="1166" r:id="rId17"/>
    <p:sldId id="1038" r:id="rId18"/>
    <p:sldId id="773" r:id="rId19"/>
    <p:sldId id="1184" r:id="rId20"/>
    <p:sldId id="1185" r:id="rId21"/>
    <p:sldId id="1084" r:id="rId22"/>
    <p:sldId id="1187" r:id="rId23"/>
    <p:sldId id="1171" r:id="rId24"/>
    <p:sldId id="1172" r:id="rId25"/>
    <p:sldId id="1082" r:id="rId26"/>
    <p:sldId id="1036" r:id="rId27"/>
    <p:sldId id="1211" r:id="rId28"/>
    <p:sldId id="1212" r:id="rId29"/>
    <p:sldId id="1213" r:id="rId30"/>
    <p:sldId id="1214" r:id="rId31"/>
    <p:sldId id="1215" r:id="rId32"/>
    <p:sldId id="1159" r:id="rId33"/>
    <p:sldId id="1217" r:id="rId34"/>
  </p:sldIdLst>
  <p:sldSz cx="9144000" cy="5143500" type="screen16x9"/>
  <p:notesSz cx="9144000" cy="6858000"/>
  <p:defaultTextStyle>
    <a:defPPr>
      <a:defRPr lang="en-US"/>
    </a:defPPr>
    <a:lvl1pPr marL="0" algn="l" defTabSz="408211" rtl="0" eaLnBrk="1" latinLnBrk="0" hangingPunct="1">
      <a:defRPr sz="1600" kern="1200">
        <a:solidFill>
          <a:schemeClr val="tx1"/>
        </a:solidFill>
        <a:latin typeface="+mn-lt"/>
        <a:ea typeface="+mn-ea"/>
        <a:cs typeface="+mn-cs"/>
      </a:defRPr>
    </a:lvl1pPr>
    <a:lvl2pPr marL="408211" algn="l" defTabSz="408211" rtl="0" eaLnBrk="1" latinLnBrk="0" hangingPunct="1">
      <a:defRPr sz="1600" kern="1200">
        <a:solidFill>
          <a:schemeClr val="tx1"/>
        </a:solidFill>
        <a:latin typeface="+mn-lt"/>
        <a:ea typeface="+mn-ea"/>
        <a:cs typeface="+mn-cs"/>
      </a:defRPr>
    </a:lvl2pPr>
    <a:lvl3pPr marL="816422" algn="l" defTabSz="408211" rtl="0" eaLnBrk="1" latinLnBrk="0" hangingPunct="1">
      <a:defRPr sz="1600" kern="1200">
        <a:solidFill>
          <a:schemeClr val="tx1"/>
        </a:solidFill>
        <a:latin typeface="+mn-lt"/>
        <a:ea typeface="+mn-ea"/>
        <a:cs typeface="+mn-cs"/>
      </a:defRPr>
    </a:lvl3pPr>
    <a:lvl4pPr marL="1224633" algn="l" defTabSz="408211" rtl="0" eaLnBrk="1" latinLnBrk="0" hangingPunct="1">
      <a:defRPr sz="1600" kern="1200">
        <a:solidFill>
          <a:schemeClr val="tx1"/>
        </a:solidFill>
        <a:latin typeface="+mn-lt"/>
        <a:ea typeface="+mn-ea"/>
        <a:cs typeface="+mn-cs"/>
      </a:defRPr>
    </a:lvl4pPr>
    <a:lvl5pPr marL="1632844" algn="l" defTabSz="408211" rtl="0" eaLnBrk="1" latinLnBrk="0" hangingPunct="1">
      <a:defRPr sz="1600" kern="1200">
        <a:solidFill>
          <a:schemeClr val="tx1"/>
        </a:solidFill>
        <a:latin typeface="+mn-lt"/>
        <a:ea typeface="+mn-ea"/>
        <a:cs typeface="+mn-cs"/>
      </a:defRPr>
    </a:lvl5pPr>
    <a:lvl6pPr marL="2041055" algn="l" defTabSz="408211" rtl="0" eaLnBrk="1" latinLnBrk="0" hangingPunct="1">
      <a:defRPr sz="1600" kern="1200">
        <a:solidFill>
          <a:schemeClr val="tx1"/>
        </a:solidFill>
        <a:latin typeface="+mn-lt"/>
        <a:ea typeface="+mn-ea"/>
        <a:cs typeface="+mn-cs"/>
      </a:defRPr>
    </a:lvl6pPr>
    <a:lvl7pPr marL="2449266" algn="l" defTabSz="408211" rtl="0" eaLnBrk="1" latinLnBrk="0" hangingPunct="1">
      <a:defRPr sz="1600" kern="1200">
        <a:solidFill>
          <a:schemeClr val="tx1"/>
        </a:solidFill>
        <a:latin typeface="+mn-lt"/>
        <a:ea typeface="+mn-ea"/>
        <a:cs typeface="+mn-cs"/>
      </a:defRPr>
    </a:lvl7pPr>
    <a:lvl8pPr marL="2857477" algn="l" defTabSz="408211" rtl="0" eaLnBrk="1" latinLnBrk="0" hangingPunct="1">
      <a:defRPr sz="1600" kern="1200">
        <a:solidFill>
          <a:schemeClr val="tx1"/>
        </a:solidFill>
        <a:latin typeface="+mn-lt"/>
        <a:ea typeface="+mn-ea"/>
        <a:cs typeface="+mn-cs"/>
      </a:defRPr>
    </a:lvl8pPr>
    <a:lvl9pPr marL="3265688" algn="l" defTabSz="408211" rtl="0" eaLnBrk="1" latinLnBrk="0" hangingPunct="1">
      <a:defRPr sz="1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7810D"/>
    <a:srgbClr val="00B000"/>
    <a:srgbClr val="0026FF"/>
    <a:srgbClr val="2C7C9F"/>
    <a:srgbClr val="FF0000"/>
    <a:srgbClr val="7F7F7F"/>
    <a:srgbClr val="BFBFBF"/>
    <a:srgbClr val="FCE542"/>
    <a:srgbClr val="92929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autoAdjust="0"/>
    <p:restoredTop sz="85964" autoAdjust="0"/>
  </p:normalViewPr>
  <p:slideViewPr>
    <p:cSldViewPr snapToGrid="0">
      <p:cViewPr varScale="1">
        <p:scale>
          <a:sx n="120" d="100"/>
          <a:sy n="120" d="100"/>
        </p:scale>
        <p:origin x="208" y="232"/>
      </p:cViewPr>
      <p:guideLst>
        <p:guide orient="horz" pos="-1620"/>
        <p:guide pos="-2880"/>
      </p:guideLst>
    </p:cSldViewPr>
  </p:slideViewPr>
  <p:outlineViewPr>
    <p:cViewPr>
      <p:scale>
        <a:sx n="33" d="100"/>
        <a:sy n="33" d="100"/>
      </p:scale>
      <p:origin x="0" y="-541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80013" y="0"/>
            <a:ext cx="3962400" cy="342900"/>
          </a:xfrm>
          <a:prstGeom prst="rect">
            <a:avLst/>
          </a:prstGeom>
        </p:spPr>
        <p:txBody>
          <a:bodyPr vert="horz" lIns="91440" tIns="45720" rIns="91440" bIns="45720" rtlCol="0"/>
          <a:lstStyle>
            <a:lvl1pPr algn="r">
              <a:defRPr sz="1200"/>
            </a:lvl1pPr>
          </a:lstStyle>
          <a:p>
            <a:fld id="{A4566C0C-1281-CF45-8C38-4B13FEE1C086}" type="datetime1">
              <a:rPr lang="en-US" smtClean="0"/>
              <a:pPr/>
              <a:t>9/22/23</a:t>
            </a:fld>
            <a:endParaRPr lang="en-US"/>
          </a:p>
        </p:txBody>
      </p:sp>
      <p:sp>
        <p:nvSpPr>
          <p:cNvPr id="4" name="Footer Placeholder 3"/>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80013" y="6513513"/>
            <a:ext cx="3962400" cy="342900"/>
          </a:xfrm>
          <a:prstGeom prst="rect">
            <a:avLst/>
          </a:prstGeom>
        </p:spPr>
        <p:txBody>
          <a:bodyPr vert="horz" lIns="91440" tIns="45720" rIns="91440" bIns="45720" rtlCol="0" anchor="b"/>
          <a:lstStyle>
            <a:lvl1pPr algn="r">
              <a:defRPr sz="1200"/>
            </a:lvl1pPr>
          </a:lstStyle>
          <a:p>
            <a:fld id="{0CF27245-634E-4B46-BEE2-ADF899903643}" type="slidenum">
              <a:rPr lang="en-US" smtClean="0"/>
              <a:pPr/>
              <a:t>‹#›</a:t>
            </a:fld>
            <a:endParaRPr lang="en-US"/>
          </a:p>
        </p:txBody>
      </p:sp>
    </p:spTree>
    <p:extLst>
      <p:ext uri="{BB962C8B-B14F-4D97-AF65-F5344CB8AC3E}">
        <p14:creationId xmlns:p14="http://schemas.microsoft.com/office/powerpoint/2010/main" val="12864616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7966047F-8EE9-5444-B172-8B54547146C9}" type="datetime1">
              <a:rPr lang="en-US" smtClean="0"/>
              <a:pPr/>
              <a:t>9/22/23</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D9FF2468-6DEC-D44D-8694-0E1FA0AB9F1E}" type="slidenum">
              <a:rPr lang="en-US" smtClean="0"/>
              <a:pPr/>
              <a:t>‹#›</a:t>
            </a:fld>
            <a:endParaRPr lang="en-US"/>
          </a:p>
        </p:txBody>
      </p:sp>
    </p:spTree>
    <p:extLst>
      <p:ext uri="{BB962C8B-B14F-4D97-AF65-F5344CB8AC3E}">
        <p14:creationId xmlns:p14="http://schemas.microsoft.com/office/powerpoint/2010/main" val="2718299318"/>
      </p:ext>
    </p:extLst>
  </p:cSld>
  <p:clrMap bg1="lt1" tx1="dk1" bg2="lt2" tx2="dk2" accent1="accent1" accent2="accent2" accent3="accent3" accent4="accent4" accent5="accent5" accent6="accent6" hlink="hlink" folHlink="folHlink"/>
  <p:hf hdr="0" ftr="0" dt="0"/>
  <p:notesStyle>
    <a:lvl1pPr marL="0" algn="l" defTabSz="408211" rtl="0" eaLnBrk="1" latinLnBrk="0" hangingPunct="1">
      <a:defRPr sz="1100" kern="1200">
        <a:solidFill>
          <a:schemeClr val="tx1"/>
        </a:solidFill>
        <a:latin typeface="+mn-lt"/>
        <a:ea typeface="+mn-ea"/>
        <a:cs typeface="+mn-cs"/>
      </a:defRPr>
    </a:lvl1pPr>
    <a:lvl2pPr marL="408211" algn="l" defTabSz="408211" rtl="0" eaLnBrk="1" latinLnBrk="0" hangingPunct="1">
      <a:defRPr sz="1100" kern="1200">
        <a:solidFill>
          <a:schemeClr val="tx1"/>
        </a:solidFill>
        <a:latin typeface="+mn-lt"/>
        <a:ea typeface="+mn-ea"/>
        <a:cs typeface="+mn-cs"/>
      </a:defRPr>
    </a:lvl2pPr>
    <a:lvl3pPr marL="816422" algn="l" defTabSz="408211" rtl="0" eaLnBrk="1" latinLnBrk="0" hangingPunct="1">
      <a:defRPr sz="1100" kern="1200">
        <a:solidFill>
          <a:schemeClr val="tx1"/>
        </a:solidFill>
        <a:latin typeface="+mn-lt"/>
        <a:ea typeface="+mn-ea"/>
        <a:cs typeface="+mn-cs"/>
      </a:defRPr>
    </a:lvl3pPr>
    <a:lvl4pPr marL="1224633" algn="l" defTabSz="408211" rtl="0" eaLnBrk="1" latinLnBrk="0" hangingPunct="1">
      <a:defRPr sz="1100" kern="1200">
        <a:solidFill>
          <a:schemeClr val="tx1"/>
        </a:solidFill>
        <a:latin typeface="+mn-lt"/>
        <a:ea typeface="+mn-ea"/>
        <a:cs typeface="+mn-cs"/>
      </a:defRPr>
    </a:lvl4pPr>
    <a:lvl5pPr marL="1632844" algn="l" defTabSz="408211" rtl="0" eaLnBrk="1" latinLnBrk="0" hangingPunct="1">
      <a:defRPr sz="1100" kern="1200">
        <a:solidFill>
          <a:schemeClr val="tx1"/>
        </a:solidFill>
        <a:latin typeface="+mn-lt"/>
        <a:ea typeface="+mn-ea"/>
        <a:cs typeface="+mn-cs"/>
      </a:defRPr>
    </a:lvl5pPr>
    <a:lvl6pPr marL="2041055" algn="l" defTabSz="408211" rtl="0" eaLnBrk="1" latinLnBrk="0" hangingPunct="1">
      <a:defRPr sz="1100" kern="1200">
        <a:solidFill>
          <a:schemeClr val="tx1"/>
        </a:solidFill>
        <a:latin typeface="+mn-lt"/>
        <a:ea typeface="+mn-ea"/>
        <a:cs typeface="+mn-cs"/>
      </a:defRPr>
    </a:lvl6pPr>
    <a:lvl7pPr marL="2449266" algn="l" defTabSz="408211" rtl="0" eaLnBrk="1" latinLnBrk="0" hangingPunct="1">
      <a:defRPr sz="1100" kern="1200">
        <a:solidFill>
          <a:schemeClr val="tx1"/>
        </a:solidFill>
        <a:latin typeface="+mn-lt"/>
        <a:ea typeface="+mn-ea"/>
        <a:cs typeface="+mn-cs"/>
      </a:defRPr>
    </a:lvl7pPr>
    <a:lvl8pPr marL="2857477" algn="l" defTabSz="408211" rtl="0" eaLnBrk="1" latinLnBrk="0" hangingPunct="1">
      <a:defRPr sz="1100" kern="1200">
        <a:solidFill>
          <a:schemeClr val="tx1"/>
        </a:solidFill>
        <a:latin typeface="+mn-lt"/>
        <a:ea typeface="+mn-ea"/>
        <a:cs typeface="+mn-cs"/>
      </a:defRPr>
    </a:lvl8pPr>
    <a:lvl9pPr marL="3265688" algn="l" defTabSz="408211"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0793F5D7-616D-4D95-9CC9-A5E7B4F52B11}" type="slidenum">
              <a:rPr lang="en-US">
                <a:latin typeface="Times" pitchFamily="16" charset="0"/>
              </a:rPr>
              <a:pPr/>
              <a:t>2</a:t>
            </a:fld>
            <a:endParaRPr lang="en-US">
              <a:latin typeface="Times" pitchFamily="16" charset="0"/>
            </a:endParaRPr>
          </a:p>
        </p:txBody>
      </p:sp>
      <p:sp>
        <p:nvSpPr>
          <p:cNvPr id="67587" name="Rectangle 2"/>
          <p:cNvSpPr>
            <a:spLocks noGrp="1" noRot="1" noChangeAspect="1" noChangeArrowheads="1"/>
          </p:cNvSpPr>
          <p:nvPr>
            <p:ph type="sldImg"/>
          </p:nvPr>
        </p:nvSpPr>
        <p:spPr>
          <a:solidFill>
            <a:srgbClr val="FFFFFF"/>
          </a:solidFill>
          <a:ln/>
        </p:spPr>
      </p:sp>
      <p:sp>
        <p:nvSpPr>
          <p:cNvPr id="675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16" charset="0"/>
            </a:endParaRPr>
          </a:p>
        </p:txBody>
      </p:sp>
    </p:spTree>
    <p:extLst>
      <p:ext uri="{BB962C8B-B14F-4D97-AF65-F5344CB8AC3E}">
        <p14:creationId xmlns:p14="http://schemas.microsoft.com/office/powerpoint/2010/main" val="3602923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Left: Stand-alone electric induction cooker. © Della Liner/</a:t>
            </a:r>
            <a:r>
              <a:rPr lang="en-US" sz="1100" kern="1200" dirty="0" err="1">
                <a:solidFill>
                  <a:schemeClr val="tx1"/>
                </a:solidFill>
                <a:effectLst/>
                <a:latin typeface="+mn-lt"/>
                <a:ea typeface="+mn-ea"/>
                <a:cs typeface="+mn-cs"/>
              </a:rPr>
              <a:t>AdobeStock</a:t>
            </a:r>
            <a:r>
              <a:rPr lang="en-US" sz="1100" kern="1200" dirty="0">
                <a:solidFill>
                  <a:schemeClr val="tx1"/>
                </a:solidFill>
                <a:effectLst/>
                <a:latin typeface="+mn-lt"/>
                <a:ea typeface="+mn-ea"/>
                <a:cs typeface="+mn-cs"/>
              </a:rPr>
              <a:t>. Right: Five electric induction cookers on a cooktop. © Mark Z. Jacobson.</a:t>
            </a:r>
            <a:r>
              <a:rPr lang="en-US" dirty="0">
                <a:effectLst/>
              </a:rPr>
              <a:t> </a:t>
            </a:r>
          </a:p>
          <a:p>
            <a:endParaRPr lang="en-US" dirty="0">
              <a:effectLst/>
            </a:endParaRPr>
          </a:p>
          <a:p>
            <a:r>
              <a:rPr lang="en-US" dirty="0"/>
              <a:t>Iron or stainless steel pots. </a:t>
            </a:r>
          </a:p>
        </p:txBody>
      </p:sp>
      <p:sp>
        <p:nvSpPr>
          <p:cNvPr id="4" name="Slide Number Placeholder 3"/>
          <p:cNvSpPr>
            <a:spLocks noGrp="1"/>
          </p:cNvSpPr>
          <p:nvPr>
            <p:ph type="sldNum" sz="quarter" idx="10"/>
          </p:nvPr>
        </p:nvSpPr>
        <p:spPr/>
        <p:txBody>
          <a:bodyPr/>
          <a:lstStyle/>
          <a:p>
            <a:fld id="{D9FF2468-6DEC-D44D-8694-0E1FA0AB9F1E}" type="slidenum">
              <a:rPr lang="en-US" smtClean="0"/>
              <a:pPr/>
              <a:t>14</a:t>
            </a:fld>
            <a:endParaRPr lang="en-US"/>
          </a:p>
        </p:txBody>
      </p:sp>
    </p:spTree>
    <p:extLst>
      <p:ext uri="{BB962C8B-B14F-4D97-AF65-F5344CB8AC3E}">
        <p14:creationId xmlns:p14="http://schemas.microsoft.com/office/powerpoint/2010/main" val="2221729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home.costhelper.com</a:t>
            </a:r>
            <a:r>
              <a:rPr lang="en-US" dirty="0"/>
              <a:t>/install-gas-</a:t>
            </a:r>
            <a:r>
              <a:rPr lang="en-US" dirty="0" err="1"/>
              <a:t>line.html</a:t>
            </a:r>
            <a:endParaRPr lang="en-US" dirty="0"/>
          </a:p>
          <a:p>
            <a:r>
              <a:rPr lang="en-US" dirty="0"/>
              <a:t>https://</a:t>
            </a:r>
            <a:r>
              <a:rPr lang="en-US" dirty="0" err="1"/>
              <a:t>www.pge.com</a:t>
            </a:r>
            <a:r>
              <a:rPr lang="en-US" dirty="0"/>
              <a:t>/en/</a:t>
            </a:r>
            <a:r>
              <a:rPr lang="en-US" dirty="0" err="1"/>
              <a:t>myhome</a:t>
            </a:r>
            <a:r>
              <a:rPr lang="en-US" dirty="0"/>
              <a:t>/</a:t>
            </a:r>
            <a:r>
              <a:rPr lang="en-US" dirty="0" err="1"/>
              <a:t>customerservice</a:t>
            </a:r>
            <a:r>
              <a:rPr lang="en-US" dirty="0"/>
              <a:t>/other/</a:t>
            </a:r>
            <a:r>
              <a:rPr lang="en-US" dirty="0" err="1"/>
              <a:t>newconstruction</a:t>
            </a:r>
            <a:r>
              <a:rPr lang="en-US" dirty="0"/>
              <a:t>/</a:t>
            </a:r>
            <a:r>
              <a:rPr lang="en-US" dirty="0" err="1"/>
              <a:t>projectcosts</a:t>
            </a:r>
            <a:r>
              <a:rPr lang="en-US" dirty="0"/>
              <a:t>/</a:t>
            </a:r>
            <a:r>
              <a:rPr lang="en-US" dirty="0" err="1"/>
              <a:t>results.page?serviceType</a:t>
            </a:r>
            <a:r>
              <a:rPr lang="en-US" dirty="0"/>
              <a:t>=</a:t>
            </a:r>
            <a:r>
              <a:rPr lang="en-US" dirty="0" err="1"/>
              <a:t>gas&amp;gasType</a:t>
            </a:r>
            <a:r>
              <a:rPr lang="en-US" dirty="0"/>
              <a:t>=</a:t>
            </a:r>
            <a:r>
              <a:rPr lang="en-US" dirty="0" err="1"/>
              <a:t>gas_new&amp;electricOverType</a:t>
            </a:r>
            <a:r>
              <a:rPr lang="en-US" dirty="0"/>
              <a:t>=&amp;</a:t>
            </a:r>
            <a:r>
              <a:rPr lang="en-US" dirty="0" err="1"/>
              <a:t>electricUnderType</a:t>
            </a:r>
            <a:r>
              <a:rPr lang="en-US" dirty="0"/>
              <a:t>=&amp;</a:t>
            </a:r>
            <a:r>
              <a:rPr lang="en-US" dirty="0" err="1"/>
              <a:t>pevType</a:t>
            </a:r>
            <a:r>
              <a:rPr lang="en-US" dirty="0"/>
              <a:t>=&amp;</a:t>
            </a:r>
            <a:r>
              <a:rPr lang="en-US" dirty="0" err="1"/>
              <a:t>proj</a:t>
            </a:r>
            <a:r>
              <a:rPr lang="en-US" dirty="0"/>
              <a:t>=</a:t>
            </a:r>
            <a:r>
              <a:rPr lang="en-US" dirty="0" err="1"/>
              <a:t>gas_new</a:t>
            </a:r>
            <a:endParaRPr lang="en-US" dirty="0"/>
          </a:p>
        </p:txBody>
      </p:sp>
      <p:sp>
        <p:nvSpPr>
          <p:cNvPr id="4" name="Slide Number Placeholder 3"/>
          <p:cNvSpPr>
            <a:spLocks noGrp="1"/>
          </p:cNvSpPr>
          <p:nvPr>
            <p:ph type="sldNum" sz="quarter" idx="10"/>
          </p:nvPr>
        </p:nvSpPr>
        <p:spPr/>
        <p:txBody>
          <a:bodyPr/>
          <a:lstStyle/>
          <a:p>
            <a:fld id="{D9FF2468-6DEC-D44D-8694-0E1FA0AB9F1E}" type="slidenum">
              <a:rPr lang="en-US" smtClean="0"/>
              <a:pPr/>
              <a:t>15</a:t>
            </a:fld>
            <a:endParaRPr lang="en-US"/>
          </a:p>
        </p:txBody>
      </p:sp>
    </p:spTree>
    <p:extLst>
      <p:ext uri="{BB962C8B-B14F-4D97-AF65-F5344CB8AC3E}">
        <p14:creationId xmlns:p14="http://schemas.microsoft.com/office/powerpoint/2010/main" val="3453404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FF2468-6DEC-D44D-8694-0E1FA0AB9F1E}" type="slidenum">
              <a:rPr lang="en-US" smtClean="0"/>
              <a:pPr/>
              <a:t>16</a:t>
            </a:fld>
            <a:endParaRPr lang="en-US"/>
          </a:p>
        </p:txBody>
      </p:sp>
    </p:spTree>
    <p:extLst>
      <p:ext uri="{BB962C8B-B14F-4D97-AF65-F5344CB8AC3E}">
        <p14:creationId xmlns:p14="http://schemas.microsoft.com/office/powerpoint/2010/main" val="4258366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0793F5D7-616D-4D95-9CC9-A5E7B4F52B11}" type="slidenum">
              <a:rPr lang="en-US">
                <a:latin typeface="Times" pitchFamily="16" charset="0"/>
              </a:rPr>
              <a:pPr/>
              <a:t>17</a:t>
            </a:fld>
            <a:endParaRPr lang="en-US">
              <a:latin typeface="Times" pitchFamily="16" charset="0"/>
            </a:endParaRPr>
          </a:p>
        </p:txBody>
      </p:sp>
      <p:sp>
        <p:nvSpPr>
          <p:cNvPr id="67587" name="Rectangle 2"/>
          <p:cNvSpPr>
            <a:spLocks noGrp="1" noRot="1" noChangeAspect="1" noChangeArrowheads="1"/>
          </p:cNvSpPr>
          <p:nvPr>
            <p:ph type="sldImg"/>
          </p:nvPr>
        </p:nvSpPr>
        <p:spPr>
          <a:solidFill>
            <a:srgbClr val="FFFFFF"/>
          </a:solidFill>
          <a:ln/>
        </p:spPr>
      </p:sp>
      <p:sp>
        <p:nvSpPr>
          <p:cNvPr id="675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16"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145-Country Paper</a:t>
            </a:r>
          </a:p>
        </p:txBody>
      </p:sp>
      <p:sp>
        <p:nvSpPr>
          <p:cNvPr id="4" name="Slide Number Placeholder 3"/>
          <p:cNvSpPr>
            <a:spLocks noGrp="1"/>
          </p:cNvSpPr>
          <p:nvPr>
            <p:ph type="sldNum" sz="quarter" idx="10"/>
          </p:nvPr>
        </p:nvSpPr>
        <p:spPr/>
        <p:txBody>
          <a:bodyPr/>
          <a:lstStyle/>
          <a:p>
            <a:fld id="{037975C5-990A-4684-BFC0-437A33385F3F}" type="slidenum">
              <a:rPr lang="en-US" smtClean="0"/>
              <a:pPr/>
              <a:t>18</a:t>
            </a:fld>
            <a:endParaRPr lang="en-US"/>
          </a:p>
        </p:txBody>
      </p:sp>
    </p:spTree>
    <p:extLst>
      <p:ext uri="{BB962C8B-B14F-4D97-AF65-F5344CB8AC3E}">
        <p14:creationId xmlns:p14="http://schemas.microsoft.com/office/powerpoint/2010/main" val="149204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88436396-0AD9-4E4A-8ECB-0DE823933D28}" type="slidenum">
              <a:rPr lang="en-US"/>
              <a:pPr/>
              <a:t>19</a:t>
            </a:fld>
            <a:endParaRPr lang="en-US"/>
          </a:p>
        </p:txBody>
      </p:sp>
      <p:sp>
        <p:nvSpPr>
          <p:cNvPr id="39939" name="Rectangle 2"/>
          <p:cNvSpPr>
            <a:spLocks noGrp="1" noRot="1" noChangeAspect="1" noChangeArrowheads="1"/>
          </p:cNvSpPr>
          <p:nvPr>
            <p:ph type="sldImg"/>
          </p:nvPr>
        </p:nvSpPr>
        <p:spPr>
          <a:solidFill>
            <a:srgbClr val="FFFFFF"/>
          </a:solidFill>
          <a:ln/>
        </p:spPr>
      </p:sp>
      <p:sp>
        <p:nvSpPr>
          <p:cNvPr id="399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16" charset="0"/>
              <a:ea typeface="ＭＳ Ｐゴシック" pitchFamily="16" charset="-128"/>
              <a:cs typeface="ＭＳ Ｐゴシック" pitchFamily="16" charset="-128"/>
            </a:endParaRPr>
          </a:p>
        </p:txBody>
      </p:sp>
    </p:spTree>
    <p:extLst>
      <p:ext uri="{BB962C8B-B14F-4D97-AF65-F5344CB8AC3E}">
        <p14:creationId xmlns:p14="http://schemas.microsoft.com/office/powerpoint/2010/main" val="727221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88436396-0AD9-4E4A-8ECB-0DE823933D28}" type="slidenum">
              <a:rPr lang="en-US"/>
              <a:pPr/>
              <a:t>20</a:t>
            </a:fld>
            <a:endParaRPr lang="en-US"/>
          </a:p>
        </p:txBody>
      </p:sp>
      <p:sp>
        <p:nvSpPr>
          <p:cNvPr id="39939" name="Rectangle 2"/>
          <p:cNvSpPr>
            <a:spLocks noGrp="1" noRot="1" noChangeAspect="1" noChangeArrowheads="1"/>
          </p:cNvSpPr>
          <p:nvPr>
            <p:ph type="sldImg"/>
          </p:nvPr>
        </p:nvSpPr>
        <p:spPr>
          <a:solidFill>
            <a:srgbClr val="FFFFFF"/>
          </a:solidFill>
          <a:ln/>
        </p:spPr>
      </p:sp>
      <p:sp>
        <p:nvSpPr>
          <p:cNvPr id="399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16" charset="0"/>
              <a:ea typeface="ＭＳ Ｐゴシック" pitchFamily="16" charset="-128"/>
              <a:cs typeface="ＭＳ Ｐゴシック" pitchFamily="16" charset="-128"/>
            </a:endParaRPr>
          </a:p>
        </p:txBody>
      </p:sp>
    </p:spTree>
    <p:extLst>
      <p:ext uri="{BB962C8B-B14F-4D97-AF65-F5344CB8AC3E}">
        <p14:creationId xmlns:p14="http://schemas.microsoft.com/office/powerpoint/2010/main" val="2151568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88436396-0AD9-4E4A-8ECB-0DE823933D28}" type="slidenum">
              <a:rPr lang="en-US"/>
              <a:pPr/>
              <a:t>21</a:t>
            </a:fld>
            <a:endParaRPr lang="en-US"/>
          </a:p>
        </p:txBody>
      </p:sp>
      <p:sp>
        <p:nvSpPr>
          <p:cNvPr id="39939" name="Rectangle 2"/>
          <p:cNvSpPr>
            <a:spLocks noGrp="1" noRot="1" noChangeAspect="1" noChangeArrowheads="1"/>
          </p:cNvSpPr>
          <p:nvPr>
            <p:ph type="sldImg"/>
          </p:nvPr>
        </p:nvSpPr>
        <p:spPr>
          <a:solidFill>
            <a:srgbClr val="FFFFFF"/>
          </a:solidFill>
          <a:ln/>
        </p:spPr>
      </p:sp>
      <p:sp>
        <p:nvSpPr>
          <p:cNvPr id="399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16" charset="0"/>
              <a:ea typeface="ＭＳ Ｐゴシック" pitchFamily="16" charset="-128"/>
              <a:cs typeface="ＭＳ Ｐゴシック" pitchFamily="16"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FF2468-6DEC-D44D-8694-0E1FA0AB9F1E}" type="slidenum">
              <a:rPr lang="en-US" smtClean="0"/>
              <a:pPr/>
              <a:t>22</a:t>
            </a:fld>
            <a:endParaRPr lang="en-US"/>
          </a:p>
        </p:txBody>
      </p:sp>
    </p:spTree>
    <p:extLst>
      <p:ext uri="{BB962C8B-B14F-4D97-AF65-F5344CB8AC3E}">
        <p14:creationId xmlns:p14="http://schemas.microsoft.com/office/powerpoint/2010/main" val="7987002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88436396-0AD9-4E4A-8ECB-0DE823933D28}" type="slidenum">
              <a:rPr lang="en-US"/>
              <a:pPr/>
              <a:t>23</a:t>
            </a:fld>
            <a:endParaRPr lang="en-US"/>
          </a:p>
        </p:txBody>
      </p:sp>
      <p:sp>
        <p:nvSpPr>
          <p:cNvPr id="39939" name="Rectangle 2"/>
          <p:cNvSpPr>
            <a:spLocks noGrp="1" noRot="1" noChangeAspect="1" noChangeArrowheads="1"/>
          </p:cNvSpPr>
          <p:nvPr>
            <p:ph type="sldImg"/>
          </p:nvPr>
        </p:nvSpPr>
        <p:spPr>
          <a:solidFill>
            <a:srgbClr val="FFFFFF"/>
          </a:solidFill>
          <a:ln/>
        </p:spPr>
      </p:sp>
      <p:sp>
        <p:nvSpPr>
          <p:cNvPr id="399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16" charset="0"/>
              <a:ea typeface="ＭＳ Ｐゴシック" pitchFamily="16" charset="-128"/>
              <a:cs typeface="ＭＳ Ｐゴシック" pitchFamily="16" charset="-128"/>
            </a:endParaRPr>
          </a:p>
        </p:txBody>
      </p:sp>
    </p:spTree>
    <p:extLst>
      <p:ext uri="{BB962C8B-B14F-4D97-AF65-F5344CB8AC3E}">
        <p14:creationId xmlns:p14="http://schemas.microsoft.com/office/powerpoint/2010/main" val="2059871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0793F5D7-616D-4D95-9CC9-A5E7B4F52B11}" type="slidenum">
              <a:rPr lang="en-US">
                <a:latin typeface="Times" pitchFamily="16" charset="0"/>
              </a:rPr>
              <a:pPr/>
              <a:t>5</a:t>
            </a:fld>
            <a:endParaRPr lang="en-US">
              <a:latin typeface="Times" pitchFamily="16" charset="0"/>
            </a:endParaRPr>
          </a:p>
        </p:txBody>
      </p:sp>
      <p:sp>
        <p:nvSpPr>
          <p:cNvPr id="67587" name="Rectangle 2"/>
          <p:cNvSpPr>
            <a:spLocks noGrp="1" noRot="1" noChangeAspect="1" noChangeArrowheads="1"/>
          </p:cNvSpPr>
          <p:nvPr>
            <p:ph type="sldImg"/>
          </p:nvPr>
        </p:nvSpPr>
        <p:spPr>
          <a:solidFill>
            <a:srgbClr val="FFFFFF"/>
          </a:solidFill>
          <a:ln/>
        </p:spPr>
      </p:sp>
      <p:sp>
        <p:nvSpPr>
          <p:cNvPr id="675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16" charset="0"/>
            </a:endParaRPr>
          </a:p>
        </p:txBody>
      </p:sp>
    </p:spTree>
    <p:extLst>
      <p:ext uri="{BB962C8B-B14F-4D97-AF65-F5344CB8AC3E}">
        <p14:creationId xmlns:p14="http://schemas.microsoft.com/office/powerpoint/2010/main" val="3571383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88436396-0AD9-4E4A-8ECB-0DE823933D28}" type="slidenum">
              <a:rPr lang="en-US"/>
              <a:pPr/>
              <a:t>24</a:t>
            </a:fld>
            <a:endParaRPr lang="en-US"/>
          </a:p>
        </p:txBody>
      </p:sp>
      <p:sp>
        <p:nvSpPr>
          <p:cNvPr id="39939" name="Rectangle 2"/>
          <p:cNvSpPr>
            <a:spLocks noGrp="1" noRot="1" noChangeAspect="1" noChangeArrowheads="1"/>
          </p:cNvSpPr>
          <p:nvPr>
            <p:ph type="sldImg"/>
          </p:nvPr>
        </p:nvSpPr>
        <p:spPr>
          <a:solidFill>
            <a:srgbClr val="FFFFFF"/>
          </a:solidFill>
          <a:ln/>
        </p:spPr>
      </p:sp>
      <p:sp>
        <p:nvSpPr>
          <p:cNvPr id="399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16" charset="0"/>
              <a:ea typeface="ＭＳ Ｐゴシック" pitchFamily="16" charset="-128"/>
              <a:cs typeface="ＭＳ Ｐゴシック" pitchFamily="16" charset="-128"/>
            </a:endParaRPr>
          </a:p>
        </p:txBody>
      </p:sp>
    </p:spTree>
    <p:extLst>
      <p:ext uri="{BB962C8B-B14F-4D97-AF65-F5344CB8AC3E}">
        <p14:creationId xmlns:p14="http://schemas.microsoft.com/office/powerpoint/2010/main" val="30888155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defTabSz="2058988" eaLnBrk="0" fontAlgn="base" hangingPunct="0">
              <a:spcBef>
                <a:spcPct val="0"/>
              </a:spcBef>
              <a:spcAft>
                <a:spcPct val="0"/>
              </a:spcAft>
              <a:defRPr sz="4000">
                <a:solidFill>
                  <a:schemeClr val="tx1"/>
                </a:solidFill>
                <a:latin typeface="Arial" charset="0"/>
                <a:ea typeface="ＭＳ Ｐゴシック" charset="0"/>
              </a:defRPr>
            </a:lvl6pPr>
            <a:lvl7pPr marL="2971800" indent="-228600" defTabSz="2058988" eaLnBrk="0" fontAlgn="base" hangingPunct="0">
              <a:spcBef>
                <a:spcPct val="0"/>
              </a:spcBef>
              <a:spcAft>
                <a:spcPct val="0"/>
              </a:spcAft>
              <a:defRPr sz="4000">
                <a:solidFill>
                  <a:schemeClr val="tx1"/>
                </a:solidFill>
                <a:latin typeface="Arial" charset="0"/>
                <a:ea typeface="ＭＳ Ｐゴシック" charset="0"/>
              </a:defRPr>
            </a:lvl7pPr>
            <a:lvl8pPr marL="3429000" indent="-228600" defTabSz="2058988" eaLnBrk="0" fontAlgn="base" hangingPunct="0">
              <a:spcBef>
                <a:spcPct val="0"/>
              </a:spcBef>
              <a:spcAft>
                <a:spcPct val="0"/>
              </a:spcAft>
              <a:defRPr sz="4000">
                <a:solidFill>
                  <a:schemeClr val="tx1"/>
                </a:solidFill>
                <a:latin typeface="Arial" charset="0"/>
                <a:ea typeface="ＭＳ Ｐゴシック" charset="0"/>
              </a:defRPr>
            </a:lvl8pPr>
            <a:lvl9pPr marL="3886200" indent="-228600" defTabSz="2058988" eaLnBrk="0" fontAlgn="base" hangingPunct="0">
              <a:spcBef>
                <a:spcPct val="0"/>
              </a:spcBef>
              <a:spcAft>
                <a:spcPct val="0"/>
              </a:spcAft>
              <a:defRPr sz="4000">
                <a:solidFill>
                  <a:schemeClr val="tx1"/>
                </a:solidFill>
                <a:latin typeface="Arial" charset="0"/>
                <a:ea typeface="ＭＳ Ｐゴシック" charset="0"/>
              </a:defRPr>
            </a:lvl9pPr>
          </a:lstStyle>
          <a:p>
            <a:pPr eaLnBrk="1" hangingPunct="1"/>
            <a:fld id="{F2EC70B1-5B22-DD48-8993-AAA8673E3A55}" type="slidenum">
              <a:rPr lang="en-US" sz="1200"/>
              <a:pPr eaLnBrk="1" hangingPunct="1"/>
              <a:t>25</a:t>
            </a:fld>
            <a:endParaRPr lang="en-US" sz="1200"/>
          </a:p>
        </p:txBody>
      </p:sp>
      <p:sp>
        <p:nvSpPr>
          <p:cNvPr id="4301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43011"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charset="0"/>
            </a:endParaRPr>
          </a:p>
        </p:txBody>
      </p:sp>
    </p:spTree>
    <p:extLst>
      <p:ext uri="{BB962C8B-B14F-4D97-AF65-F5344CB8AC3E}">
        <p14:creationId xmlns:p14="http://schemas.microsoft.com/office/powerpoint/2010/main" val="2203466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9CC80040-50EA-46FC-BED2-D34634C8B771}" type="slidenum">
              <a:rPr lang="en-US">
                <a:latin typeface="Times" pitchFamily="16" charset="0"/>
              </a:rPr>
              <a:pPr/>
              <a:t>26</a:t>
            </a:fld>
            <a:endParaRPr lang="en-US">
              <a:latin typeface="Times" pitchFamily="16" charset="0"/>
            </a:endParaRPr>
          </a:p>
        </p:txBody>
      </p:sp>
      <p:sp>
        <p:nvSpPr>
          <p:cNvPr id="53251" name="Rectangle 1026"/>
          <p:cNvSpPr>
            <a:spLocks noGrp="1" noRot="1" noChangeAspect="1" noChangeArrowheads="1" noTextEdit="1"/>
          </p:cNvSpPr>
          <p:nvPr>
            <p:ph type="sldImg"/>
          </p:nvPr>
        </p:nvSpPr>
        <p:spPr>
          <a:ln/>
        </p:spPr>
      </p:sp>
      <p:sp>
        <p:nvSpPr>
          <p:cNvPr id="53252" name="Rectangle 1027"/>
          <p:cNvSpPr>
            <a:spLocks noGrp="1" noChangeArrowheads="1"/>
          </p:cNvSpPr>
          <p:nvPr>
            <p:ph type="body" idx="1"/>
          </p:nvPr>
        </p:nvSpPr>
        <p:spPr>
          <a:noFill/>
          <a:ln/>
        </p:spPr>
        <p:txBody>
          <a:bodyPr/>
          <a:lstStyle/>
          <a:p>
            <a:pPr eaLnBrk="1" hangingPunct="1"/>
            <a:r>
              <a:rPr lang="en-US" dirty="0">
                <a:latin typeface="Times" pitchFamily="16" charset="0"/>
              </a:rPr>
              <a:t>https://</a:t>
            </a:r>
            <a:r>
              <a:rPr lang="en-US" dirty="0" err="1">
                <a:latin typeface="Times" pitchFamily="16" charset="0"/>
              </a:rPr>
              <a:t>www.congress.gov</a:t>
            </a:r>
            <a:r>
              <a:rPr lang="en-US" dirty="0">
                <a:latin typeface="Times" pitchFamily="16" charset="0"/>
              </a:rPr>
              <a:t>/bill/114th-congress/house-resolution/540/</a:t>
            </a:r>
            <a:r>
              <a:rPr lang="en-US" dirty="0" err="1">
                <a:latin typeface="Times" pitchFamily="16" charset="0"/>
              </a:rPr>
              <a:t>cosponsors?q</a:t>
            </a:r>
            <a:r>
              <a:rPr lang="en-US" dirty="0">
                <a:latin typeface="Times" pitchFamily="16" charset="0"/>
              </a:rPr>
              <a:t>=%7B%22search%22%3A%5B%22%5C%22hres540%5C%22%22%5D%7D&amp;resultIndex=1</a:t>
            </a:r>
          </a:p>
          <a:p>
            <a:pPr eaLnBrk="1" hangingPunct="1"/>
            <a:r>
              <a:rPr lang="en-US" dirty="0">
                <a:latin typeface="Times" pitchFamily="16" charset="0"/>
              </a:rPr>
              <a:t>https://</a:t>
            </a:r>
            <a:r>
              <a:rPr lang="en-US" dirty="0" err="1">
                <a:latin typeface="Times" pitchFamily="16" charset="0"/>
              </a:rPr>
              <a:t>www.demconvention.com</a:t>
            </a:r>
            <a:r>
              <a:rPr lang="en-US" dirty="0">
                <a:latin typeface="Times" pitchFamily="16" charset="0"/>
              </a:rPr>
              <a:t>/</a:t>
            </a:r>
            <a:r>
              <a:rPr lang="en-US" dirty="0" err="1">
                <a:latin typeface="Times" pitchFamily="16" charset="0"/>
              </a:rPr>
              <a:t>wp</a:t>
            </a:r>
            <a:r>
              <a:rPr lang="en-US" dirty="0">
                <a:latin typeface="Times" pitchFamily="16" charset="0"/>
              </a:rPr>
              <a:t>-content/uploads/2016/07/Democratic-Party-Platform-7.21.16-no-lines.pdf</a:t>
            </a:r>
          </a:p>
        </p:txBody>
      </p:sp>
    </p:spTree>
    <p:extLst>
      <p:ext uri="{BB962C8B-B14F-4D97-AF65-F5344CB8AC3E}">
        <p14:creationId xmlns:p14="http://schemas.microsoft.com/office/powerpoint/2010/main" val="38490821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88436396-0AD9-4E4A-8ECB-0DE823933D28}" type="slidenum">
              <a:rPr lang="en-US"/>
              <a:pPr/>
              <a:t>27</a:t>
            </a:fld>
            <a:endParaRPr lang="en-US"/>
          </a:p>
        </p:txBody>
      </p:sp>
      <p:sp>
        <p:nvSpPr>
          <p:cNvPr id="39939" name="Rectangle 2"/>
          <p:cNvSpPr>
            <a:spLocks noGrp="1" noRot="1" noChangeAspect="1" noChangeArrowheads="1"/>
          </p:cNvSpPr>
          <p:nvPr>
            <p:ph type="sldImg"/>
          </p:nvPr>
        </p:nvSpPr>
        <p:spPr>
          <a:solidFill>
            <a:srgbClr val="FFFFFF"/>
          </a:solidFill>
          <a:ln/>
        </p:spPr>
      </p:sp>
      <p:sp>
        <p:nvSpPr>
          <p:cNvPr id="399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pitchFamily="16" charset="0"/>
              <a:ea typeface="ＭＳ Ｐゴシック" pitchFamily="16" charset="-128"/>
              <a:cs typeface="ＭＳ Ｐゴシック" pitchFamily="16" charset="-128"/>
            </a:endParaRPr>
          </a:p>
        </p:txBody>
      </p:sp>
    </p:spTree>
    <p:extLst>
      <p:ext uri="{BB962C8B-B14F-4D97-AF65-F5344CB8AC3E}">
        <p14:creationId xmlns:p14="http://schemas.microsoft.com/office/powerpoint/2010/main" val="9419093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9CC80040-50EA-46FC-BED2-D34634C8B771}" type="slidenum">
              <a:rPr lang="en-US">
                <a:latin typeface="Times" pitchFamily="16" charset="0"/>
              </a:rPr>
              <a:pPr/>
              <a:t>28</a:t>
            </a:fld>
            <a:endParaRPr lang="en-US">
              <a:latin typeface="Times" pitchFamily="16" charset="0"/>
            </a:endParaRPr>
          </a:p>
        </p:txBody>
      </p:sp>
      <p:sp>
        <p:nvSpPr>
          <p:cNvPr id="53251" name="Rectangle 1026"/>
          <p:cNvSpPr>
            <a:spLocks noGrp="1" noRot="1" noChangeAspect="1" noChangeArrowheads="1" noTextEdit="1"/>
          </p:cNvSpPr>
          <p:nvPr>
            <p:ph type="sldImg"/>
          </p:nvPr>
        </p:nvSpPr>
        <p:spPr>
          <a:ln/>
        </p:spPr>
      </p:sp>
      <p:sp>
        <p:nvSpPr>
          <p:cNvPr id="53252" name="Rectangle 1027"/>
          <p:cNvSpPr>
            <a:spLocks noGrp="1" noChangeArrowheads="1"/>
          </p:cNvSpPr>
          <p:nvPr>
            <p:ph type="body" idx="1"/>
          </p:nvPr>
        </p:nvSpPr>
        <p:spPr>
          <a:noFill/>
          <a:ln/>
        </p:spPr>
        <p:txBody>
          <a:bodyPr/>
          <a:lstStyle/>
          <a:p>
            <a:pPr eaLnBrk="1" hangingPunct="1"/>
            <a:r>
              <a:rPr lang="en-US" dirty="0">
                <a:latin typeface="Times" pitchFamily="16" charset="0"/>
              </a:rPr>
              <a:t>http://there100.org/companies</a:t>
            </a:r>
          </a:p>
          <a:p>
            <a:pPr eaLnBrk="1" hangingPunct="1"/>
            <a:r>
              <a:rPr lang="en-US" dirty="0">
                <a:latin typeface="Times" pitchFamily="16" charset="0"/>
              </a:rPr>
              <a:t>https://</a:t>
            </a:r>
            <a:r>
              <a:rPr lang="en-US" dirty="0" err="1">
                <a:latin typeface="Times" pitchFamily="16" charset="0"/>
              </a:rPr>
              <a:t>weather.com</a:t>
            </a:r>
            <a:r>
              <a:rPr lang="en-US" dirty="0">
                <a:latin typeface="Times" pitchFamily="16" charset="0"/>
              </a:rPr>
              <a:t>/science/environment/news/clean-energy-cities</a:t>
            </a:r>
          </a:p>
        </p:txBody>
      </p:sp>
    </p:spTree>
    <p:extLst>
      <p:ext uri="{BB962C8B-B14F-4D97-AF65-F5344CB8AC3E}">
        <p14:creationId xmlns:p14="http://schemas.microsoft.com/office/powerpoint/2010/main" val="4189011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9CC80040-50EA-46FC-BED2-D34634C8B771}" type="slidenum">
              <a:rPr lang="en-US">
                <a:latin typeface="Times" pitchFamily="16" charset="0"/>
              </a:rPr>
              <a:pPr/>
              <a:t>29</a:t>
            </a:fld>
            <a:endParaRPr lang="en-US">
              <a:latin typeface="Times" pitchFamily="16" charset="0"/>
            </a:endParaRPr>
          </a:p>
        </p:txBody>
      </p:sp>
      <p:sp>
        <p:nvSpPr>
          <p:cNvPr id="53251" name="Rectangle 1026"/>
          <p:cNvSpPr>
            <a:spLocks noGrp="1" noRot="1" noChangeAspect="1" noChangeArrowheads="1" noTextEdit="1"/>
          </p:cNvSpPr>
          <p:nvPr>
            <p:ph type="sldImg"/>
          </p:nvPr>
        </p:nvSpPr>
        <p:spPr>
          <a:ln/>
        </p:spPr>
      </p:sp>
      <p:sp>
        <p:nvSpPr>
          <p:cNvPr id="53252" name="Rectangle 1027"/>
          <p:cNvSpPr>
            <a:spLocks noGrp="1" noChangeArrowheads="1"/>
          </p:cNvSpPr>
          <p:nvPr>
            <p:ph type="body" idx="1"/>
          </p:nvPr>
        </p:nvSpPr>
        <p:spPr>
          <a:noFill/>
          <a:ln/>
        </p:spPr>
        <p:txBody>
          <a:bodyPr/>
          <a:lstStyle/>
          <a:p>
            <a:pPr eaLnBrk="1" hangingPunct="1"/>
            <a:r>
              <a:rPr lang="en-US" dirty="0">
                <a:latin typeface="Times" pitchFamily="16" charset="0"/>
              </a:rPr>
              <a:t>https://</a:t>
            </a:r>
            <a:r>
              <a:rPr lang="en-US" dirty="0" err="1">
                <a:latin typeface="Times" pitchFamily="16" charset="0"/>
              </a:rPr>
              <a:t>www.congress.gov</a:t>
            </a:r>
            <a:r>
              <a:rPr lang="en-US" dirty="0">
                <a:latin typeface="Times" pitchFamily="16" charset="0"/>
              </a:rPr>
              <a:t>/bill/114th-congress/house-resolution/540/</a:t>
            </a:r>
            <a:r>
              <a:rPr lang="en-US" dirty="0" err="1">
                <a:latin typeface="Times" pitchFamily="16" charset="0"/>
              </a:rPr>
              <a:t>cosponsors?q</a:t>
            </a:r>
            <a:r>
              <a:rPr lang="en-US" dirty="0">
                <a:latin typeface="Times" pitchFamily="16" charset="0"/>
              </a:rPr>
              <a:t>=%7B%22search%22%3A%5B%22%5C%22hres540%5C%22%22%5D%7D&amp;resultIndex=1</a:t>
            </a:r>
          </a:p>
          <a:p>
            <a:pPr eaLnBrk="1" hangingPunct="1"/>
            <a:r>
              <a:rPr lang="en-US" dirty="0">
                <a:latin typeface="Times" pitchFamily="16" charset="0"/>
              </a:rPr>
              <a:t>https://</a:t>
            </a:r>
            <a:r>
              <a:rPr lang="en-US" dirty="0" err="1">
                <a:latin typeface="Times" pitchFamily="16" charset="0"/>
              </a:rPr>
              <a:t>www.demconvention.com</a:t>
            </a:r>
            <a:r>
              <a:rPr lang="en-US" dirty="0">
                <a:latin typeface="Times" pitchFamily="16" charset="0"/>
              </a:rPr>
              <a:t>/</a:t>
            </a:r>
            <a:r>
              <a:rPr lang="en-US" dirty="0" err="1">
                <a:latin typeface="Times" pitchFamily="16" charset="0"/>
              </a:rPr>
              <a:t>wp</a:t>
            </a:r>
            <a:r>
              <a:rPr lang="en-US" dirty="0">
                <a:latin typeface="Times" pitchFamily="16" charset="0"/>
              </a:rPr>
              <a:t>-content/uploads/2016/07/Democratic-Party-Platform-7.21.16-no-lines.pdf</a:t>
            </a:r>
          </a:p>
          <a:p>
            <a:pPr marL="0" marR="0" indent="0" algn="l" defTabSz="408211" rtl="0" eaLnBrk="1" fontAlgn="auto" latinLnBrk="0" hangingPunct="1">
              <a:lnSpc>
                <a:spcPct val="100000"/>
              </a:lnSpc>
              <a:spcBef>
                <a:spcPts val="0"/>
              </a:spcBef>
              <a:spcAft>
                <a:spcPts val="0"/>
              </a:spcAft>
              <a:buClrTx/>
              <a:buSzTx/>
              <a:buFontTx/>
              <a:buNone/>
              <a:tabLst/>
              <a:defRPr/>
            </a:pPr>
            <a:r>
              <a:rPr lang="en-US" sz="1100" b="1" spc="-75" dirty="0">
                <a:solidFill>
                  <a:schemeClr val="accent5">
                    <a:lumMod val="50000"/>
                  </a:schemeClr>
                </a:solidFill>
                <a:sym typeface="Wingdings"/>
              </a:rPr>
              <a:t>https://</a:t>
            </a:r>
            <a:r>
              <a:rPr lang="en-US" sz="1100" b="1" spc="-75" dirty="0" err="1">
                <a:solidFill>
                  <a:schemeClr val="accent5">
                    <a:lumMod val="50000"/>
                  </a:schemeClr>
                </a:solidFill>
                <a:sym typeface="Wingdings"/>
              </a:rPr>
              <a:t>malegislature.gov</a:t>
            </a:r>
            <a:r>
              <a:rPr lang="en-US" sz="1100" b="1" spc="-75">
                <a:solidFill>
                  <a:schemeClr val="accent5">
                    <a:lumMod val="50000"/>
                  </a:schemeClr>
                </a:solidFill>
                <a:sym typeface="Wingdings"/>
              </a:rPr>
              <a:t>/Bills/190/SD1932</a:t>
            </a:r>
            <a:endParaRPr lang="en-US" dirty="0">
              <a:latin typeface="Times" pitchFamily="16" charset="0"/>
            </a:endParaRPr>
          </a:p>
        </p:txBody>
      </p:sp>
    </p:spTree>
    <p:extLst>
      <p:ext uri="{BB962C8B-B14F-4D97-AF65-F5344CB8AC3E}">
        <p14:creationId xmlns:p14="http://schemas.microsoft.com/office/powerpoint/2010/main" val="15629982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88436396-0AD9-4E4A-8ECB-0DE823933D28}" type="slidenum">
              <a:rPr lang="en-US"/>
              <a:pPr/>
              <a:t>30</a:t>
            </a:fld>
            <a:endParaRPr lang="en-US"/>
          </a:p>
        </p:txBody>
      </p:sp>
      <p:sp>
        <p:nvSpPr>
          <p:cNvPr id="39939" name="Rectangle 2"/>
          <p:cNvSpPr>
            <a:spLocks noGrp="1" noRot="1" noChangeAspect="1" noChangeArrowheads="1"/>
          </p:cNvSpPr>
          <p:nvPr>
            <p:ph type="sldImg"/>
          </p:nvPr>
        </p:nvSpPr>
        <p:spPr>
          <a:solidFill>
            <a:srgbClr val="FFFFFF"/>
          </a:solidFill>
          <a:ln/>
        </p:spPr>
      </p:sp>
      <p:sp>
        <p:nvSpPr>
          <p:cNvPr id="399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16" charset="0"/>
              <a:ea typeface="ＭＳ Ｐゴシック" pitchFamily="16" charset="-128"/>
              <a:cs typeface="ＭＳ Ｐゴシック" pitchFamily="16" charset="-128"/>
            </a:endParaRPr>
          </a:p>
        </p:txBody>
      </p:sp>
    </p:spTree>
    <p:extLst>
      <p:ext uri="{BB962C8B-B14F-4D97-AF65-F5344CB8AC3E}">
        <p14:creationId xmlns:p14="http://schemas.microsoft.com/office/powerpoint/2010/main" val="13438700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88436396-0AD9-4E4A-8ECB-0DE823933D28}" type="slidenum">
              <a:rPr lang="en-US"/>
              <a:pPr/>
              <a:t>31</a:t>
            </a:fld>
            <a:endParaRPr lang="en-US"/>
          </a:p>
        </p:txBody>
      </p:sp>
      <p:sp>
        <p:nvSpPr>
          <p:cNvPr id="39939" name="Rectangle 2"/>
          <p:cNvSpPr>
            <a:spLocks noGrp="1" noRot="1" noChangeAspect="1" noChangeArrowheads="1"/>
          </p:cNvSpPr>
          <p:nvPr>
            <p:ph type="sldImg"/>
          </p:nvPr>
        </p:nvSpPr>
        <p:spPr>
          <a:solidFill>
            <a:srgbClr val="FFFFFF"/>
          </a:solidFill>
          <a:ln/>
        </p:spPr>
      </p:sp>
      <p:sp>
        <p:nvSpPr>
          <p:cNvPr id="399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pitchFamily="16" charset="0"/>
              <a:ea typeface="ＭＳ Ｐゴシック" pitchFamily="16" charset="-128"/>
              <a:cs typeface="ＭＳ Ｐゴシック" pitchFamily="16" charset="-128"/>
            </a:endParaRPr>
          </a:p>
        </p:txBody>
      </p:sp>
    </p:spTree>
    <p:extLst>
      <p:ext uri="{BB962C8B-B14F-4D97-AF65-F5344CB8AC3E}">
        <p14:creationId xmlns:p14="http://schemas.microsoft.com/office/powerpoint/2010/main" val="19362564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9CC80040-50EA-46FC-BED2-D34634C8B771}" type="slidenum">
              <a:rPr lang="en-US">
                <a:latin typeface="Times" pitchFamily="16" charset="0"/>
              </a:rPr>
              <a:pPr/>
              <a:t>32</a:t>
            </a:fld>
            <a:endParaRPr lang="en-US">
              <a:latin typeface="Times" pitchFamily="16" charset="0"/>
            </a:endParaRPr>
          </a:p>
        </p:txBody>
      </p:sp>
      <p:sp>
        <p:nvSpPr>
          <p:cNvPr id="53251" name="Rectangle 1026"/>
          <p:cNvSpPr>
            <a:spLocks noGrp="1" noRot="1" noChangeAspect="1" noChangeArrowheads="1" noTextEdit="1"/>
          </p:cNvSpPr>
          <p:nvPr>
            <p:ph type="sldImg"/>
          </p:nvPr>
        </p:nvSpPr>
        <p:spPr>
          <a:ln/>
        </p:spPr>
      </p:sp>
      <p:sp>
        <p:nvSpPr>
          <p:cNvPr id="53252" name="Rectangle 1027"/>
          <p:cNvSpPr>
            <a:spLocks noGrp="1" noChangeArrowheads="1"/>
          </p:cNvSpPr>
          <p:nvPr>
            <p:ph type="body" idx="1"/>
          </p:nvPr>
        </p:nvSpPr>
        <p:spPr>
          <a:noFill/>
          <a:ln/>
        </p:spPr>
        <p:txBody>
          <a:bodyPr/>
          <a:lstStyle/>
          <a:p>
            <a:pPr eaLnBrk="1" hangingPunct="1"/>
            <a:endParaRPr lang="en-US">
              <a:latin typeface="Times" pitchFamily="16" charset="0"/>
            </a:endParaRPr>
          </a:p>
        </p:txBody>
      </p:sp>
    </p:spTree>
    <p:extLst>
      <p:ext uri="{BB962C8B-B14F-4D97-AF65-F5344CB8AC3E}">
        <p14:creationId xmlns:p14="http://schemas.microsoft.com/office/powerpoint/2010/main" val="8731587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9CC80040-50EA-46FC-BED2-D34634C8B771}" type="slidenum">
              <a:rPr lang="en-US">
                <a:latin typeface="Times" pitchFamily="16" charset="0"/>
              </a:rPr>
              <a:pPr/>
              <a:t>33</a:t>
            </a:fld>
            <a:endParaRPr lang="en-US">
              <a:latin typeface="Times" pitchFamily="16" charset="0"/>
            </a:endParaRPr>
          </a:p>
        </p:txBody>
      </p:sp>
      <p:sp>
        <p:nvSpPr>
          <p:cNvPr id="53251" name="Rectangle 1026"/>
          <p:cNvSpPr>
            <a:spLocks noGrp="1" noRot="1" noChangeAspect="1" noChangeArrowheads="1" noTextEdit="1"/>
          </p:cNvSpPr>
          <p:nvPr>
            <p:ph type="sldImg"/>
          </p:nvPr>
        </p:nvSpPr>
        <p:spPr>
          <a:ln/>
        </p:spPr>
      </p:sp>
      <p:sp>
        <p:nvSpPr>
          <p:cNvPr id="53252" name="Rectangle 1027"/>
          <p:cNvSpPr>
            <a:spLocks noGrp="1" noChangeArrowheads="1"/>
          </p:cNvSpPr>
          <p:nvPr>
            <p:ph type="body" idx="1"/>
          </p:nvPr>
        </p:nvSpPr>
        <p:spPr>
          <a:noFill/>
          <a:ln/>
        </p:spPr>
        <p:txBody>
          <a:bodyPr/>
          <a:lstStyle/>
          <a:p>
            <a:pPr eaLnBrk="1" hangingPunct="1"/>
            <a:endParaRPr lang="en-US">
              <a:latin typeface="Times" pitchFamily="16" charset="0"/>
            </a:endParaRPr>
          </a:p>
        </p:txBody>
      </p:sp>
    </p:spTree>
    <p:extLst>
      <p:ext uri="{BB962C8B-B14F-4D97-AF65-F5344CB8AC3E}">
        <p14:creationId xmlns:p14="http://schemas.microsoft.com/office/powerpoint/2010/main" val="3693593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August 22, 1964 photo by Art Worden. Courtesy Los Angeles Public Library, Los Angeles Herald Examiner Collection</a:t>
            </a:r>
          </a:p>
          <a:p>
            <a:r>
              <a:rPr lang="en-US"/>
              <a:t>February </a:t>
            </a:r>
            <a:r>
              <a:rPr lang="en-US" dirty="0"/>
              <a:t>19, 2023, photo by Mark Z. Jacobson</a:t>
            </a:r>
          </a:p>
          <a:p>
            <a:endParaRPr lang="en-US" dirty="0"/>
          </a:p>
        </p:txBody>
      </p:sp>
      <p:sp>
        <p:nvSpPr>
          <p:cNvPr id="4" name="Slide Number Placeholder 3"/>
          <p:cNvSpPr>
            <a:spLocks noGrp="1"/>
          </p:cNvSpPr>
          <p:nvPr>
            <p:ph type="sldNum" sz="quarter" idx="5"/>
          </p:nvPr>
        </p:nvSpPr>
        <p:spPr/>
        <p:txBody>
          <a:bodyPr/>
          <a:lstStyle/>
          <a:p>
            <a:fld id="{3F942BE0-7C82-A243-8367-D52D7E6B4A5C}" type="slidenum">
              <a:rPr lang="en-US" smtClean="0"/>
              <a:t>6</a:t>
            </a:fld>
            <a:endParaRPr lang="en-US"/>
          </a:p>
        </p:txBody>
      </p:sp>
    </p:spTree>
    <p:extLst>
      <p:ext uri="{BB962C8B-B14F-4D97-AF65-F5344CB8AC3E}">
        <p14:creationId xmlns:p14="http://schemas.microsoft.com/office/powerpoint/2010/main" val="1383844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0793F5D7-616D-4D95-9CC9-A5E7B4F52B11}" type="slidenum">
              <a:rPr lang="en-US">
                <a:latin typeface="Times" pitchFamily="16" charset="0"/>
              </a:rPr>
              <a:pPr/>
              <a:t>7</a:t>
            </a:fld>
            <a:endParaRPr lang="en-US">
              <a:latin typeface="Times" pitchFamily="16" charset="0"/>
            </a:endParaRPr>
          </a:p>
        </p:txBody>
      </p:sp>
      <p:sp>
        <p:nvSpPr>
          <p:cNvPr id="67587" name="Rectangle 2"/>
          <p:cNvSpPr>
            <a:spLocks noGrp="1" noRot="1" noChangeAspect="1" noChangeArrowheads="1"/>
          </p:cNvSpPr>
          <p:nvPr>
            <p:ph type="sldImg"/>
          </p:nvPr>
        </p:nvSpPr>
        <p:spPr>
          <a:solidFill>
            <a:srgbClr val="FFFFFF"/>
          </a:solidFill>
          <a:ln/>
        </p:spPr>
      </p:sp>
      <p:sp>
        <p:nvSpPr>
          <p:cNvPr id="675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pitchFamily="16" charset="0"/>
            </a:endParaRPr>
          </a:p>
        </p:txBody>
      </p:sp>
    </p:spTree>
    <p:extLst>
      <p:ext uri="{BB962C8B-B14F-4D97-AF65-F5344CB8AC3E}">
        <p14:creationId xmlns:p14="http://schemas.microsoft.com/office/powerpoint/2010/main" val="1655156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0793F5D7-616D-4D95-9CC9-A5E7B4F52B11}" type="slidenum">
              <a:rPr lang="en-US">
                <a:latin typeface="Times" pitchFamily="16" charset="0"/>
              </a:rPr>
              <a:pPr/>
              <a:t>8</a:t>
            </a:fld>
            <a:endParaRPr lang="en-US">
              <a:latin typeface="Times" pitchFamily="16" charset="0"/>
            </a:endParaRPr>
          </a:p>
        </p:txBody>
      </p:sp>
      <p:sp>
        <p:nvSpPr>
          <p:cNvPr id="67587" name="Rectangle 2"/>
          <p:cNvSpPr>
            <a:spLocks noGrp="1" noRot="1" noChangeAspect="1" noChangeArrowheads="1"/>
          </p:cNvSpPr>
          <p:nvPr>
            <p:ph type="sldImg"/>
          </p:nvPr>
        </p:nvSpPr>
        <p:spPr>
          <a:solidFill>
            <a:srgbClr val="FFFFFF"/>
          </a:solidFill>
          <a:ln/>
        </p:spPr>
      </p:sp>
      <p:sp>
        <p:nvSpPr>
          <p:cNvPr id="675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pitchFamily="16" charset="0"/>
            </a:endParaRPr>
          </a:p>
        </p:txBody>
      </p:sp>
    </p:spTree>
    <p:extLst>
      <p:ext uri="{BB962C8B-B14F-4D97-AF65-F5344CB8AC3E}">
        <p14:creationId xmlns:p14="http://schemas.microsoft.com/office/powerpoint/2010/main" val="817022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0793F5D7-616D-4D95-9CC9-A5E7B4F52B11}" type="slidenum">
              <a:rPr lang="en-US">
                <a:latin typeface="Times" pitchFamily="16" charset="0"/>
              </a:rPr>
              <a:pPr/>
              <a:t>9</a:t>
            </a:fld>
            <a:endParaRPr lang="en-US">
              <a:latin typeface="Times" pitchFamily="16" charset="0"/>
            </a:endParaRPr>
          </a:p>
        </p:txBody>
      </p:sp>
      <p:sp>
        <p:nvSpPr>
          <p:cNvPr id="67587" name="Rectangle 2"/>
          <p:cNvSpPr>
            <a:spLocks noGrp="1" noRot="1" noChangeAspect="1" noChangeArrowheads="1"/>
          </p:cNvSpPr>
          <p:nvPr>
            <p:ph type="sldImg"/>
          </p:nvPr>
        </p:nvSpPr>
        <p:spPr>
          <a:solidFill>
            <a:srgbClr val="FFFFFF"/>
          </a:solidFill>
          <a:ln/>
        </p:spPr>
      </p:sp>
      <p:sp>
        <p:nvSpPr>
          <p:cNvPr id="67588" name="Rectangle 3"/>
          <p:cNvSpPr>
            <a:spLocks noGrp="1" noChangeArrowheads="1"/>
          </p:cNvSpPr>
          <p:nvPr>
            <p:ph type="body" idx="1"/>
          </p:nvPr>
        </p:nvSpPr>
        <p:spPr>
          <a:solidFill>
            <a:srgbClr val="FFFFFF"/>
          </a:solidFill>
          <a:ln>
            <a:solidFill>
              <a:srgbClr val="000000"/>
            </a:solidFill>
          </a:ln>
        </p:spPr>
        <p:txBody>
          <a:bodyPr/>
          <a:lstStyle/>
          <a:p>
            <a:pPr>
              <a:lnSpc>
                <a:spcPct val="110000"/>
              </a:lnSpc>
            </a:pPr>
            <a:r>
              <a:rPr lang="en-US" sz="1100" spc="-150" dirty="0">
                <a:solidFill>
                  <a:schemeClr val="tx1">
                    <a:lumMod val="75000"/>
                    <a:lumOff val="25000"/>
                  </a:schemeClr>
                </a:solidFill>
              </a:rPr>
              <a:t>6-24 times more CO</a:t>
            </a:r>
            <a:r>
              <a:rPr lang="en-US" sz="1100" spc="-150" baseline="-25000" dirty="0">
                <a:solidFill>
                  <a:schemeClr val="tx1">
                    <a:lumMod val="75000"/>
                    <a:lumOff val="25000"/>
                  </a:schemeClr>
                </a:solidFill>
              </a:rPr>
              <a:t>2</a:t>
            </a:r>
            <a:r>
              <a:rPr lang="en-US" sz="1100" spc="-150" dirty="0">
                <a:solidFill>
                  <a:schemeClr val="tx1">
                    <a:lumMod val="75000"/>
                    <a:lumOff val="25000"/>
                  </a:schemeClr>
                </a:solidFill>
              </a:rPr>
              <a:t> &amp; pollution per kWh than wind from mining &amp; refining uranium and using fossil fuels for electricity during the 10-19 years to site permit (3.5-6 y), construction permit (2.5-4 y), and construct (4-9 y) nuclear plant compared with 2-5 years for a wind or solar farm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0793F5D7-616D-4D95-9CC9-A5E7B4F52B11}" type="slidenum">
              <a:rPr lang="en-US">
                <a:latin typeface="Times" pitchFamily="16" charset="0"/>
              </a:rPr>
              <a:pPr/>
              <a:t>10</a:t>
            </a:fld>
            <a:endParaRPr lang="en-US">
              <a:latin typeface="Times" pitchFamily="16" charset="0"/>
            </a:endParaRPr>
          </a:p>
        </p:txBody>
      </p:sp>
      <p:sp>
        <p:nvSpPr>
          <p:cNvPr id="67587" name="Rectangle 2"/>
          <p:cNvSpPr>
            <a:spLocks noGrp="1" noRot="1" noChangeAspect="1" noChangeArrowheads="1"/>
          </p:cNvSpPr>
          <p:nvPr>
            <p:ph type="sldImg"/>
          </p:nvPr>
        </p:nvSpPr>
        <p:spPr>
          <a:solidFill>
            <a:srgbClr val="FFFFFF"/>
          </a:solidFill>
          <a:ln/>
        </p:spPr>
      </p:sp>
      <p:sp>
        <p:nvSpPr>
          <p:cNvPr id="675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16"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08211" rtl="0" eaLnBrk="1" fontAlgn="auto" latinLnBrk="0" hangingPunct="1">
              <a:lnSpc>
                <a:spcPct val="100000"/>
              </a:lnSpc>
              <a:spcBef>
                <a:spcPts val="0"/>
              </a:spcBef>
              <a:spcAft>
                <a:spcPts val="0"/>
              </a:spcAft>
              <a:buClrTx/>
              <a:buSzTx/>
              <a:buFontTx/>
              <a:buNone/>
              <a:tabLst/>
              <a:defRPr/>
            </a:pPr>
            <a:r>
              <a:rPr lang="en-US" sz="1100" b="1" spc="-75" dirty="0">
                <a:solidFill>
                  <a:srgbClr val="0000FF"/>
                </a:solidFill>
              </a:rPr>
              <a:t>Indoor unit blows warm air from the room over cold evaporator coils. Refrigerant running through the coils absorbs the heat and takes it through thin pipes to the outside unit, where the heat is released to the outside air.</a:t>
            </a:r>
            <a:endParaRPr lang="en-US" sz="1100" dirty="0">
              <a:solidFill>
                <a:srgbClr val="0000FF"/>
              </a:solidFill>
            </a:endParaRPr>
          </a:p>
          <a:p>
            <a:endParaRPr lang="en-US" dirty="0"/>
          </a:p>
        </p:txBody>
      </p:sp>
      <p:sp>
        <p:nvSpPr>
          <p:cNvPr id="4" name="Slide Number Placeholder 3"/>
          <p:cNvSpPr>
            <a:spLocks noGrp="1"/>
          </p:cNvSpPr>
          <p:nvPr>
            <p:ph type="sldNum" sz="quarter" idx="10"/>
          </p:nvPr>
        </p:nvSpPr>
        <p:spPr/>
        <p:txBody>
          <a:bodyPr/>
          <a:lstStyle/>
          <a:p>
            <a:fld id="{D9FF2468-6DEC-D44D-8694-0E1FA0AB9F1E}" type="slidenum">
              <a:rPr lang="en-US" smtClean="0"/>
              <a:pPr/>
              <a:t>12</a:t>
            </a:fld>
            <a:endParaRPr lang="en-US"/>
          </a:p>
        </p:txBody>
      </p:sp>
    </p:spTree>
    <p:extLst>
      <p:ext uri="{BB962C8B-B14F-4D97-AF65-F5344CB8AC3E}">
        <p14:creationId xmlns:p14="http://schemas.microsoft.com/office/powerpoint/2010/main" val="2987815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www.atlantic-comfort.com</a:t>
            </a:r>
            <a:r>
              <a:rPr lang="en-US" dirty="0"/>
              <a:t>/How-to-choose/Choosing-your-water-heater/Water-heating-technologies/Heat-pump-water-heaters-working-principle</a:t>
            </a:r>
          </a:p>
        </p:txBody>
      </p:sp>
      <p:sp>
        <p:nvSpPr>
          <p:cNvPr id="4" name="Slide Number Placeholder 3"/>
          <p:cNvSpPr>
            <a:spLocks noGrp="1"/>
          </p:cNvSpPr>
          <p:nvPr>
            <p:ph type="sldNum" sz="quarter" idx="10"/>
          </p:nvPr>
        </p:nvSpPr>
        <p:spPr/>
        <p:txBody>
          <a:bodyPr/>
          <a:lstStyle/>
          <a:p>
            <a:fld id="{D9FF2468-6DEC-D44D-8694-0E1FA0AB9F1E}" type="slidenum">
              <a:rPr lang="en-US" smtClean="0"/>
              <a:pPr/>
              <a:t>13</a:t>
            </a:fld>
            <a:endParaRPr lang="en-US"/>
          </a:p>
        </p:txBody>
      </p:sp>
    </p:spTree>
    <p:extLst>
      <p:ext uri="{BB962C8B-B14F-4D97-AF65-F5344CB8AC3E}">
        <p14:creationId xmlns:p14="http://schemas.microsoft.com/office/powerpoint/2010/main" val="3040831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971551"/>
            <a:ext cx="6487668" cy="2364666"/>
          </a:xfrm>
          <a:prstGeom prst="rect">
            <a:avLst/>
          </a:prstGeom>
          <a:ln w="3175">
            <a:solidFill>
              <a:schemeClr val="bg1"/>
            </a:solidFill>
          </a:ln>
          <a:effectLst>
            <a:outerShdw blurRad="63500" sx="100500" sy="100500" algn="ctr" rotWithShape="0">
              <a:prstClr val="black">
                <a:alpha val="50000"/>
              </a:prstClr>
            </a:outerShdw>
          </a:effectLst>
        </p:spPr>
        <p:txBody>
          <a:bodyPr vert="horz" lIns="81642" tIns="40821" rIns="81642" bIns="40821" rtlCol="0">
            <a:normAutofit/>
          </a:bodyPr>
          <a:lstStyle/>
          <a:p>
            <a:pPr marL="0" indent="0" algn="l" defTabSz="816422" rtl="0" eaLnBrk="1" latinLnBrk="0" hangingPunct="1">
              <a:spcBef>
                <a:spcPts val="1786"/>
              </a:spcBef>
              <a:buClr>
                <a:schemeClr val="accent1">
                  <a:lumMod val="60000"/>
                  <a:lumOff val="40000"/>
                </a:schemeClr>
              </a:buClr>
              <a:buSzPct val="110000"/>
              <a:buFont typeface="Wingdings 2" pitchFamily="18" charset="2"/>
              <a:buNone/>
            </a:pPr>
            <a:endParaRPr sz="2900" kern="1200" dirty="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142999"/>
            <a:ext cx="6498158" cy="1293651"/>
          </a:xfrm>
        </p:spPr>
        <p:txBody>
          <a:bodyPr vert="horz" lIns="81642" tIns="40821" rIns="81642" bIns="40821" rtlCol="0" anchor="b" anchorCtr="0">
            <a:noAutofit/>
          </a:bodyPr>
          <a:lstStyle>
            <a:lvl1pPr marL="0" indent="0" algn="ctr" defTabSz="816422" rtl="0" eaLnBrk="1" latinLnBrk="0" hangingPunct="1">
              <a:spcBef>
                <a:spcPct val="0"/>
              </a:spcBef>
              <a:buClr>
                <a:schemeClr val="accent1">
                  <a:lumMod val="60000"/>
                  <a:lumOff val="40000"/>
                </a:schemeClr>
              </a:buClr>
              <a:buSzPct val="110000"/>
              <a:buFont typeface="Wingdings 2" pitchFamily="18" charset="2"/>
              <a:buNone/>
              <a:defRPr sz="4100" kern="1200">
                <a:solidFill>
                  <a:schemeClr val="accent1"/>
                </a:solidFill>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1322922" y="2474259"/>
            <a:ext cx="6498159" cy="687481"/>
          </a:xfrm>
        </p:spPr>
        <p:txBody>
          <a:bodyPr vert="horz" lIns="81642" tIns="40821" rIns="81642" bIns="40821" rtlCol="0">
            <a:normAutofit/>
          </a:bodyPr>
          <a:lstStyle>
            <a:lvl1pPr marL="0" indent="0" algn="ctr" defTabSz="816422" rtl="0" eaLnBrk="1" latinLnBrk="0" hangingPunct="1">
              <a:spcBef>
                <a:spcPts val="268"/>
              </a:spcBef>
              <a:buClr>
                <a:schemeClr val="accent1">
                  <a:lumMod val="60000"/>
                  <a:lumOff val="40000"/>
                </a:schemeClr>
              </a:buClr>
              <a:buSzPct val="110000"/>
              <a:buFont typeface="Wingdings 2" pitchFamily="18" charset="2"/>
              <a:buNone/>
              <a:defRPr sz="1600" kern="1200">
                <a:solidFill>
                  <a:schemeClr val="tx1">
                    <a:tint val="75000"/>
                  </a:schemeClr>
                </a:solidFill>
                <a:latin typeface="+mn-lt"/>
                <a:ea typeface="+mn-ea"/>
                <a:cs typeface="+mn-cs"/>
              </a:defRPr>
            </a:lvl1pPr>
            <a:lvl2pPr marL="408211" indent="0" algn="ctr">
              <a:buNone/>
              <a:defRPr>
                <a:solidFill>
                  <a:schemeClr val="tx1">
                    <a:tint val="75000"/>
                  </a:schemeClr>
                </a:solidFill>
              </a:defRPr>
            </a:lvl2pPr>
            <a:lvl3pPr marL="816422" indent="0" algn="ctr">
              <a:buNone/>
              <a:defRPr>
                <a:solidFill>
                  <a:schemeClr val="tx1">
                    <a:tint val="75000"/>
                  </a:schemeClr>
                </a:solidFill>
              </a:defRPr>
            </a:lvl3pPr>
            <a:lvl4pPr marL="1224633" indent="0" algn="ctr">
              <a:buNone/>
              <a:defRPr>
                <a:solidFill>
                  <a:schemeClr val="tx1">
                    <a:tint val="75000"/>
                  </a:schemeClr>
                </a:solidFill>
              </a:defRPr>
            </a:lvl4pPr>
            <a:lvl5pPr marL="1632844" indent="0" algn="ctr">
              <a:buNone/>
              <a:defRPr>
                <a:solidFill>
                  <a:schemeClr val="tx1">
                    <a:tint val="75000"/>
                  </a:schemeClr>
                </a:solidFill>
              </a:defRPr>
            </a:lvl5pPr>
            <a:lvl6pPr marL="2041055" indent="0" algn="ctr">
              <a:buNone/>
              <a:defRPr>
                <a:solidFill>
                  <a:schemeClr val="tx1">
                    <a:tint val="75000"/>
                  </a:schemeClr>
                </a:solidFill>
              </a:defRPr>
            </a:lvl6pPr>
            <a:lvl7pPr marL="2449266" indent="0" algn="ctr">
              <a:buNone/>
              <a:defRPr>
                <a:solidFill>
                  <a:schemeClr val="tx1">
                    <a:tint val="75000"/>
                  </a:schemeClr>
                </a:solidFill>
              </a:defRPr>
            </a:lvl7pPr>
            <a:lvl8pPr marL="2857477" indent="0" algn="ctr">
              <a:buNone/>
              <a:defRPr>
                <a:solidFill>
                  <a:schemeClr val="tx1">
                    <a:tint val="75000"/>
                  </a:schemeClr>
                </a:solidFill>
              </a:defRPr>
            </a:lvl8pPr>
            <a:lvl9pPr marL="3265688"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pPr>
              <a:defRPr/>
            </a:pPr>
            <a:fld id="{D552D0A0-93DD-4729-B824-D45F4B3DD605}" type="datetime1">
              <a:rPr lang="en-US" smtClean="0"/>
              <a:pPr>
                <a:defRPr/>
              </a:pPr>
              <a:t>9/22/23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42AFAD7-22C4-4921-B267-D95764235232}"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458904"/>
            <a:ext cx="4079545" cy="871538"/>
          </a:xfrm>
        </p:spPr>
        <p:txBody>
          <a:bodyPr anchor="b"/>
          <a:lstStyle>
            <a:lvl1pPr algn="ctr">
              <a:defRPr sz="3200" b="0"/>
            </a:lvl1pPr>
          </a:lstStyle>
          <a:p>
            <a:r>
              <a:rPr lang="en-US"/>
              <a:t>Click to edit Master title style</a:t>
            </a:r>
            <a:endParaRPr/>
          </a:p>
        </p:txBody>
      </p:sp>
      <p:sp>
        <p:nvSpPr>
          <p:cNvPr id="4" name="Text Placeholder 3"/>
          <p:cNvSpPr>
            <a:spLocks noGrp="1"/>
          </p:cNvSpPr>
          <p:nvPr>
            <p:ph type="body" sz="half" idx="2"/>
          </p:nvPr>
        </p:nvSpPr>
        <p:spPr>
          <a:xfrm>
            <a:off x="533399" y="1340892"/>
            <a:ext cx="4079545" cy="2790114"/>
          </a:xfrm>
        </p:spPr>
        <p:txBody>
          <a:bodyPr>
            <a:normAutofit/>
          </a:bodyPr>
          <a:lstStyle>
            <a:lvl1pPr marL="0" indent="0" algn="ctr">
              <a:spcBef>
                <a:spcPts val="536"/>
              </a:spcBef>
              <a:buNone/>
              <a:defRPr sz="1600"/>
            </a:lvl1pPr>
            <a:lvl2pPr marL="408211" indent="0">
              <a:buNone/>
              <a:defRPr sz="1100"/>
            </a:lvl2pPr>
            <a:lvl3pPr marL="816422" indent="0">
              <a:buNone/>
              <a:defRPr sz="900"/>
            </a:lvl3pPr>
            <a:lvl4pPr marL="1224633" indent="0">
              <a:buNone/>
              <a:defRPr sz="800"/>
            </a:lvl4pPr>
            <a:lvl5pPr marL="1632844" indent="0">
              <a:buNone/>
              <a:defRPr sz="800"/>
            </a:lvl5pPr>
            <a:lvl6pPr marL="2041055" indent="0">
              <a:buNone/>
              <a:defRPr sz="800"/>
            </a:lvl6pPr>
            <a:lvl7pPr marL="2449266" indent="0">
              <a:buNone/>
              <a:defRPr sz="800"/>
            </a:lvl7pPr>
            <a:lvl8pPr marL="2857477" indent="0">
              <a:buNone/>
              <a:defRPr sz="800"/>
            </a:lvl8pPr>
            <a:lvl9pPr marL="3265688"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28E80666-FB37-4B36-9149-507F3B0178E3}" type="datetimeFigureOut">
              <a:rPr lang="en-US" smtClean="0"/>
              <a:pPr/>
              <a:t>9/22/23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
        <p:nvSpPr>
          <p:cNvPr id="8" name="Picture Placeholder 2"/>
          <p:cNvSpPr>
            <a:spLocks noGrp="1"/>
          </p:cNvSpPr>
          <p:nvPr>
            <p:ph type="pic" idx="1"/>
          </p:nvPr>
        </p:nvSpPr>
        <p:spPr>
          <a:xfrm>
            <a:off x="5090617" y="269545"/>
            <a:ext cx="3657600" cy="3988558"/>
          </a:xfrm>
          <a:ln w="3175">
            <a:solidFill>
              <a:schemeClr val="bg1"/>
            </a:solidFill>
          </a:ln>
          <a:effectLst>
            <a:outerShdw blurRad="63500" sx="100500" sy="100500" algn="ctr" rotWithShape="0">
              <a:prstClr val="black">
                <a:alpha val="50000"/>
              </a:prstClr>
            </a:outerShdw>
          </a:effectLst>
        </p:spPr>
        <p:txBody>
          <a:bodyPr vert="horz" lIns="81642" tIns="40821" rIns="81642" bIns="40821" rtlCol="0">
            <a:normAutofit/>
          </a:bodyPr>
          <a:lstStyle>
            <a:lvl1pPr marL="0" indent="0" algn="l" defTabSz="816422" rtl="0" eaLnBrk="1" latinLnBrk="0" hangingPunct="1">
              <a:spcBef>
                <a:spcPts val="1786"/>
              </a:spcBef>
              <a:buClr>
                <a:schemeClr val="accent1">
                  <a:lumMod val="60000"/>
                  <a:lumOff val="40000"/>
                </a:schemeClr>
              </a:buClr>
              <a:buSzPct val="110000"/>
              <a:buFont typeface="Wingdings 2" pitchFamily="18" charset="2"/>
              <a:buNone/>
              <a:defRPr sz="2900" kern="1200">
                <a:solidFill>
                  <a:schemeClr val="tx1">
                    <a:lumMod val="65000"/>
                    <a:lumOff val="35000"/>
                  </a:schemeClr>
                </a:solidFill>
                <a:latin typeface="+mn-lt"/>
                <a:ea typeface="+mn-ea"/>
                <a:cs typeface="+mn-cs"/>
              </a:defRPr>
            </a:lvl1pPr>
            <a:lvl2pPr marL="408211" indent="0">
              <a:buNone/>
              <a:defRPr sz="2500"/>
            </a:lvl2pPr>
            <a:lvl3pPr marL="816422" indent="0">
              <a:buNone/>
              <a:defRPr sz="2200"/>
            </a:lvl3pPr>
            <a:lvl4pPr marL="1224633" indent="0">
              <a:buNone/>
              <a:defRPr sz="1800"/>
            </a:lvl4pPr>
            <a:lvl5pPr marL="1632844" indent="0">
              <a:buNone/>
              <a:defRPr sz="1800"/>
            </a:lvl5pPr>
            <a:lvl6pPr marL="2041055" indent="0">
              <a:buNone/>
              <a:defRPr sz="1800"/>
            </a:lvl6pPr>
            <a:lvl7pPr marL="2449266" indent="0">
              <a:buNone/>
              <a:defRPr sz="1800"/>
            </a:lvl7pPr>
            <a:lvl8pPr marL="2857477" indent="0">
              <a:buNone/>
              <a:defRPr sz="1800"/>
            </a:lvl8pPr>
            <a:lvl9pPr marL="3265688" indent="0">
              <a:buNone/>
              <a:defRPr sz="1800"/>
            </a:lvl9pPr>
          </a:lstStyle>
          <a:p>
            <a:r>
              <a:rPr lang="en-US"/>
              <a:t>Drag picture to placeholder or click icon to add</a:t>
            </a:r>
            <a:endParaRPr/>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28E80666-FB37-4B36-9149-507F3B0178E3}" type="datetimeFigureOut">
              <a:rPr lang="en-US" smtClean="0"/>
              <a:pPr/>
              <a:t>9/22/23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276226"/>
            <a:ext cx="1524000" cy="4181475"/>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549274" y="276226"/>
            <a:ext cx="6689726" cy="4181475"/>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28E80666-FB37-4B36-9149-507F3B0178E3}" type="datetimeFigureOut">
              <a:rPr lang="en-US" smtClean="0"/>
              <a:pPr/>
              <a:t>9/22/23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Closing Slide">
    <p:spTree>
      <p:nvGrpSpPr>
        <p:cNvPr id="1" name=""/>
        <p:cNvGrpSpPr/>
        <p:nvPr/>
      </p:nvGrpSpPr>
      <p:grpSpPr>
        <a:xfrm>
          <a:off x="0" y="0"/>
          <a:ext cx="0" cy="0"/>
          <a:chOff x="0" y="0"/>
          <a:chExt cx="0" cy="0"/>
        </a:xfrm>
      </p:grpSpPr>
      <p:pic>
        <p:nvPicPr>
          <p:cNvPr id="3" name="Picture 2" descr="TED_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36950" y="2197100"/>
            <a:ext cx="2070100" cy="749300"/>
          </a:xfrm>
          <a:prstGeom prst="rect">
            <a:avLst/>
          </a:prstGeom>
        </p:spPr>
      </p:pic>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olo Graphic">
    <p:spTree>
      <p:nvGrpSpPr>
        <p:cNvPr id="1" name=""/>
        <p:cNvGrpSpPr/>
        <p:nvPr/>
      </p:nvGrpSpPr>
      <p:grpSpPr>
        <a:xfrm>
          <a:off x="0" y="0"/>
          <a:ext cx="0" cy="0"/>
          <a:chOff x="0" y="0"/>
          <a:chExt cx="0" cy="0"/>
        </a:xfrm>
      </p:grpSpPr>
      <p:sp>
        <p:nvSpPr>
          <p:cNvPr id="2" name="Title 1"/>
          <p:cNvSpPr>
            <a:spLocks noGrp="1"/>
          </p:cNvSpPr>
          <p:nvPr>
            <p:ph type="ctrTitle"/>
          </p:nvPr>
        </p:nvSpPr>
        <p:spPr>
          <a:xfrm>
            <a:off x="658490" y="4402418"/>
            <a:ext cx="7772400" cy="534523"/>
          </a:xfrm>
        </p:spPr>
        <p:txBody>
          <a:bodyPr anchor="b" anchorCtr="0">
            <a:normAutofit/>
          </a:bodyPr>
          <a:lstStyle>
            <a:lvl1pPr algn="ctr">
              <a:defRPr sz="3000"/>
            </a:lvl1pPr>
          </a:lstStyle>
          <a:p>
            <a:r>
              <a:rPr lang="en-US" dirty="0"/>
              <a:t>Click to edit Master title style</a:t>
            </a:r>
          </a:p>
        </p:txBody>
      </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651272"/>
          </a:xfrm>
        </p:spPr>
        <p:txBody>
          <a:bodyPr/>
          <a:lstStyle/>
          <a:p>
            <a:r>
              <a:rPr lang="en-US"/>
              <a:t>Click to edit Master title style</a:t>
            </a:r>
          </a:p>
        </p:txBody>
      </p:sp>
      <p:sp>
        <p:nvSpPr>
          <p:cNvPr id="4" name="Content Placeholder 2"/>
          <p:cNvSpPr>
            <a:spLocks noGrp="1"/>
          </p:cNvSpPr>
          <p:nvPr>
            <p:ph idx="1"/>
          </p:nvPr>
        </p:nvSpPr>
        <p:spPr>
          <a:xfrm>
            <a:off x="457200" y="1428750"/>
            <a:ext cx="8229600" cy="31658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Double Bull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200151"/>
            <a:ext cx="4038600" cy="33944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p:cNvSpPr>
            <a:spLocks noGrp="1"/>
          </p:cNvSpPr>
          <p:nvPr>
            <p:ph idx="10"/>
          </p:nvPr>
        </p:nvSpPr>
        <p:spPr>
          <a:xfrm>
            <a:off x="4670148" y="1200151"/>
            <a:ext cx="4016652" cy="33944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8443979"/>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457051" y="205200"/>
            <a:ext cx="8229068" cy="858600"/>
          </a:xfrm>
          <a:prstGeom prst="rect">
            <a:avLst/>
          </a:prstGeom>
        </p:spPr>
        <p:txBody>
          <a:bodyPr lIns="0" tIns="0" rIns="0" bIns="0" anchor="ctr">
            <a:noAutofit/>
          </a:bodyPr>
          <a:lstStyle/>
          <a:p>
            <a:pPr algn="ctr"/>
            <a:r>
              <a:rPr lang="en-US" sz="3300" b="0" strike="noStrike" spc="-1">
                <a:latin typeface="Arial"/>
              </a:rPr>
              <a:t>Click to edit Master title style</a:t>
            </a:r>
            <a:endParaRPr lang="en-GB" sz="3300" b="0" strike="noStrike" spc="-1">
              <a:latin typeface="Arial"/>
            </a:endParaRPr>
          </a:p>
        </p:txBody>
      </p:sp>
      <p:sp>
        <p:nvSpPr>
          <p:cNvPr id="6" name="PlaceHolder 2"/>
          <p:cNvSpPr>
            <a:spLocks noGrp="1"/>
          </p:cNvSpPr>
          <p:nvPr>
            <p:ph type="body"/>
          </p:nvPr>
        </p:nvSpPr>
        <p:spPr>
          <a:xfrm>
            <a:off x="457051" y="1203390"/>
            <a:ext cx="8229068" cy="2982960"/>
          </a:xfrm>
          <a:prstGeom prst="rect">
            <a:avLst/>
          </a:prstGeom>
        </p:spPr>
        <p:txBody>
          <a:bodyPr lIns="0" tIns="0" rIns="0" bIns="0">
            <a:normAutofit/>
          </a:bodyPr>
          <a:lstStyle/>
          <a:p>
            <a:pPr lvl="0"/>
            <a:r>
              <a:rPr lang="en-US" sz="2400" b="0" strike="noStrike" spc="-1">
                <a:latin typeface="Arial"/>
              </a:rPr>
              <a:t>Edit Master text styles</a:t>
            </a:r>
          </a:p>
        </p:txBody>
      </p:sp>
    </p:spTree>
    <p:extLst>
      <p:ext uri="{BB962C8B-B14F-4D97-AF65-F5344CB8AC3E}">
        <p14:creationId xmlns:p14="http://schemas.microsoft.com/office/powerpoint/2010/main" val="3316982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28E80666-FB37-4B36-9149-507F3B0178E3}" type="datetimeFigureOut">
              <a:rPr lang="en-US" smtClean="0"/>
              <a:pPr/>
              <a:t>9/22/23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9" y="2514601"/>
            <a:ext cx="8416925" cy="1102519"/>
          </a:xfrm>
        </p:spPr>
        <p:txBody>
          <a:bodyPr/>
          <a:lstStyle/>
          <a:p>
            <a:r>
              <a:rPr lang="en-US"/>
              <a:t>Click to edit Master title style</a:t>
            </a:r>
            <a:endParaRPr dirty="0"/>
          </a:p>
        </p:txBody>
      </p:sp>
      <p:sp>
        <p:nvSpPr>
          <p:cNvPr id="3" name="Subtitle 2"/>
          <p:cNvSpPr>
            <a:spLocks noGrp="1"/>
          </p:cNvSpPr>
          <p:nvPr>
            <p:ph type="subTitle" idx="1"/>
          </p:nvPr>
        </p:nvSpPr>
        <p:spPr>
          <a:xfrm>
            <a:off x="363539" y="3578272"/>
            <a:ext cx="8416925" cy="729504"/>
          </a:xfrm>
        </p:spPr>
        <p:txBody>
          <a:bodyPr>
            <a:normAutofit/>
          </a:bodyPr>
          <a:lstStyle>
            <a:lvl1pPr marL="0" indent="0" algn="ctr">
              <a:spcBef>
                <a:spcPts val="268"/>
              </a:spcBef>
              <a:buNone/>
              <a:defRPr sz="1600">
                <a:solidFill>
                  <a:schemeClr val="tx1">
                    <a:tint val="75000"/>
                  </a:schemeClr>
                </a:solidFill>
              </a:defRPr>
            </a:lvl1pPr>
            <a:lvl2pPr marL="408211" indent="0" algn="ctr">
              <a:buNone/>
              <a:defRPr>
                <a:solidFill>
                  <a:schemeClr val="tx1">
                    <a:tint val="75000"/>
                  </a:schemeClr>
                </a:solidFill>
              </a:defRPr>
            </a:lvl2pPr>
            <a:lvl3pPr marL="816422" indent="0" algn="ctr">
              <a:buNone/>
              <a:defRPr>
                <a:solidFill>
                  <a:schemeClr val="tx1">
                    <a:tint val="75000"/>
                  </a:schemeClr>
                </a:solidFill>
              </a:defRPr>
            </a:lvl3pPr>
            <a:lvl4pPr marL="1224633" indent="0" algn="ctr">
              <a:buNone/>
              <a:defRPr>
                <a:solidFill>
                  <a:schemeClr val="tx1">
                    <a:tint val="75000"/>
                  </a:schemeClr>
                </a:solidFill>
              </a:defRPr>
            </a:lvl4pPr>
            <a:lvl5pPr marL="1632844" indent="0" algn="ctr">
              <a:buNone/>
              <a:defRPr>
                <a:solidFill>
                  <a:schemeClr val="tx1">
                    <a:tint val="75000"/>
                  </a:schemeClr>
                </a:solidFill>
              </a:defRPr>
            </a:lvl5pPr>
            <a:lvl6pPr marL="2041055" indent="0" algn="ctr">
              <a:buNone/>
              <a:defRPr>
                <a:solidFill>
                  <a:schemeClr val="tx1">
                    <a:tint val="75000"/>
                  </a:schemeClr>
                </a:solidFill>
              </a:defRPr>
            </a:lvl6pPr>
            <a:lvl7pPr marL="2449266" indent="0" algn="ctr">
              <a:buNone/>
              <a:defRPr>
                <a:solidFill>
                  <a:schemeClr val="tx1">
                    <a:tint val="75000"/>
                  </a:schemeClr>
                </a:solidFill>
              </a:defRPr>
            </a:lvl7pPr>
            <a:lvl8pPr marL="2857477" indent="0" algn="ctr">
              <a:buNone/>
              <a:defRPr>
                <a:solidFill>
                  <a:schemeClr val="tx1">
                    <a:tint val="75000"/>
                  </a:schemeClr>
                </a:solidFill>
              </a:defRPr>
            </a:lvl8pPr>
            <a:lvl9pPr marL="3265688"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28E80666-FB37-4B36-9149-507F3B0178E3}" type="datetimeFigureOut">
              <a:rPr lang="en-US" smtClean="0"/>
              <a:pPr/>
              <a:t>9/22/23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dirty="0"/>
          </a:p>
        </p:txBody>
      </p:sp>
      <p:sp>
        <p:nvSpPr>
          <p:cNvPr id="9" name="Picture Placeholder 2"/>
          <p:cNvSpPr>
            <a:spLocks noGrp="1"/>
          </p:cNvSpPr>
          <p:nvPr>
            <p:ph type="pic" idx="13"/>
          </p:nvPr>
        </p:nvSpPr>
        <p:spPr>
          <a:xfrm>
            <a:off x="370980" y="272654"/>
            <a:ext cx="8402040" cy="2127647"/>
          </a:xfrm>
          <a:ln w="3175">
            <a:solidFill>
              <a:schemeClr val="bg1"/>
            </a:solidFill>
          </a:ln>
          <a:effectLst>
            <a:outerShdw blurRad="63500" sx="100500" sy="100500" algn="ctr" rotWithShape="0">
              <a:prstClr val="black">
                <a:alpha val="50000"/>
              </a:prstClr>
            </a:outerShdw>
          </a:effectLst>
        </p:spPr>
        <p:txBody>
          <a:bodyPr/>
          <a:lstStyle>
            <a:lvl1pPr marL="0" indent="0">
              <a:buNone/>
              <a:defRPr sz="2900"/>
            </a:lvl1pPr>
            <a:lvl2pPr marL="408211" indent="0">
              <a:buNone/>
              <a:defRPr sz="2500"/>
            </a:lvl2pPr>
            <a:lvl3pPr marL="816422" indent="0">
              <a:buNone/>
              <a:defRPr sz="2200"/>
            </a:lvl3pPr>
            <a:lvl4pPr marL="1224633" indent="0">
              <a:buNone/>
              <a:defRPr sz="1800"/>
            </a:lvl4pPr>
            <a:lvl5pPr marL="1632844" indent="0">
              <a:buNone/>
              <a:defRPr sz="1800"/>
            </a:lvl5pPr>
            <a:lvl6pPr marL="2041055" indent="0">
              <a:buNone/>
              <a:defRPr sz="1800"/>
            </a:lvl6pPr>
            <a:lvl7pPr marL="2449266" indent="0">
              <a:buNone/>
              <a:defRPr sz="1800"/>
            </a:lvl7pPr>
            <a:lvl8pPr marL="2857477" indent="0">
              <a:buNone/>
              <a:defRPr sz="1800"/>
            </a:lvl8pPr>
            <a:lvl9pPr marL="3265688" indent="0">
              <a:buNone/>
              <a:defRPr sz="1800"/>
            </a:lvl9pPr>
          </a:lstStyle>
          <a:p>
            <a:r>
              <a:rPr lang="en-US"/>
              <a:t>Drag picture to placeholder or click icon to add</a:t>
            </a:r>
            <a:endParaRPr/>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6" y="1802359"/>
            <a:ext cx="8056563" cy="1021557"/>
          </a:xfrm>
        </p:spPr>
        <p:txBody>
          <a:bodyPr anchor="b" anchorCtr="0"/>
          <a:lstStyle>
            <a:lvl1pPr algn="ctr">
              <a:defRPr sz="4100" b="0" cap="none" baseline="0"/>
            </a:lvl1pPr>
          </a:lstStyle>
          <a:p>
            <a:r>
              <a:rPr lang="en-US"/>
              <a:t>Click to edit Master title style</a:t>
            </a:r>
            <a:endParaRPr/>
          </a:p>
        </p:txBody>
      </p:sp>
      <p:sp>
        <p:nvSpPr>
          <p:cNvPr id="3" name="Text Placeholder 2"/>
          <p:cNvSpPr>
            <a:spLocks noGrp="1"/>
          </p:cNvSpPr>
          <p:nvPr>
            <p:ph type="body" idx="1"/>
          </p:nvPr>
        </p:nvSpPr>
        <p:spPr>
          <a:xfrm>
            <a:off x="549276" y="2802004"/>
            <a:ext cx="8056563" cy="1125141"/>
          </a:xfrm>
        </p:spPr>
        <p:txBody>
          <a:bodyPr anchor="t" anchorCtr="0">
            <a:normAutofit/>
          </a:bodyPr>
          <a:lstStyle>
            <a:lvl1pPr marL="0" indent="0" algn="ctr">
              <a:spcBef>
                <a:spcPts val="268"/>
              </a:spcBef>
              <a:buNone/>
              <a:defRPr sz="1600">
                <a:solidFill>
                  <a:schemeClr val="tx1">
                    <a:tint val="75000"/>
                  </a:schemeClr>
                </a:solidFill>
              </a:defRPr>
            </a:lvl1pPr>
            <a:lvl2pPr marL="408211" indent="0">
              <a:buNone/>
              <a:defRPr sz="1600">
                <a:solidFill>
                  <a:schemeClr val="tx1">
                    <a:tint val="75000"/>
                  </a:schemeClr>
                </a:solidFill>
              </a:defRPr>
            </a:lvl2pPr>
            <a:lvl3pPr marL="816422" indent="0">
              <a:buNone/>
              <a:defRPr sz="1500">
                <a:solidFill>
                  <a:schemeClr val="tx1">
                    <a:tint val="75000"/>
                  </a:schemeClr>
                </a:solidFill>
              </a:defRPr>
            </a:lvl3pPr>
            <a:lvl4pPr marL="1224633" indent="0">
              <a:buNone/>
              <a:defRPr sz="1300">
                <a:solidFill>
                  <a:schemeClr val="tx1">
                    <a:tint val="75000"/>
                  </a:schemeClr>
                </a:solidFill>
              </a:defRPr>
            </a:lvl4pPr>
            <a:lvl5pPr marL="1632844" indent="0">
              <a:buNone/>
              <a:defRPr sz="1300">
                <a:solidFill>
                  <a:schemeClr val="tx1">
                    <a:tint val="75000"/>
                  </a:schemeClr>
                </a:solidFill>
              </a:defRPr>
            </a:lvl5pPr>
            <a:lvl6pPr marL="2041055" indent="0">
              <a:buNone/>
              <a:defRPr sz="1300">
                <a:solidFill>
                  <a:schemeClr val="tx1">
                    <a:tint val="75000"/>
                  </a:schemeClr>
                </a:solidFill>
              </a:defRPr>
            </a:lvl6pPr>
            <a:lvl7pPr marL="2449266" indent="0">
              <a:buNone/>
              <a:defRPr sz="1300">
                <a:solidFill>
                  <a:schemeClr val="tx1">
                    <a:tint val="75000"/>
                  </a:schemeClr>
                </a:solidFill>
              </a:defRPr>
            </a:lvl7pPr>
            <a:lvl8pPr marL="2857477" indent="0">
              <a:buNone/>
              <a:defRPr sz="1300">
                <a:solidFill>
                  <a:schemeClr val="tx1">
                    <a:tint val="75000"/>
                  </a:schemeClr>
                </a:solidFill>
              </a:defRPr>
            </a:lvl8pPr>
            <a:lvl9pPr marL="3265688" indent="0">
              <a:buNone/>
              <a:defRPr sz="13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E80666-FB37-4B36-9149-507F3B0178E3}" type="datetimeFigureOut">
              <a:rPr lang="en-US" smtClean="0"/>
              <a:pPr/>
              <a:t>9/22/23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80682"/>
            <a:ext cx="8042276" cy="1002717"/>
          </a:xfrm>
        </p:spPr>
        <p:txBody>
          <a:bodyPr/>
          <a:lstStyle/>
          <a:p>
            <a:r>
              <a:rPr lang="en-US"/>
              <a:t>Click to edit Master title style</a:t>
            </a:r>
            <a:endParaRPr/>
          </a:p>
        </p:txBody>
      </p:sp>
      <p:sp>
        <p:nvSpPr>
          <p:cNvPr id="3" name="Content Placeholder 2"/>
          <p:cNvSpPr>
            <a:spLocks noGrp="1"/>
          </p:cNvSpPr>
          <p:nvPr>
            <p:ph sz="half" idx="1"/>
          </p:nvPr>
        </p:nvSpPr>
        <p:spPr>
          <a:xfrm>
            <a:off x="549275" y="1200151"/>
            <a:ext cx="3840480" cy="3257550"/>
          </a:xfrm>
        </p:spPr>
        <p:txBody>
          <a:bodyPr>
            <a:normAutofit/>
          </a:bodyPr>
          <a:lstStyle>
            <a:lvl1pPr>
              <a:spcBef>
                <a:spcPts val="1429"/>
              </a:spcBef>
              <a:defRPr sz="18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751071" y="1200151"/>
            <a:ext cx="3840480" cy="3257550"/>
          </a:xfrm>
        </p:spPr>
        <p:txBody>
          <a:bodyPr>
            <a:normAutofit/>
          </a:bodyPr>
          <a:lstStyle>
            <a:lvl1pPr>
              <a:spcBef>
                <a:spcPts val="1429"/>
              </a:spcBef>
              <a:defRPr sz="18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28E80666-FB37-4B36-9149-507F3B0178E3}" type="datetimeFigureOut">
              <a:rPr lang="en-US" smtClean="0"/>
              <a:pPr/>
              <a:t>9/22/23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80682"/>
            <a:ext cx="8042276" cy="1002717"/>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549274" y="1089919"/>
            <a:ext cx="3840480" cy="563166"/>
          </a:xfrm>
        </p:spPr>
        <p:txBody>
          <a:bodyPr anchor="b">
            <a:noAutofit/>
          </a:bodyPr>
          <a:lstStyle>
            <a:lvl1pPr marL="0" indent="0" algn="ctr">
              <a:spcBef>
                <a:spcPts val="0"/>
              </a:spcBef>
              <a:buNone/>
              <a:defRPr sz="2200" b="0">
                <a:solidFill>
                  <a:schemeClr val="accent1">
                    <a:lumMod val="60000"/>
                    <a:lumOff val="40000"/>
                  </a:schemeClr>
                </a:solidFill>
              </a:defRPr>
            </a:lvl1pPr>
            <a:lvl2pPr marL="408211" indent="0">
              <a:buNone/>
              <a:defRPr sz="1800" b="1"/>
            </a:lvl2pPr>
            <a:lvl3pPr marL="816422" indent="0">
              <a:buNone/>
              <a:defRPr sz="1600" b="1"/>
            </a:lvl3pPr>
            <a:lvl4pPr marL="1224633" indent="0">
              <a:buNone/>
              <a:defRPr sz="1500" b="1"/>
            </a:lvl4pPr>
            <a:lvl5pPr marL="1632844" indent="0">
              <a:buNone/>
              <a:defRPr sz="1500" b="1"/>
            </a:lvl5pPr>
            <a:lvl6pPr marL="2041055" indent="0">
              <a:buNone/>
              <a:defRPr sz="1500" b="1"/>
            </a:lvl6pPr>
            <a:lvl7pPr marL="2449266" indent="0">
              <a:buNone/>
              <a:defRPr sz="1500" b="1"/>
            </a:lvl7pPr>
            <a:lvl8pPr marL="2857477" indent="0">
              <a:buNone/>
              <a:defRPr sz="1500" b="1"/>
            </a:lvl8pPr>
            <a:lvl9pPr marL="3265688" indent="0">
              <a:buNone/>
              <a:defRPr sz="1500" b="1"/>
            </a:lvl9pPr>
          </a:lstStyle>
          <a:p>
            <a:pPr lvl="0"/>
            <a:r>
              <a:rPr lang="en-US"/>
              <a:t>Click to edit Master text styles</a:t>
            </a:r>
          </a:p>
        </p:txBody>
      </p:sp>
      <p:sp>
        <p:nvSpPr>
          <p:cNvPr id="4" name="Content Placeholder 3"/>
          <p:cNvSpPr>
            <a:spLocks noGrp="1"/>
          </p:cNvSpPr>
          <p:nvPr>
            <p:ph sz="half" idx="2"/>
          </p:nvPr>
        </p:nvSpPr>
        <p:spPr>
          <a:xfrm>
            <a:off x="549274" y="1760562"/>
            <a:ext cx="3840480" cy="2697139"/>
          </a:xfrm>
        </p:spPr>
        <p:txBody>
          <a:bodyPr>
            <a:normAutofit/>
          </a:bodyPr>
          <a:lstStyle>
            <a:lvl1pPr>
              <a:spcBef>
                <a:spcPts val="1429"/>
              </a:spcBef>
              <a:defRPr sz="1800"/>
            </a:lvl1pPr>
            <a:lvl2pPr>
              <a:defRPr sz="1600"/>
            </a:lvl2pPr>
            <a:lvl3pPr>
              <a:defRPr sz="1600"/>
            </a:lvl3pPr>
            <a:lvl4pPr>
              <a:defRPr sz="1600"/>
            </a:lvl4pPr>
            <a:lvl5pPr>
              <a:defRPr sz="16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751070" y="1089919"/>
            <a:ext cx="3840480" cy="563166"/>
          </a:xfrm>
        </p:spPr>
        <p:txBody>
          <a:bodyPr anchor="b">
            <a:noAutofit/>
          </a:bodyPr>
          <a:lstStyle>
            <a:lvl1pPr marL="0" indent="0" algn="ctr">
              <a:spcBef>
                <a:spcPts val="0"/>
              </a:spcBef>
              <a:buNone/>
              <a:defRPr sz="2200" b="0">
                <a:solidFill>
                  <a:schemeClr val="accent1">
                    <a:lumMod val="60000"/>
                    <a:lumOff val="40000"/>
                  </a:schemeClr>
                </a:solidFill>
              </a:defRPr>
            </a:lvl1pPr>
            <a:lvl2pPr marL="408211" indent="0">
              <a:buNone/>
              <a:defRPr sz="1800" b="1"/>
            </a:lvl2pPr>
            <a:lvl3pPr marL="816422" indent="0">
              <a:buNone/>
              <a:defRPr sz="1600" b="1"/>
            </a:lvl3pPr>
            <a:lvl4pPr marL="1224633" indent="0">
              <a:buNone/>
              <a:defRPr sz="1500" b="1"/>
            </a:lvl4pPr>
            <a:lvl5pPr marL="1632844" indent="0">
              <a:buNone/>
              <a:defRPr sz="1500" b="1"/>
            </a:lvl5pPr>
            <a:lvl6pPr marL="2041055" indent="0">
              <a:buNone/>
              <a:defRPr sz="1500" b="1"/>
            </a:lvl6pPr>
            <a:lvl7pPr marL="2449266" indent="0">
              <a:buNone/>
              <a:defRPr sz="1500" b="1"/>
            </a:lvl7pPr>
            <a:lvl8pPr marL="2857477" indent="0">
              <a:buNone/>
              <a:defRPr sz="1500" b="1"/>
            </a:lvl8pPr>
            <a:lvl9pPr marL="3265688"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751070" y="1760562"/>
            <a:ext cx="3840480" cy="2697139"/>
          </a:xfrm>
        </p:spPr>
        <p:txBody>
          <a:bodyPr>
            <a:normAutofit/>
          </a:bodyPr>
          <a:lstStyle>
            <a:lvl1pPr>
              <a:spcBef>
                <a:spcPts val="1429"/>
              </a:spcBef>
              <a:defRPr sz="1800"/>
            </a:lvl1pPr>
            <a:lvl2pPr>
              <a:defRPr sz="1600"/>
            </a:lvl2pPr>
            <a:lvl3pPr>
              <a:defRPr sz="1600"/>
            </a:lvl3pPr>
            <a:lvl4pPr>
              <a:defRPr sz="1600"/>
            </a:lvl4pPr>
            <a:lvl5pPr>
              <a:defRPr sz="16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28E80666-FB37-4B36-9149-507F3B0178E3}" type="datetimeFigureOut">
              <a:rPr lang="en-US" smtClean="0"/>
              <a:pPr/>
              <a:t>9/22/23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8E80666-FB37-4B36-9149-507F3B0178E3}" type="datetimeFigureOut">
              <a:rPr lang="en-US" smtClean="0"/>
              <a:pPr/>
              <a:t>9/22/23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E80666-FB37-4B36-9149-507F3B0178E3}" type="datetimeFigureOut">
              <a:rPr lang="en-US" smtClean="0"/>
              <a:pPr/>
              <a:t>9/22/23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458904"/>
            <a:ext cx="3840480" cy="871538"/>
          </a:xfrm>
        </p:spPr>
        <p:txBody>
          <a:bodyPr anchor="b"/>
          <a:lstStyle>
            <a:lvl1pPr algn="ctr">
              <a:defRPr sz="3200" b="0"/>
            </a:lvl1pPr>
          </a:lstStyle>
          <a:p>
            <a:r>
              <a:rPr lang="en-US"/>
              <a:t>Click to edit Master title style</a:t>
            </a:r>
            <a:endParaRPr/>
          </a:p>
        </p:txBody>
      </p:sp>
      <p:sp>
        <p:nvSpPr>
          <p:cNvPr id="3" name="Content Placeholder 2"/>
          <p:cNvSpPr>
            <a:spLocks noGrp="1"/>
          </p:cNvSpPr>
          <p:nvPr>
            <p:ph idx="1"/>
          </p:nvPr>
        </p:nvSpPr>
        <p:spPr>
          <a:xfrm>
            <a:off x="4742824" y="276225"/>
            <a:ext cx="3840480" cy="4181475"/>
          </a:xfrm>
        </p:spPr>
        <p:txBody>
          <a:bodyPr>
            <a:normAutofit/>
          </a:bodyPr>
          <a:lstStyle>
            <a:lvl1pPr>
              <a:spcBef>
                <a:spcPts val="1786"/>
              </a:spcBef>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533399" y="1340892"/>
            <a:ext cx="3840480" cy="2790114"/>
          </a:xfrm>
        </p:spPr>
        <p:txBody>
          <a:bodyPr>
            <a:normAutofit/>
          </a:bodyPr>
          <a:lstStyle>
            <a:lvl1pPr marL="0" indent="0" algn="ctr">
              <a:spcBef>
                <a:spcPts val="536"/>
              </a:spcBef>
              <a:buNone/>
              <a:defRPr sz="1600"/>
            </a:lvl1pPr>
            <a:lvl2pPr marL="408211" indent="0">
              <a:buNone/>
              <a:defRPr sz="1100"/>
            </a:lvl2pPr>
            <a:lvl3pPr marL="816422" indent="0">
              <a:buNone/>
              <a:defRPr sz="900"/>
            </a:lvl3pPr>
            <a:lvl4pPr marL="1224633" indent="0">
              <a:buNone/>
              <a:defRPr sz="800"/>
            </a:lvl4pPr>
            <a:lvl5pPr marL="1632844" indent="0">
              <a:buNone/>
              <a:defRPr sz="800"/>
            </a:lvl5pPr>
            <a:lvl6pPr marL="2041055" indent="0">
              <a:buNone/>
              <a:defRPr sz="800"/>
            </a:lvl6pPr>
            <a:lvl7pPr marL="2449266" indent="0">
              <a:buNone/>
              <a:defRPr sz="800"/>
            </a:lvl7pPr>
            <a:lvl8pPr marL="2857477" indent="0">
              <a:buNone/>
              <a:defRPr sz="800"/>
            </a:lvl8pPr>
            <a:lvl9pPr marL="3265688"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28E80666-FB37-4B36-9149-507F3B0178E3}" type="datetimeFigureOut">
              <a:rPr lang="en-US" smtClean="0"/>
              <a:pPr/>
              <a:t>9/22/23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80682"/>
            <a:ext cx="8042276" cy="1002717"/>
          </a:xfrm>
          <a:prstGeom prst="rect">
            <a:avLst/>
          </a:prstGeom>
        </p:spPr>
        <p:txBody>
          <a:bodyPr vert="horz" lIns="81642" tIns="40821" rIns="81642" bIns="40821" rtlCol="0" anchor="b" anchorCtr="0">
            <a:noAutofit/>
          </a:bodyPr>
          <a:lstStyle/>
          <a:p>
            <a:r>
              <a:rPr lang="en-US"/>
              <a:t>Click to edit Master title style</a:t>
            </a:r>
            <a:endParaRPr/>
          </a:p>
        </p:txBody>
      </p:sp>
      <p:sp>
        <p:nvSpPr>
          <p:cNvPr id="3" name="Text Placeholder 2"/>
          <p:cNvSpPr>
            <a:spLocks noGrp="1"/>
          </p:cNvSpPr>
          <p:nvPr>
            <p:ph type="body" idx="1"/>
          </p:nvPr>
        </p:nvSpPr>
        <p:spPr>
          <a:xfrm>
            <a:off x="549275" y="1200151"/>
            <a:ext cx="8042276" cy="3257550"/>
          </a:xfrm>
          <a:prstGeom prst="rect">
            <a:avLst/>
          </a:prstGeom>
        </p:spPr>
        <p:txBody>
          <a:bodyPr vert="horz" lIns="81642" tIns="40821" rIns="81642" bIns="4082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5629835" y="4706752"/>
            <a:ext cx="2133600" cy="273844"/>
          </a:xfrm>
          <a:prstGeom prst="rect">
            <a:avLst/>
          </a:prstGeom>
        </p:spPr>
        <p:txBody>
          <a:bodyPr vert="horz" lIns="81642" tIns="40821" rIns="81642" bIns="40821" rtlCol="0" anchor="ctr"/>
          <a:lstStyle>
            <a:lvl1pPr algn="r">
              <a:defRPr sz="1100">
                <a:solidFill>
                  <a:schemeClr val="bg1"/>
                </a:solidFill>
              </a:defRPr>
            </a:lvl1pPr>
          </a:lstStyle>
          <a:p>
            <a:fld id="{28E80666-FB37-4B36-9149-507F3B0178E3}" type="datetimeFigureOut">
              <a:rPr lang="en-US" smtClean="0"/>
              <a:pPr/>
              <a:t>9/22/23</a:t>
            </a:fld>
            <a:endParaRPr lang="en-US" dirty="0"/>
          </a:p>
        </p:txBody>
      </p:sp>
      <p:sp>
        <p:nvSpPr>
          <p:cNvPr id="5" name="Footer Placeholder 4"/>
          <p:cNvSpPr>
            <a:spLocks noGrp="1"/>
          </p:cNvSpPr>
          <p:nvPr>
            <p:ph type="ftr" sz="quarter" idx="3"/>
          </p:nvPr>
        </p:nvSpPr>
        <p:spPr>
          <a:xfrm>
            <a:off x="264459" y="4706752"/>
            <a:ext cx="4840941" cy="273844"/>
          </a:xfrm>
          <a:prstGeom prst="rect">
            <a:avLst/>
          </a:prstGeom>
        </p:spPr>
        <p:txBody>
          <a:bodyPr vert="horz" lIns="81642" tIns="40821" rIns="81642" bIns="40821" rtlCol="0" anchor="ctr"/>
          <a:lstStyle>
            <a:lvl1pPr algn="l">
              <a:defRPr sz="1100">
                <a:solidFill>
                  <a:schemeClr val="bg1"/>
                </a:solidFill>
              </a:defRPr>
            </a:lvl1pPr>
          </a:lstStyle>
          <a:p>
            <a:endParaRPr lang="en-US" dirty="0"/>
          </a:p>
        </p:txBody>
      </p:sp>
      <p:sp>
        <p:nvSpPr>
          <p:cNvPr id="6" name="Slide Number Placeholder 5"/>
          <p:cNvSpPr>
            <a:spLocks noGrp="1"/>
          </p:cNvSpPr>
          <p:nvPr>
            <p:ph type="sldNum" sz="quarter" idx="4"/>
          </p:nvPr>
        </p:nvSpPr>
        <p:spPr>
          <a:xfrm>
            <a:off x="7897906" y="4706752"/>
            <a:ext cx="990600" cy="273844"/>
          </a:xfrm>
          <a:prstGeom prst="rect">
            <a:avLst/>
          </a:prstGeom>
        </p:spPr>
        <p:txBody>
          <a:bodyPr vert="horz" lIns="81642" tIns="40821" rIns="81642" bIns="40821" rtlCol="0" anchor="ctr"/>
          <a:lstStyle>
            <a:lvl1pPr algn="r">
              <a:defRPr sz="3200">
                <a:solidFill>
                  <a:schemeClr val="bg1"/>
                </a:solidFill>
              </a:defRPr>
            </a:lvl1pPr>
          </a:lstStyle>
          <a:p>
            <a:fld id="{D7E63A33-8271-4DD0-9C48-789913D7C11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656" r:id="rId13"/>
    <p:sldLayoutId id="2147483649" r:id="rId14"/>
    <p:sldLayoutId id="2147483658" r:id="rId15"/>
    <p:sldLayoutId id="2147483710" r:id="rId16"/>
    <p:sldLayoutId id="2147483711" r:id="rId17"/>
  </p:sldLayoutIdLst>
  <p:transition spd="med">
    <p:fade/>
  </p:transition>
  <p:hf sldNum="0" hdr="0" ftr="0" dt="0"/>
  <p:txStyles>
    <p:titleStyle>
      <a:lvl1pPr algn="ctr" defTabSz="816422" rtl="0" eaLnBrk="1" latinLnBrk="0" hangingPunct="1">
        <a:spcBef>
          <a:spcPct val="0"/>
        </a:spcBef>
        <a:buNone/>
        <a:defRPr sz="4100" kern="1200">
          <a:solidFill>
            <a:schemeClr val="accent1"/>
          </a:solidFill>
          <a:latin typeface="+mj-lt"/>
          <a:ea typeface="+mj-ea"/>
          <a:cs typeface="+mj-cs"/>
        </a:defRPr>
      </a:lvl1pPr>
    </p:titleStyle>
    <p:bodyStyle>
      <a:lvl1pPr marL="311828" indent="-311828" algn="l" defTabSz="816422" rtl="0" eaLnBrk="1" latinLnBrk="0" hangingPunct="1">
        <a:spcBef>
          <a:spcPts val="1786"/>
        </a:spcBef>
        <a:buClr>
          <a:schemeClr val="accent1">
            <a:lumMod val="60000"/>
            <a:lumOff val="40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1pPr>
      <a:lvl2pPr marL="612317" indent="-300489" algn="l" defTabSz="816422" rtl="0" eaLnBrk="1" latinLnBrk="0" hangingPunct="1">
        <a:spcBef>
          <a:spcPts val="536"/>
        </a:spcBef>
        <a:buClr>
          <a:schemeClr val="accent1">
            <a:lumMod val="75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2pPr>
      <a:lvl3pPr marL="864614" indent="-252297" algn="l" defTabSz="816422" rtl="0" eaLnBrk="1" latinLnBrk="0" hangingPunct="1">
        <a:spcBef>
          <a:spcPts val="536"/>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3pPr>
      <a:lvl4pPr marL="1128250" indent="-263637" algn="l" defTabSz="816422" rtl="0" eaLnBrk="1" latinLnBrk="0" hangingPunct="1">
        <a:spcBef>
          <a:spcPts val="536"/>
        </a:spcBef>
        <a:buClr>
          <a:schemeClr val="accent1">
            <a:lumMod val="75000"/>
          </a:schemeClr>
        </a:buClr>
        <a:buSzPct val="110000"/>
        <a:buFont typeface="Wingdings 2" pitchFamily="18" charset="2"/>
        <a:buChar char=""/>
        <a:defRPr sz="1600" kern="1200">
          <a:solidFill>
            <a:schemeClr val="tx1">
              <a:lumMod val="65000"/>
              <a:lumOff val="35000"/>
            </a:schemeClr>
          </a:solidFill>
          <a:latin typeface="+mn-lt"/>
          <a:ea typeface="+mn-ea"/>
          <a:cs typeface="+mn-cs"/>
        </a:defRPr>
      </a:lvl4pPr>
      <a:lvl5pPr marL="1380547" indent="-252297" algn="l" defTabSz="816422" rtl="0" eaLnBrk="1" latinLnBrk="0" hangingPunct="1">
        <a:spcBef>
          <a:spcPts val="536"/>
        </a:spcBef>
        <a:buClr>
          <a:schemeClr val="accent1">
            <a:lumMod val="60000"/>
            <a:lumOff val="40000"/>
          </a:schemeClr>
        </a:buClr>
        <a:buSzPct val="110000"/>
        <a:buFont typeface="Wingdings 2" pitchFamily="18" charset="2"/>
        <a:buChar char=""/>
        <a:defRPr sz="1600" kern="1200">
          <a:solidFill>
            <a:schemeClr val="tx1">
              <a:lumMod val="65000"/>
              <a:lumOff val="35000"/>
            </a:schemeClr>
          </a:solidFill>
          <a:latin typeface="+mn-lt"/>
          <a:ea typeface="+mn-ea"/>
          <a:cs typeface="+mn-cs"/>
        </a:defRPr>
      </a:lvl5pPr>
      <a:lvl6pPr marL="1632844" indent="-252297" algn="l" defTabSz="816422" rtl="0" eaLnBrk="1" latinLnBrk="0" hangingPunct="1">
        <a:spcBef>
          <a:spcPct val="20000"/>
        </a:spcBef>
        <a:buClr>
          <a:schemeClr val="accent2"/>
        </a:buClr>
        <a:buSzPct val="110000"/>
        <a:buFont typeface="Wingdings 2" pitchFamily="18" charset="2"/>
        <a:buChar char=""/>
        <a:defRPr lang="en-US" sz="1600" kern="1200" dirty="0" smtClean="0">
          <a:solidFill>
            <a:schemeClr val="tx1">
              <a:lumMod val="65000"/>
              <a:lumOff val="35000"/>
            </a:schemeClr>
          </a:solidFill>
          <a:latin typeface="+mn-lt"/>
          <a:ea typeface="+mn-ea"/>
          <a:cs typeface="+mn-cs"/>
        </a:defRPr>
      </a:lvl6pPr>
      <a:lvl7pPr marL="1890811" indent="-252297" algn="l" defTabSz="816422" rtl="0" eaLnBrk="1" latinLnBrk="0" hangingPunct="1">
        <a:spcBef>
          <a:spcPct val="20000"/>
        </a:spcBef>
        <a:buClr>
          <a:schemeClr val="accent1">
            <a:lumMod val="60000"/>
            <a:lumOff val="40000"/>
          </a:schemeClr>
        </a:buClr>
        <a:buSzPct val="110000"/>
        <a:buFont typeface="Wingdings 2" pitchFamily="18" charset="2"/>
        <a:buChar char=""/>
        <a:defRPr lang="en-US" sz="1600" kern="1200" dirty="0" smtClean="0">
          <a:solidFill>
            <a:schemeClr val="tx1">
              <a:lumMod val="65000"/>
              <a:lumOff val="35000"/>
            </a:schemeClr>
          </a:solidFill>
          <a:latin typeface="+mn-lt"/>
          <a:ea typeface="+mn-ea"/>
          <a:cs typeface="+mn-cs"/>
        </a:defRPr>
      </a:lvl7pPr>
      <a:lvl8pPr marL="2141691" indent="-252297" algn="l" defTabSz="816422" rtl="0" eaLnBrk="1" latinLnBrk="0" hangingPunct="1">
        <a:spcBef>
          <a:spcPct val="20000"/>
        </a:spcBef>
        <a:buClr>
          <a:schemeClr val="accent2"/>
        </a:buClr>
        <a:buSzPct val="110000"/>
        <a:buFont typeface="Wingdings 2" pitchFamily="18" charset="2"/>
        <a:buChar char=""/>
        <a:defRPr lang="en-US" sz="1600" kern="1200" dirty="0" smtClean="0">
          <a:solidFill>
            <a:schemeClr val="tx1">
              <a:lumMod val="65000"/>
              <a:lumOff val="35000"/>
            </a:schemeClr>
          </a:solidFill>
          <a:latin typeface="+mn-lt"/>
          <a:ea typeface="+mn-ea"/>
          <a:cs typeface="+mn-cs"/>
        </a:defRPr>
      </a:lvl8pPr>
      <a:lvl9pPr marL="2401075" indent="-252297" algn="l" defTabSz="816422" rtl="0" eaLnBrk="1" latinLnBrk="0" hangingPunct="1">
        <a:spcBef>
          <a:spcPct val="20000"/>
        </a:spcBef>
        <a:buClr>
          <a:schemeClr val="accent1">
            <a:lumMod val="60000"/>
            <a:lumOff val="40000"/>
          </a:schemeClr>
        </a:buClr>
        <a:buSzPct val="110000"/>
        <a:buFont typeface="Wingdings 2" pitchFamily="18" charset="2"/>
        <a:buChar char=""/>
        <a:defRPr lang="en-US" sz="1600" kern="1200" dirty="0">
          <a:solidFill>
            <a:schemeClr val="tx1">
              <a:lumMod val="65000"/>
              <a:lumOff val="35000"/>
            </a:schemeClr>
          </a:solidFill>
          <a:latin typeface="+mn-lt"/>
          <a:ea typeface="+mn-ea"/>
          <a:cs typeface="+mn-cs"/>
        </a:defRPr>
      </a:lvl9pPr>
    </p:bodyStyle>
    <p:otherStyle>
      <a:defPPr>
        <a:defRPr/>
      </a:defPPr>
      <a:lvl1pPr marL="0" algn="l" defTabSz="816422" rtl="0" eaLnBrk="1" latinLnBrk="0" hangingPunct="1">
        <a:defRPr sz="1600" kern="1200">
          <a:solidFill>
            <a:schemeClr val="tx1"/>
          </a:solidFill>
          <a:latin typeface="+mn-lt"/>
          <a:ea typeface="+mn-ea"/>
          <a:cs typeface="+mn-cs"/>
        </a:defRPr>
      </a:lvl1pPr>
      <a:lvl2pPr marL="408211" algn="l" defTabSz="816422" rtl="0" eaLnBrk="1" latinLnBrk="0" hangingPunct="1">
        <a:defRPr sz="1600" kern="1200">
          <a:solidFill>
            <a:schemeClr val="tx1"/>
          </a:solidFill>
          <a:latin typeface="+mn-lt"/>
          <a:ea typeface="+mn-ea"/>
          <a:cs typeface="+mn-cs"/>
        </a:defRPr>
      </a:lvl2pPr>
      <a:lvl3pPr marL="816422" algn="l" defTabSz="816422" rtl="0" eaLnBrk="1" latinLnBrk="0" hangingPunct="1">
        <a:defRPr sz="1600" kern="1200">
          <a:solidFill>
            <a:schemeClr val="tx1"/>
          </a:solidFill>
          <a:latin typeface="+mn-lt"/>
          <a:ea typeface="+mn-ea"/>
          <a:cs typeface="+mn-cs"/>
        </a:defRPr>
      </a:lvl3pPr>
      <a:lvl4pPr marL="1224633" algn="l" defTabSz="816422" rtl="0" eaLnBrk="1" latinLnBrk="0" hangingPunct="1">
        <a:defRPr sz="1600" kern="1200">
          <a:solidFill>
            <a:schemeClr val="tx1"/>
          </a:solidFill>
          <a:latin typeface="+mn-lt"/>
          <a:ea typeface="+mn-ea"/>
          <a:cs typeface="+mn-cs"/>
        </a:defRPr>
      </a:lvl4pPr>
      <a:lvl5pPr marL="1632844" algn="l" defTabSz="816422" rtl="0" eaLnBrk="1" latinLnBrk="0" hangingPunct="1">
        <a:defRPr sz="1600" kern="1200">
          <a:solidFill>
            <a:schemeClr val="tx1"/>
          </a:solidFill>
          <a:latin typeface="+mn-lt"/>
          <a:ea typeface="+mn-ea"/>
          <a:cs typeface="+mn-cs"/>
        </a:defRPr>
      </a:lvl5pPr>
      <a:lvl6pPr marL="2041055" algn="l" defTabSz="816422" rtl="0" eaLnBrk="1" latinLnBrk="0" hangingPunct="1">
        <a:defRPr sz="1600" kern="1200">
          <a:solidFill>
            <a:schemeClr val="tx1"/>
          </a:solidFill>
          <a:latin typeface="+mn-lt"/>
          <a:ea typeface="+mn-ea"/>
          <a:cs typeface="+mn-cs"/>
        </a:defRPr>
      </a:lvl6pPr>
      <a:lvl7pPr marL="2449266" algn="l" defTabSz="816422" rtl="0" eaLnBrk="1" latinLnBrk="0" hangingPunct="1">
        <a:defRPr sz="1600" kern="1200">
          <a:solidFill>
            <a:schemeClr val="tx1"/>
          </a:solidFill>
          <a:latin typeface="+mn-lt"/>
          <a:ea typeface="+mn-ea"/>
          <a:cs typeface="+mn-cs"/>
        </a:defRPr>
      </a:lvl7pPr>
      <a:lvl8pPr marL="2857477" algn="l" defTabSz="816422" rtl="0" eaLnBrk="1" latinLnBrk="0" hangingPunct="1">
        <a:defRPr sz="1600" kern="1200">
          <a:solidFill>
            <a:schemeClr val="tx1"/>
          </a:solidFill>
          <a:latin typeface="+mn-lt"/>
          <a:ea typeface="+mn-ea"/>
          <a:cs typeface="+mn-cs"/>
        </a:defRPr>
      </a:lvl8pPr>
      <a:lvl9pPr marL="3265688" algn="l" defTabSz="816422"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13.tiff"/></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16.tiff"/></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hyperlink" Target="https://web.stanford.edu/group/efmh/jacobson/WWSNoMN/NoMiracles.html" TargetMode="External"/><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hyperlink" Target="https://sites.google.com/stanford.edu/wws-roadmaps/home" TargetMode="External"/><Relationship Id="rId5" Type="http://schemas.openxmlformats.org/officeDocument/2006/relationships/hyperlink" Target="https://stanford.io/windwatersolar" TargetMode="External"/><Relationship Id="rId4" Type="http://schemas.openxmlformats.org/officeDocument/2006/relationships/hyperlink" Target="http://www.stanford.edu/group/efmh/jacobson/Articles/I/WWS-50-USState-plans.htm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CustomShape 1"/>
          <p:cNvSpPr/>
          <p:nvPr/>
        </p:nvSpPr>
        <p:spPr>
          <a:xfrm>
            <a:off x="0" y="1404096"/>
            <a:ext cx="9143999" cy="1790137"/>
          </a:xfrm>
          <a:prstGeom prst="rect">
            <a:avLst/>
          </a:prstGeom>
          <a:noFill/>
          <a:ln w="0">
            <a:noFill/>
          </a:ln>
        </p:spPr>
        <p:style>
          <a:lnRef idx="0">
            <a:scrgbClr r="0" g="0" b="0"/>
          </a:lnRef>
          <a:fillRef idx="0">
            <a:scrgbClr r="0" g="0" b="0"/>
          </a:fillRef>
          <a:effectRef idx="0">
            <a:scrgbClr r="0" g="0" b="0"/>
          </a:effectRef>
          <a:fontRef idx="minor"/>
        </p:style>
        <p:txBody>
          <a:bodyPr lIns="67491" tIns="33746" rIns="67491" bIns="33746" anchor="b">
            <a:noAutofit/>
          </a:bodyPr>
          <a:lstStyle/>
          <a:p>
            <a:pPr algn="ctr">
              <a:lnSpc>
                <a:spcPct val="90000"/>
              </a:lnSpc>
              <a:tabLst>
                <a:tab pos="0" algn="l"/>
                <a:tab pos="336645" algn="l"/>
                <a:tab pos="673560" algn="l"/>
                <a:tab pos="1010475" algn="l"/>
                <a:tab pos="1347390" algn="l"/>
                <a:tab pos="1684305" algn="l"/>
                <a:tab pos="2021220" algn="l"/>
                <a:tab pos="2358136" algn="l"/>
                <a:tab pos="2695051" algn="l"/>
                <a:tab pos="3031966" algn="l"/>
                <a:tab pos="3368881" algn="l"/>
                <a:tab pos="3705796" algn="l"/>
                <a:tab pos="4042711" algn="l"/>
                <a:tab pos="4379626" algn="l"/>
                <a:tab pos="4716541" algn="l"/>
                <a:tab pos="5053456" algn="l"/>
                <a:tab pos="5390371" algn="l"/>
                <a:tab pos="5727286" algn="l"/>
                <a:tab pos="6064201" algn="l"/>
                <a:tab pos="6401116" algn="l"/>
                <a:tab pos="6738031" algn="l"/>
                <a:tab pos="7074677" algn="l"/>
                <a:tab pos="7411592" algn="l"/>
                <a:tab pos="7748507" algn="l"/>
                <a:tab pos="8085422" algn="l"/>
              </a:tabLst>
            </a:pPr>
            <a:r>
              <a:rPr lang="en-US" sz="4800" b="1" spc="-75" dirty="0">
                <a:solidFill>
                  <a:srgbClr val="FF0000"/>
                </a:solidFill>
                <a:latin typeface="Times New Roman" panose="02020603050405020304" pitchFamily="18" charset="0"/>
                <a:cs typeface="Times New Roman" panose="02020603050405020304" pitchFamily="18" charset="0"/>
              </a:rPr>
              <a:t>Transitioning the World to 100% Clean, Renewable Energy and Storage for Everything</a:t>
            </a:r>
            <a:endParaRPr lang="en-GB" sz="4499" spc="-1" dirty="0">
              <a:latin typeface="Arial"/>
            </a:endParaRPr>
          </a:p>
        </p:txBody>
      </p:sp>
      <p:sp>
        <p:nvSpPr>
          <p:cNvPr id="79" name="CustomShape 2"/>
          <p:cNvSpPr/>
          <p:nvPr/>
        </p:nvSpPr>
        <p:spPr>
          <a:xfrm>
            <a:off x="1472370" y="3693454"/>
            <a:ext cx="6856837" cy="1241298"/>
          </a:xfrm>
          <a:prstGeom prst="rect">
            <a:avLst/>
          </a:prstGeom>
          <a:noFill/>
          <a:ln w="0">
            <a:noFill/>
          </a:ln>
        </p:spPr>
        <p:style>
          <a:lnRef idx="0">
            <a:scrgbClr r="0" g="0" b="0"/>
          </a:lnRef>
          <a:fillRef idx="0">
            <a:scrgbClr r="0" g="0" b="0"/>
          </a:fillRef>
          <a:effectRef idx="0">
            <a:scrgbClr r="0" g="0" b="0"/>
          </a:effectRef>
          <a:fontRef idx="minor"/>
        </p:style>
        <p:txBody>
          <a:bodyPr lIns="67491" tIns="33746" rIns="67491" bIns="33746">
            <a:noAutofit/>
          </a:bodyPr>
          <a:lstStyle/>
          <a:p>
            <a:pPr defTabSz="816422">
              <a:lnSpc>
                <a:spcPct val="90000"/>
              </a:lnSpc>
              <a:spcBef>
                <a:spcPts val="268"/>
              </a:spcBef>
              <a:buClr>
                <a:schemeClr val="accent1">
                  <a:lumMod val="60000"/>
                  <a:lumOff val="40000"/>
                </a:schemeClr>
              </a:buClr>
              <a:buSzPct val="110000"/>
              <a:defRPr/>
            </a:pPr>
            <a:r>
              <a:rPr lang="en-US" sz="1800" b="1" spc="-75" dirty="0">
                <a:solidFill>
                  <a:srgbClr val="FF0000"/>
                </a:solidFill>
              </a:rPr>
              <a:t>Mark Z. Jacobson			 Edinburgh, Scotland</a:t>
            </a:r>
          </a:p>
          <a:p>
            <a:pPr defTabSz="816422">
              <a:lnSpc>
                <a:spcPct val="90000"/>
              </a:lnSpc>
              <a:spcBef>
                <a:spcPts val="268"/>
              </a:spcBef>
              <a:buClr>
                <a:schemeClr val="accent1">
                  <a:lumMod val="60000"/>
                  <a:lumOff val="40000"/>
                </a:schemeClr>
              </a:buClr>
              <a:buSzPct val="110000"/>
              <a:defRPr/>
            </a:pPr>
            <a:r>
              <a:rPr lang="en-US" sz="1800" b="1" spc="-75" dirty="0">
                <a:solidFill>
                  <a:srgbClr val="FF0000"/>
                </a:solidFill>
              </a:rPr>
              <a:t>Stanford University			 September 25, 2023 						</a:t>
            </a:r>
          </a:p>
        </p:txBody>
      </p:sp>
      <p:sp>
        <p:nvSpPr>
          <p:cNvPr id="80" name="CustomShape 3"/>
          <p:cNvSpPr/>
          <p:nvPr/>
        </p:nvSpPr>
        <p:spPr>
          <a:xfrm>
            <a:off x="6344174" y="208748"/>
            <a:ext cx="1484807" cy="899148"/>
          </a:xfrm>
          <a:prstGeom prst="rect">
            <a:avLst/>
          </a:prstGeom>
          <a:noFill/>
          <a:ln w="0">
            <a:noFill/>
          </a:ln>
        </p:spPr>
        <p:style>
          <a:lnRef idx="0">
            <a:scrgbClr r="0" g="0" b="0"/>
          </a:lnRef>
          <a:fillRef idx="0">
            <a:scrgbClr r="0" g="0" b="0"/>
          </a:fillRef>
          <a:effectRef idx="0">
            <a:scrgbClr r="0" g="0" b="0"/>
          </a:effectRef>
          <a:fontRef idx="minor"/>
        </p:style>
        <p:txBody>
          <a:bodyPr lIns="67491" tIns="33746" rIns="67491" bIns="33746">
            <a:spAutoFit/>
          </a:bodyPr>
          <a:lstStyle/>
          <a:p>
            <a:pPr algn="ctr">
              <a:tabLst>
                <a:tab pos="0" algn="l"/>
                <a:tab pos="336645" algn="l"/>
                <a:tab pos="673560" algn="l"/>
                <a:tab pos="1010475" algn="l"/>
                <a:tab pos="1347390" algn="l"/>
                <a:tab pos="1684305" algn="l"/>
                <a:tab pos="2021220" algn="l"/>
                <a:tab pos="2358136" algn="l"/>
                <a:tab pos="2695051" algn="l"/>
                <a:tab pos="3031966" algn="l"/>
                <a:tab pos="3368881" algn="l"/>
                <a:tab pos="3705796" algn="l"/>
                <a:tab pos="4042711" algn="l"/>
                <a:tab pos="4379626" algn="l"/>
                <a:tab pos="4716541" algn="l"/>
                <a:tab pos="5053456" algn="l"/>
                <a:tab pos="5390371" algn="l"/>
                <a:tab pos="5727286" algn="l"/>
                <a:tab pos="6064201" algn="l"/>
                <a:tab pos="6401116" algn="l"/>
                <a:tab pos="6738031" algn="l"/>
                <a:tab pos="7074677" algn="l"/>
                <a:tab pos="7411592" algn="l"/>
                <a:tab pos="7748507" algn="l"/>
                <a:tab pos="8085422" algn="l"/>
              </a:tabLst>
            </a:pPr>
            <a:r>
              <a:rPr lang="en-GB" sz="1800" b="1" spc="-1">
                <a:solidFill>
                  <a:srgbClr val="000000"/>
                </a:solidFill>
                <a:latin typeface="Times New Roman"/>
                <a:ea typeface="DejaVu Sans"/>
              </a:rPr>
              <a:t>ICARB 2023</a:t>
            </a:r>
            <a:endParaRPr lang="en-GB" sz="1800" spc="-1">
              <a:latin typeface="Arial"/>
            </a:endParaRPr>
          </a:p>
          <a:p>
            <a:pPr>
              <a:tabLst>
                <a:tab pos="0" algn="l"/>
                <a:tab pos="336645" algn="l"/>
                <a:tab pos="673560" algn="l"/>
                <a:tab pos="1010475" algn="l"/>
                <a:tab pos="1347390" algn="l"/>
                <a:tab pos="1684305" algn="l"/>
                <a:tab pos="2021220" algn="l"/>
                <a:tab pos="2358136" algn="l"/>
                <a:tab pos="2695051" algn="l"/>
                <a:tab pos="3031966" algn="l"/>
                <a:tab pos="3368881" algn="l"/>
                <a:tab pos="3705796" algn="l"/>
                <a:tab pos="4042711" algn="l"/>
                <a:tab pos="4379626" algn="l"/>
                <a:tab pos="4716541" algn="l"/>
                <a:tab pos="5053456" algn="l"/>
                <a:tab pos="5390371" algn="l"/>
                <a:tab pos="5727286" algn="l"/>
                <a:tab pos="6064201" algn="l"/>
                <a:tab pos="6401116" algn="l"/>
                <a:tab pos="6738031" algn="l"/>
                <a:tab pos="7074677" algn="l"/>
                <a:tab pos="7411592" algn="l"/>
                <a:tab pos="7748507" algn="l"/>
                <a:tab pos="8085422" algn="l"/>
              </a:tabLst>
            </a:pPr>
            <a:r>
              <a:rPr lang="en-GB" sz="1200" i="1" spc="-1">
                <a:solidFill>
                  <a:srgbClr val="000000"/>
                </a:solidFill>
                <a:latin typeface="Times New Roman"/>
                <a:ea typeface="Microsoft YaHei"/>
              </a:rPr>
              <a:t> Measuring Net Zero</a:t>
            </a:r>
            <a:endParaRPr lang="en-GB" sz="1200" spc="-1">
              <a:latin typeface="Arial"/>
            </a:endParaRPr>
          </a:p>
          <a:p>
            <a:pPr>
              <a:tabLst>
                <a:tab pos="0" algn="l"/>
                <a:tab pos="336645" algn="l"/>
                <a:tab pos="673560" algn="l"/>
                <a:tab pos="1010475" algn="l"/>
                <a:tab pos="1347390" algn="l"/>
                <a:tab pos="1684305" algn="l"/>
                <a:tab pos="2021220" algn="l"/>
                <a:tab pos="2358136" algn="l"/>
                <a:tab pos="2695051" algn="l"/>
                <a:tab pos="3031966" algn="l"/>
                <a:tab pos="3368881" algn="l"/>
                <a:tab pos="3705796" algn="l"/>
                <a:tab pos="4042711" algn="l"/>
                <a:tab pos="4379626" algn="l"/>
                <a:tab pos="4716541" algn="l"/>
                <a:tab pos="5053456" algn="l"/>
                <a:tab pos="5390371" algn="l"/>
                <a:tab pos="5727286" algn="l"/>
                <a:tab pos="6064201" algn="l"/>
                <a:tab pos="6401116" algn="l"/>
                <a:tab pos="6738031" algn="l"/>
                <a:tab pos="7074677" algn="l"/>
                <a:tab pos="7411592" algn="l"/>
                <a:tab pos="7748507" algn="l"/>
                <a:tab pos="8085422" algn="l"/>
              </a:tabLst>
            </a:pPr>
            <a:endParaRPr lang="en-GB" sz="1200" spc="-1">
              <a:latin typeface="Arial"/>
            </a:endParaRPr>
          </a:p>
          <a:p>
            <a:pPr>
              <a:tabLst>
                <a:tab pos="0" algn="l"/>
                <a:tab pos="336645" algn="l"/>
                <a:tab pos="673560" algn="l"/>
                <a:tab pos="1010475" algn="l"/>
                <a:tab pos="1347390" algn="l"/>
                <a:tab pos="1684305" algn="l"/>
                <a:tab pos="2021220" algn="l"/>
                <a:tab pos="2358136" algn="l"/>
                <a:tab pos="2695051" algn="l"/>
                <a:tab pos="3031966" algn="l"/>
                <a:tab pos="3368881" algn="l"/>
                <a:tab pos="3705796" algn="l"/>
                <a:tab pos="4042711" algn="l"/>
                <a:tab pos="4379626" algn="l"/>
                <a:tab pos="4716541" algn="l"/>
                <a:tab pos="5053456" algn="l"/>
                <a:tab pos="5390371" algn="l"/>
                <a:tab pos="5727286" algn="l"/>
                <a:tab pos="6064201" algn="l"/>
                <a:tab pos="6401116" algn="l"/>
                <a:tab pos="6738031" algn="l"/>
                <a:tab pos="7074677" algn="l"/>
                <a:tab pos="7411592" algn="l"/>
                <a:tab pos="7748507" algn="l"/>
                <a:tab pos="8085422" algn="l"/>
              </a:tabLst>
            </a:pPr>
            <a:endParaRPr lang="en-GB" sz="1200" spc="-1">
              <a:latin typeface="Arial"/>
            </a:endParaRPr>
          </a:p>
        </p:txBody>
      </p:sp>
      <p:sp>
        <p:nvSpPr>
          <p:cNvPr id="81" name="Line 4"/>
          <p:cNvSpPr/>
          <p:nvPr/>
        </p:nvSpPr>
        <p:spPr>
          <a:xfrm flipH="1" flipV="1">
            <a:off x="640357" y="496530"/>
            <a:ext cx="7047702" cy="20247"/>
          </a:xfrm>
          <a:prstGeom prst="line">
            <a:avLst/>
          </a:prstGeom>
          <a:ln w="6480">
            <a:solidFill>
              <a:srgbClr val="4472C4"/>
            </a:solidFill>
            <a:miter/>
          </a:ln>
        </p:spPr>
        <p:style>
          <a:lnRef idx="0">
            <a:scrgbClr r="0" g="0" b="0"/>
          </a:lnRef>
          <a:fillRef idx="0">
            <a:scrgbClr r="0" g="0" b="0"/>
          </a:fillRef>
          <a:effectRef idx="0">
            <a:scrgbClr r="0" g="0" b="0"/>
          </a:effectRef>
          <a:fontRef idx="minor"/>
        </p:style>
      </p:sp>
      <p:pic>
        <p:nvPicPr>
          <p:cNvPr id="82" name="Picture 81"/>
          <p:cNvPicPr/>
          <p:nvPr/>
        </p:nvPicPr>
        <p:blipFill>
          <a:blip r:embed="rId2" cstate="screen">
            <a:extLst>
              <a:ext uri="{28A0092B-C50C-407E-A947-70E740481C1C}">
                <a14:useLocalDpi xmlns:a14="http://schemas.microsoft.com/office/drawing/2010/main"/>
              </a:ext>
            </a:extLst>
          </a:blip>
          <a:stretch/>
        </p:blipFill>
        <p:spPr>
          <a:xfrm>
            <a:off x="7781466" y="135317"/>
            <a:ext cx="1262356" cy="615520"/>
          </a:xfrm>
          <a:prstGeom prst="rect">
            <a:avLst/>
          </a:prstGeom>
          <a:ln w="0">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 y="1757578"/>
            <a:ext cx="9143999" cy="595923"/>
          </a:xfrm>
        </p:spPr>
        <p:txBody>
          <a:bodyPr/>
          <a:lstStyle/>
          <a:p>
            <a:r>
              <a:rPr lang="en-US" sz="3600" b="1" spc="-75" dirty="0"/>
              <a:t>Transitioning an Individual Home to Run on WWS Electricity/Storage and No Gas</a:t>
            </a:r>
            <a:endParaRPr lang="en-US" sz="3600" spc="-75" dirty="0"/>
          </a:p>
        </p:txBody>
      </p:sp>
    </p:spTree>
    <p:extLst>
      <p:ext uri="{BB962C8B-B14F-4D97-AF65-F5344CB8AC3E}">
        <p14:creationId xmlns:p14="http://schemas.microsoft.com/office/powerpoint/2010/main" val="2183127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1600" y="0"/>
            <a:ext cx="8923663" cy="5143500"/>
          </a:xfrm>
          <a:prstGeom prst="rect">
            <a:avLst/>
          </a:prstGeom>
        </p:spPr>
      </p:pic>
      <p:sp>
        <p:nvSpPr>
          <p:cNvPr id="10" name="Rectangle 2"/>
          <p:cNvSpPr>
            <a:spLocks noGrp="1" noChangeArrowheads="1"/>
          </p:cNvSpPr>
          <p:nvPr>
            <p:ph type="title"/>
          </p:nvPr>
        </p:nvSpPr>
        <p:spPr>
          <a:xfrm>
            <a:off x="0" y="117231"/>
            <a:ext cx="9144000" cy="635819"/>
          </a:xfrm>
        </p:spPr>
        <p:txBody>
          <a:bodyPr/>
          <a:lstStyle/>
          <a:p>
            <a:r>
              <a:rPr lang="en-US" sz="2800" b="1" spc="-75" dirty="0">
                <a:solidFill>
                  <a:schemeClr val="bg1"/>
                </a:solidFill>
              </a:rPr>
              <a:t>Rooftop Solar </a:t>
            </a:r>
            <a:r>
              <a:rPr lang="en-US" sz="2800" b="1" spc="-75" dirty="0">
                <a:solidFill>
                  <a:srgbClr val="FF0000"/>
                </a:solidFill>
              </a:rPr>
              <a:t>Plus Battery Storage</a:t>
            </a:r>
            <a:endParaRPr lang="en-US" sz="2600" spc="-75" dirty="0">
              <a:solidFill>
                <a:srgbClr val="FF0000"/>
              </a:solidFill>
            </a:endParaRPr>
          </a:p>
        </p:txBody>
      </p:sp>
      <p:sp>
        <p:nvSpPr>
          <p:cNvPr id="5" name="Rectangle 4"/>
          <p:cNvSpPr/>
          <p:nvPr/>
        </p:nvSpPr>
        <p:spPr>
          <a:xfrm>
            <a:off x="7432842" y="4897279"/>
            <a:ext cx="1711158" cy="246221"/>
          </a:xfrm>
          <a:prstGeom prst="rect">
            <a:avLst/>
          </a:prstGeom>
        </p:spPr>
        <p:txBody>
          <a:bodyPr wrap="square">
            <a:spAutoFit/>
          </a:bodyPr>
          <a:lstStyle/>
          <a:p>
            <a:r>
              <a:rPr lang="en-US" sz="1000" dirty="0">
                <a:solidFill>
                  <a:srgbClr val="660066"/>
                </a:solidFill>
              </a:rPr>
              <a:t>Photo by M.Z. Jacobson</a:t>
            </a:r>
          </a:p>
        </p:txBody>
      </p:sp>
    </p:spTree>
    <p:extLst>
      <p:ext uri="{BB962C8B-B14F-4D97-AF65-F5344CB8AC3E}">
        <p14:creationId xmlns:p14="http://schemas.microsoft.com/office/powerpoint/2010/main" val="154414283"/>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a:xfrm>
            <a:off x="0" y="231214"/>
            <a:ext cx="9144000" cy="635819"/>
          </a:xfrm>
        </p:spPr>
        <p:txBody>
          <a:bodyPr/>
          <a:lstStyle/>
          <a:p>
            <a:r>
              <a:rPr lang="en-US" sz="2600" b="1" spc="-75" dirty="0">
                <a:solidFill>
                  <a:srgbClr val="FF0000"/>
                </a:solidFill>
              </a:rPr>
              <a:t>Ductless Mini-Split Electric Heat Pump Air Heater /</a:t>
            </a:r>
            <a:br>
              <a:rPr lang="en-US" sz="2600" b="1" spc="-75" dirty="0">
                <a:solidFill>
                  <a:srgbClr val="FF0000"/>
                </a:solidFill>
              </a:rPr>
            </a:br>
            <a:r>
              <a:rPr lang="en-US" sz="2600" b="1" spc="-75" dirty="0">
                <a:solidFill>
                  <a:srgbClr val="FF0000"/>
                </a:solidFill>
              </a:rPr>
              <a:t>Air Conditioner</a:t>
            </a:r>
            <a:endParaRPr lang="en-US" sz="2600" spc="-75" dirty="0">
              <a:solidFill>
                <a:srgbClr val="FF0000"/>
              </a:solidFill>
            </a:endParaRPr>
          </a:p>
        </p:txBody>
      </p:sp>
      <p:sp>
        <p:nvSpPr>
          <p:cNvPr id="5" name="Rectangle 4"/>
          <p:cNvSpPr/>
          <p:nvPr/>
        </p:nvSpPr>
        <p:spPr>
          <a:xfrm>
            <a:off x="-2417" y="4932765"/>
            <a:ext cx="1239686" cy="246221"/>
          </a:xfrm>
          <a:prstGeom prst="rect">
            <a:avLst/>
          </a:prstGeom>
        </p:spPr>
        <p:txBody>
          <a:bodyPr wrap="square">
            <a:spAutoFit/>
          </a:bodyPr>
          <a:lstStyle/>
          <a:p>
            <a:r>
              <a:rPr lang="en-US" sz="1000" dirty="0">
                <a:solidFill>
                  <a:srgbClr val="660066"/>
                </a:solidFill>
              </a:rPr>
              <a:t>M.Z. Jacobson</a:t>
            </a:r>
          </a:p>
        </p:txBody>
      </p:sp>
      <p:pic>
        <p:nvPicPr>
          <p:cNvPr id="3" name="Picture 2">
            <a:extLst>
              <a:ext uri="{FF2B5EF4-FFF2-40B4-BE49-F238E27FC236}">
                <a16:creationId xmlns:a16="http://schemas.microsoft.com/office/drawing/2014/main" id="{98FE2BA7-0858-784F-BC46-5635BD4121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17" y="952146"/>
            <a:ext cx="4572000" cy="3429000"/>
          </a:xfrm>
          <a:prstGeom prst="rect">
            <a:avLst/>
          </a:prstGeom>
        </p:spPr>
      </p:pic>
      <p:pic>
        <p:nvPicPr>
          <p:cNvPr id="6" name="Picture 5">
            <a:extLst>
              <a:ext uri="{FF2B5EF4-FFF2-40B4-BE49-F238E27FC236}">
                <a16:creationId xmlns:a16="http://schemas.microsoft.com/office/drawing/2014/main" id="{5D666D12-ADBB-4448-8DAD-C39CB2317FA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69583" y="952146"/>
            <a:ext cx="4572000" cy="4149932"/>
          </a:xfrm>
          <a:prstGeom prst="rect">
            <a:avLst/>
          </a:prstGeom>
        </p:spPr>
      </p:pic>
    </p:spTree>
    <p:extLst>
      <p:ext uri="{BB962C8B-B14F-4D97-AF65-F5344CB8AC3E}">
        <p14:creationId xmlns:p14="http://schemas.microsoft.com/office/powerpoint/2010/main" val="784352287"/>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EAD481-4DF0-C647-9634-E3CC716855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52787" y="0"/>
            <a:ext cx="3857625" cy="5143500"/>
          </a:xfrm>
          <a:prstGeom prst="rect">
            <a:avLst/>
          </a:prstGeom>
        </p:spPr>
      </p:pic>
      <p:sp>
        <p:nvSpPr>
          <p:cNvPr id="10" name="Rectangle 2"/>
          <p:cNvSpPr>
            <a:spLocks noGrp="1" noChangeArrowheads="1"/>
          </p:cNvSpPr>
          <p:nvPr>
            <p:ph type="title"/>
          </p:nvPr>
        </p:nvSpPr>
        <p:spPr>
          <a:xfrm>
            <a:off x="0" y="2391641"/>
            <a:ext cx="3252787" cy="635819"/>
          </a:xfrm>
        </p:spPr>
        <p:txBody>
          <a:bodyPr/>
          <a:lstStyle/>
          <a:p>
            <a:r>
              <a:rPr lang="en-US" sz="2600" b="1" spc="-75" dirty="0">
                <a:solidFill>
                  <a:srgbClr val="FF0000"/>
                </a:solidFill>
              </a:rPr>
              <a:t>Electric Heat Pump Water Heater</a:t>
            </a:r>
            <a:endParaRPr lang="en-US" sz="2600" spc="-75" dirty="0">
              <a:solidFill>
                <a:srgbClr val="FF0000"/>
              </a:solidFill>
            </a:endParaRPr>
          </a:p>
        </p:txBody>
      </p:sp>
      <p:sp>
        <p:nvSpPr>
          <p:cNvPr id="5" name="Rectangle 4"/>
          <p:cNvSpPr/>
          <p:nvPr/>
        </p:nvSpPr>
        <p:spPr>
          <a:xfrm>
            <a:off x="7432842" y="4897279"/>
            <a:ext cx="1711158" cy="246221"/>
          </a:xfrm>
          <a:prstGeom prst="rect">
            <a:avLst/>
          </a:prstGeom>
        </p:spPr>
        <p:txBody>
          <a:bodyPr wrap="square">
            <a:spAutoFit/>
          </a:bodyPr>
          <a:lstStyle/>
          <a:p>
            <a:r>
              <a:rPr lang="en-US" sz="1000" dirty="0">
                <a:solidFill>
                  <a:srgbClr val="660066"/>
                </a:solidFill>
              </a:rPr>
              <a:t>Photo by M.Z. Jacobson</a:t>
            </a:r>
          </a:p>
        </p:txBody>
      </p:sp>
    </p:spTree>
    <p:extLst>
      <p:ext uri="{BB962C8B-B14F-4D97-AF65-F5344CB8AC3E}">
        <p14:creationId xmlns:p14="http://schemas.microsoft.com/office/powerpoint/2010/main" val="71783053"/>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a:xfrm>
            <a:off x="0" y="117231"/>
            <a:ext cx="9144000" cy="635819"/>
          </a:xfrm>
        </p:spPr>
        <p:txBody>
          <a:bodyPr/>
          <a:lstStyle/>
          <a:p>
            <a:r>
              <a:rPr lang="en-US" sz="3600" b="1" spc="-75" dirty="0">
                <a:solidFill>
                  <a:srgbClr val="FF0000"/>
                </a:solidFill>
              </a:rPr>
              <a:t>Electric Induction Cooktop</a:t>
            </a:r>
            <a:endParaRPr lang="en-US" sz="3600" spc="-75" dirty="0">
              <a:solidFill>
                <a:srgbClr val="FF0000"/>
              </a:solidFill>
            </a:endParaRPr>
          </a:p>
        </p:txBody>
      </p:sp>
      <p:sp>
        <p:nvSpPr>
          <p:cNvPr id="5" name="Rectangle 4"/>
          <p:cNvSpPr/>
          <p:nvPr/>
        </p:nvSpPr>
        <p:spPr>
          <a:xfrm>
            <a:off x="7432842" y="4897279"/>
            <a:ext cx="1711158" cy="246221"/>
          </a:xfrm>
          <a:prstGeom prst="rect">
            <a:avLst/>
          </a:prstGeom>
        </p:spPr>
        <p:txBody>
          <a:bodyPr wrap="square">
            <a:spAutoFit/>
          </a:bodyPr>
          <a:lstStyle/>
          <a:p>
            <a:r>
              <a:rPr lang="en-US" sz="1000" dirty="0">
                <a:solidFill>
                  <a:srgbClr val="660066"/>
                </a:solidFill>
              </a:rPr>
              <a:t>Photo by M.Z. Jacobson</a:t>
            </a:r>
          </a:p>
        </p:txBody>
      </p:sp>
      <p:pic>
        <p:nvPicPr>
          <p:cNvPr id="2" name="Picture 1">
            <a:extLst>
              <a:ext uri="{FF2B5EF4-FFF2-40B4-BE49-F238E27FC236}">
                <a16:creationId xmlns:a16="http://schemas.microsoft.com/office/drawing/2014/main" id="{57B54424-055C-8142-B356-BB04B60F6D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43200" y="1243823"/>
            <a:ext cx="6400800" cy="2655854"/>
          </a:xfrm>
          <a:prstGeom prst="rect">
            <a:avLst/>
          </a:prstGeom>
        </p:spPr>
      </p:pic>
      <p:pic>
        <p:nvPicPr>
          <p:cNvPr id="7" name="Picture 6">
            <a:extLst>
              <a:ext uri="{FF2B5EF4-FFF2-40B4-BE49-F238E27FC236}">
                <a16:creationId xmlns:a16="http://schemas.microsoft.com/office/drawing/2014/main" id="{79F38842-7FE9-544E-8850-2D9649E1FFC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413510"/>
            <a:ext cx="2743200" cy="2289976"/>
          </a:xfrm>
          <a:prstGeom prst="rect">
            <a:avLst/>
          </a:prstGeom>
        </p:spPr>
      </p:pic>
    </p:spTree>
    <p:extLst>
      <p:ext uri="{BB962C8B-B14F-4D97-AF65-F5344CB8AC3E}">
        <p14:creationId xmlns:p14="http://schemas.microsoft.com/office/powerpoint/2010/main" val="583250886"/>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a:xfrm>
            <a:off x="0" y="1330811"/>
            <a:ext cx="9144000" cy="318876"/>
          </a:xfrm>
        </p:spPr>
        <p:txBody>
          <a:bodyPr/>
          <a:lstStyle/>
          <a:p>
            <a:r>
              <a:rPr lang="en-US" sz="3600" b="1" spc="-75" dirty="0">
                <a:solidFill>
                  <a:srgbClr val="FF0000"/>
                </a:solidFill>
              </a:rPr>
              <a:t>Five Years of Energy Use</a:t>
            </a:r>
            <a:br>
              <a:rPr lang="en-US" sz="3600" b="1" spc="-75" dirty="0">
                <a:solidFill>
                  <a:srgbClr val="FF0000"/>
                </a:solidFill>
              </a:rPr>
            </a:br>
            <a:r>
              <a:rPr lang="en-US" sz="2400" b="1" spc="-75" dirty="0">
                <a:solidFill>
                  <a:srgbClr val="0000FF"/>
                </a:solidFill>
              </a:rPr>
              <a:t>Generated 120% of all home and vehicle energy</a:t>
            </a:r>
            <a:br>
              <a:rPr lang="en-US" sz="2400" b="1" spc="-75" dirty="0">
                <a:solidFill>
                  <a:srgbClr val="0000FF"/>
                </a:solidFill>
              </a:rPr>
            </a:br>
            <a:r>
              <a:rPr lang="en-US" sz="2400" b="1" spc="-75" dirty="0">
                <a:solidFill>
                  <a:srgbClr val="0000FF"/>
                </a:solidFill>
                <a:sym typeface="Wingdings"/>
              </a:rPr>
              <a:t> N</a:t>
            </a:r>
            <a:r>
              <a:rPr lang="en-US" sz="2400" b="1" spc="-75" dirty="0">
                <a:solidFill>
                  <a:srgbClr val="0000FF"/>
                </a:solidFill>
              </a:rPr>
              <a:t>o electric bill, natural gas bill, or gasoline bill</a:t>
            </a:r>
            <a:br>
              <a:rPr lang="en-US" sz="2400" b="1" spc="-75" dirty="0">
                <a:solidFill>
                  <a:srgbClr val="0000FF"/>
                </a:solidFill>
              </a:rPr>
            </a:br>
            <a:r>
              <a:rPr lang="en-US" sz="2400" b="1" spc="-75" dirty="0">
                <a:solidFill>
                  <a:srgbClr val="0000FF"/>
                </a:solidFill>
              </a:rPr>
              <a:t>Received average $860/</a:t>
            </a:r>
            <a:r>
              <a:rPr lang="en-US" sz="2400" b="1" spc="-75" dirty="0" err="1">
                <a:solidFill>
                  <a:srgbClr val="0000FF"/>
                </a:solidFill>
              </a:rPr>
              <a:t>yr</a:t>
            </a:r>
            <a:r>
              <a:rPr lang="en-US" sz="2400" b="1" spc="-75" dirty="0">
                <a:solidFill>
                  <a:srgbClr val="0000FF"/>
                </a:solidFill>
              </a:rPr>
              <a:t> from CCA for excess electricity to grid</a:t>
            </a:r>
            <a:endParaRPr lang="en-US" sz="2400" spc="-75" dirty="0">
              <a:solidFill>
                <a:srgbClr val="0000FF"/>
              </a:solidFill>
            </a:endParaRPr>
          </a:p>
        </p:txBody>
      </p:sp>
      <p:sp>
        <p:nvSpPr>
          <p:cNvPr id="5" name="Rectangle 4"/>
          <p:cNvSpPr/>
          <p:nvPr/>
        </p:nvSpPr>
        <p:spPr>
          <a:xfrm>
            <a:off x="7981290" y="4897279"/>
            <a:ext cx="1162710" cy="246221"/>
          </a:xfrm>
          <a:prstGeom prst="rect">
            <a:avLst/>
          </a:prstGeom>
        </p:spPr>
        <p:txBody>
          <a:bodyPr wrap="square">
            <a:spAutoFit/>
          </a:bodyPr>
          <a:lstStyle/>
          <a:p>
            <a:r>
              <a:rPr lang="en-US" sz="1000" dirty="0">
                <a:solidFill>
                  <a:srgbClr val="660066"/>
                </a:solidFill>
              </a:rPr>
              <a:t>M.Z. Jacobson</a:t>
            </a:r>
          </a:p>
        </p:txBody>
      </p:sp>
      <p:sp>
        <p:nvSpPr>
          <p:cNvPr id="3" name="Rectangle 2"/>
          <p:cNvSpPr/>
          <p:nvPr/>
        </p:nvSpPr>
        <p:spPr>
          <a:xfrm>
            <a:off x="0" y="1785654"/>
            <a:ext cx="5026328" cy="3416320"/>
          </a:xfrm>
          <a:prstGeom prst="rect">
            <a:avLst/>
          </a:prstGeom>
        </p:spPr>
        <p:txBody>
          <a:bodyPr wrap="square">
            <a:spAutoFit/>
          </a:bodyPr>
          <a:lstStyle/>
          <a:p>
            <a:r>
              <a:rPr lang="en-US" sz="2400" b="1" spc="-75" dirty="0">
                <a:solidFill>
                  <a:srgbClr val="008000"/>
                </a:solidFill>
              </a:rPr>
              <a:t>Avoided costs of all-electric home </a:t>
            </a:r>
            <a:r>
              <a:rPr lang="en-US" sz="2400" b="1" spc="-75" dirty="0">
                <a:solidFill>
                  <a:srgbClr val="FF0000"/>
                </a:solidFill>
              </a:rPr>
              <a:t>Gas hookup fee: 3-8 K</a:t>
            </a:r>
          </a:p>
          <a:p>
            <a:r>
              <a:rPr lang="en-US" sz="2400" b="1" spc="-75" dirty="0">
                <a:solidFill>
                  <a:srgbClr val="FF0000"/>
                </a:solidFill>
              </a:rPr>
              <a:t>Gas pipes: 2-15 K</a:t>
            </a:r>
          </a:p>
          <a:p>
            <a:r>
              <a:rPr lang="en-US" sz="2400" b="1" spc="-75" dirty="0">
                <a:solidFill>
                  <a:srgbClr val="FF0000"/>
                </a:solidFill>
              </a:rPr>
              <a:t>Electric bill 1-3 K per year</a:t>
            </a:r>
          </a:p>
          <a:p>
            <a:r>
              <a:rPr lang="en-US" sz="2400" b="1" spc="-75" dirty="0">
                <a:solidFill>
                  <a:srgbClr val="FF0000"/>
                </a:solidFill>
              </a:rPr>
              <a:t>Natural gas bill 1-3 K per year</a:t>
            </a:r>
          </a:p>
          <a:p>
            <a:r>
              <a:rPr lang="en-US" sz="2400" b="1" spc="-75" dirty="0">
                <a:solidFill>
                  <a:srgbClr val="FF0000"/>
                </a:solidFill>
              </a:rPr>
              <a:t>Vehicle fuel bill 1-4 K per year</a:t>
            </a:r>
          </a:p>
          <a:p>
            <a:r>
              <a:rPr lang="en-US" sz="2400" b="1" spc="-75" dirty="0">
                <a:solidFill>
                  <a:srgbClr val="660066"/>
                </a:solidFill>
              </a:rPr>
              <a:t>Total: 5-23 K plus 3-10 K per year</a:t>
            </a:r>
          </a:p>
          <a:p>
            <a:endParaRPr lang="en-US" sz="2400" b="1" spc="-75" dirty="0">
              <a:solidFill>
                <a:srgbClr val="660066"/>
              </a:solidFill>
            </a:endParaRPr>
          </a:p>
          <a:p>
            <a:r>
              <a:rPr lang="en-US" sz="2400" b="1" spc="-75" dirty="0">
                <a:solidFill>
                  <a:srgbClr val="660066"/>
                </a:solidFill>
              </a:rPr>
              <a:t>5y payback with subsidy; 10y w/o</a:t>
            </a:r>
          </a:p>
        </p:txBody>
      </p:sp>
      <p:pic>
        <p:nvPicPr>
          <p:cNvPr id="2" name="Picture 1">
            <a:extLst>
              <a:ext uri="{FF2B5EF4-FFF2-40B4-BE49-F238E27FC236}">
                <a16:creationId xmlns:a16="http://schemas.microsoft.com/office/drawing/2014/main" id="{9F5B7694-3E46-DA16-F5B7-A2D3BB9304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0" y="2571750"/>
            <a:ext cx="4572000" cy="1060174"/>
          </a:xfrm>
          <a:prstGeom prst="rect">
            <a:avLst/>
          </a:prstGeom>
        </p:spPr>
      </p:pic>
    </p:spTree>
    <p:extLst>
      <p:ext uri="{BB962C8B-B14F-4D97-AF65-F5344CB8AC3E}">
        <p14:creationId xmlns:p14="http://schemas.microsoft.com/office/powerpoint/2010/main" val="1032937715"/>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a:xfrm>
            <a:off x="273269" y="4305238"/>
            <a:ext cx="4298731" cy="318876"/>
          </a:xfrm>
        </p:spPr>
        <p:txBody>
          <a:bodyPr/>
          <a:lstStyle/>
          <a:p>
            <a:r>
              <a:rPr lang="en-US" sz="3600" b="1" spc="-75" dirty="0">
                <a:solidFill>
                  <a:srgbClr val="FF0000"/>
                </a:solidFill>
              </a:rPr>
              <a:t>No Blackout on Hottest Day of Year</a:t>
            </a:r>
            <a:br>
              <a:rPr lang="en-US" sz="3600" b="1" spc="-75" dirty="0">
                <a:solidFill>
                  <a:srgbClr val="FF0000"/>
                </a:solidFill>
              </a:rPr>
            </a:br>
            <a:r>
              <a:rPr lang="en-US" sz="2400" b="1" spc="-75" dirty="0">
                <a:solidFill>
                  <a:srgbClr val="0000FF"/>
                </a:solidFill>
              </a:rPr>
              <a:t>Sept. 6, 2020</a:t>
            </a:r>
            <a:br>
              <a:rPr lang="en-US" sz="2400" b="1" spc="-75" dirty="0">
                <a:solidFill>
                  <a:srgbClr val="0000FF"/>
                </a:solidFill>
              </a:rPr>
            </a:br>
            <a:r>
              <a:rPr lang="en-US" sz="2400" b="1" spc="-75" dirty="0">
                <a:solidFill>
                  <a:srgbClr val="0000FF"/>
                </a:solidFill>
              </a:rPr>
              <a:t>Outside temperature: 106 F</a:t>
            </a:r>
            <a:br>
              <a:rPr lang="en-US" sz="2400" b="1" spc="-75" dirty="0">
                <a:solidFill>
                  <a:srgbClr val="0000FF"/>
                </a:solidFill>
              </a:rPr>
            </a:br>
            <a:r>
              <a:rPr lang="en-US" sz="2400" b="1" spc="-75" dirty="0">
                <a:solidFill>
                  <a:srgbClr val="0000FF"/>
                </a:solidFill>
              </a:rPr>
              <a:t>Inside temperature: 77 F</a:t>
            </a:r>
            <a:br>
              <a:rPr lang="en-US" sz="2400" b="1" spc="-75" dirty="0">
                <a:solidFill>
                  <a:srgbClr val="0000FF"/>
                </a:solidFill>
              </a:rPr>
            </a:br>
            <a:br>
              <a:rPr lang="en-US" sz="2400" b="1" spc="-75" dirty="0">
                <a:solidFill>
                  <a:srgbClr val="0000FF"/>
                </a:solidFill>
              </a:rPr>
            </a:br>
            <a:r>
              <a:rPr lang="en-US" sz="2400" b="1" spc="-75" dirty="0">
                <a:solidFill>
                  <a:srgbClr val="0000FF"/>
                </a:solidFill>
              </a:rPr>
              <a:t>Blue=consumption by solar during day or batteries after sunset (2-3.3 kW/6.4 kWh)</a:t>
            </a:r>
            <a:br>
              <a:rPr lang="en-US" sz="2400" b="1" spc="-75" dirty="0">
                <a:solidFill>
                  <a:srgbClr val="0000FF"/>
                </a:solidFill>
              </a:rPr>
            </a:br>
            <a:br>
              <a:rPr lang="en-US" sz="2400" b="1" spc="-75" dirty="0">
                <a:solidFill>
                  <a:srgbClr val="0000FF"/>
                </a:solidFill>
              </a:rPr>
            </a:br>
            <a:r>
              <a:rPr lang="en-US" sz="2400" b="1" spc="-75" dirty="0">
                <a:solidFill>
                  <a:srgbClr val="0000FF"/>
                </a:solidFill>
              </a:rPr>
              <a:t>Red=grid electricity</a:t>
            </a:r>
            <a:endParaRPr lang="en-US" sz="2400" spc="-75" dirty="0">
              <a:solidFill>
                <a:srgbClr val="0000FF"/>
              </a:solidFill>
            </a:endParaRPr>
          </a:p>
        </p:txBody>
      </p:sp>
      <p:sp>
        <p:nvSpPr>
          <p:cNvPr id="5" name="Rectangle 4"/>
          <p:cNvSpPr/>
          <p:nvPr/>
        </p:nvSpPr>
        <p:spPr>
          <a:xfrm>
            <a:off x="7981290" y="4897279"/>
            <a:ext cx="1162710" cy="246221"/>
          </a:xfrm>
          <a:prstGeom prst="rect">
            <a:avLst/>
          </a:prstGeom>
        </p:spPr>
        <p:txBody>
          <a:bodyPr wrap="square">
            <a:spAutoFit/>
          </a:bodyPr>
          <a:lstStyle/>
          <a:p>
            <a:r>
              <a:rPr lang="en-US" sz="1000" dirty="0">
                <a:solidFill>
                  <a:srgbClr val="660066"/>
                </a:solidFill>
              </a:rPr>
              <a:t>M.Z. Jacobson</a:t>
            </a:r>
          </a:p>
        </p:txBody>
      </p:sp>
      <p:pic>
        <p:nvPicPr>
          <p:cNvPr id="4" name="Picture 3">
            <a:extLst>
              <a:ext uri="{FF2B5EF4-FFF2-40B4-BE49-F238E27FC236}">
                <a16:creationId xmlns:a16="http://schemas.microsoft.com/office/drawing/2014/main" id="{12C7C9AF-8C7E-DD40-A77B-33FBFD75A9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74636" y="-42479"/>
            <a:ext cx="3072136" cy="5143500"/>
          </a:xfrm>
          <a:prstGeom prst="rect">
            <a:avLst/>
          </a:prstGeom>
        </p:spPr>
      </p:pic>
    </p:spTree>
    <p:extLst>
      <p:ext uri="{BB962C8B-B14F-4D97-AF65-F5344CB8AC3E}">
        <p14:creationId xmlns:p14="http://schemas.microsoft.com/office/powerpoint/2010/main" val="1208791143"/>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 y="2806217"/>
            <a:ext cx="9143999" cy="595923"/>
          </a:xfrm>
        </p:spPr>
        <p:txBody>
          <a:bodyPr/>
          <a:lstStyle/>
          <a:p>
            <a:pPr eaLnBrk="1" hangingPunct="1"/>
            <a:r>
              <a:rPr lang="en-US" sz="3300" b="1" spc="-75" dirty="0"/>
              <a:t>Can </a:t>
            </a:r>
            <a:r>
              <a:rPr lang="en-US" sz="3300" b="1" spc="-75"/>
              <a:t>the World </a:t>
            </a:r>
            <a:r>
              <a:rPr lang="en-US" sz="3300" b="1" spc="-75" dirty="0"/>
              <a:t>Transition to 100%, Clean, Renewable Energy for all Purposes?</a:t>
            </a:r>
            <a:br>
              <a:rPr lang="en-US" sz="3300" b="1" spc="-75" dirty="0"/>
            </a:br>
            <a:br>
              <a:rPr lang="en-US" sz="3300" b="1" spc="-75" dirty="0"/>
            </a:br>
            <a:br>
              <a:rPr lang="en-US" sz="3300" b="1" spc="-75" dirty="0"/>
            </a:br>
            <a:r>
              <a:rPr lang="en-US" sz="3300" b="1" spc="-75" dirty="0"/>
              <a:t>Roadmaps for 145 Countries</a:t>
            </a:r>
            <a:endParaRPr lang="en-US" sz="3300" spc="-75" dirty="0"/>
          </a:p>
        </p:txBody>
      </p:sp>
    </p:spTree>
    <p:extLst>
      <p:ext uri="{BB962C8B-B14F-4D97-AF65-F5344CB8AC3E}">
        <p14:creationId xmlns:p14="http://schemas.microsoft.com/office/powerpoint/2010/main" val="2346877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50350" cy="5143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182691"/>
            <a:ext cx="9144000" cy="400050"/>
          </a:xfrm>
        </p:spPr>
        <p:txBody>
          <a:bodyPr>
            <a:noAutofit/>
          </a:bodyPr>
          <a:lstStyle/>
          <a:p>
            <a:r>
              <a:rPr lang="en-US" sz="4000" b="1" spc="-75" dirty="0">
                <a:solidFill>
                  <a:schemeClr val="bg1"/>
                </a:solidFill>
                <a:effectLst>
                  <a:outerShdw blurRad="38100" dist="38100" dir="2700000" algn="tl">
                    <a:srgbClr val="000000">
                      <a:alpha val="43137"/>
                    </a:srgbClr>
                  </a:outerShdw>
                </a:effectLst>
              </a:rPr>
              <a:t>All-Purpose End-Use Power Demand</a:t>
            </a:r>
            <a:endParaRPr lang="en-US" sz="4000" b="1" dirty="0">
              <a:solidFill>
                <a:schemeClr val="bg1"/>
              </a:solidFill>
              <a:effectLst>
                <a:outerShdw blurRad="38100" dist="38100" dir="2700000" algn="tl">
                  <a:srgbClr val="000000">
                    <a:alpha val="43137"/>
                  </a:srgbClr>
                </a:outerShdw>
              </a:effectLst>
            </a:endParaRPr>
          </a:p>
        </p:txBody>
      </p:sp>
      <p:graphicFrame>
        <p:nvGraphicFramePr>
          <p:cNvPr id="6" name="Content Placeholder 3">
            <a:extLst>
              <a:ext uri="{FF2B5EF4-FFF2-40B4-BE49-F238E27FC236}">
                <a16:creationId xmlns:a16="http://schemas.microsoft.com/office/drawing/2014/main" id="{E40CF836-BC4D-D545-9F72-FA9CCCD20FFD}"/>
              </a:ext>
            </a:extLst>
          </p:cNvPr>
          <p:cNvGraphicFramePr>
            <a:graphicFrameLocks/>
          </p:cNvGraphicFramePr>
          <p:nvPr>
            <p:extLst>
              <p:ext uri="{D42A27DB-BD31-4B8C-83A1-F6EECF244321}">
                <p14:modId xmlns:p14="http://schemas.microsoft.com/office/powerpoint/2010/main" val="1481459684"/>
              </p:ext>
            </p:extLst>
          </p:nvPr>
        </p:nvGraphicFramePr>
        <p:xfrm>
          <a:off x="1183800" y="679990"/>
          <a:ext cx="6776399" cy="4366260"/>
        </p:xfrm>
        <a:graphic>
          <a:graphicData uri="http://schemas.openxmlformats.org/drawingml/2006/table">
            <a:tbl>
              <a:tblPr firstRow="1" bandRow="1">
                <a:tableStyleId>{5C22544A-7EE6-4342-B048-85BDC9FD1C3A}</a:tableStyleId>
              </a:tblPr>
              <a:tblGrid>
                <a:gridCol w="5229203">
                  <a:extLst>
                    <a:ext uri="{9D8B030D-6E8A-4147-A177-3AD203B41FA5}">
                      <a16:colId xmlns:a16="http://schemas.microsoft.com/office/drawing/2014/main" val="20000"/>
                    </a:ext>
                  </a:extLst>
                </a:gridCol>
                <a:gridCol w="1547196">
                  <a:extLst>
                    <a:ext uri="{9D8B030D-6E8A-4147-A177-3AD203B41FA5}">
                      <a16:colId xmlns:a16="http://schemas.microsoft.com/office/drawing/2014/main" val="20001"/>
                    </a:ext>
                  </a:extLst>
                </a:gridCol>
              </a:tblGrid>
              <a:tr h="781355">
                <a:tc>
                  <a:txBody>
                    <a:bodyPr/>
                    <a:lstStyle/>
                    <a:p>
                      <a:r>
                        <a:rPr lang="en-US" sz="2400" dirty="0">
                          <a:latin typeface="Times New Roman"/>
                          <a:cs typeface="Times New Roman"/>
                        </a:rPr>
                        <a:t>Year</a:t>
                      </a:r>
                      <a:r>
                        <a:rPr lang="en-US" sz="2400" baseline="0" dirty="0">
                          <a:latin typeface="Times New Roman"/>
                          <a:cs typeface="Times New Roman"/>
                        </a:rPr>
                        <a:t> and </a:t>
                      </a:r>
                      <a:r>
                        <a:rPr lang="en-US" sz="2400" dirty="0">
                          <a:latin typeface="Times New Roman"/>
                          <a:cs typeface="Times New Roman"/>
                        </a:rPr>
                        <a:t>Fuel</a:t>
                      </a:r>
                      <a:r>
                        <a:rPr lang="en-US" sz="2400" baseline="0" dirty="0">
                          <a:latin typeface="Times New Roman"/>
                          <a:cs typeface="Times New Roman"/>
                        </a:rPr>
                        <a:t> Type</a:t>
                      </a:r>
                      <a:endParaRPr lang="en-US" sz="2400" dirty="0">
                        <a:latin typeface="Times New Roman"/>
                        <a:cs typeface="Times New Roman"/>
                      </a:endParaRPr>
                    </a:p>
                  </a:txBody>
                  <a:tcPr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2400" dirty="0">
                          <a:latin typeface="Times New Roman"/>
                          <a:cs typeface="Times New Roman"/>
                        </a:rPr>
                        <a:t>145-Countries</a:t>
                      </a:r>
                    </a:p>
                  </a:txBody>
                  <a:tcPr marT="34290" marB="3429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18875">
                <a:tc>
                  <a:txBody>
                    <a:bodyPr/>
                    <a:lstStyle/>
                    <a:p>
                      <a:r>
                        <a:rPr lang="en-US" sz="2400" dirty="0">
                          <a:latin typeface="Times New Roman"/>
                          <a:cs typeface="Times New Roman"/>
                        </a:rPr>
                        <a:t>2018 End-use demand</a:t>
                      </a:r>
                    </a:p>
                  </a:txBody>
                  <a:tcPr marT="34290" marB="34290">
                    <a:lnL w="12700" cap="flat" cmpd="sng" algn="ctr">
                      <a:solidFill>
                        <a:schemeClr val="tx1"/>
                      </a:solidFill>
                      <a:prstDash val="solid"/>
                      <a:round/>
                      <a:headEnd type="none" w="med" len="med"/>
                      <a:tailEnd type="none" w="med" len="med"/>
                    </a:lnL>
                  </a:tcPr>
                </a:tc>
                <a:tc>
                  <a:txBody>
                    <a:bodyPr/>
                    <a:lstStyle/>
                    <a:p>
                      <a:pPr algn="ctr"/>
                      <a:r>
                        <a:rPr lang="en-US" sz="2400" dirty="0">
                          <a:latin typeface="Times New Roman"/>
                          <a:cs typeface="Times New Roman"/>
                        </a:rPr>
                        <a:t>13.1 TW</a:t>
                      </a:r>
                    </a:p>
                  </a:txBody>
                  <a:tcPr marT="34290" marB="34290"/>
                </a:tc>
                <a:extLst>
                  <a:ext uri="{0D108BD9-81ED-4DB2-BD59-A6C34878D82A}">
                    <a16:rowId xmlns:a16="http://schemas.microsoft.com/office/drawing/2014/main" val="10001"/>
                  </a:ext>
                </a:extLst>
              </a:tr>
              <a:tr h="333800">
                <a:tc>
                  <a:txBody>
                    <a:bodyPr/>
                    <a:lstStyle/>
                    <a:p>
                      <a:r>
                        <a:rPr lang="en-US" sz="2400" dirty="0">
                          <a:latin typeface="Times New Roman"/>
                          <a:cs typeface="Times New Roman"/>
                        </a:rPr>
                        <a:t>2050 Demand with current fuels (BAU)</a:t>
                      </a:r>
                    </a:p>
                  </a:txBody>
                  <a:tcPr marT="34290" marB="34290">
                    <a:lnL w="12700" cap="flat" cmpd="sng" algn="ctr">
                      <a:solidFill>
                        <a:schemeClr val="tx1"/>
                      </a:solidFill>
                      <a:prstDash val="solid"/>
                      <a:round/>
                      <a:headEnd type="none" w="med" len="med"/>
                      <a:tailEnd type="none" w="med" len="med"/>
                    </a:lnL>
                  </a:tcPr>
                </a:tc>
                <a:tc>
                  <a:txBody>
                    <a:bodyPr/>
                    <a:lstStyle/>
                    <a:p>
                      <a:pPr algn="ctr"/>
                      <a:r>
                        <a:rPr lang="en-US" sz="2400" dirty="0">
                          <a:latin typeface="Times New Roman"/>
                          <a:cs typeface="Times New Roman"/>
                        </a:rPr>
                        <a:t>20.4 TW</a:t>
                      </a:r>
                    </a:p>
                  </a:txBody>
                  <a:tcPr marT="34290" marB="34290"/>
                </a:tc>
                <a:extLst>
                  <a:ext uri="{0D108BD9-81ED-4DB2-BD59-A6C34878D82A}">
                    <a16:rowId xmlns:a16="http://schemas.microsoft.com/office/drawing/2014/main" val="10002"/>
                  </a:ext>
                </a:extLst>
              </a:tr>
              <a:tr h="318875">
                <a:tc>
                  <a:txBody>
                    <a:bodyPr/>
                    <a:lstStyle/>
                    <a:p>
                      <a:r>
                        <a:rPr lang="en-US" sz="2400" dirty="0">
                          <a:latin typeface="Times New Roman"/>
                          <a:cs typeface="Times New Roman"/>
                        </a:rPr>
                        <a:t>2050 Demand with WWS</a:t>
                      </a:r>
                    </a:p>
                  </a:txBody>
                  <a:tcPr marT="34290" marB="3429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2400" dirty="0">
                          <a:latin typeface="Times New Roman"/>
                          <a:cs typeface="Times New Roman"/>
                        </a:rPr>
                        <a:t>8.9</a:t>
                      </a:r>
                      <a:r>
                        <a:rPr lang="en-US" sz="2400" baseline="0" dirty="0">
                          <a:latin typeface="Times New Roman"/>
                          <a:cs typeface="Times New Roman"/>
                        </a:rPr>
                        <a:t> TW</a:t>
                      </a:r>
                      <a:endParaRPr lang="en-US" sz="2400" dirty="0">
                        <a:latin typeface="Times New Roman"/>
                        <a:cs typeface="Times New Roman"/>
                      </a:endParaRPr>
                    </a:p>
                  </a:txBody>
                  <a:tcPr marT="34290" marB="3429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34340">
                <a:tc>
                  <a:txBody>
                    <a:bodyPr/>
                    <a:lstStyle/>
                    <a:p>
                      <a:r>
                        <a:rPr lang="en-US" sz="2400" dirty="0">
                          <a:latin typeface="Times New Roman"/>
                          <a:cs typeface="Times New Roman"/>
                        </a:rPr>
                        <a:t>2050 Demand</a:t>
                      </a:r>
                      <a:r>
                        <a:rPr lang="en-US" sz="2400" baseline="0" dirty="0">
                          <a:latin typeface="Times New Roman"/>
                          <a:cs typeface="Times New Roman"/>
                        </a:rPr>
                        <a:t> r</a:t>
                      </a:r>
                      <a:r>
                        <a:rPr lang="en-US" sz="2400" dirty="0">
                          <a:latin typeface="Times New Roman"/>
                          <a:cs typeface="Times New Roman"/>
                        </a:rPr>
                        <a:t>eduction with WWS</a:t>
                      </a:r>
                      <a:endParaRPr lang="en-US" sz="2400" baseline="0" dirty="0">
                        <a:latin typeface="Times New Roman"/>
                        <a:cs typeface="Times New Roman"/>
                      </a:endParaRPr>
                    </a:p>
                    <a:p>
                      <a:r>
                        <a:rPr lang="en-US" sz="2400" baseline="0" dirty="0">
                          <a:latin typeface="Times New Roman"/>
                          <a:cs typeface="Times New Roman"/>
                        </a:rPr>
                        <a:t>      20.5% efficiency of BE, HFC v. ICE</a:t>
                      </a:r>
                    </a:p>
                    <a:p>
                      <a:r>
                        <a:rPr lang="en-US" sz="2400" baseline="0" dirty="0">
                          <a:latin typeface="Times New Roman"/>
                          <a:cs typeface="Times New Roman"/>
                        </a:rPr>
                        <a:t>        4.3% efficiency of electric industry</a:t>
                      </a:r>
                    </a:p>
                    <a:p>
                      <a:r>
                        <a:rPr lang="en-US" sz="2400" baseline="0" dirty="0">
                          <a:latin typeface="Times New Roman"/>
                          <a:cs typeface="Times New Roman"/>
                        </a:rPr>
                        <a:t>      13.6% efficiency of heat pumps</a:t>
                      </a:r>
                    </a:p>
                    <a:p>
                      <a:r>
                        <a:rPr lang="en-US" sz="2400" baseline="0" dirty="0">
                          <a:latin typeface="Times New Roman"/>
                          <a:cs typeface="Times New Roman"/>
                        </a:rPr>
                        <a:t>      11.3% eliminating fuel mining</a:t>
                      </a:r>
                    </a:p>
                    <a:p>
                      <a:r>
                        <a:rPr lang="en-US" sz="2400" baseline="0" dirty="0">
                          <a:latin typeface="Times New Roman"/>
                          <a:cs typeface="Times New Roman"/>
                        </a:rPr>
                        <a:t>        6.6% efficiency beyond BAU</a:t>
                      </a:r>
                    </a:p>
                  </a:txBody>
                  <a:tcPr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Times New Roman"/>
                          <a:cs typeface="Times New Roman"/>
                        </a:rPr>
                        <a:t>56.4%</a:t>
                      </a:r>
                    </a:p>
                  </a:txBody>
                  <a:tcPr marT="34290" marB="3429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945027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0" y="0"/>
            <a:ext cx="9144000" cy="641366"/>
          </a:xfrm>
          <a:prstGeom prst="rect">
            <a:avLst/>
          </a:prstGeom>
        </p:spPr>
        <p:txBody>
          <a:bodyPr vert="horz" lIns="81642" tIns="40821" rIns="81642" bIns="40821" rtlCol="0" anchor="b" anchorCtr="0">
            <a:noAutofit/>
          </a:bodyPr>
          <a:lstStyle>
            <a:lvl1pPr algn="ctr" defTabSz="1632844" rtl="0" eaLnBrk="1" latinLnBrk="0" hangingPunct="1">
              <a:spcBef>
                <a:spcPct val="0"/>
              </a:spcBef>
              <a:buNone/>
              <a:defRPr sz="8200" kern="1200">
                <a:solidFill>
                  <a:schemeClr val="accent1"/>
                </a:solidFill>
                <a:latin typeface="+mj-lt"/>
                <a:ea typeface="+mj-ea"/>
                <a:cs typeface="+mj-cs"/>
              </a:defRPr>
            </a:lvl1pPr>
          </a:lstStyle>
          <a:p>
            <a:r>
              <a:rPr lang="en-US" sz="2600" b="1" spc="-75" dirty="0"/>
              <a:t>Timeline for a 145-Country Transition</a:t>
            </a:r>
          </a:p>
        </p:txBody>
      </p:sp>
      <p:pic>
        <p:nvPicPr>
          <p:cNvPr id="2" name="Picture 1">
            <a:extLst>
              <a:ext uri="{FF2B5EF4-FFF2-40B4-BE49-F238E27FC236}">
                <a16:creationId xmlns:a16="http://schemas.microsoft.com/office/drawing/2014/main" id="{88407C1F-E861-9743-AACA-6CB8C8BAFA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4400" y="583906"/>
            <a:ext cx="7315200" cy="4559594"/>
          </a:xfrm>
          <a:prstGeom prst="rect">
            <a:avLst/>
          </a:prstGeom>
        </p:spPr>
      </p:pic>
    </p:spTree>
    <p:extLst>
      <p:ext uri="{BB962C8B-B14F-4D97-AF65-F5344CB8AC3E}">
        <p14:creationId xmlns:p14="http://schemas.microsoft.com/office/powerpoint/2010/main" val="3013625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0" y="0"/>
            <a:ext cx="9143999" cy="595923"/>
          </a:xfrm>
        </p:spPr>
        <p:txBody>
          <a:bodyPr/>
          <a:lstStyle/>
          <a:p>
            <a:pPr eaLnBrk="1" hangingPunct="1"/>
            <a:r>
              <a:rPr lang="en-US" sz="3300" b="1" spc="-75" dirty="0">
                <a:latin typeface="Times New Roman" panose="02020603050405020304" pitchFamily="18" charset="0"/>
                <a:cs typeface="Times New Roman" panose="02020603050405020304" pitchFamily="18" charset="0"/>
              </a:rPr>
              <a:t>What are the Problems? Why act Quickly?</a:t>
            </a:r>
            <a:endParaRPr lang="en-US" sz="3300" spc="-75" dirty="0">
              <a:latin typeface="Times New Roman" panose="02020603050405020304" pitchFamily="18" charset="0"/>
              <a:cs typeface="Times New Roman" panose="02020603050405020304" pitchFamily="18" charset="0"/>
            </a:endParaRPr>
          </a:p>
        </p:txBody>
      </p:sp>
      <p:sp>
        <p:nvSpPr>
          <p:cNvPr id="66563" name="Rectangle 4"/>
          <p:cNvSpPr>
            <a:spLocks noChangeArrowheads="1"/>
          </p:cNvSpPr>
          <p:nvPr/>
        </p:nvSpPr>
        <p:spPr bwMode="auto">
          <a:xfrm>
            <a:off x="0" y="769789"/>
            <a:ext cx="9144000" cy="3709394"/>
          </a:xfrm>
          <a:prstGeom prst="rect">
            <a:avLst/>
          </a:prstGeom>
          <a:noFill/>
          <a:ln w="9525">
            <a:noFill/>
            <a:miter lim="800000"/>
            <a:headEnd/>
            <a:tailEnd/>
          </a:ln>
        </p:spPr>
        <p:txBody>
          <a:bodyPr wrap="square" lIns="81642" tIns="40821" rIns="81642" bIns="40821">
            <a:prstTxWarp prst="textNoShape">
              <a:avLst/>
            </a:prstTxWarp>
            <a:spAutoFit/>
          </a:bodyPr>
          <a:lstStyle/>
          <a:p>
            <a:pPr marL="457200" indent="-457200">
              <a:lnSpc>
                <a:spcPct val="110000"/>
              </a:lnSpc>
            </a:pPr>
            <a:r>
              <a:rPr lang="en-US" sz="2400" spc="-75" dirty="0">
                <a:solidFill>
                  <a:srgbClr val="0026FF"/>
                </a:solidFill>
                <a:latin typeface="Times New Roman" panose="02020603050405020304" pitchFamily="18" charset="0"/>
                <a:cs typeface="Times New Roman" panose="02020603050405020304" pitchFamily="18" charset="0"/>
              </a:rPr>
              <a:t>Fossil-fuel and biofuel air pollution cause ~7.4 million air pollution deaths/</a:t>
            </a:r>
            <a:r>
              <a:rPr lang="en-US" sz="2400" spc="-75" dirty="0" err="1">
                <a:solidFill>
                  <a:srgbClr val="0026FF"/>
                </a:solidFill>
                <a:latin typeface="Times New Roman" panose="02020603050405020304" pitchFamily="18" charset="0"/>
                <a:cs typeface="Times New Roman" panose="02020603050405020304" pitchFamily="18" charset="0"/>
              </a:rPr>
              <a:t>yr</a:t>
            </a:r>
            <a:r>
              <a:rPr lang="en-US" sz="2400" spc="-75" dirty="0">
                <a:solidFill>
                  <a:srgbClr val="0026FF"/>
                </a:solidFill>
                <a:latin typeface="Times New Roman" panose="02020603050405020304" pitchFamily="18" charset="0"/>
                <a:cs typeface="Times New Roman" panose="02020603050405020304" pitchFamily="18" charset="0"/>
              </a:rPr>
              <a:t> worldwide, costing ~$30 trillion/year</a:t>
            </a:r>
          </a:p>
          <a:p>
            <a:pPr marL="457200" indent="-457200">
              <a:lnSpc>
                <a:spcPct val="110000"/>
              </a:lnSpc>
            </a:pPr>
            <a:endParaRPr lang="en-US" sz="2400" spc="-75" dirty="0">
              <a:solidFill>
                <a:schemeClr val="tx1">
                  <a:lumMod val="75000"/>
                  <a:lumOff val="25000"/>
                </a:schemeClr>
              </a:solidFill>
              <a:latin typeface="Times New Roman" panose="02020603050405020304" pitchFamily="18" charset="0"/>
              <a:cs typeface="Times New Roman" panose="02020603050405020304" pitchFamily="18" charset="0"/>
            </a:endParaRPr>
          </a:p>
          <a:p>
            <a:pPr marL="457200" indent="-457200">
              <a:lnSpc>
                <a:spcPct val="110000"/>
              </a:lnSpc>
            </a:pPr>
            <a:r>
              <a:rPr lang="en-US" sz="2400" spc="-75" dirty="0">
                <a:solidFill>
                  <a:srgbClr val="0026FF"/>
                </a:solidFill>
                <a:latin typeface="Times New Roman" panose="02020603050405020304" pitchFamily="18" charset="0"/>
                <a:cs typeface="Times New Roman" panose="02020603050405020304" pitchFamily="18" charset="0"/>
              </a:rPr>
              <a:t>Global warming will cost ~$30 trillion/year by 2050. </a:t>
            </a:r>
          </a:p>
          <a:p>
            <a:pPr marL="457200" indent="-457200">
              <a:lnSpc>
                <a:spcPct val="110000"/>
              </a:lnSpc>
            </a:pPr>
            <a:endParaRPr lang="en-US" sz="2400" spc="-75" dirty="0">
              <a:solidFill>
                <a:schemeClr val="tx1">
                  <a:lumMod val="75000"/>
                  <a:lumOff val="25000"/>
                </a:schemeClr>
              </a:solidFill>
              <a:latin typeface="Times New Roman" panose="02020603050405020304" pitchFamily="18" charset="0"/>
              <a:cs typeface="Times New Roman" panose="02020603050405020304" pitchFamily="18" charset="0"/>
            </a:endParaRPr>
          </a:p>
          <a:p>
            <a:pPr marL="457200" indent="-457200">
              <a:lnSpc>
                <a:spcPct val="110000"/>
              </a:lnSpc>
            </a:pPr>
            <a:r>
              <a:rPr lang="en-US" sz="2400" spc="-75" dirty="0">
                <a:solidFill>
                  <a:srgbClr val="0026FF"/>
                </a:solidFill>
                <a:latin typeface="Times New Roman" panose="02020603050405020304" pitchFamily="18" charset="0"/>
                <a:cs typeface="Times New Roman" panose="02020603050405020304" pitchFamily="18" charset="0"/>
              </a:rPr>
              <a:t>Fossil fuels will become scarce, increasing energy prices and economic, political, and social instability</a:t>
            </a:r>
          </a:p>
          <a:p>
            <a:pPr marL="457200" indent="-457200">
              <a:lnSpc>
                <a:spcPct val="110000"/>
              </a:lnSpc>
            </a:pPr>
            <a:endParaRPr lang="en-US" sz="2400" spc="-75" dirty="0">
              <a:solidFill>
                <a:srgbClr val="FF0000"/>
              </a:solidFill>
              <a:latin typeface="Times New Roman" panose="02020603050405020304" pitchFamily="18" charset="0"/>
              <a:cs typeface="Times New Roman" panose="02020603050405020304" pitchFamily="18" charset="0"/>
              <a:sym typeface="Wingdings"/>
            </a:endParaRPr>
          </a:p>
          <a:p>
            <a:pPr marL="457200" indent="-457200">
              <a:lnSpc>
                <a:spcPct val="110000"/>
              </a:lnSpc>
            </a:pPr>
            <a:r>
              <a:rPr lang="en-US" sz="2400" spc="-75" dirty="0">
                <a:solidFill>
                  <a:srgbClr val="FF0000"/>
                </a:solidFill>
                <a:latin typeface="Times New Roman" panose="02020603050405020304" pitchFamily="18" charset="0"/>
                <a:cs typeface="Times New Roman" panose="02020603050405020304" pitchFamily="18" charset="0"/>
                <a:sym typeface="Wingdings"/>
              </a:rPr>
              <a:t>Drastic problems require immediate solutions</a:t>
            </a:r>
            <a:endParaRPr lang="en-US" sz="2400" spc="-75"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1401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0" y="0"/>
            <a:ext cx="9144000" cy="641366"/>
          </a:xfrm>
          <a:prstGeom prst="rect">
            <a:avLst/>
          </a:prstGeom>
        </p:spPr>
        <p:txBody>
          <a:bodyPr vert="horz" lIns="81642" tIns="40821" rIns="81642" bIns="40821" rtlCol="0" anchor="b" anchorCtr="0">
            <a:noAutofit/>
          </a:bodyPr>
          <a:lstStyle>
            <a:lvl1pPr algn="ctr" defTabSz="1632844" rtl="0" eaLnBrk="1" latinLnBrk="0" hangingPunct="1">
              <a:spcBef>
                <a:spcPct val="0"/>
              </a:spcBef>
              <a:buNone/>
              <a:defRPr sz="8200" kern="1200">
                <a:solidFill>
                  <a:schemeClr val="accent1"/>
                </a:solidFill>
                <a:latin typeface="+mj-lt"/>
                <a:ea typeface="+mj-ea"/>
                <a:cs typeface="+mj-cs"/>
              </a:defRPr>
            </a:lvl1pPr>
          </a:lstStyle>
          <a:p>
            <a:r>
              <a:rPr lang="en-US" sz="2600" b="1" spc="-75" dirty="0"/>
              <a:t>Faster Timeline for a 145-Country Transition</a:t>
            </a:r>
          </a:p>
        </p:txBody>
      </p:sp>
      <p:pic>
        <p:nvPicPr>
          <p:cNvPr id="3" name="Picture 2">
            <a:extLst>
              <a:ext uri="{FF2B5EF4-FFF2-40B4-BE49-F238E27FC236}">
                <a16:creationId xmlns:a16="http://schemas.microsoft.com/office/drawing/2014/main" id="{4FE0755A-9201-B747-ACA1-E4C8635EFA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4400" y="641366"/>
            <a:ext cx="7315200" cy="4540069"/>
          </a:xfrm>
          <a:prstGeom prst="rect">
            <a:avLst/>
          </a:prstGeom>
        </p:spPr>
      </p:pic>
    </p:spTree>
    <p:extLst>
      <p:ext uri="{BB962C8B-B14F-4D97-AF65-F5344CB8AC3E}">
        <p14:creationId xmlns:p14="http://schemas.microsoft.com/office/powerpoint/2010/main" val="3995166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1189327" y="756809"/>
            <a:ext cx="7681540" cy="4518077"/>
          </a:xfrm>
          <a:prstGeom prst="rect">
            <a:avLst/>
          </a:prstGeom>
          <a:noFill/>
          <a:ln w="9525">
            <a:noFill/>
            <a:miter lim="800000"/>
            <a:headEnd/>
            <a:tailEnd/>
          </a:ln>
        </p:spPr>
        <p:txBody>
          <a:bodyPr wrap="square" lIns="81642" tIns="40821" rIns="81642" bIns="40821">
            <a:prstTxWarp prst="textNoShape">
              <a:avLst/>
            </a:prstTxWarp>
            <a:spAutoFit/>
          </a:bodyPr>
          <a:lstStyle/>
          <a:p>
            <a:pPr>
              <a:lnSpc>
                <a:spcPct val="110000"/>
              </a:lnSpc>
            </a:pPr>
            <a:r>
              <a:rPr lang="en-US" sz="2000" b="1" dirty="0">
                <a:solidFill>
                  <a:srgbClr val="000000"/>
                </a:solidFill>
              </a:rPr>
              <a:t>TECHNOLOGY				World		Europe	</a:t>
            </a:r>
          </a:p>
          <a:p>
            <a:pPr>
              <a:lnSpc>
                <a:spcPct val="110000"/>
              </a:lnSpc>
            </a:pPr>
            <a:r>
              <a:rPr lang="en-US" sz="2000" dirty="0">
                <a:solidFill>
                  <a:srgbClr val="FF5859"/>
                </a:solidFill>
              </a:rPr>
              <a:t>Onshore wind 	</a:t>
            </a:r>
            <a:r>
              <a:rPr lang="en-US" sz="2000" dirty="0">
                <a:solidFill>
                  <a:srgbClr val="FF1D19"/>
                </a:solidFill>
              </a:rPr>
              <a:t>			</a:t>
            </a:r>
            <a:r>
              <a:rPr lang="en-US" sz="2000" dirty="0"/>
              <a:t>32.1%		43.3%		</a:t>
            </a:r>
          </a:p>
          <a:p>
            <a:pPr>
              <a:lnSpc>
                <a:spcPct val="110000"/>
              </a:lnSpc>
            </a:pPr>
            <a:r>
              <a:rPr lang="en-US" sz="2000" dirty="0">
                <a:solidFill>
                  <a:srgbClr val="FF0000"/>
                </a:solidFill>
              </a:rPr>
              <a:t>Offshore wind </a:t>
            </a:r>
            <a:r>
              <a:rPr lang="en-US" sz="2000" dirty="0"/>
              <a:t>				12.9		19.2		</a:t>
            </a:r>
          </a:p>
          <a:p>
            <a:pPr>
              <a:lnSpc>
                <a:spcPct val="110000"/>
              </a:lnSpc>
            </a:pPr>
            <a:r>
              <a:rPr lang="en-US" sz="2000" dirty="0">
                <a:solidFill>
                  <a:srgbClr val="FF0000"/>
                </a:solidFill>
              </a:rPr>
              <a:t>Rooftop Solar PV		</a:t>
            </a:r>
            <a:r>
              <a:rPr lang="en-US" sz="2000" dirty="0"/>
              <a:t>		15.6		11.9  		</a:t>
            </a:r>
          </a:p>
          <a:p>
            <a:r>
              <a:rPr lang="en-US" sz="2000" dirty="0">
                <a:solidFill>
                  <a:srgbClr val="FF0000"/>
                </a:solidFill>
              </a:rPr>
              <a:t>Utility PV				</a:t>
            </a:r>
            <a:r>
              <a:rPr lang="en-US" sz="2000" dirty="0"/>
              <a:t>	 	30.0		16.2		</a:t>
            </a:r>
          </a:p>
          <a:p>
            <a:r>
              <a:rPr lang="en-US" sz="2000" dirty="0">
                <a:solidFill>
                  <a:srgbClr val="FF0000"/>
                </a:solidFill>
              </a:rPr>
              <a:t>CSP		</a:t>
            </a:r>
            <a:r>
              <a:rPr lang="en-US" sz="2000" dirty="0"/>
              <a:t> 	 				2.73		0.89		</a:t>
            </a:r>
          </a:p>
          <a:p>
            <a:r>
              <a:rPr lang="en-US" sz="2000" dirty="0">
                <a:solidFill>
                  <a:srgbClr val="FF0000"/>
                </a:solidFill>
              </a:rPr>
              <a:t>Geothermal electricity		</a:t>
            </a:r>
            <a:r>
              <a:rPr lang="en-US" sz="2000" dirty="0"/>
              <a:t>0.73		0.23    	</a:t>
            </a:r>
          </a:p>
          <a:p>
            <a:r>
              <a:rPr lang="en-US" sz="2000" dirty="0">
                <a:solidFill>
                  <a:srgbClr val="FF0000"/>
                </a:solidFill>
              </a:rPr>
              <a:t>Hydroelectric</a:t>
            </a:r>
            <a:r>
              <a:rPr lang="en-US" sz="2000" dirty="0"/>
              <a:t>	 				4.93		6.45		</a:t>
            </a:r>
          </a:p>
          <a:p>
            <a:r>
              <a:rPr lang="en-US" sz="2000" dirty="0">
                <a:solidFill>
                  <a:srgbClr val="FF0000"/>
                </a:solidFill>
              </a:rPr>
              <a:t>Tidal		</a:t>
            </a:r>
            <a:r>
              <a:rPr lang="en-US" sz="2000" dirty="0"/>
              <a:t> 	 				0.04		0.11		</a:t>
            </a:r>
          </a:p>
          <a:p>
            <a:r>
              <a:rPr lang="en-US" sz="2000" dirty="0">
                <a:solidFill>
                  <a:srgbClr val="FF0000"/>
                </a:solidFill>
              </a:rPr>
              <a:t>Wave		</a:t>
            </a:r>
            <a:r>
              <a:rPr lang="en-US" sz="2000" dirty="0"/>
              <a:t>	 				0.08		0.08 		</a:t>
            </a:r>
          </a:p>
          <a:p>
            <a:r>
              <a:rPr lang="en-US" sz="2000" dirty="0">
                <a:solidFill>
                  <a:srgbClr val="FF0000"/>
                </a:solidFill>
              </a:rPr>
              <a:t>Geothermal heat		</a:t>
            </a:r>
            <a:r>
              <a:rPr lang="en-US" sz="2000" dirty="0"/>
              <a:t> 	 	0.49		1.42		</a:t>
            </a:r>
          </a:p>
          <a:p>
            <a:r>
              <a:rPr lang="en-US" sz="2000" dirty="0">
                <a:solidFill>
                  <a:srgbClr val="FF0000"/>
                </a:solidFill>
              </a:rPr>
              <a:t>Solar heat		</a:t>
            </a:r>
            <a:r>
              <a:rPr lang="en-US" sz="2000" dirty="0"/>
              <a:t>	 			0.42		0.30  		</a:t>
            </a:r>
          </a:p>
          <a:p>
            <a:r>
              <a:rPr lang="en-US" sz="2000" dirty="0">
                <a:solidFill>
                  <a:schemeClr val="tx1">
                    <a:lumMod val="75000"/>
                    <a:lumOff val="25000"/>
                  </a:schemeClr>
                </a:solidFill>
              </a:rPr>
              <a:t>				 				</a:t>
            </a:r>
            <a:r>
              <a:rPr lang="en-US" sz="2000" b="1" dirty="0"/>
              <a:t>100%		100%		</a:t>
            </a:r>
          </a:p>
          <a:p>
            <a:pPr>
              <a:lnSpc>
                <a:spcPct val="110000"/>
              </a:lnSpc>
            </a:pPr>
            <a:endParaRPr lang="en-US" sz="2000" dirty="0">
              <a:solidFill>
                <a:schemeClr val="tx1">
                  <a:lumMod val="75000"/>
                  <a:lumOff val="25000"/>
                </a:schemeClr>
              </a:solidFill>
            </a:endParaRPr>
          </a:p>
        </p:txBody>
      </p:sp>
      <p:sp>
        <p:nvSpPr>
          <p:cNvPr id="7" name="Rectangle 2"/>
          <p:cNvSpPr txBox="1">
            <a:spLocks noChangeArrowheads="1"/>
          </p:cNvSpPr>
          <p:nvPr/>
        </p:nvSpPr>
        <p:spPr>
          <a:xfrm>
            <a:off x="0" y="0"/>
            <a:ext cx="9144000" cy="641366"/>
          </a:xfrm>
          <a:prstGeom prst="rect">
            <a:avLst/>
          </a:prstGeom>
        </p:spPr>
        <p:txBody>
          <a:bodyPr vert="horz" lIns="81642" tIns="40821" rIns="81642" bIns="40821" rtlCol="0" anchor="b" anchorCtr="0">
            <a:noAutofit/>
          </a:bodyPr>
          <a:lstStyle>
            <a:lvl1pPr algn="ctr" defTabSz="1632844" rtl="0" eaLnBrk="1" latinLnBrk="0" hangingPunct="1">
              <a:spcBef>
                <a:spcPct val="0"/>
              </a:spcBef>
              <a:buNone/>
              <a:defRPr sz="8200" kern="1200">
                <a:solidFill>
                  <a:schemeClr val="accent1"/>
                </a:solidFill>
                <a:latin typeface="+mj-lt"/>
                <a:ea typeface="+mj-ea"/>
                <a:cs typeface="+mj-cs"/>
              </a:defRPr>
            </a:lvl1pPr>
          </a:lstStyle>
          <a:p>
            <a:r>
              <a:rPr lang="en-US" sz="2600" b="1" spc="-75" dirty="0"/>
              <a:t>Percent of 2050 End-Use Demand Supplied by WWS</a:t>
            </a:r>
          </a:p>
        </p:txBody>
      </p:sp>
    </p:spTree>
    <p:extLst>
      <p:ext uri="{BB962C8B-B14F-4D97-AF65-F5344CB8AC3E}">
        <p14:creationId xmlns:p14="http://schemas.microsoft.com/office/powerpoint/2010/main" val="34468423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
          <p:cNvSpPr txBox="1">
            <a:spLocks noChangeArrowheads="1"/>
          </p:cNvSpPr>
          <p:nvPr/>
        </p:nvSpPr>
        <p:spPr>
          <a:xfrm>
            <a:off x="0" y="161853"/>
            <a:ext cx="9144000" cy="739771"/>
          </a:xfrm>
          <a:prstGeom prst="rect">
            <a:avLst/>
          </a:prstGeom>
        </p:spPr>
        <p:txBody>
          <a:bodyPr vert="horz" lIns="81642" tIns="40821" rIns="81642" bIns="40821" rtlCol="0" anchor="b" anchorCtr="0">
            <a:noAutofit/>
          </a:bodyPr>
          <a:lstStyle>
            <a:lvl1pPr algn="ctr" defTabSz="1632844" rtl="0" eaLnBrk="1" latinLnBrk="0" hangingPunct="1">
              <a:spcBef>
                <a:spcPct val="0"/>
              </a:spcBef>
              <a:buNone/>
              <a:defRPr sz="8200" kern="1200">
                <a:solidFill>
                  <a:schemeClr val="accent1"/>
                </a:solidFill>
                <a:latin typeface="+mj-lt"/>
                <a:ea typeface="+mj-ea"/>
                <a:cs typeface="+mj-cs"/>
              </a:defRPr>
            </a:lvl1pPr>
          </a:lstStyle>
          <a:p>
            <a:r>
              <a:rPr lang="en-US" sz="2400" b="1" spc="-75" dirty="0"/>
              <a:t>Percent of  Land Beyond 2018 Installations to Power Location for all Purposes With 100% WWS in 2050</a:t>
            </a:r>
          </a:p>
        </p:txBody>
      </p:sp>
      <p:sp>
        <p:nvSpPr>
          <p:cNvPr id="2" name="Rectangle 1"/>
          <p:cNvSpPr/>
          <p:nvPr/>
        </p:nvSpPr>
        <p:spPr>
          <a:xfrm>
            <a:off x="4239563" y="1048256"/>
            <a:ext cx="4904437" cy="3046988"/>
          </a:xfrm>
          <a:prstGeom prst="rect">
            <a:avLst/>
          </a:prstGeom>
        </p:spPr>
        <p:txBody>
          <a:bodyPr wrap="square">
            <a:spAutoFit/>
          </a:bodyPr>
          <a:lstStyle/>
          <a:p>
            <a:r>
              <a:rPr lang="en-US" sz="2400" b="1" spc="-75" dirty="0">
                <a:solidFill>
                  <a:srgbClr val="FF0000"/>
                </a:solidFill>
              </a:rPr>
              <a:t>Onshore wind: 		0.36% </a:t>
            </a:r>
          </a:p>
          <a:p>
            <a:r>
              <a:rPr lang="en-US" sz="2400" b="1" u="sng" spc="-75" dirty="0">
                <a:solidFill>
                  <a:srgbClr val="FF0000"/>
                </a:solidFill>
              </a:rPr>
              <a:t>Utility PV+CSP: 		0.17%</a:t>
            </a:r>
          </a:p>
          <a:p>
            <a:r>
              <a:rPr lang="en-US" sz="2400" b="1" spc="-75" dirty="0">
                <a:solidFill>
                  <a:srgbClr val="008000"/>
                </a:solidFill>
              </a:rPr>
              <a:t>Total </a:t>
            </a:r>
            <a:r>
              <a:rPr lang="en-US" sz="2400" b="1" spc="-75" dirty="0">
                <a:solidFill>
                  <a:srgbClr val="0000FF"/>
                </a:solidFill>
              </a:rPr>
              <a:t>145 Countries</a:t>
            </a:r>
            <a:r>
              <a:rPr lang="en-US" sz="2400" b="1" spc="-75" dirty="0">
                <a:solidFill>
                  <a:srgbClr val="FF0000"/>
                </a:solidFill>
              </a:rPr>
              <a:t>	</a:t>
            </a:r>
            <a:r>
              <a:rPr lang="en-US" sz="2400" b="1" spc="-75" dirty="0">
                <a:solidFill>
                  <a:srgbClr val="008000"/>
                </a:solidFill>
              </a:rPr>
              <a:t>0.53%</a:t>
            </a:r>
          </a:p>
          <a:p>
            <a:endParaRPr lang="en-US" sz="2400" b="1" spc="-75" dirty="0">
              <a:solidFill>
                <a:srgbClr val="008000"/>
              </a:solidFill>
            </a:endParaRPr>
          </a:p>
          <a:p>
            <a:r>
              <a:rPr lang="en-US" sz="2400" b="1" spc="-75" dirty="0">
                <a:solidFill>
                  <a:srgbClr val="FF0000"/>
                </a:solidFill>
              </a:rPr>
              <a:t>Onshore wind: 		0.88% </a:t>
            </a:r>
          </a:p>
          <a:p>
            <a:r>
              <a:rPr lang="en-US" sz="2400" b="1" u="sng" spc="-75" dirty="0">
                <a:solidFill>
                  <a:srgbClr val="FF0000"/>
                </a:solidFill>
              </a:rPr>
              <a:t>Utility PV+CSP: 		0.23%</a:t>
            </a:r>
          </a:p>
          <a:p>
            <a:r>
              <a:rPr lang="en-US" sz="2400" b="1" spc="-75" dirty="0">
                <a:solidFill>
                  <a:srgbClr val="008000"/>
                </a:solidFill>
              </a:rPr>
              <a:t>Total </a:t>
            </a:r>
            <a:r>
              <a:rPr lang="en-US" sz="2400" b="1" spc="-75" dirty="0">
                <a:solidFill>
                  <a:srgbClr val="0000FF"/>
                </a:solidFill>
              </a:rPr>
              <a:t>Europe</a:t>
            </a:r>
            <a:r>
              <a:rPr lang="en-US" sz="2400" b="1" spc="-75" dirty="0">
                <a:solidFill>
                  <a:srgbClr val="FF0000"/>
                </a:solidFill>
              </a:rPr>
              <a:t>		</a:t>
            </a:r>
            <a:r>
              <a:rPr lang="en-US" sz="2400" b="1" spc="-75" dirty="0">
                <a:solidFill>
                  <a:srgbClr val="008000"/>
                </a:solidFill>
              </a:rPr>
              <a:t>	1.12%</a:t>
            </a:r>
          </a:p>
          <a:p>
            <a:endParaRPr lang="en-US" sz="2400" b="1" spc="-75" dirty="0">
              <a:solidFill>
                <a:srgbClr val="0000FF"/>
              </a:solidFill>
            </a:endParaRPr>
          </a:p>
        </p:txBody>
      </p:sp>
      <p:pic>
        <p:nvPicPr>
          <p:cNvPr id="5" name="Picture 4" descr="Diagram, venn diagram&#10;&#10;Description automatically generated">
            <a:extLst>
              <a:ext uri="{FF2B5EF4-FFF2-40B4-BE49-F238E27FC236}">
                <a16:creationId xmlns:a16="http://schemas.microsoft.com/office/drawing/2014/main" id="{32A7DDFE-5696-A240-9E9D-92DA2DD569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1963" y="1212079"/>
            <a:ext cx="3657600" cy="3372485"/>
          </a:xfrm>
          <a:prstGeom prst="rect">
            <a:avLst/>
          </a:prstGeom>
        </p:spPr>
      </p:pic>
    </p:spTree>
    <p:extLst>
      <p:ext uri="{BB962C8B-B14F-4D97-AF65-F5344CB8AC3E}">
        <p14:creationId xmlns:p14="http://schemas.microsoft.com/office/powerpoint/2010/main" val="31504633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108638"/>
            <a:ext cx="9144000" cy="830997"/>
          </a:xfrm>
          <a:prstGeom prst="rect">
            <a:avLst/>
          </a:prstGeom>
        </p:spPr>
        <p:txBody>
          <a:bodyPr wrap="square">
            <a:spAutoFit/>
          </a:bodyPr>
          <a:lstStyle/>
          <a:p>
            <a:r>
              <a:rPr lang="en-US" sz="2400" b="1" spc="-75" dirty="0">
                <a:solidFill>
                  <a:srgbClr val="FF0000"/>
                </a:solidFill>
              </a:rPr>
              <a:t>Red = Energy supply</a:t>
            </a:r>
          </a:p>
          <a:p>
            <a:r>
              <a:rPr lang="en-US" sz="2400" b="1" spc="-75" dirty="0">
                <a:solidFill>
                  <a:srgbClr val="0000FF"/>
                </a:solidFill>
              </a:rPr>
              <a:t>Blue = Energy demand + change in storage + losses + shedding</a:t>
            </a:r>
            <a:endParaRPr lang="en-US" sz="2400" dirty="0">
              <a:solidFill>
                <a:srgbClr val="0000FF"/>
              </a:solidFill>
            </a:endParaRPr>
          </a:p>
        </p:txBody>
      </p:sp>
      <p:sp>
        <p:nvSpPr>
          <p:cNvPr id="5" name="Rectangle 2"/>
          <p:cNvSpPr txBox="1">
            <a:spLocks noChangeArrowheads="1"/>
          </p:cNvSpPr>
          <p:nvPr/>
        </p:nvSpPr>
        <p:spPr>
          <a:xfrm>
            <a:off x="0" y="417535"/>
            <a:ext cx="9144000" cy="395654"/>
          </a:xfrm>
          <a:prstGeom prst="rect">
            <a:avLst/>
          </a:prstGeom>
        </p:spPr>
        <p:txBody>
          <a:bodyPr vert="horz" lIns="81642" tIns="40821" rIns="81642" bIns="40821" rtlCol="0" anchor="b" anchorCtr="0">
            <a:noAutofit/>
          </a:bodyPr>
          <a:lstStyle>
            <a:lvl1pPr algn="ctr" defTabSz="1632844" rtl="0" eaLnBrk="1" latinLnBrk="0" hangingPunct="1">
              <a:spcBef>
                <a:spcPct val="0"/>
              </a:spcBef>
              <a:buNone/>
              <a:defRPr sz="8200" kern="1200">
                <a:solidFill>
                  <a:schemeClr val="accent1"/>
                </a:solidFill>
                <a:latin typeface="+mj-lt"/>
                <a:ea typeface="+mj-ea"/>
                <a:cs typeface="+mj-cs"/>
              </a:defRPr>
            </a:lvl1pPr>
          </a:lstStyle>
          <a:p>
            <a:r>
              <a:rPr lang="en-US" sz="2400" b="1" spc="-75" dirty="0"/>
              <a:t>Matching </a:t>
            </a:r>
            <a:r>
              <a:rPr lang="en-US" sz="2400" b="1" spc="-75" dirty="0">
                <a:solidFill>
                  <a:srgbClr val="FF0000"/>
                </a:solidFill>
              </a:rPr>
              <a:t>Europe </a:t>
            </a:r>
            <a:r>
              <a:rPr lang="en-US" sz="2400" b="1" spc="-75" dirty="0"/>
              <a:t>All-Sector Demand Every 30 Seconds With 100% </a:t>
            </a:r>
            <a:r>
              <a:rPr lang="en-US" sz="2400" b="1" spc="-75" dirty="0" err="1"/>
              <a:t>WWS+Storage</a:t>
            </a:r>
            <a:r>
              <a:rPr lang="en-US" sz="2400" b="1" spc="-75" dirty="0"/>
              <a:t> for all of 2050 and for 100 Days </a:t>
            </a:r>
          </a:p>
        </p:txBody>
      </p:sp>
      <p:sp>
        <p:nvSpPr>
          <p:cNvPr id="2" name="Rectangle 3">
            <a:extLst>
              <a:ext uri="{FF2B5EF4-FFF2-40B4-BE49-F238E27FC236}">
                <a16:creationId xmlns:a16="http://schemas.microsoft.com/office/drawing/2014/main" id="{0E183584-C041-E742-8799-45A8BC517316}"/>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a:extLst>
              <a:ext uri="{FF2B5EF4-FFF2-40B4-BE49-F238E27FC236}">
                <a16:creationId xmlns:a16="http://schemas.microsoft.com/office/drawing/2014/main" id="{4D0B4F1C-A8B3-EA47-B798-FF51812001C4}"/>
              </a:ext>
            </a:extLst>
          </p:cNvPr>
          <p:cNvSpPr>
            <a:spLocks noChangeArrowheads="1"/>
          </p:cNvSpPr>
          <p:nvPr/>
        </p:nvSpPr>
        <p:spPr bwMode="auto">
          <a:xfrm>
            <a:off x="0" y="1244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a:extLst>
              <a:ext uri="{FF2B5EF4-FFF2-40B4-BE49-F238E27FC236}">
                <a16:creationId xmlns:a16="http://schemas.microsoft.com/office/drawing/2014/main" id="{C0047A6B-273F-DB4C-B631-327ABB811C71}"/>
              </a:ext>
            </a:extLst>
          </p:cNvPr>
          <p:cNvSpPr>
            <a:spLocks noChangeArrowheads="1"/>
          </p:cNvSpPr>
          <p:nvPr/>
        </p:nvSpPr>
        <p:spPr bwMode="auto">
          <a:xfrm>
            <a:off x="0" y="24765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1" name="image4.png" descr="Chart, line chart&#10;&#10;Description automatically generated">
            <a:extLst>
              <a:ext uri="{FF2B5EF4-FFF2-40B4-BE49-F238E27FC236}">
                <a16:creationId xmlns:a16="http://schemas.microsoft.com/office/drawing/2014/main" id="{EE994194-DC45-FF6C-DCF1-B569BDD887D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1040153"/>
            <a:ext cx="9144000" cy="1584098"/>
          </a:xfrm>
          <a:prstGeom prst="rect">
            <a:avLst/>
          </a:prstGeom>
          <a:ln/>
        </p:spPr>
      </p:pic>
      <p:pic>
        <p:nvPicPr>
          <p:cNvPr id="12" name="image5.png" descr="Calendar&#10;&#10;Description automatically generated">
            <a:extLst>
              <a:ext uri="{FF2B5EF4-FFF2-40B4-BE49-F238E27FC236}">
                <a16:creationId xmlns:a16="http://schemas.microsoft.com/office/drawing/2014/main" id="{190EF5C5-8DB8-259E-844F-85B8320171B8}"/>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0" y="2733231"/>
            <a:ext cx="9144000" cy="1360714"/>
          </a:xfrm>
          <a:prstGeom prst="rect">
            <a:avLst/>
          </a:prstGeom>
          <a:ln/>
        </p:spPr>
      </p:pic>
    </p:spTree>
    <p:extLst>
      <p:ext uri="{BB962C8B-B14F-4D97-AF65-F5344CB8AC3E}">
        <p14:creationId xmlns:p14="http://schemas.microsoft.com/office/powerpoint/2010/main" val="36388912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0" y="526784"/>
            <a:ext cx="9144000" cy="395654"/>
          </a:xfrm>
          <a:prstGeom prst="rect">
            <a:avLst/>
          </a:prstGeom>
        </p:spPr>
        <p:txBody>
          <a:bodyPr vert="horz" lIns="81642" tIns="40821" rIns="81642" bIns="40821" rtlCol="0" anchor="b" anchorCtr="0">
            <a:noAutofit/>
          </a:bodyPr>
          <a:lstStyle>
            <a:lvl1pPr algn="ctr" defTabSz="1632844" rtl="0" eaLnBrk="1" latinLnBrk="0" hangingPunct="1">
              <a:spcBef>
                <a:spcPct val="0"/>
              </a:spcBef>
              <a:buNone/>
              <a:defRPr sz="8200" kern="1200">
                <a:solidFill>
                  <a:schemeClr val="accent1"/>
                </a:solidFill>
                <a:latin typeface="+mj-lt"/>
                <a:ea typeface="+mj-ea"/>
                <a:cs typeface="+mj-cs"/>
              </a:defRPr>
            </a:lvl1pPr>
          </a:lstStyle>
          <a:p>
            <a:r>
              <a:rPr lang="en-US" sz="2400" b="1" spc="-75" dirty="0"/>
              <a:t>Capital Cost Resulting in a Stable Grid Upon Electrification of all Energy With 100% </a:t>
            </a:r>
            <a:r>
              <a:rPr lang="en-US" sz="2400" b="1" spc="-75" dirty="0" err="1"/>
              <a:t>WWS+Storage</a:t>
            </a:r>
            <a:endParaRPr lang="en-US" sz="2400" b="1" spc="-75" dirty="0"/>
          </a:p>
        </p:txBody>
      </p:sp>
      <p:sp>
        <p:nvSpPr>
          <p:cNvPr id="8" name="Rectangle 7">
            <a:extLst>
              <a:ext uri="{FF2B5EF4-FFF2-40B4-BE49-F238E27FC236}">
                <a16:creationId xmlns:a16="http://schemas.microsoft.com/office/drawing/2014/main" id="{D63EE4C1-A671-8C43-828C-A773AD37B6F5}"/>
              </a:ext>
            </a:extLst>
          </p:cNvPr>
          <p:cNvSpPr/>
          <p:nvPr/>
        </p:nvSpPr>
        <p:spPr>
          <a:xfrm>
            <a:off x="3230059" y="1232922"/>
            <a:ext cx="2958246" cy="2677656"/>
          </a:xfrm>
          <a:prstGeom prst="rect">
            <a:avLst/>
          </a:prstGeom>
        </p:spPr>
        <p:txBody>
          <a:bodyPr wrap="none">
            <a:spAutoFit/>
          </a:bodyPr>
          <a:lstStyle/>
          <a:p>
            <a:r>
              <a:rPr lang="en-US" sz="2400" b="1" spc="-75" dirty="0">
                <a:solidFill>
                  <a:srgbClr val="FF0000"/>
                </a:solidFill>
              </a:rPr>
              <a:t>World: $61.5 trillion</a:t>
            </a:r>
          </a:p>
          <a:p>
            <a:endParaRPr lang="en-US" sz="2400" b="1" spc="-75" dirty="0">
              <a:solidFill>
                <a:srgbClr val="FF0000"/>
              </a:solidFill>
            </a:endParaRPr>
          </a:p>
          <a:p>
            <a:r>
              <a:rPr lang="en-US" sz="2400" b="1" spc="-75" dirty="0">
                <a:solidFill>
                  <a:srgbClr val="FF0000"/>
                </a:solidFill>
              </a:rPr>
              <a:t>U.S.: $8.9 trillion</a:t>
            </a:r>
          </a:p>
          <a:p>
            <a:endParaRPr lang="en-US" sz="2400" b="1" spc="-75" dirty="0">
              <a:solidFill>
                <a:srgbClr val="FF0000"/>
              </a:solidFill>
            </a:endParaRPr>
          </a:p>
          <a:p>
            <a:r>
              <a:rPr lang="en-US" sz="2400" b="1" spc="-75" dirty="0">
                <a:solidFill>
                  <a:srgbClr val="FF0000"/>
                </a:solidFill>
              </a:rPr>
              <a:t>China: $13.1 trillion</a:t>
            </a:r>
          </a:p>
          <a:p>
            <a:endParaRPr lang="en-US" sz="2400" b="1" spc="-75" dirty="0">
              <a:solidFill>
                <a:srgbClr val="FF0000"/>
              </a:solidFill>
            </a:endParaRPr>
          </a:p>
          <a:p>
            <a:r>
              <a:rPr lang="en-US" sz="2400" b="1" spc="-75" dirty="0">
                <a:solidFill>
                  <a:srgbClr val="FF0000"/>
                </a:solidFill>
              </a:rPr>
              <a:t>Europe: $6.0 trillion</a:t>
            </a:r>
          </a:p>
        </p:txBody>
      </p:sp>
    </p:spTree>
    <p:extLst>
      <p:ext uri="{BB962C8B-B14F-4D97-AF65-F5344CB8AC3E}">
        <p14:creationId xmlns:p14="http://schemas.microsoft.com/office/powerpoint/2010/main" val="19597722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1" y="720341"/>
            <a:ext cx="9144000" cy="3406408"/>
          </a:xfrm>
          <a:prstGeom prst="rect">
            <a:avLst/>
          </a:prstGeom>
          <a:noFill/>
          <a:ln w="9525">
            <a:noFill/>
            <a:miter lim="800000"/>
            <a:headEnd/>
            <a:tailEnd/>
          </a:ln>
        </p:spPr>
        <p:txBody>
          <a:bodyPr wrap="square" lIns="81624" tIns="40812" rIns="81624" bIns="40812">
            <a:spAutoFit/>
          </a:bodyPr>
          <a:lstStyle/>
          <a:p>
            <a:pPr>
              <a:tabLst>
                <a:tab pos="3318744" algn="l"/>
                <a:tab pos="4059945" algn="l"/>
              </a:tabLst>
              <a:defRPr/>
            </a:pPr>
            <a:r>
              <a:rPr lang="en-US" sz="2400" spc="-75" dirty="0">
                <a:solidFill>
                  <a:srgbClr val="008000"/>
                </a:solidFill>
                <a:latin typeface="Times New Roman" panose="02020603050405020304" pitchFamily="18" charset="0"/>
                <a:cs typeface="Times New Roman" panose="02020603050405020304" pitchFamily="18" charset="0"/>
              </a:rPr>
              <a:t>BAU fuel energy cost	  									$17.8 trillion/</a:t>
            </a:r>
            <a:r>
              <a:rPr lang="en-US" sz="2400" spc="-75" dirty="0" err="1">
                <a:solidFill>
                  <a:srgbClr val="008000"/>
                </a:solidFill>
                <a:latin typeface="Times New Roman" panose="02020603050405020304" pitchFamily="18" charset="0"/>
                <a:cs typeface="Times New Roman" panose="02020603050405020304" pitchFamily="18" charset="0"/>
              </a:rPr>
              <a:t>yr</a:t>
            </a:r>
            <a:endParaRPr lang="en-US" sz="2400" spc="-75" dirty="0">
              <a:solidFill>
                <a:srgbClr val="008000"/>
              </a:solidFill>
              <a:latin typeface="Times New Roman" panose="02020603050405020304" pitchFamily="18" charset="0"/>
              <a:cs typeface="Times New Roman" panose="02020603050405020304" pitchFamily="18" charset="0"/>
            </a:endParaRPr>
          </a:p>
          <a:p>
            <a:pPr>
              <a:tabLst>
                <a:tab pos="3318744" algn="l"/>
                <a:tab pos="4059945" algn="l"/>
              </a:tabLst>
              <a:defRPr/>
            </a:pPr>
            <a:r>
              <a:rPr lang="en-US" sz="2400" spc="-75" dirty="0">
                <a:solidFill>
                  <a:srgbClr val="008000"/>
                </a:solidFill>
                <a:latin typeface="Times New Roman" panose="02020603050405020304" pitchFamily="18" charset="0"/>
                <a:cs typeface="Times New Roman" panose="02020603050405020304" pitchFamily="18" charset="0"/>
              </a:rPr>
              <a:t>BAU fuel health cost										$33.6 trillion/</a:t>
            </a:r>
            <a:r>
              <a:rPr lang="en-US" sz="2400" spc="-75" dirty="0" err="1">
                <a:solidFill>
                  <a:srgbClr val="008000"/>
                </a:solidFill>
                <a:latin typeface="Times New Roman" panose="02020603050405020304" pitchFamily="18" charset="0"/>
                <a:cs typeface="Times New Roman" panose="02020603050405020304" pitchFamily="18" charset="0"/>
              </a:rPr>
              <a:t>yr</a:t>
            </a:r>
            <a:endParaRPr lang="en-US" sz="2400" spc="-75" dirty="0">
              <a:solidFill>
                <a:srgbClr val="008000"/>
              </a:solidFill>
              <a:latin typeface="Times New Roman" panose="02020603050405020304" pitchFamily="18" charset="0"/>
              <a:cs typeface="Times New Roman" panose="02020603050405020304" pitchFamily="18" charset="0"/>
            </a:endParaRPr>
          </a:p>
          <a:p>
            <a:pPr>
              <a:tabLst>
                <a:tab pos="3318744" algn="l"/>
                <a:tab pos="4059945" algn="l"/>
              </a:tabLst>
              <a:defRPr/>
            </a:pPr>
            <a:r>
              <a:rPr lang="en-US" sz="2400" u="sng" spc="-75" dirty="0">
                <a:solidFill>
                  <a:srgbClr val="008000"/>
                </a:solidFill>
                <a:latin typeface="Times New Roman" panose="02020603050405020304" pitchFamily="18" charset="0"/>
                <a:cs typeface="Times New Roman" panose="02020603050405020304" pitchFamily="18" charset="0"/>
              </a:rPr>
              <a:t>BAU fuel climate cost</a:t>
            </a:r>
            <a:r>
              <a:rPr lang="en-US" sz="2400" spc="-75" dirty="0">
                <a:solidFill>
                  <a:srgbClr val="008000"/>
                </a:solidFill>
                <a:latin typeface="Times New Roman" panose="02020603050405020304" pitchFamily="18" charset="0"/>
                <a:cs typeface="Times New Roman" panose="02020603050405020304" pitchFamily="18" charset="0"/>
              </a:rPr>
              <a:t>										</a:t>
            </a:r>
            <a:r>
              <a:rPr lang="en-US" sz="2400" u="sng" spc="-75" dirty="0">
                <a:solidFill>
                  <a:srgbClr val="008000"/>
                </a:solidFill>
                <a:latin typeface="Times New Roman" panose="02020603050405020304" pitchFamily="18" charset="0"/>
                <a:cs typeface="Times New Roman" panose="02020603050405020304" pitchFamily="18" charset="0"/>
              </a:rPr>
              <a:t>$31.8 trillion/</a:t>
            </a:r>
            <a:r>
              <a:rPr lang="en-US" sz="2400" u="sng" spc="-75" dirty="0" err="1">
                <a:solidFill>
                  <a:srgbClr val="008000"/>
                </a:solidFill>
                <a:latin typeface="Times New Roman" panose="02020603050405020304" pitchFamily="18" charset="0"/>
                <a:cs typeface="Times New Roman" panose="02020603050405020304" pitchFamily="18" charset="0"/>
              </a:rPr>
              <a:t>yr</a:t>
            </a:r>
            <a:endParaRPr lang="en-US" sz="2400" u="sng" spc="-75" dirty="0">
              <a:solidFill>
                <a:srgbClr val="008000"/>
              </a:solidFill>
              <a:latin typeface="Times New Roman" panose="02020603050405020304" pitchFamily="18" charset="0"/>
              <a:cs typeface="Times New Roman" panose="02020603050405020304" pitchFamily="18" charset="0"/>
            </a:endParaRPr>
          </a:p>
          <a:p>
            <a:pPr>
              <a:tabLst>
                <a:tab pos="3318744" algn="l"/>
                <a:tab pos="4059945" algn="l"/>
              </a:tabLst>
              <a:defRPr/>
            </a:pPr>
            <a:r>
              <a:rPr lang="en-US" sz="2400" spc="-75" dirty="0">
                <a:solidFill>
                  <a:srgbClr val="008000"/>
                </a:solidFill>
                <a:latin typeface="Times New Roman" panose="02020603050405020304" pitchFamily="18" charset="0"/>
                <a:cs typeface="Times New Roman" panose="02020603050405020304" pitchFamily="18" charset="0"/>
              </a:rPr>
              <a:t>BAU total social cost										$83.2 trillion/</a:t>
            </a:r>
            <a:r>
              <a:rPr lang="en-US" sz="2400" spc="-75" dirty="0" err="1">
                <a:solidFill>
                  <a:srgbClr val="008000"/>
                </a:solidFill>
                <a:latin typeface="Times New Roman" panose="02020603050405020304" pitchFamily="18" charset="0"/>
                <a:cs typeface="Times New Roman" panose="02020603050405020304" pitchFamily="18" charset="0"/>
              </a:rPr>
              <a:t>yr</a:t>
            </a:r>
            <a:endParaRPr lang="en-US" sz="2400" b="1" spc="-150" dirty="0">
              <a:latin typeface="Times New Roman" panose="02020603050405020304" pitchFamily="18" charset="0"/>
              <a:cs typeface="Times New Roman" panose="02020603050405020304" pitchFamily="18" charset="0"/>
            </a:endParaRPr>
          </a:p>
          <a:p>
            <a:pPr>
              <a:tabLst>
                <a:tab pos="3318744" algn="l"/>
                <a:tab pos="4059945" algn="l"/>
              </a:tabLst>
              <a:defRPr/>
            </a:pPr>
            <a:endParaRPr lang="en-US" sz="2400" spc="-75" dirty="0">
              <a:solidFill>
                <a:srgbClr val="008000"/>
              </a:solidFill>
              <a:latin typeface="Times New Roman" panose="02020603050405020304" pitchFamily="18" charset="0"/>
              <a:cs typeface="Times New Roman" panose="02020603050405020304" pitchFamily="18" charset="0"/>
            </a:endParaRPr>
          </a:p>
          <a:p>
            <a:pPr>
              <a:tabLst>
                <a:tab pos="3318744" algn="l"/>
                <a:tab pos="4059945" algn="l"/>
              </a:tabLst>
              <a:defRPr/>
            </a:pPr>
            <a:endParaRPr lang="en-US" sz="2400" spc="-75" dirty="0">
              <a:solidFill>
                <a:srgbClr val="FF0000"/>
              </a:solidFill>
              <a:latin typeface="Times New Roman" panose="02020603050405020304" pitchFamily="18" charset="0"/>
              <a:cs typeface="Times New Roman" panose="02020603050405020304" pitchFamily="18" charset="0"/>
            </a:endParaRPr>
          </a:p>
          <a:p>
            <a:pPr>
              <a:tabLst>
                <a:tab pos="3318744" algn="l"/>
                <a:tab pos="4059945" algn="l"/>
              </a:tabLst>
              <a:defRPr/>
            </a:pPr>
            <a:r>
              <a:rPr lang="en-US" sz="2400" spc="-75" dirty="0">
                <a:solidFill>
                  <a:srgbClr val="FF0000"/>
                </a:solidFill>
                <a:latin typeface="Times New Roman" panose="02020603050405020304" pitchFamily="18" charset="0"/>
                <a:cs typeface="Times New Roman" panose="02020603050405020304" pitchFamily="18" charset="0"/>
              </a:rPr>
              <a:t>WWS total social cost										   $6.6 trillion/</a:t>
            </a:r>
            <a:r>
              <a:rPr lang="en-US" sz="2400" spc="-75" dirty="0" err="1">
                <a:solidFill>
                  <a:srgbClr val="FF0000"/>
                </a:solidFill>
                <a:latin typeface="Times New Roman" panose="02020603050405020304" pitchFamily="18" charset="0"/>
                <a:cs typeface="Times New Roman" panose="02020603050405020304" pitchFamily="18" charset="0"/>
              </a:rPr>
              <a:t>yr</a:t>
            </a:r>
            <a:endParaRPr lang="en-US" sz="2400" spc="-75" dirty="0">
              <a:solidFill>
                <a:srgbClr val="FF0000"/>
              </a:solidFill>
              <a:latin typeface="Times New Roman" panose="02020603050405020304" pitchFamily="18" charset="0"/>
              <a:cs typeface="Times New Roman" panose="02020603050405020304" pitchFamily="18" charset="0"/>
            </a:endParaRPr>
          </a:p>
          <a:p>
            <a:pPr>
              <a:tabLst>
                <a:tab pos="3318744" algn="l"/>
                <a:tab pos="4059945" algn="l"/>
              </a:tabLst>
              <a:defRPr/>
            </a:pPr>
            <a:endParaRPr lang="en-US" sz="2400" spc="-75" dirty="0">
              <a:solidFill>
                <a:srgbClr val="0000FF"/>
              </a:solidFill>
              <a:latin typeface="Times New Roman" panose="02020603050405020304" pitchFamily="18" charset="0"/>
              <a:cs typeface="Times New Roman" panose="02020603050405020304" pitchFamily="18" charset="0"/>
            </a:endParaRPr>
          </a:p>
          <a:p>
            <a:pPr>
              <a:tabLst>
                <a:tab pos="3318744" algn="l"/>
                <a:tab pos="4059945" algn="l"/>
              </a:tabLst>
              <a:defRPr/>
            </a:pPr>
            <a:r>
              <a:rPr lang="en-US" sz="2400" spc="-75" dirty="0">
                <a:solidFill>
                  <a:srgbClr val="0000FF"/>
                </a:solidFill>
                <a:latin typeface="Times New Roman" panose="02020603050405020304" pitchFamily="18" charset="0"/>
                <a:cs typeface="Times New Roman" panose="02020603050405020304" pitchFamily="18" charset="0"/>
              </a:rPr>
              <a:t>WWS reduces energy cost 63% and economic (social) cost 92%</a:t>
            </a:r>
          </a:p>
        </p:txBody>
      </p:sp>
      <p:sp>
        <p:nvSpPr>
          <p:cNvPr id="7" name="Rectangle 2"/>
          <p:cNvSpPr txBox="1">
            <a:spLocks noChangeArrowheads="1"/>
          </p:cNvSpPr>
          <p:nvPr/>
        </p:nvSpPr>
        <p:spPr>
          <a:xfrm>
            <a:off x="0" y="0"/>
            <a:ext cx="9144000" cy="604242"/>
          </a:xfrm>
          <a:prstGeom prst="rect">
            <a:avLst/>
          </a:prstGeom>
        </p:spPr>
        <p:txBody>
          <a:bodyPr lIns="81624" tIns="40812" rIns="81624" bIns="40812" anchor="b"/>
          <a:lstStyle>
            <a:lvl1pPr algn="ctr" defTabSz="1632844" rtl="0" eaLnBrk="1" latinLnBrk="0" hangingPunct="1">
              <a:spcBef>
                <a:spcPct val="0"/>
              </a:spcBef>
              <a:buNone/>
              <a:defRPr sz="8200" kern="1200">
                <a:solidFill>
                  <a:schemeClr val="accent1"/>
                </a:solidFill>
                <a:latin typeface="+mj-lt"/>
                <a:ea typeface="+mj-ea"/>
                <a:cs typeface="+mj-cs"/>
              </a:defRPr>
            </a:lvl1pPr>
          </a:lstStyle>
          <a:p>
            <a:pPr>
              <a:defRPr/>
            </a:pPr>
            <a:r>
              <a:rPr lang="en-US" sz="3600" b="1" spc="-150" dirty="0">
                <a:ea typeface="ＭＳ Ｐゴシック" pitchFamily="16" charset="-128"/>
                <a:cs typeface="ＭＳ Ｐゴシック" pitchFamily="16" charset="-128"/>
              </a:rPr>
              <a:t>2050 World BAU vs WWS Cost</a:t>
            </a:r>
            <a:endParaRPr lang="en-US" sz="3600" b="1" spc="-150" dirty="0"/>
          </a:p>
        </p:txBody>
      </p:sp>
      <p:sp>
        <p:nvSpPr>
          <p:cNvPr id="41987" name="TextBox 9"/>
          <p:cNvSpPr txBox="1">
            <a:spLocks noChangeArrowheads="1"/>
          </p:cNvSpPr>
          <p:nvPr/>
        </p:nvSpPr>
        <p:spPr bwMode="auto">
          <a:xfrm>
            <a:off x="6248777" y="4876204"/>
            <a:ext cx="2895223" cy="267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1624" tIns="40812" rIns="81624" bIns="40812">
            <a:spAutoFit/>
          </a:bodyPr>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defTabSz="2058988" eaLnBrk="0" fontAlgn="base" hangingPunct="0">
              <a:spcBef>
                <a:spcPct val="0"/>
              </a:spcBef>
              <a:spcAft>
                <a:spcPct val="0"/>
              </a:spcAft>
              <a:defRPr sz="4000">
                <a:solidFill>
                  <a:schemeClr val="tx1"/>
                </a:solidFill>
                <a:latin typeface="Arial" charset="0"/>
                <a:ea typeface="ＭＳ Ｐゴシック" charset="0"/>
              </a:defRPr>
            </a:lvl6pPr>
            <a:lvl7pPr marL="2971800" indent="-228600" defTabSz="2058988" eaLnBrk="0" fontAlgn="base" hangingPunct="0">
              <a:spcBef>
                <a:spcPct val="0"/>
              </a:spcBef>
              <a:spcAft>
                <a:spcPct val="0"/>
              </a:spcAft>
              <a:defRPr sz="4000">
                <a:solidFill>
                  <a:schemeClr val="tx1"/>
                </a:solidFill>
                <a:latin typeface="Arial" charset="0"/>
                <a:ea typeface="ＭＳ Ｐゴシック" charset="0"/>
              </a:defRPr>
            </a:lvl7pPr>
            <a:lvl8pPr marL="3429000" indent="-228600" defTabSz="2058988" eaLnBrk="0" fontAlgn="base" hangingPunct="0">
              <a:spcBef>
                <a:spcPct val="0"/>
              </a:spcBef>
              <a:spcAft>
                <a:spcPct val="0"/>
              </a:spcAft>
              <a:defRPr sz="4000">
                <a:solidFill>
                  <a:schemeClr val="tx1"/>
                </a:solidFill>
                <a:latin typeface="Arial" charset="0"/>
                <a:ea typeface="ＭＳ Ｐゴシック" charset="0"/>
              </a:defRPr>
            </a:lvl8pPr>
            <a:lvl9pPr marL="3886200" indent="-228600" defTabSz="2058988" eaLnBrk="0" fontAlgn="base" hangingPunct="0">
              <a:spcBef>
                <a:spcPct val="0"/>
              </a:spcBef>
              <a:spcAft>
                <a:spcPct val="0"/>
              </a:spcAft>
              <a:defRPr sz="4000">
                <a:solidFill>
                  <a:schemeClr val="tx1"/>
                </a:solidFill>
                <a:latin typeface="Arial" charset="0"/>
                <a:ea typeface="ＭＳ Ｐゴシック" charset="0"/>
              </a:defRPr>
            </a:lvl9pPr>
          </a:lstStyle>
          <a:p>
            <a:pPr algn="r"/>
            <a:r>
              <a:rPr lang="en-US" sz="1200" spc="-75" dirty="0"/>
              <a:t>Jacobson et al. (2022)</a:t>
            </a:r>
          </a:p>
        </p:txBody>
      </p:sp>
    </p:spTree>
    <p:extLst>
      <p:ext uri="{BB962C8B-B14F-4D97-AF65-F5344CB8AC3E}">
        <p14:creationId xmlns:p14="http://schemas.microsoft.com/office/powerpoint/2010/main" val="165559258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3934069" y="0"/>
            <a:ext cx="5209931" cy="4891897"/>
          </a:xfrm>
          <a:prstGeom prst="rect">
            <a:avLst/>
          </a:prstGeom>
          <a:noFill/>
          <a:ln w="9525">
            <a:noFill/>
            <a:miter lim="800000"/>
            <a:headEnd/>
            <a:tailEnd/>
          </a:ln>
        </p:spPr>
        <p:txBody>
          <a:bodyPr wrap="square" lIns="81642" tIns="40821" rIns="81642" bIns="40821">
            <a:prstTxWarp prst="textNoShape">
              <a:avLst/>
            </a:prstTxWarp>
            <a:spAutoFit/>
          </a:bodyPr>
          <a:lstStyle/>
          <a:p>
            <a:pPr marL="262220" algn="ctr">
              <a:lnSpc>
                <a:spcPct val="110000"/>
              </a:lnSpc>
              <a:tabLst>
                <a:tab pos="2041055" algn="l"/>
                <a:tab pos="4440713" algn="l"/>
              </a:tabLst>
            </a:pPr>
            <a:r>
              <a:rPr lang="en-US" sz="2600" b="1" dirty="0">
                <a:solidFill>
                  <a:schemeClr val="accent1"/>
                </a:solidFill>
                <a:latin typeface="Times New Roman"/>
                <a:cs typeface="Times New Roman"/>
                <a:sym typeface="Wingdings"/>
              </a:rPr>
              <a:t>2009</a:t>
            </a:r>
          </a:p>
          <a:p>
            <a:pPr marL="262220" algn="ctr">
              <a:lnSpc>
                <a:spcPct val="110000"/>
              </a:lnSpc>
              <a:tabLst>
                <a:tab pos="2041055" algn="l"/>
                <a:tab pos="4440713" algn="l"/>
              </a:tabLst>
            </a:pPr>
            <a:r>
              <a:rPr lang="en-US" sz="2600" b="1" dirty="0">
                <a:solidFill>
                  <a:srgbClr val="FF0000"/>
                </a:solidFill>
                <a:latin typeface="Times New Roman"/>
                <a:cs typeface="Times New Roman"/>
                <a:sym typeface="Wingdings"/>
              </a:rPr>
              <a:t>100% worldwide wind, water, solar (WWS) all-sector energy plan introduced</a:t>
            </a:r>
          </a:p>
          <a:p>
            <a:pPr marL="262220" algn="ctr">
              <a:lnSpc>
                <a:spcPct val="110000"/>
              </a:lnSpc>
              <a:tabLst>
                <a:tab pos="2041055" algn="l"/>
                <a:tab pos="4440713" algn="l"/>
              </a:tabLst>
            </a:pPr>
            <a:r>
              <a:rPr lang="en-US" sz="2600" b="1" dirty="0">
                <a:solidFill>
                  <a:srgbClr val="00B050"/>
                </a:solidFill>
                <a:latin typeface="Times New Roman"/>
                <a:cs typeface="Times New Roman"/>
                <a:sym typeface="Wingdings"/>
              </a:rPr>
              <a:t>Basis for </a:t>
            </a:r>
            <a:r>
              <a:rPr lang="en-US" sz="2600" b="1" i="1" dirty="0">
                <a:solidFill>
                  <a:srgbClr val="00B050"/>
                </a:solidFill>
                <a:latin typeface="Times New Roman"/>
                <a:cs typeface="Times New Roman"/>
                <a:sym typeface="Wingdings"/>
              </a:rPr>
              <a:t>Green New Deal</a:t>
            </a:r>
            <a:endParaRPr lang="en-US" sz="2600" b="1" spc="-75" dirty="0">
              <a:solidFill>
                <a:schemeClr val="accent1"/>
              </a:solidFill>
              <a:latin typeface="Times New Roman"/>
              <a:cs typeface="Times New Roman"/>
              <a:sym typeface="Wingdings"/>
            </a:endParaRPr>
          </a:p>
          <a:p>
            <a:pPr marL="262220" algn="ctr">
              <a:lnSpc>
                <a:spcPct val="110000"/>
              </a:lnSpc>
              <a:tabLst>
                <a:tab pos="2041055" algn="l"/>
                <a:tab pos="4440713" algn="l"/>
              </a:tabLst>
            </a:pPr>
            <a:r>
              <a:rPr lang="en-US" sz="2600" b="1" spc="-75" dirty="0">
                <a:solidFill>
                  <a:schemeClr val="accent1"/>
                </a:solidFill>
                <a:latin typeface="Times New Roman"/>
                <a:cs typeface="Times New Roman"/>
                <a:sym typeface="Wingdings"/>
              </a:rPr>
              <a:t>Conclusion</a:t>
            </a:r>
          </a:p>
          <a:p>
            <a:pPr marL="262220" algn="ctr">
              <a:lnSpc>
                <a:spcPct val="110000"/>
              </a:lnSpc>
              <a:tabLst>
                <a:tab pos="2041055" algn="l"/>
                <a:tab pos="4440713" algn="l"/>
              </a:tabLst>
            </a:pPr>
            <a:r>
              <a:rPr lang="en-US" sz="2600" b="1" spc="-75" dirty="0">
                <a:solidFill>
                  <a:srgbClr val="FF0000"/>
                </a:solidFill>
                <a:latin typeface="Times New Roman"/>
                <a:cs typeface="Times New Roman"/>
                <a:sym typeface="Wingdings"/>
              </a:rPr>
              <a:t>While technically and economically possible to transition by 2030, social and political barriers make complete transition  more practical by 2050 with most (~80%) by 2030</a:t>
            </a:r>
            <a:endParaRPr lang="en-US" sz="2600" spc="-75" dirty="0">
              <a:solidFill>
                <a:srgbClr val="FF0000"/>
              </a:solidFill>
              <a:latin typeface="Times New Roman"/>
              <a:cs typeface="Times New Roman"/>
              <a:sym typeface="Wingdings"/>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3887121" cy="5143500"/>
          </a:xfrm>
          <a:prstGeom prst="rect">
            <a:avLst/>
          </a:prstGeom>
        </p:spPr>
      </p:pic>
    </p:spTree>
    <p:extLst>
      <p:ext uri="{BB962C8B-B14F-4D97-AF65-F5344CB8AC3E}">
        <p14:creationId xmlns:p14="http://schemas.microsoft.com/office/powerpoint/2010/main" val="641993828"/>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376265" y="360672"/>
            <a:ext cx="9520265" cy="153286"/>
          </a:xfrm>
          <a:prstGeom prst="rect">
            <a:avLst/>
          </a:prstGeom>
        </p:spPr>
        <p:txBody>
          <a:bodyPr vert="horz" lIns="81642" tIns="40821" rIns="81642" bIns="40821" rtlCol="0" anchor="b" anchorCtr="0">
            <a:noAutofit/>
          </a:bodyPr>
          <a:lstStyle>
            <a:lvl1pPr algn="ctr" defTabSz="1632844" rtl="0" eaLnBrk="1" latinLnBrk="0" hangingPunct="1">
              <a:spcBef>
                <a:spcPct val="0"/>
              </a:spcBef>
              <a:buNone/>
              <a:defRPr sz="8200" kern="1200">
                <a:solidFill>
                  <a:schemeClr val="accent1"/>
                </a:solidFill>
                <a:latin typeface="+mj-lt"/>
                <a:ea typeface="+mj-ea"/>
                <a:cs typeface="+mj-cs"/>
              </a:defRPr>
            </a:lvl1pPr>
          </a:lstStyle>
          <a:p>
            <a:pPr marL="262220">
              <a:lnSpc>
                <a:spcPct val="110000"/>
              </a:lnSpc>
              <a:tabLst>
                <a:tab pos="2041055" algn="l"/>
                <a:tab pos="4440713" algn="l"/>
              </a:tabLst>
            </a:pPr>
            <a:r>
              <a:rPr lang="en-US" sz="2400" b="1" spc="-75" dirty="0">
                <a:solidFill>
                  <a:srgbClr val="3F5B03"/>
                </a:solidFill>
              </a:rPr>
              <a:t>62 Countries Committed to 100% Renewable Electricity</a:t>
            </a:r>
          </a:p>
        </p:txBody>
      </p:sp>
      <p:sp>
        <p:nvSpPr>
          <p:cNvPr id="4" name="Rectangle 3"/>
          <p:cNvSpPr/>
          <p:nvPr/>
        </p:nvSpPr>
        <p:spPr>
          <a:xfrm>
            <a:off x="0" y="405720"/>
            <a:ext cx="9389180" cy="4893647"/>
          </a:xfrm>
          <a:prstGeom prst="rect">
            <a:avLst/>
          </a:prstGeom>
        </p:spPr>
        <p:txBody>
          <a:bodyPr wrap="square">
            <a:spAutoFit/>
          </a:bodyPr>
          <a:lstStyle/>
          <a:p>
            <a:pPr algn="just"/>
            <a:r>
              <a:rPr lang="en-US" sz="2400" b="1" dirty="0">
                <a:solidFill>
                  <a:srgbClr val="FF0000"/>
                </a:solidFill>
              </a:rPr>
              <a:t>Afghanistan	Denmark	</a:t>
            </a:r>
            <a:r>
              <a:rPr lang="en-US" sz="2400" b="1" dirty="0" err="1">
                <a:solidFill>
                  <a:srgbClr val="FF0000"/>
                </a:solidFill>
              </a:rPr>
              <a:t>Kirbati</a:t>
            </a:r>
            <a:r>
              <a:rPr lang="en-US" sz="2400" b="1" dirty="0">
                <a:solidFill>
                  <a:srgbClr val="FF0000"/>
                </a:solidFill>
              </a:rPr>
              <a:t>		Papua N.G.	Tanzania</a:t>
            </a:r>
          </a:p>
          <a:p>
            <a:pPr algn="just"/>
            <a:r>
              <a:rPr lang="en-US" sz="2400" b="1" dirty="0">
                <a:solidFill>
                  <a:srgbClr val="FF0000"/>
                </a:solidFill>
              </a:rPr>
              <a:t>Aruba			Djibouti		Lebanon	Philippines	Timor-Les</a:t>
            </a:r>
          </a:p>
          <a:p>
            <a:pPr algn="just"/>
            <a:r>
              <a:rPr lang="en-US" sz="2400" b="1" dirty="0">
                <a:solidFill>
                  <a:srgbClr val="FF0000"/>
                </a:solidFill>
              </a:rPr>
              <a:t>Bangladesh	Dominica	</a:t>
            </a:r>
            <a:r>
              <a:rPr lang="en-US" sz="2400" b="1" dirty="0" err="1">
                <a:solidFill>
                  <a:srgbClr val="FF0000"/>
                </a:solidFill>
              </a:rPr>
              <a:t>Madagas</a:t>
            </a:r>
            <a:r>
              <a:rPr lang="en-US" sz="2400" b="1" dirty="0">
                <a:solidFill>
                  <a:srgbClr val="FF0000"/>
                </a:solidFill>
              </a:rPr>
              <a:t>	Portugal		Tokelau</a:t>
            </a:r>
          </a:p>
          <a:p>
            <a:pPr algn="just"/>
            <a:r>
              <a:rPr lang="en-US" sz="2400" b="1" dirty="0">
                <a:solidFill>
                  <a:srgbClr val="FF0000"/>
                </a:solidFill>
              </a:rPr>
              <a:t>Barbados		Dom Rep.	Malawi		Rwanda			Tunisia</a:t>
            </a:r>
          </a:p>
          <a:p>
            <a:pPr algn="just"/>
            <a:r>
              <a:rPr lang="en-US" sz="2400" b="1" dirty="0">
                <a:solidFill>
                  <a:srgbClr val="FF0000"/>
                </a:solidFill>
              </a:rPr>
              <a:t>Bhutan			Ethiopia		Maldives	Samoa			Tuvalu</a:t>
            </a:r>
          </a:p>
          <a:p>
            <a:pPr algn="just"/>
            <a:r>
              <a:rPr lang="en-US" sz="2400" b="1" dirty="0">
                <a:solidFill>
                  <a:srgbClr val="FF0000"/>
                </a:solidFill>
              </a:rPr>
              <a:t>Burkina Faso	Fiji			Marsh Is.	Senegal			Scotland</a:t>
            </a:r>
          </a:p>
          <a:p>
            <a:pPr algn="just"/>
            <a:r>
              <a:rPr lang="en-US" sz="2400" b="1" dirty="0">
                <a:solidFill>
                  <a:srgbClr val="FF0000"/>
                </a:solidFill>
              </a:rPr>
              <a:t>Cabo Verde	Gambia		Mongolia	</a:t>
            </a:r>
            <a:r>
              <a:rPr lang="en-US" sz="2400" b="1" dirty="0" err="1">
                <a:solidFill>
                  <a:srgbClr val="FF0000"/>
                </a:solidFill>
              </a:rPr>
              <a:t>Solom</a:t>
            </a:r>
            <a:r>
              <a:rPr lang="en-US" sz="2400" b="1" dirty="0">
                <a:solidFill>
                  <a:srgbClr val="FF0000"/>
                </a:solidFill>
              </a:rPr>
              <a:t> Is.		Vanuatu</a:t>
            </a:r>
          </a:p>
          <a:p>
            <a:pPr algn="just"/>
            <a:r>
              <a:rPr lang="en-US" sz="2400" b="1" dirty="0">
                <a:solidFill>
                  <a:srgbClr val="FF0000"/>
                </a:solidFill>
              </a:rPr>
              <a:t>Cambodia		Ghana		Morocco	S. Sudan		Vietnam</a:t>
            </a:r>
          </a:p>
          <a:p>
            <a:pPr algn="just"/>
            <a:r>
              <a:rPr lang="en-US" sz="2400" b="1" dirty="0">
                <a:solidFill>
                  <a:srgbClr val="FF0000"/>
                </a:solidFill>
              </a:rPr>
              <a:t>Colombia		Grenada	Nepal		Spain			Yemen</a:t>
            </a:r>
          </a:p>
          <a:p>
            <a:pPr algn="just"/>
            <a:r>
              <a:rPr lang="en-US" sz="2400" b="1" dirty="0">
                <a:solidFill>
                  <a:srgbClr val="FF0000"/>
                </a:solidFill>
              </a:rPr>
              <a:t>Comoros		Guatemala	Niger			Sri Lanka		Germany</a:t>
            </a:r>
            <a:endParaRPr lang="en-US" sz="2400" b="1" dirty="0">
              <a:solidFill>
                <a:srgbClr val="0026FF"/>
              </a:solidFill>
            </a:endParaRPr>
          </a:p>
          <a:p>
            <a:pPr algn="just"/>
            <a:r>
              <a:rPr lang="en-US" sz="2400" b="1" dirty="0">
                <a:solidFill>
                  <a:srgbClr val="FF0000"/>
                </a:solidFill>
              </a:rPr>
              <a:t>Congo, DR		Haiti			Niue			St. Lucia</a:t>
            </a:r>
          </a:p>
          <a:p>
            <a:pPr algn="just"/>
            <a:r>
              <a:rPr lang="en-US" sz="2400" b="1" spc="-75" dirty="0">
                <a:solidFill>
                  <a:srgbClr val="FF0000"/>
                </a:solidFill>
              </a:rPr>
              <a:t>Cook Islands	Honduras	Palau			Sudan</a:t>
            </a:r>
          </a:p>
          <a:p>
            <a:pPr algn="just"/>
            <a:r>
              <a:rPr lang="en-US" sz="2400" b="1" spc="-75" dirty="0">
                <a:solidFill>
                  <a:srgbClr val="FF0000"/>
                </a:solidFill>
              </a:rPr>
              <a:t>Costa Rica		Kenya		Palestine	Sweden</a:t>
            </a:r>
          </a:p>
        </p:txBody>
      </p:sp>
    </p:spTree>
    <p:extLst>
      <p:ext uri="{BB962C8B-B14F-4D97-AF65-F5344CB8AC3E}">
        <p14:creationId xmlns:p14="http://schemas.microsoft.com/office/powerpoint/2010/main" val="6968518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127000"/>
            <a:ext cx="9143999" cy="4284102"/>
          </a:xfrm>
          <a:prstGeom prst="rect">
            <a:avLst/>
          </a:prstGeom>
          <a:noFill/>
          <a:ln w="9525">
            <a:noFill/>
            <a:miter lim="800000"/>
            <a:headEnd/>
            <a:tailEnd/>
          </a:ln>
        </p:spPr>
        <p:txBody>
          <a:bodyPr wrap="square" lIns="81642" tIns="40821" rIns="81642" bIns="40821">
            <a:prstTxWarp prst="textNoShape">
              <a:avLst/>
            </a:prstTxWarp>
            <a:spAutoFit/>
          </a:bodyPr>
          <a:lstStyle/>
          <a:p>
            <a:pPr marL="262220" algn="ctr">
              <a:lnSpc>
                <a:spcPct val="110000"/>
              </a:lnSpc>
              <a:spcAft>
                <a:spcPts val="400"/>
              </a:spcAft>
              <a:tabLst>
                <a:tab pos="2041055" algn="l"/>
                <a:tab pos="4440713" algn="l"/>
              </a:tabLst>
            </a:pPr>
            <a:r>
              <a:rPr lang="en-US" sz="2700" b="1" spc="-75" dirty="0">
                <a:solidFill>
                  <a:srgbClr val="3F5B03"/>
                </a:solidFill>
                <a:latin typeface="Times New Roman"/>
                <a:cs typeface="Times New Roman"/>
                <a:sym typeface="Wingdings"/>
              </a:rPr>
              <a:t>Some of the &gt;400 Companies Committed to 100% Renewables</a:t>
            </a:r>
            <a:endParaRPr lang="en-US" sz="2400" dirty="0">
              <a:solidFill>
                <a:srgbClr val="F82629"/>
              </a:solidFill>
              <a:latin typeface="Times New Roman"/>
              <a:cs typeface="Times New Roman"/>
            </a:endParaRPr>
          </a:p>
          <a:p>
            <a:pPr marL="262220" algn="just">
              <a:tabLst>
                <a:tab pos="2041055" algn="l"/>
                <a:tab pos="4440713" algn="l"/>
              </a:tabLst>
            </a:pPr>
            <a:r>
              <a:rPr lang="en-US" sz="2400" dirty="0">
                <a:solidFill>
                  <a:srgbClr val="F82629"/>
                </a:solidFill>
                <a:latin typeface="Times New Roman"/>
                <a:cs typeface="Times New Roman"/>
              </a:rPr>
              <a:t>IKEA 	Adobe	</a:t>
            </a:r>
            <a:r>
              <a:rPr lang="en-US" sz="2400" dirty="0" err="1">
                <a:solidFill>
                  <a:srgbClr val="0026FF"/>
                </a:solidFill>
                <a:latin typeface="Times New Roman"/>
                <a:cs typeface="Times New Roman"/>
              </a:rPr>
              <a:t>JPMor</a:t>
            </a:r>
            <a:r>
              <a:rPr lang="en-US" sz="2400" dirty="0">
                <a:solidFill>
                  <a:srgbClr val="0026FF"/>
                </a:solidFill>
                <a:latin typeface="Times New Roman"/>
                <a:cs typeface="Times New Roman"/>
              </a:rPr>
              <a:t>/Chas</a:t>
            </a:r>
            <a:r>
              <a:rPr lang="en-US" sz="2400" dirty="0">
                <a:solidFill>
                  <a:srgbClr val="F82629"/>
                </a:solidFill>
                <a:latin typeface="Times New Roman"/>
                <a:cs typeface="Times New Roman"/>
              </a:rPr>
              <a:t>	Coca Cola</a:t>
            </a:r>
          </a:p>
          <a:p>
            <a:pPr marL="262220">
              <a:tabLst>
                <a:tab pos="2041055" algn="l"/>
                <a:tab pos="4440713" algn="l"/>
              </a:tabLst>
            </a:pPr>
            <a:r>
              <a:rPr lang="en-US" sz="2400" dirty="0">
                <a:solidFill>
                  <a:srgbClr val="0026FF"/>
                </a:solidFill>
                <a:latin typeface="Times New Roman"/>
                <a:cs typeface="Times New Roman"/>
              </a:rPr>
              <a:t>Google</a:t>
            </a:r>
            <a:r>
              <a:rPr lang="en-US" sz="2400" dirty="0">
                <a:solidFill>
                  <a:srgbClr val="F82629"/>
                </a:solidFill>
                <a:latin typeface="Times New Roman"/>
                <a:cs typeface="Times New Roman"/>
              </a:rPr>
              <a:t>	H&amp;M	HP				Goldman-Sachs</a:t>
            </a:r>
          </a:p>
          <a:p>
            <a:pPr marL="262220">
              <a:tabLst>
                <a:tab pos="2041055" algn="l"/>
                <a:tab pos="4440713" algn="l"/>
              </a:tabLst>
            </a:pPr>
            <a:r>
              <a:rPr lang="en-US" sz="2400" dirty="0">
                <a:solidFill>
                  <a:srgbClr val="0026FF"/>
                </a:solidFill>
                <a:latin typeface="Times New Roman"/>
                <a:cs typeface="Times New Roman"/>
              </a:rPr>
              <a:t>Microsoft</a:t>
            </a:r>
            <a:r>
              <a:rPr lang="en-US" sz="2400" dirty="0">
                <a:solidFill>
                  <a:srgbClr val="F82629"/>
                </a:solidFill>
                <a:latin typeface="Times New Roman"/>
                <a:cs typeface="Times New Roman"/>
              </a:rPr>
              <a:t>	Nestle	Nike			</a:t>
            </a:r>
            <a:r>
              <a:rPr lang="en-US" sz="2400" dirty="0">
                <a:solidFill>
                  <a:srgbClr val="0026FF"/>
                </a:solidFill>
                <a:latin typeface="Times New Roman"/>
                <a:cs typeface="Times New Roman"/>
              </a:rPr>
              <a:t>Johnson &amp; Johnson</a:t>
            </a:r>
          </a:p>
          <a:p>
            <a:pPr marL="262220">
              <a:tabLst>
                <a:tab pos="2041055" algn="l"/>
                <a:tab pos="4440713" algn="l"/>
              </a:tabLst>
            </a:pPr>
            <a:r>
              <a:rPr lang="en-US" sz="2400" dirty="0">
                <a:solidFill>
                  <a:srgbClr val="0026FF"/>
                </a:solidFill>
                <a:latin typeface="Times New Roman"/>
                <a:cs typeface="Times New Roman"/>
              </a:rPr>
              <a:t>Apple</a:t>
            </a:r>
            <a:r>
              <a:rPr lang="en-US" sz="2400" dirty="0">
                <a:solidFill>
                  <a:srgbClr val="F82629"/>
                </a:solidFill>
                <a:latin typeface="Times New Roman"/>
                <a:cs typeface="Times New Roman"/>
              </a:rPr>
              <a:t>	S&amp;P	Starbucks		</a:t>
            </a:r>
            <a:r>
              <a:rPr lang="en-US" sz="2400" dirty="0" err="1">
                <a:solidFill>
                  <a:srgbClr val="F82629"/>
                </a:solidFill>
                <a:latin typeface="Times New Roman"/>
                <a:cs typeface="Times New Roman"/>
              </a:rPr>
              <a:t>Walmart</a:t>
            </a:r>
            <a:endParaRPr lang="en-US" sz="2400" dirty="0">
              <a:solidFill>
                <a:srgbClr val="F82629"/>
              </a:solidFill>
              <a:latin typeface="Times New Roman"/>
              <a:cs typeface="Times New Roman"/>
            </a:endParaRPr>
          </a:p>
          <a:p>
            <a:pPr marL="262220">
              <a:tabLst>
                <a:tab pos="2041055" algn="l"/>
                <a:tab pos="4440713" algn="l"/>
              </a:tabLst>
            </a:pPr>
            <a:r>
              <a:rPr lang="en-US" sz="2400" dirty="0">
                <a:solidFill>
                  <a:srgbClr val="F82629"/>
                </a:solidFill>
                <a:latin typeface="Times New Roman"/>
                <a:cs typeface="Times New Roman"/>
              </a:rPr>
              <a:t>Workday	T-Mobile	AB </a:t>
            </a:r>
            <a:r>
              <a:rPr lang="en-US" sz="2400" dirty="0" err="1">
                <a:solidFill>
                  <a:srgbClr val="F82629"/>
                </a:solidFill>
                <a:latin typeface="Times New Roman"/>
                <a:cs typeface="Times New Roman"/>
              </a:rPr>
              <a:t>InBev</a:t>
            </a:r>
            <a:r>
              <a:rPr lang="en-US" sz="2400" dirty="0">
                <a:solidFill>
                  <a:srgbClr val="F82629"/>
                </a:solidFill>
                <a:latin typeface="Times New Roman"/>
                <a:cs typeface="Times New Roman"/>
              </a:rPr>
              <a:t>		</a:t>
            </a:r>
            <a:r>
              <a:rPr lang="en-US" sz="2400" dirty="0">
                <a:solidFill>
                  <a:srgbClr val="0026FF"/>
                </a:solidFill>
                <a:latin typeface="Times New Roman"/>
                <a:cs typeface="Times New Roman"/>
              </a:rPr>
              <a:t>Bank of America</a:t>
            </a:r>
          </a:p>
          <a:p>
            <a:pPr marL="262220">
              <a:tabLst>
                <a:tab pos="2041055" algn="l"/>
                <a:tab pos="4440713" algn="l"/>
              </a:tabLst>
            </a:pPr>
            <a:r>
              <a:rPr lang="en-US" sz="2400" dirty="0">
                <a:solidFill>
                  <a:srgbClr val="F82629"/>
                </a:solidFill>
                <a:latin typeface="Times New Roman"/>
                <a:cs typeface="Times New Roman"/>
              </a:rPr>
              <a:t>Bloomberg	BMW Group	Burberry		Citi</a:t>
            </a:r>
          </a:p>
          <a:p>
            <a:pPr marL="262220">
              <a:tabLst>
                <a:tab pos="2041055" algn="l"/>
                <a:tab pos="4440713" algn="l"/>
              </a:tabLst>
            </a:pPr>
            <a:r>
              <a:rPr lang="en-US" sz="2400" dirty="0">
                <a:solidFill>
                  <a:srgbClr val="FF0000"/>
                </a:solidFill>
                <a:latin typeface="Times New Roman"/>
                <a:cs typeface="Times New Roman"/>
              </a:rPr>
              <a:t>P&amp;G</a:t>
            </a:r>
            <a:r>
              <a:rPr lang="en-US" sz="2400" dirty="0">
                <a:solidFill>
                  <a:srgbClr val="F82629"/>
                </a:solidFill>
                <a:latin typeface="Times New Roman"/>
                <a:cs typeface="Times New Roman"/>
              </a:rPr>
              <a:t>	</a:t>
            </a:r>
            <a:r>
              <a:rPr lang="en-US" sz="2400" dirty="0" err="1">
                <a:solidFill>
                  <a:srgbClr val="F82629"/>
                </a:solidFill>
                <a:latin typeface="Times New Roman"/>
                <a:cs typeface="Times New Roman"/>
              </a:rPr>
              <a:t>Ebay</a:t>
            </a:r>
            <a:r>
              <a:rPr lang="en-US" sz="2400" dirty="0">
                <a:solidFill>
                  <a:srgbClr val="F82629"/>
                </a:solidFill>
                <a:latin typeface="Times New Roman"/>
                <a:cs typeface="Times New Roman"/>
              </a:rPr>
              <a:t>	</a:t>
            </a:r>
            <a:r>
              <a:rPr lang="en-US" sz="2400" dirty="0">
                <a:solidFill>
                  <a:srgbClr val="0026FF"/>
                </a:solidFill>
                <a:latin typeface="Times New Roman"/>
                <a:cs typeface="Times New Roman"/>
              </a:rPr>
              <a:t>Facebook</a:t>
            </a:r>
            <a:r>
              <a:rPr lang="en-US" sz="2400" dirty="0">
                <a:solidFill>
                  <a:srgbClr val="F82629"/>
                </a:solidFill>
                <a:latin typeface="Times New Roman"/>
                <a:cs typeface="Times New Roman"/>
              </a:rPr>
              <a:t>		Estee Lauder</a:t>
            </a:r>
          </a:p>
          <a:p>
            <a:pPr marL="262220">
              <a:tabLst>
                <a:tab pos="2041055" algn="l"/>
                <a:tab pos="4440713" algn="l"/>
              </a:tabLst>
            </a:pPr>
            <a:r>
              <a:rPr lang="en-US" sz="2400" dirty="0">
                <a:solidFill>
                  <a:srgbClr val="F82629"/>
                </a:solidFill>
                <a:latin typeface="Times New Roman"/>
                <a:cs typeface="Times New Roman"/>
              </a:rPr>
              <a:t>GM	Goldman-Sachs	HSBC			Infosys</a:t>
            </a:r>
          </a:p>
          <a:p>
            <a:pPr marL="262220">
              <a:tabLst>
                <a:tab pos="2041055" algn="l"/>
                <a:tab pos="4440713" algn="l"/>
              </a:tabLst>
            </a:pPr>
            <a:r>
              <a:rPr lang="en-US" sz="2400" dirty="0">
                <a:solidFill>
                  <a:srgbClr val="F82629"/>
                </a:solidFill>
                <a:latin typeface="Times New Roman"/>
                <a:cs typeface="Times New Roman"/>
              </a:rPr>
              <a:t>Kellogg’s	Lego	Mars			Morgan Stanley</a:t>
            </a:r>
          </a:p>
          <a:p>
            <a:pPr marL="262220">
              <a:tabLst>
                <a:tab pos="2041055" algn="l"/>
                <a:tab pos="4440713" algn="l"/>
              </a:tabLst>
            </a:pPr>
            <a:r>
              <a:rPr lang="en-US" sz="2400" dirty="0">
                <a:solidFill>
                  <a:srgbClr val="F82629"/>
                </a:solidFill>
                <a:latin typeface="Times New Roman"/>
                <a:cs typeface="Times New Roman"/>
              </a:rPr>
              <a:t>Salesforce	Organic Valley	</a:t>
            </a:r>
            <a:r>
              <a:rPr lang="en-US" sz="2400" dirty="0">
                <a:solidFill>
                  <a:srgbClr val="0026FF"/>
                </a:solidFill>
                <a:latin typeface="Times New Roman"/>
                <a:cs typeface="Times New Roman"/>
              </a:rPr>
              <a:t>Amazon</a:t>
            </a:r>
            <a:r>
              <a:rPr lang="en-US" sz="2400" dirty="0">
                <a:solidFill>
                  <a:srgbClr val="F82629"/>
                </a:solidFill>
                <a:latin typeface="Times New Roman"/>
                <a:cs typeface="Times New Roman"/>
              </a:rPr>
              <a:t>		Wells Fargo</a:t>
            </a:r>
          </a:p>
        </p:txBody>
      </p:sp>
    </p:spTree>
    <p:extLst>
      <p:ext uri="{BB962C8B-B14F-4D97-AF65-F5344CB8AC3E}">
        <p14:creationId xmlns:p14="http://schemas.microsoft.com/office/powerpoint/2010/main" val="1632103000"/>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962377"/>
            <a:ext cx="9143999" cy="4112582"/>
          </a:xfrm>
          <a:prstGeom prst="rect">
            <a:avLst/>
          </a:prstGeom>
          <a:noFill/>
          <a:ln w="9525">
            <a:noFill/>
            <a:miter lim="800000"/>
            <a:headEnd/>
            <a:tailEnd/>
          </a:ln>
        </p:spPr>
        <p:txBody>
          <a:bodyPr wrap="square" lIns="81642" tIns="40821" rIns="81642" bIns="40821">
            <a:prstTxWarp prst="textNoShape">
              <a:avLst/>
            </a:prstTxWarp>
            <a:spAutoFit/>
          </a:bodyPr>
          <a:lstStyle/>
          <a:p>
            <a:pPr marL="262220">
              <a:lnSpc>
                <a:spcPct val="110000"/>
              </a:lnSpc>
              <a:tabLst>
                <a:tab pos="2041055" algn="l"/>
                <a:tab pos="4440713" algn="l"/>
              </a:tabLst>
            </a:pPr>
            <a:r>
              <a:rPr lang="en-US" sz="2400" b="1" dirty="0">
                <a:solidFill>
                  <a:srgbClr val="FF0000"/>
                </a:solidFill>
              </a:rPr>
              <a:t>100% by 2032</a:t>
            </a:r>
          </a:p>
          <a:p>
            <a:pPr marL="262220" algn="ctr">
              <a:lnSpc>
                <a:spcPct val="110000"/>
              </a:lnSpc>
              <a:tabLst>
                <a:tab pos="2041055" algn="l"/>
                <a:tab pos="4440713" algn="l"/>
              </a:tabLst>
            </a:pPr>
            <a:r>
              <a:rPr lang="en-US" sz="2400" b="1" spc="-75" dirty="0">
                <a:solidFill>
                  <a:srgbClr val="3F5B03"/>
                </a:solidFill>
                <a:sym typeface="Wingdings"/>
              </a:rPr>
              <a:t>Washington D.C.</a:t>
            </a:r>
            <a:endParaRPr lang="en-US" sz="2400" b="1" dirty="0">
              <a:solidFill>
                <a:srgbClr val="FF0000"/>
              </a:solidFill>
            </a:endParaRPr>
          </a:p>
          <a:p>
            <a:pPr marL="262220">
              <a:lnSpc>
                <a:spcPct val="110000"/>
              </a:lnSpc>
              <a:tabLst>
                <a:tab pos="2041055" algn="l"/>
                <a:tab pos="4440713" algn="l"/>
              </a:tabLst>
            </a:pPr>
            <a:r>
              <a:rPr lang="en-US" sz="2400" b="1" dirty="0">
                <a:solidFill>
                  <a:srgbClr val="FF0000"/>
                </a:solidFill>
              </a:rPr>
              <a:t>By 2033</a:t>
            </a:r>
          </a:p>
          <a:p>
            <a:pPr marL="262220" algn="ctr">
              <a:lnSpc>
                <a:spcPct val="110000"/>
              </a:lnSpc>
              <a:tabLst>
                <a:tab pos="2041055" algn="l"/>
                <a:tab pos="4440713" algn="l"/>
              </a:tabLst>
            </a:pPr>
            <a:r>
              <a:rPr lang="en-US" sz="2400" b="1" spc="-75" dirty="0">
                <a:solidFill>
                  <a:srgbClr val="3F5B03"/>
                </a:solidFill>
                <a:sym typeface="Wingdings"/>
              </a:rPr>
              <a:t>Rhode Island</a:t>
            </a:r>
          </a:p>
          <a:p>
            <a:pPr marL="262220">
              <a:lnSpc>
                <a:spcPct val="110000"/>
              </a:lnSpc>
              <a:tabLst>
                <a:tab pos="2041055" algn="l"/>
                <a:tab pos="4440713" algn="l"/>
              </a:tabLst>
            </a:pPr>
            <a:r>
              <a:rPr lang="en-US" sz="2400" b="1" dirty="0">
                <a:solidFill>
                  <a:srgbClr val="FF0000"/>
                </a:solidFill>
              </a:rPr>
              <a:t>By 2040</a:t>
            </a:r>
          </a:p>
          <a:p>
            <a:pPr marL="262220" algn="ctr">
              <a:lnSpc>
                <a:spcPct val="110000"/>
              </a:lnSpc>
              <a:tabLst>
                <a:tab pos="2041055" algn="l"/>
                <a:tab pos="4440713" algn="l"/>
              </a:tabLst>
            </a:pPr>
            <a:r>
              <a:rPr lang="en-US" sz="2400" b="1" spc="-75" dirty="0">
                <a:solidFill>
                  <a:srgbClr val="3F5B03"/>
                </a:solidFill>
                <a:sym typeface="Wingdings"/>
              </a:rPr>
              <a:t>Connecticut, Minnesota, New York, Oregon</a:t>
            </a:r>
          </a:p>
          <a:p>
            <a:pPr marL="262220">
              <a:lnSpc>
                <a:spcPct val="110000"/>
              </a:lnSpc>
              <a:tabLst>
                <a:tab pos="2041055" algn="l"/>
                <a:tab pos="4440713" algn="l"/>
              </a:tabLst>
            </a:pPr>
            <a:r>
              <a:rPr lang="en-US" sz="2400" b="1" dirty="0">
                <a:solidFill>
                  <a:srgbClr val="FF0000"/>
                </a:solidFill>
              </a:rPr>
              <a:t>By 2045</a:t>
            </a:r>
            <a:endParaRPr lang="en-US" sz="2400" b="1" spc="-75" dirty="0">
              <a:solidFill>
                <a:srgbClr val="3F5B03"/>
              </a:solidFill>
              <a:sym typeface="Wingdings"/>
            </a:endParaRPr>
          </a:p>
          <a:p>
            <a:pPr marL="262220" algn="ctr">
              <a:lnSpc>
                <a:spcPct val="110000"/>
              </a:lnSpc>
              <a:tabLst>
                <a:tab pos="2041055" algn="l"/>
                <a:tab pos="4440713" algn="l"/>
              </a:tabLst>
            </a:pPr>
            <a:r>
              <a:rPr lang="en-US" sz="2400" b="1" spc="-75" dirty="0">
                <a:solidFill>
                  <a:srgbClr val="3F5B03"/>
                </a:solidFill>
                <a:sym typeface="Wingdings"/>
              </a:rPr>
              <a:t>Hawaii, Calif., New Mexico, Wash. State</a:t>
            </a:r>
          </a:p>
          <a:p>
            <a:pPr marL="262220">
              <a:lnSpc>
                <a:spcPct val="110000"/>
              </a:lnSpc>
              <a:tabLst>
                <a:tab pos="2041055" algn="l"/>
                <a:tab pos="4440713" algn="l"/>
              </a:tabLst>
            </a:pPr>
            <a:r>
              <a:rPr lang="en-US" sz="2400" b="1" dirty="0">
                <a:solidFill>
                  <a:srgbClr val="FF0000"/>
                </a:solidFill>
              </a:rPr>
              <a:t>By 2050</a:t>
            </a:r>
            <a:endParaRPr lang="en-US" sz="2400" b="1" spc="-75" dirty="0">
              <a:solidFill>
                <a:schemeClr val="accent5">
                  <a:lumMod val="50000"/>
                </a:schemeClr>
              </a:solidFill>
              <a:sym typeface="Wingdings"/>
            </a:endParaRPr>
          </a:p>
          <a:p>
            <a:pPr marL="262220" algn="ctr">
              <a:lnSpc>
                <a:spcPct val="110000"/>
              </a:lnSpc>
              <a:tabLst>
                <a:tab pos="2041055" algn="l"/>
                <a:tab pos="4440713" algn="l"/>
              </a:tabLst>
            </a:pPr>
            <a:r>
              <a:rPr lang="en-US" sz="2400" b="1" spc="-75" dirty="0">
                <a:solidFill>
                  <a:schemeClr val="accent5">
                    <a:lumMod val="50000"/>
                  </a:schemeClr>
                </a:solidFill>
                <a:sym typeface="Wingdings"/>
              </a:rPr>
              <a:t>IL, NV, ME, NC, NE, NJ, Puerto Rico, VA, WI</a:t>
            </a:r>
          </a:p>
        </p:txBody>
      </p:sp>
      <p:sp>
        <p:nvSpPr>
          <p:cNvPr id="6" name="Rectangle 2"/>
          <p:cNvSpPr txBox="1">
            <a:spLocks noChangeArrowheads="1"/>
          </p:cNvSpPr>
          <p:nvPr/>
        </p:nvSpPr>
        <p:spPr>
          <a:xfrm>
            <a:off x="0" y="376144"/>
            <a:ext cx="9144000" cy="586233"/>
          </a:xfrm>
          <a:prstGeom prst="rect">
            <a:avLst/>
          </a:prstGeom>
        </p:spPr>
        <p:txBody>
          <a:bodyPr vert="horz" lIns="81642" tIns="40821" rIns="81642" bIns="40821" rtlCol="0" anchor="b" anchorCtr="0">
            <a:noAutofit/>
          </a:bodyPr>
          <a:lstStyle>
            <a:lvl1pPr algn="ctr" defTabSz="1632844" rtl="0" eaLnBrk="1" latinLnBrk="0" hangingPunct="1">
              <a:spcBef>
                <a:spcPct val="0"/>
              </a:spcBef>
              <a:buNone/>
              <a:defRPr sz="8200" kern="1200">
                <a:solidFill>
                  <a:schemeClr val="accent1"/>
                </a:solidFill>
                <a:latin typeface="+mj-lt"/>
                <a:ea typeface="+mj-ea"/>
                <a:cs typeface="+mj-cs"/>
              </a:defRPr>
            </a:lvl1pPr>
          </a:lstStyle>
          <a:p>
            <a:r>
              <a:rPr lang="en-US" sz="2800" b="1" spc="-75" dirty="0"/>
              <a:t>Laws/Exec Orders in 19 U.S. States/Territories to go to 100% Renewable Electricity</a:t>
            </a:r>
          </a:p>
        </p:txBody>
      </p:sp>
    </p:spTree>
    <p:extLst>
      <p:ext uri="{BB962C8B-B14F-4D97-AF65-F5344CB8AC3E}">
        <p14:creationId xmlns:p14="http://schemas.microsoft.com/office/powerpoint/2010/main" val="2393185154"/>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42781" y="4386533"/>
            <a:ext cx="8597556" cy="343595"/>
          </a:xfrm>
          <a:prstGeom prst="rect">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a:p>
        </p:txBody>
      </p:sp>
      <p:sp>
        <p:nvSpPr>
          <p:cNvPr id="8" name="Rectangle 7"/>
          <p:cNvSpPr/>
          <p:nvPr/>
        </p:nvSpPr>
        <p:spPr>
          <a:xfrm>
            <a:off x="142781" y="1514981"/>
            <a:ext cx="8581491" cy="351118"/>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a:p>
        </p:txBody>
      </p:sp>
      <p:sp>
        <p:nvSpPr>
          <p:cNvPr id="9" name="Content Placeholder 8"/>
          <p:cNvSpPr>
            <a:spLocks noGrp="1"/>
          </p:cNvSpPr>
          <p:nvPr>
            <p:ph idx="1"/>
          </p:nvPr>
        </p:nvSpPr>
        <p:spPr>
          <a:xfrm>
            <a:off x="135235" y="1502593"/>
            <a:ext cx="9332149" cy="2158327"/>
          </a:xfrm>
        </p:spPr>
        <p:txBody>
          <a:bodyPr>
            <a:noAutofit/>
          </a:bodyPr>
          <a:lstStyle/>
          <a:p>
            <a:pPr>
              <a:buNone/>
              <a:tabLst>
                <a:tab pos="1766888" algn="l"/>
                <a:tab pos="3824288" algn="l"/>
                <a:tab pos="6350000" algn="l"/>
              </a:tabLst>
            </a:pPr>
            <a:r>
              <a:rPr lang="en-US" sz="1600" b="1" spc="-75" dirty="0">
                <a:solidFill>
                  <a:schemeClr val="bg1"/>
                </a:solidFill>
              </a:rPr>
              <a:t>ELECTRICITY/HEAT  </a:t>
            </a:r>
            <a:r>
              <a:rPr lang="en-US" sz="1600" b="1" spc="-75" dirty="0">
                <a:solidFill>
                  <a:schemeClr val="bg1"/>
                </a:solidFill>
                <a:latin typeface="News Gothic MT (Body)"/>
                <a:cs typeface="News Gothic MT (Body)"/>
              </a:rPr>
              <a:t>TRANSPORTATION	BUILDINGS</a:t>
            </a:r>
            <a:r>
              <a:rPr lang="en-US" sz="1600" b="1" spc="-75" dirty="0">
                <a:solidFill>
                  <a:schemeClr val="bg1"/>
                </a:solidFill>
              </a:rPr>
              <a:t>	INDUSTRY</a:t>
            </a:r>
          </a:p>
          <a:p>
            <a:pPr>
              <a:buNone/>
              <a:tabLst>
                <a:tab pos="1711325" algn="l"/>
                <a:tab pos="3824288" algn="l"/>
                <a:tab pos="6350000" algn="l"/>
              </a:tabLst>
            </a:pPr>
            <a:r>
              <a:rPr lang="en-US" sz="2400" spc="-75" dirty="0">
                <a:latin typeface="Times New Roman"/>
                <a:cs typeface="Times New Roman"/>
              </a:rPr>
              <a:t>Wind	Battery-electric	Heat pumps	Arc furnaces</a:t>
            </a:r>
          </a:p>
          <a:p>
            <a:pPr marL="287468" indent="-278892">
              <a:spcBef>
                <a:spcPts val="132"/>
              </a:spcBef>
              <a:buNone/>
              <a:tabLst>
                <a:tab pos="1711325" algn="l"/>
                <a:tab pos="3824288" algn="l"/>
                <a:tab pos="6350000" algn="l"/>
              </a:tabLst>
            </a:pPr>
            <a:r>
              <a:rPr lang="en-US" sz="2400" spc="-75" dirty="0">
                <a:latin typeface="Times New Roman"/>
                <a:cs typeface="Times New Roman"/>
              </a:rPr>
              <a:t>Solar PV/CSP	H</a:t>
            </a:r>
            <a:r>
              <a:rPr lang="en-US" sz="2400" spc="-75" baseline="-25000" dirty="0">
                <a:latin typeface="Times New Roman"/>
                <a:cs typeface="Times New Roman"/>
              </a:rPr>
              <a:t>2</a:t>
            </a:r>
            <a:r>
              <a:rPr lang="en-US" sz="2400" spc="-75" dirty="0">
                <a:latin typeface="Times New Roman"/>
                <a:cs typeface="Times New Roman"/>
              </a:rPr>
              <a:t> fuel cell	Induction cooktops	Induction furnaces</a:t>
            </a:r>
          </a:p>
          <a:p>
            <a:pPr marL="287468" indent="-278892">
              <a:spcBef>
                <a:spcPts val="132"/>
              </a:spcBef>
              <a:buNone/>
              <a:tabLst>
                <a:tab pos="1711325" algn="l"/>
                <a:tab pos="3824288" algn="l"/>
                <a:tab pos="6350000" algn="l"/>
              </a:tabLst>
            </a:pPr>
            <a:r>
              <a:rPr lang="en-US" sz="2400" spc="-75" dirty="0">
                <a:latin typeface="Times New Roman"/>
                <a:cs typeface="Times New Roman"/>
              </a:rPr>
              <a:t>Geothermal		LED lights</a:t>
            </a:r>
            <a:r>
              <a:rPr lang="en-US" sz="2400" spc="-75" baseline="-25000" dirty="0">
                <a:latin typeface="Times New Roman"/>
                <a:cs typeface="Times New Roman"/>
              </a:rPr>
              <a:t>	</a:t>
            </a:r>
            <a:r>
              <a:rPr lang="en-US" sz="2400" spc="-75" dirty="0">
                <a:latin typeface="Times New Roman"/>
                <a:cs typeface="Times New Roman"/>
              </a:rPr>
              <a:t>Resistance furnaces</a:t>
            </a:r>
            <a:endParaRPr lang="en-US" sz="2400" spc="-75" baseline="-25000" dirty="0">
              <a:latin typeface="Times New Roman"/>
              <a:cs typeface="Times New Roman"/>
            </a:endParaRPr>
          </a:p>
          <a:p>
            <a:pPr marL="287338" indent="-277813">
              <a:spcBef>
                <a:spcPts val="132"/>
              </a:spcBef>
              <a:buNone/>
              <a:tabLst>
                <a:tab pos="1711325" algn="l"/>
                <a:tab pos="3824288" algn="l"/>
                <a:tab pos="6350000" algn="l"/>
              </a:tabLst>
            </a:pPr>
            <a:r>
              <a:rPr lang="en-US" sz="2400" spc="-75" dirty="0">
                <a:latin typeface="Times New Roman"/>
                <a:cs typeface="Times New Roman"/>
              </a:rPr>
              <a:t>Hydro		Insulation	Dielectric heaters</a:t>
            </a:r>
          </a:p>
          <a:p>
            <a:pPr marL="287338" indent="-277813">
              <a:spcBef>
                <a:spcPts val="132"/>
              </a:spcBef>
              <a:buNone/>
              <a:tabLst>
                <a:tab pos="1711325" algn="l"/>
                <a:tab pos="3824288" algn="l"/>
                <a:tab pos="6350000" algn="l"/>
              </a:tabLst>
            </a:pPr>
            <a:r>
              <a:rPr lang="en-US" sz="2400" spc="-75" dirty="0">
                <a:latin typeface="Times New Roman"/>
                <a:cs typeface="Times New Roman"/>
              </a:rPr>
              <a:t>Tidal/Wave			Electron beam heaters</a:t>
            </a:r>
          </a:p>
          <a:p>
            <a:pPr marL="287338" indent="-277813">
              <a:spcBef>
                <a:spcPts val="132"/>
              </a:spcBef>
              <a:buNone/>
              <a:tabLst>
                <a:tab pos="1711325" algn="l"/>
                <a:tab pos="3824288" algn="l"/>
                <a:tab pos="6350000" algn="l"/>
              </a:tabLst>
            </a:pPr>
            <a:r>
              <a:rPr lang="en-US" sz="2400" spc="-75" dirty="0">
                <a:latin typeface="Times New Roman"/>
                <a:cs typeface="Times New Roman"/>
              </a:rPr>
              <a:t>Solar/Geo Heat		Heat pumps</a:t>
            </a:r>
          </a:p>
        </p:txBody>
      </p:sp>
      <p:sp>
        <p:nvSpPr>
          <p:cNvPr id="11" name="TextBox 10"/>
          <p:cNvSpPr txBox="1"/>
          <p:nvPr/>
        </p:nvSpPr>
        <p:spPr>
          <a:xfrm>
            <a:off x="8904947" y="1303333"/>
            <a:ext cx="92333" cy="292388"/>
          </a:xfrm>
          <a:prstGeom prst="rect">
            <a:avLst/>
          </a:prstGeom>
          <a:noFill/>
        </p:spPr>
        <p:txBody>
          <a:bodyPr wrap="none" lIns="45720" tIns="22860" rIns="45720" bIns="22860" rtlCol="0">
            <a:spAutoFit/>
          </a:bodyPr>
          <a:lstStyle/>
          <a:p>
            <a:endParaRPr lang="en-US" dirty="0"/>
          </a:p>
        </p:txBody>
      </p:sp>
      <p:sp>
        <p:nvSpPr>
          <p:cNvPr id="10" name="Rectangle 2"/>
          <p:cNvSpPr>
            <a:spLocks noGrp="1" noChangeArrowheads="1"/>
          </p:cNvSpPr>
          <p:nvPr>
            <p:ph type="title"/>
          </p:nvPr>
        </p:nvSpPr>
        <p:spPr>
          <a:xfrm>
            <a:off x="0" y="464521"/>
            <a:ext cx="9144000" cy="857250"/>
          </a:xfrm>
        </p:spPr>
        <p:txBody>
          <a:bodyPr/>
          <a:lstStyle/>
          <a:p>
            <a:r>
              <a:rPr lang="en-US" sz="3400" b="1" spc="-75" dirty="0">
                <a:latin typeface="Times New Roman"/>
                <a:cs typeface="Times New Roman"/>
              </a:rPr>
              <a:t>Wind, Water, Solar (WWS) Solution</a:t>
            </a:r>
            <a:br>
              <a:rPr lang="en-US" sz="2600" b="1" spc="-75" dirty="0">
                <a:latin typeface="Times New Roman"/>
                <a:cs typeface="Times New Roman"/>
              </a:rPr>
            </a:br>
            <a:r>
              <a:rPr lang="en-US" sz="2600" b="1" spc="-75" dirty="0">
                <a:solidFill>
                  <a:srgbClr val="FF0000"/>
                </a:solidFill>
                <a:latin typeface="Times New Roman"/>
                <a:cs typeface="Times New Roman"/>
              </a:rPr>
              <a:t>Electrify or Provide Direct Heat For All Sectors and Provide the Electricity and Heat with 100% WWS</a:t>
            </a:r>
            <a:endParaRPr lang="en-US" sz="2600" spc="-75" dirty="0">
              <a:latin typeface="Times New Roman"/>
              <a:cs typeface="Times New Roman"/>
            </a:endParaRPr>
          </a:p>
        </p:txBody>
      </p:sp>
    </p:spTree>
    <p:extLst>
      <p:ext uri="{BB962C8B-B14F-4D97-AF65-F5344CB8AC3E}">
        <p14:creationId xmlns:p14="http://schemas.microsoft.com/office/powerpoint/2010/main" val="776003292"/>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376265" y="360672"/>
            <a:ext cx="9520265" cy="153286"/>
          </a:xfrm>
          <a:prstGeom prst="rect">
            <a:avLst/>
          </a:prstGeom>
        </p:spPr>
        <p:txBody>
          <a:bodyPr vert="horz" lIns="81642" tIns="40821" rIns="81642" bIns="40821" rtlCol="0" anchor="b" anchorCtr="0">
            <a:noAutofit/>
          </a:bodyPr>
          <a:lstStyle>
            <a:lvl1pPr algn="ctr" defTabSz="1632844" rtl="0" eaLnBrk="1" latinLnBrk="0" hangingPunct="1">
              <a:spcBef>
                <a:spcPct val="0"/>
              </a:spcBef>
              <a:buNone/>
              <a:defRPr sz="8200" kern="1200">
                <a:solidFill>
                  <a:schemeClr val="accent1"/>
                </a:solidFill>
                <a:latin typeface="+mj-lt"/>
                <a:ea typeface="+mj-ea"/>
                <a:cs typeface="+mj-cs"/>
              </a:defRPr>
            </a:lvl1pPr>
          </a:lstStyle>
          <a:p>
            <a:pPr marL="262220">
              <a:lnSpc>
                <a:spcPct val="110000"/>
              </a:lnSpc>
              <a:tabLst>
                <a:tab pos="2041055" algn="l"/>
                <a:tab pos="4440713" algn="l"/>
              </a:tabLst>
            </a:pPr>
            <a:r>
              <a:rPr lang="en-US" sz="2400" b="1" spc="-75" dirty="0">
                <a:solidFill>
                  <a:srgbClr val="3F5B03"/>
                </a:solidFill>
              </a:rPr>
              <a:t>Some </a:t>
            </a:r>
            <a:r>
              <a:rPr lang="en-US" sz="2400" b="1" spc="-75">
                <a:solidFill>
                  <a:srgbClr val="3F5B03"/>
                </a:solidFill>
              </a:rPr>
              <a:t>of 180 </a:t>
            </a:r>
            <a:r>
              <a:rPr lang="en-US" sz="2400" b="1" spc="-75" dirty="0">
                <a:solidFill>
                  <a:srgbClr val="3F5B03"/>
                </a:solidFill>
              </a:rPr>
              <a:t>US Cities/Counties Committed to 100% Renewables</a:t>
            </a:r>
          </a:p>
        </p:txBody>
      </p:sp>
      <p:sp>
        <p:nvSpPr>
          <p:cNvPr id="4" name="Rectangle 3"/>
          <p:cNvSpPr/>
          <p:nvPr/>
        </p:nvSpPr>
        <p:spPr>
          <a:xfrm>
            <a:off x="0" y="513958"/>
            <a:ext cx="9144000" cy="4524315"/>
          </a:xfrm>
          <a:prstGeom prst="rect">
            <a:avLst/>
          </a:prstGeom>
        </p:spPr>
        <p:txBody>
          <a:bodyPr wrap="square">
            <a:spAutoFit/>
          </a:bodyPr>
          <a:lstStyle/>
          <a:p>
            <a:pPr algn="just"/>
            <a:r>
              <a:rPr lang="en-US" sz="2400" b="1" dirty="0">
                <a:solidFill>
                  <a:srgbClr val="0026FF"/>
                </a:solidFill>
              </a:rPr>
              <a:t>Atlanta (GA)			</a:t>
            </a:r>
            <a:r>
              <a:rPr lang="en-US" sz="2400" b="1" spc="-75" dirty="0">
                <a:solidFill>
                  <a:srgbClr val="0026FF"/>
                </a:solidFill>
              </a:rPr>
              <a:t>Salt Lake City (UT) </a:t>
            </a:r>
            <a:r>
              <a:rPr lang="en-US" sz="2400" b="1" dirty="0">
                <a:solidFill>
                  <a:srgbClr val="0026FF"/>
                </a:solidFill>
              </a:rPr>
              <a:t>		</a:t>
            </a:r>
            <a:r>
              <a:rPr lang="en-US" sz="2400" b="1" dirty="0">
                <a:solidFill>
                  <a:srgbClr val="FF0000"/>
                </a:solidFill>
              </a:rPr>
              <a:t>Sylva (NC)</a:t>
            </a:r>
          </a:p>
          <a:p>
            <a:pPr algn="just"/>
            <a:r>
              <a:rPr lang="en-US" sz="2400" b="1" dirty="0">
                <a:solidFill>
                  <a:srgbClr val="0026FF"/>
                </a:solidFill>
              </a:rPr>
              <a:t>Chicago (IL) 			San Diego (CA) 			</a:t>
            </a:r>
            <a:r>
              <a:rPr lang="en-US" sz="2400" b="1" dirty="0">
                <a:solidFill>
                  <a:srgbClr val="FF0000"/>
                </a:solidFill>
              </a:rPr>
              <a:t>Moab (UT)</a:t>
            </a:r>
            <a:endParaRPr lang="en-US" sz="2400" b="1" dirty="0">
              <a:solidFill>
                <a:srgbClr val="0026FF"/>
              </a:solidFill>
            </a:endParaRPr>
          </a:p>
          <a:p>
            <a:pPr algn="just"/>
            <a:r>
              <a:rPr lang="en-US" sz="2400" b="1" dirty="0" err="1">
                <a:solidFill>
                  <a:srgbClr val="0026FF"/>
                </a:solidFill>
              </a:rPr>
              <a:t>Cincinatti</a:t>
            </a:r>
            <a:r>
              <a:rPr lang="en-US" sz="2400" b="1" dirty="0">
                <a:solidFill>
                  <a:srgbClr val="0026FF"/>
                </a:solidFill>
              </a:rPr>
              <a:t> (OH)		San Francisco (CA) 		</a:t>
            </a:r>
            <a:r>
              <a:rPr lang="en-US" sz="2400" b="1" spc="-75" dirty="0">
                <a:solidFill>
                  <a:srgbClr val="FF0000"/>
                </a:solidFill>
              </a:rPr>
              <a:t>Boulder (CO) </a:t>
            </a:r>
          </a:p>
          <a:p>
            <a:pPr algn="just"/>
            <a:r>
              <a:rPr lang="en-US" sz="2400" b="1" dirty="0">
                <a:solidFill>
                  <a:srgbClr val="0026FF"/>
                </a:solidFill>
              </a:rPr>
              <a:t>Cleveland (OH)		San Jose (CA) 			</a:t>
            </a:r>
            <a:r>
              <a:rPr lang="en-US" sz="2400" b="1" dirty="0">
                <a:solidFill>
                  <a:srgbClr val="FF0000"/>
                </a:solidFill>
              </a:rPr>
              <a:t>Burlington (VT)</a:t>
            </a:r>
          </a:p>
          <a:p>
            <a:pPr algn="just"/>
            <a:r>
              <a:rPr lang="en-US" sz="2400" b="1" dirty="0">
                <a:solidFill>
                  <a:srgbClr val="0026FF"/>
                </a:solidFill>
              </a:rPr>
              <a:t>Denver (CO)	</a:t>
            </a:r>
            <a:r>
              <a:rPr lang="en-US" sz="2400" b="1" dirty="0">
                <a:solidFill>
                  <a:srgbClr val="FF0000"/>
                </a:solidFill>
              </a:rPr>
              <a:t>		</a:t>
            </a:r>
            <a:r>
              <a:rPr lang="en-US" sz="2400" b="1" dirty="0">
                <a:solidFill>
                  <a:srgbClr val="0026FF"/>
                </a:solidFill>
              </a:rPr>
              <a:t>Spokane (WA) 			</a:t>
            </a:r>
            <a:r>
              <a:rPr lang="en-US" sz="2400" b="1" dirty="0">
                <a:solidFill>
                  <a:srgbClr val="FF0000"/>
                </a:solidFill>
              </a:rPr>
              <a:t>Rochester (MN)</a:t>
            </a:r>
          </a:p>
          <a:p>
            <a:pPr algn="just"/>
            <a:r>
              <a:rPr lang="en-US" sz="2400" b="1" spc="-75" dirty="0">
                <a:solidFill>
                  <a:srgbClr val="0026FF"/>
                </a:solidFill>
              </a:rPr>
              <a:t>Kansas City (MO) </a:t>
            </a:r>
            <a:r>
              <a:rPr lang="en-US" sz="2400" b="1" dirty="0">
                <a:solidFill>
                  <a:srgbClr val="0026FF"/>
                </a:solidFill>
              </a:rPr>
              <a:t>	St. Louis (MO) 			</a:t>
            </a:r>
            <a:r>
              <a:rPr lang="en-US" sz="2400" b="1" spc="-75" dirty="0">
                <a:solidFill>
                  <a:srgbClr val="FF0000"/>
                </a:solidFill>
              </a:rPr>
              <a:t>Fayetteville (AR)</a:t>
            </a:r>
            <a:endParaRPr lang="en-US" sz="2400" b="1" dirty="0">
              <a:solidFill>
                <a:srgbClr val="0026FF"/>
              </a:solidFill>
            </a:endParaRPr>
          </a:p>
          <a:p>
            <a:pPr algn="just"/>
            <a:r>
              <a:rPr lang="en-US" sz="2400" b="1" dirty="0">
                <a:solidFill>
                  <a:srgbClr val="0026FF"/>
                </a:solidFill>
              </a:rPr>
              <a:t>Los Angeles (CA)</a:t>
            </a:r>
            <a:r>
              <a:rPr lang="en-US" sz="2400" b="1" dirty="0">
                <a:solidFill>
                  <a:srgbClr val="FF0000"/>
                </a:solidFill>
              </a:rPr>
              <a:t>	</a:t>
            </a:r>
            <a:r>
              <a:rPr lang="en-US" sz="2400" b="1" dirty="0">
                <a:solidFill>
                  <a:srgbClr val="0026FF"/>
                </a:solidFill>
              </a:rPr>
              <a:t>St. Paul (MN) 		</a:t>
            </a:r>
            <a:r>
              <a:rPr lang="en-US" sz="2400" b="1" spc="-75" dirty="0">
                <a:solidFill>
                  <a:srgbClr val="FF0000"/>
                </a:solidFill>
              </a:rPr>
              <a:t> 	Palo Alto (CA)</a:t>
            </a:r>
            <a:endParaRPr lang="en-US" sz="2400" b="1" dirty="0">
              <a:solidFill>
                <a:srgbClr val="0026FF"/>
              </a:solidFill>
            </a:endParaRPr>
          </a:p>
          <a:p>
            <a:pPr algn="just"/>
            <a:r>
              <a:rPr lang="en-US" sz="2400" b="1" dirty="0">
                <a:solidFill>
                  <a:srgbClr val="0026FF"/>
                </a:solidFill>
              </a:rPr>
              <a:t>Madison (WI) </a:t>
            </a:r>
            <a:r>
              <a:rPr lang="en-US" sz="2400" b="1" dirty="0">
                <a:solidFill>
                  <a:srgbClr val="FF0000"/>
                </a:solidFill>
              </a:rPr>
              <a:t>			</a:t>
            </a:r>
            <a:r>
              <a:rPr lang="en-US" sz="2400" b="1" dirty="0">
                <a:solidFill>
                  <a:srgbClr val="0026FF"/>
                </a:solidFill>
              </a:rPr>
              <a:t>St. Petersburg (FL) 	</a:t>
            </a:r>
            <a:r>
              <a:rPr lang="en-US" sz="2400" b="1" dirty="0">
                <a:solidFill>
                  <a:srgbClr val="FF0000"/>
                </a:solidFill>
              </a:rPr>
              <a:t>	Middleton (WI)</a:t>
            </a:r>
          </a:p>
          <a:p>
            <a:pPr algn="just"/>
            <a:r>
              <a:rPr lang="en-US" sz="2400" b="1" dirty="0">
                <a:solidFill>
                  <a:srgbClr val="0026FF"/>
                </a:solidFill>
              </a:rPr>
              <a:t>Minneapolis (MN)</a:t>
            </a:r>
            <a:r>
              <a:rPr lang="en-US" sz="2400" b="1" dirty="0">
                <a:solidFill>
                  <a:srgbClr val="FF0000"/>
                </a:solidFill>
              </a:rPr>
              <a:t>	</a:t>
            </a:r>
            <a:r>
              <a:rPr lang="en-US" sz="2400" b="1" dirty="0">
                <a:solidFill>
                  <a:srgbClr val="0026FF"/>
                </a:solidFill>
              </a:rPr>
              <a:t>Tallahassee (FL) </a:t>
            </a:r>
            <a:r>
              <a:rPr lang="en-US" sz="2400" b="1" dirty="0">
                <a:solidFill>
                  <a:srgbClr val="FF0000"/>
                </a:solidFill>
              </a:rPr>
              <a:t>	</a:t>
            </a:r>
            <a:r>
              <a:rPr lang="en-US" sz="2400" b="1" dirty="0">
                <a:solidFill>
                  <a:srgbClr val="0026FF"/>
                </a:solidFill>
              </a:rPr>
              <a:t>		</a:t>
            </a:r>
            <a:r>
              <a:rPr lang="en-US" sz="2400" b="1" dirty="0">
                <a:solidFill>
                  <a:srgbClr val="FF0000"/>
                </a:solidFill>
              </a:rPr>
              <a:t>Missoula (MT)</a:t>
            </a:r>
          </a:p>
          <a:p>
            <a:pPr algn="just"/>
            <a:r>
              <a:rPr lang="en-US" sz="2400" b="1" dirty="0">
                <a:solidFill>
                  <a:srgbClr val="0026FF"/>
                </a:solidFill>
              </a:rPr>
              <a:t>Orlando (FL)			</a:t>
            </a:r>
            <a:r>
              <a:rPr lang="en-US" sz="2400" b="1" dirty="0">
                <a:solidFill>
                  <a:srgbClr val="FF0000"/>
                </a:solidFill>
              </a:rPr>
              <a:t>Abita Springs (LA) </a:t>
            </a:r>
            <a:r>
              <a:rPr lang="en-US" sz="2400" b="1" dirty="0">
                <a:solidFill>
                  <a:srgbClr val="0026FF"/>
                </a:solidFill>
              </a:rPr>
              <a:t>		</a:t>
            </a:r>
            <a:r>
              <a:rPr lang="en-US" sz="2400" b="1" dirty="0">
                <a:solidFill>
                  <a:srgbClr val="FF0000"/>
                </a:solidFill>
              </a:rPr>
              <a:t>Questa (NM)</a:t>
            </a:r>
          </a:p>
          <a:p>
            <a:pPr algn="just"/>
            <a:r>
              <a:rPr lang="en-US" sz="2400" b="1" dirty="0">
                <a:solidFill>
                  <a:srgbClr val="0026FF"/>
                </a:solidFill>
              </a:rPr>
              <a:t>Philadelphia (PA)	</a:t>
            </a:r>
            <a:r>
              <a:rPr lang="en-US" sz="2400" b="1" dirty="0">
                <a:solidFill>
                  <a:srgbClr val="FF0000"/>
                </a:solidFill>
              </a:rPr>
              <a:t>Sarasota (FL)				Fayetteville (AR)</a:t>
            </a:r>
            <a:endParaRPr lang="en-US" sz="2400" b="1" dirty="0">
              <a:solidFill>
                <a:srgbClr val="0026FF"/>
              </a:solidFill>
            </a:endParaRPr>
          </a:p>
          <a:p>
            <a:pPr algn="just"/>
            <a:r>
              <a:rPr lang="en-US" sz="2400" b="1" dirty="0">
                <a:solidFill>
                  <a:srgbClr val="0026FF"/>
                </a:solidFill>
              </a:rPr>
              <a:t>Portland (OR) </a:t>
            </a:r>
            <a:r>
              <a:rPr lang="en-US" sz="2400" b="1" spc="-75" dirty="0">
                <a:solidFill>
                  <a:srgbClr val="0026FF"/>
                </a:solidFill>
              </a:rPr>
              <a:t>		</a:t>
            </a:r>
            <a:r>
              <a:rPr lang="en-US" sz="2400" b="1" dirty="0">
                <a:solidFill>
                  <a:srgbClr val="FF0000"/>
                </a:solidFill>
              </a:rPr>
              <a:t>Hanover (NH) </a:t>
            </a:r>
            <a:r>
              <a:rPr lang="en-US" sz="2400" b="1" spc="-75" dirty="0">
                <a:solidFill>
                  <a:srgbClr val="FF0000"/>
                </a:solidFill>
              </a:rPr>
              <a:t>			Clarkston (GA)</a:t>
            </a:r>
          </a:p>
        </p:txBody>
      </p:sp>
    </p:spTree>
    <p:extLst>
      <p:ext uri="{BB962C8B-B14F-4D97-AF65-F5344CB8AC3E}">
        <p14:creationId xmlns:p14="http://schemas.microsoft.com/office/powerpoint/2010/main" val="27469410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376265" y="669040"/>
            <a:ext cx="9520265" cy="153286"/>
          </a:xfrm>
          <a:prstGeom prst="rect">
            <a:avLst/>
          </a:prstGeom>
        </p:spPr>
        <p:txBody>
          <a:bodyPr vert="horz" lIns="81642" tIns="40821" rIns="81642" bIns="40821" rtlCol="0" anchor="b" anchorCtr="0">
            <a:noAutofit/>
          </a:bodyPr>
          <a:lstStyle>
            <a:lvl1pPr algn="ctr" defTabSz="1632844" rtl="0" eaLnBrk="1" latinLnBrk="0" hangingPunct="1">
              <a:spcBef>
                <a:spcPct val="0"/>
              </a:spcBef>
              <a:buNone/>
              <a:defRPr sz="8200" kern="1200">
                <a:solidFill>
                  <a:schemeClr val="accent1"/>
                </a:solidFill>
                <a:latin typeface="+mj-lt"/>
                <a:ea typeface="+mj-ea"/>
                <a:cs typeface="+mj-cs"/>
              </a:defRPr>
            </a:lvl1pPr>
          </a:lstStyle>
          <a:p>
            <a:pPr marL="262220">
              <a:lnSpc>
                <a:spcPct val="110000"/>
              </a:lnSpc>
              <a:tabLst>
                <a:tab pos="2041055" algn="l"/>
                <a:tab pos="4440713" algn="l"/>
              </a:tabLst>
            </a:pPr>
            <a:r>
              <a:rPr lang="en-US" sz="2400" b="1" spc="-75" dirty="0">
                <a:solidFill>
                  <a:srgbClr val="3F5B03"/>
                </a:solidFill>
              </a:rPr>
              <a:t>Left: 14 Countries With Annual Elec. Generation 90-100% WWS</a:t>
            </a:r>
          </a:p>
          <a:p>
            <a:pPr marL="262220">
              <a:lnSpc>
                <a:spcPct val="110000"/>
              </a:lnSpc>
              <a:tabLst>
                <a:tab pos="2041055" algn="l"/>
                <a:tab pos="4440713" algn="l"/>
              </a:tabLst>
            </a:pPr>
            <a:r>
              <a:rPr lang="en-US" sz="2400" b="1" spc="-75" dirty="0">
                <a:solidFill>
                  <a:srgbClr val="3F5B03"/>
                </a:solidFill>
              </a:rPr>
              <a:t>Right: 3 States+1 Country With Annual Consumption &gt;90% WWS</a:t>
            </a:r>
          </a:p>
        </p:txBody>
      </p:sp>
      <p:sp>
        <p:nvSpPr>
          <p:cNvPr id="4" name="Rectangle 3"/>
          <p:cNvSpPr/>
          <p:nvPr/>
        </p:nvSpPr>
        <p:spPr>
          <a:xfrm>
            <a:off x="247348" y="742295"/>
            <a:ext cx="8896652" cy="4401205"/>
          </a:xfrm>
          <a:prstGeom prst="rect">
            <a:avLst/>
          </a:prstGeom>
        </p:spPr>
        <p:txBody>
          <a:bodyPr wrap="square">
            <a:spAutoFit/>
          </a:bodyPr>
          <a:lstStyle/>
          <a:p>
            <a:pPr algn="just"/>
            <a:r>
              <a:rPr lang="en-US" sz="2000" b="1" spc="-75" dirty="0">
                <a:solidFill>
                  <a:srgbClr val="FF0000"/>
                </a:solidFill>
              </a:rPr>
              <a:t>Albania 100% </a:t>
            </a:r>
            <a:r>
              <a:rPr lang="en-US" sz="2000" b="1" spc="-75" dirty="0">
                <a:solidFill>
                  <a:srgbClr val="0026FF"/>
                </a:solidFill>
              </a:rPr>
              <a:t>(H, S) 							</a:t>
            </a:r>
            <a:r>
              <a:rPr lang="en-US" sz="2000" b="1" spc="-75" dirty="0">
                <a:solidFill>
                  <a:srgbClr val="FF0000"/>
                </a:solidFill>
              </a:rPr>
              <a:t>S. Dakota 120%  </a:t>
            </a:r>
            <a:r>
              <a:rPr lang="en-US" sz="2000" b="1" spc="-75" dirty="0">
                <a:solidFill>
                  <a:srgbClr val="0026FF"/>
                </a:solidFill>
              </a:rPr>
              <a:t>(W,H)</a:t>
            </a:r>
          </a:p>
          <a:p>
            <a:pPr algn="just"/>
            <a:r>
              <a:rPr lang="en-US" sz="2000" b="1" spc="-75" dirty="0">
                <a:solidFill>
                  <a:srgbClr val="FF0000"/>
                </a:solidFill>
              </a:rPr>
              <a:t>Bhutan 100% </a:t>
            </a:r>
            <a:r>
              <a:rPr lang="en-US" sz="2000" b="1" spc="-75" dirty="0">
                <a:solidFill>
                  <a:srgbClr val="0026FF"/>
                </a:solidFill>
              </a:rPr>
              <a:t>(H) 							</a:t>
            </a:r>
            <a:r>
              <a:rPr lang="en-US" sz="2000" b="1" spc="-75" dirty="0">
                <a:solidFill>
                  <a:srgbClr val="FF0000"/>
                </a:solidFill>
              </a:rPr>
              <a:t>Wash. State 97.2%  </a:t>
            </a:r>
            <a:r>
              <a:rPr lang="en-US" sz="2000" b="1" spc="-75" dirty="0">
                <a:solidFill>
                  <a:srgbClr val="0026FF"/>
                </a:solidFill>
              </a:rPr>
              <a:t>(H,W)</a:t>
            </a:r>
          </a:p>
          <a:p>
            <a:pPr algn="just"/>
            <a:r>
              <a:rPr lang="en-US" sz="2000" b="1" dirty="0">
                <a:solidFill>
                  <a:srgbClr val="FF0000"/>
                </a:solidFill>
              </a:rPr>
              <a:t>Iceland 100% </a:t>
            </a:r>
            <a:r>
              <a:rPr lang="en-US" sz="2000" b="1" dirty="0">
                <a:solidFill>
                  <a:srgbClr val="0026FF"/>
                </a:solidFill>
              </a:rPr>
              <a:t>(H,G)	</a:t>
            </a:r>
            <a:r>
              <a:rPr lang="en-US" sz="2000" b="1" dirty="0">
                <a:solidFill>
                  <a:srgbClr val="FF0000"/>
                </a:solidFill>
              </a:rPr>
              <a:t>	</a:t>
            </a:r>
            <a:r>
              <a:rPr lang="en-US" sz="2000" b="1" spc="-75" dirty="0">
                <a:solidFill>
                  <a:srgbClr val="0026FF"/>
                </a:solidFill>
              </a:rPr>
              <a:t>					</a:t>
            </a:r>
            <a:r>
              <a:rPr lang="en-US" sz="2000" b="1" spc="-75" dirty="0">
                <a:solidFill>
                  <a:srgbClr val="FF0000"/>
                </a:solidFill>
              </a:rPr>
              <a:t>Montana 92.6%  </a:t>
            </a:r>
            <a:r>
              <a:rPr lang="en-US" sz="2000" b="1" spc="-75" dirty="0">
                <a:solidFill>
                  <a:srgbClr val="0026FF"/>
                </a:solidFill>
              </a:rPr>
              <a:t>(H,W)</a:t>
            </a:r>
          </a:p>
          <a:p>
            <a:pPr algn="just"/>
            <a:r>
              <a:rPr lang="en-US" sz="2000" b="1" spc="-75" dirty="0">
                <a:solidFill>
                  <a:srgbClr val="FF0000"/>
                </a:solidFill>
              </a:rPr>
              <a:t>Nepal 100% </a:t>
            </a:r>
            <a:r>
              <a:rPr lang="en-US" sz="2000" b="1" spc="-75" dirty="0">
                <a:solidFill>
                  <a:srgbClr val="0026FF"/>
                </a:solidFill>
              </a:rPr>
              <a:t>(H,S) 							</a:t>
            </a:r>
            <a:r>
              <a:rPr lang="en-US" sz="2000" b="1" spc="-75" dirty="0">
                <a:solidFill>
                  <a:srgbClr val="FF0000"/>
                </a:solidFill>
              </a:rPr>
              <a:t>Scotland 91.2% </a:t>
            </a:r>
            <a:r>
              <a:rPr lang="en-US" sz="2000" b="1" spc="-75" dirty="0">
                <a:solidFill>
                  <a:srgbClr val="0026FF"/>
                </a:solidFill>
              </a:rPr>
              <a:t>(W,H)</a:t>
            </a:r>
          </a:p>
          <a:p>
            <a:pPr algn="just"/>
            <a:r>
              <a:rPr lang="en-US" sz="2000" b="1" spc="-75" dirty="0">
                <a:solidFill>
                  <a:srgbClr val="FF0000"/>
                </a:solidFill>
              </a:rPr>
              <a:t>Paraguay 100% </a:t>
            </a:r>
            <a:r>
              <a:rPr lang="en-US" sz="2000" b="1" spc="-75" dirty="0">
                <a:solidFill>
                  <a:srgbClr val="0026FF"/>
                </a:solidFill>
              </a:rPr>
              <a:t>(H) </a:t>
            </a:r>
          </a:p>
          <a:p>
            <a:pPr algn="just"/>
            <a:r>
              <a:rPr lang="en-US" sz="2000" b="1" spc="-75" dirty="0">
                <a:solidFill>
                  <a:srgbClr val="FF0000"/>
                </a:solidFill>
              </a:rPr>
              <a:t>Ethiopia 99.97%</a:t>
            </a:r>
            <a:r>
              <a:rPr lang="en-US" sz="2000" b="1" spc="-75" dirty="0">
                <a:solidFill>
                  <a:srgbClr val="0026FF"/>
                </a:solidFill>
              </a:rPr>
              <a:t> (H,W) </a:t>
            </a:r>
          </a:p>
          <a:p>
            <a:pPr algn="just"/>
            <a:r>
              <a:rPr lang="en-US" sz="2000" b="1" spc="-75" dirty="0">
                <a:solidFill>
                  <a:srgbClr val="FF0000"/>
                </a:solidFill>
              </a:rPr>
              <a:t>Congo, DR 99.77% </a:t>
            </a:r>
            <a:r>
              <a:rPr lang="en-US" sz="2000" b="1" spc="-75" dirty="0">
                <a:solidFill>
                  <a:srgbClr val="0026FF"/>
                </a:solidFill>
              </a:rPr>
              <a:t>(H,S) 					</a:t>
            </a:r>
            <a:r>
              <a:rPr lang="en-US" sz="2000" b="1" dirty="0">
                <a:solidFill>
                  <a:srgbClr val="0026FF"/>
                </a:solidFill>
              </a:rPr>
              <a:t> H = hydro </a:t>
            </a:r>
            <a:endParaRPr lang="en-US" sz="2000" b="1" spc="-75" dirty="0">
              <a:solidFill>
                <a:srgbClr val="0026FF"/>
              </a:solidFill>
            </a:endParaRPr>
          </a:p>
          <a:p>
            <a:pPr algn="just"/>
            <a:r>
              <a:rPr lang="en-US" sz="2000" b="1" spc="-75" dirty="0">
                <a:solidFill>
                  <a:srgbClr val="FF0000"/>
                </a:solidFill>
              </a:rPr>
              <a:t>Norway 99.17% </a:t>
            </a:r>
            <a:r>
              <a:rPr lang="en-US" sz="2000" b="1" spc="-75" dirty="0">
                <a:solidFill>
                  <a:srgbClr val="0026FF"/>
                </a:solidFill>
              </a:rPr>
              <a:t>(H,W)	</a:t>
            </a:r>
            <a:r>
              <a:rPr lang="en-US" sz="2000" b="1" spc="-75" dirty="0">
                <a:solidFill>
                  <a:srgbClr val="FF0000"/>
                </a:solidFill>
              </a:rPr>
              <a:t>					</a:t>
            </a:r>
            <a:r>
              <a:rPr lang="en-US" sz="2000" b="1" spc="-75" dirty="0">
                <a:solidFill>
                  <a:srgbClr val="0026FF"/>
                </a:solidFill>
              </a:rPr>
              <a:t> G = geothermal 	</a:t>
            </a:r>
          </a:p>
          <a:p>
            <a:pPr algn="just"/>
            <a:r>
              <a:rPr lang="en-US" sz="2000" b="1" spc="-75" dirty="0">
                <a:solidFill>
                  <a:srgbClr val="FF0000"/>
                </a:solidFill>
              </a:rPr>
              <a:t>Costa Rica 98.47% </a:t>
            </a:r>
            <a:r>
              <a:rPr lang="en-US" sz="2000" b="1" spc="-75" dirty="0">
                <a:solidFill>
                  <a:srgbClr val="0026FF"/>
                </a:solidFill>
              </a:rPr>
              <a:t>(H,W)</a:t>
            </a:r>
            <a:r>
              <a:rPr lang="en-US" sz="2000" b="1" spc="-75" dirty="0">
                <a:solidFill>
                  <a:srgbClr val="FF0000"/>
                </a:solidFill>
              </a:rPr>
              <a:t>		</a:t>
            </a:r>
            <a:r>
              <a:rPr lang="en-US" sz="2000" b="1" spc="-75" dirty="0">
                <a:solidFill>
                  <a:srgbClr val="0026FF"/>
                </a:solidFill>
              </a:rPr>
              <a:t> 			 W = wind </a:t>
            </a:r>
          </a:p>
          <a:p>
            <a:pPr algn="just"/>
            <a:r>
              <a:rPr lang="en-US" sz="2000" b="1" spc="-75" dirty="0">
                <a:solidFill>
                  <a:srgbClr val="FF0000"/>
                </a:solidFill>
              </a:rPr>
              <a:t>Namibia 96.68% </a:t>
            </a:r>
            <a:r>
              <a:rPr lang="en-US" sz="2000" b="1" spc="-75" dirty="0">
                <a:solidFill>
                  <a:srgbClr val="0026FF"/>
                </a:solidFill>
              </a:rPr>
              <a:t>(H,S) 						 S = Solar 				</a:t>
            </a:r>
          </a:p>
          <a:p>
            <a:pPr algn="just"/>
            <a:r>
              <a:rPr lang="en-US" sz="2000" b="1" spc="-75" dirty="0">
                <a:solidFill>
                  <a:srgbClr val="FF0000"/>
                </a:solidFill>
              </a:rPr>
              <a:t>Uganda 94.45% </a:t>
            </a:r>
            <a:r>
              <a:rPr lang="en-US" sz="2000" b="1" spc="-75" dirty="0">
                <a:solidFill>
                  <a:srgbClr val="0026FF"/>
                </a:solidFill>
              </a:rPr>
              <a:t>(H,S) 									</a:t>
            </a:r>
          </a:p>
          <a:p>
            <a:pPr algn="just"/>
            <a:r>
              <a:rPr lang="en-US" sz="2000" b="1" spc="-75" dirty="0">
                <a:solidFill>
                  <a:srgbClr val="FF0000"/>
                </a:solidFill>
              </a:rPr>
              <a:t>Kenya 92.23% </a:t>
            </a:r>
            <a:r>
              <a:rPr lang="en-US" sz="2000" b="1" spc="-75" dirty="0">
                <a:solidFill>
                  <a:srgbClr val="0026FF"/>
                </a:solidFill>
              </a:rPr>
              <a:t>(G,H) </a:t>
            </a:r>
          </a:p>
          <a:p>
            <a:pPr algn="just"/>
            <a:r>
              <a:rPr lang="en-US" sz="2000" b="1" spc="-75" dirty="0">
                <a:solidFill>
                  <a:srgbClr val="FF0000"/>
                </a:solidFill>
              </a:rPr>
              <a:t>Kyrgyzstan 90.74% </a:t>
            </a:r>
            <a:r>
              <a:rPr lang="en-US" sz="2000" b="1" spc="-75" dirty="0">
                <a:solidFill>
                  <a:srgbClr val="0026FF"/>
                </a:solidFill>
              </a:rPr>
              <a:t>(H)</a:t>
            </a:r>
          </a:p>
          <a:p>
            <a:pPr algn="just"/>
            <a:r>
              <a:rPr lang="en-US" sz="2000" b="1" spc="-75" dirty="0">
                <a:solidFill>
                  <a:srgbClr val="FF0000"/>
                </a:solidFill>
              </a:rPr>
              <a:t>Tajikistan 90.11% </a:t>
            </a:r>
            <a:r>
              <a:rPr lang="en-US" sz="2000" b="1" spc="-75" dirty="0">
                <a:solidFill>
                  <a:srgbClr val="0026FF"/>
                </a:solidFill>
              </a:rPr>
              <a:t>(H) 		 		</a:t>
            </a:r>
            <a:r>
              <a:rPr lang="en-US" sz="2000" b="1" spc="-75" dirty="0">
                <a:solidFill>
                  <a:srgbClr val="FF0000"/>
                </a:solidFill>
              </a:rPr>
              <a:t> </a:t>
            </a:r>
            <a:r>
              <a:rPr lang="en-US" sz="2000" b="1" spc="-75" dirty="0">
                <a:solidFill>
                  <a:srgbClr val="0026FF"/>
                </a:solidFill>
              </a:rPr>
              <a:t>	</a:t>
            </a:r>
          </a:p>
        </p:txBody>
      </p:sp>
    </p:spTree>
    <p:extLst>
      <p:ext uri="{BB962C8B-B14F-4D97-AF65-F5344CB8AC3E}">
        <p14:creationId xmlns:p14="http://schemas.microsoft.com/office/powerpoint/2010/main" val="42357949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 y="631346"/>
            <a:ext cx="9143999" cy="4294939"/>
          </a:xfrm>
          <a:prstGeom prst="rect">
            <a:avLst/>
          </a:prstGeom>
          <a:noFill/>
          <a:ln w="9525">
            <a:noFill/>
            <a:miter lim="800000"/>
            <a:headEnd/>
            <a:tailEnd/>
          </a:ln>
        </p:spPr>
        <p:txBody>
          <a:bodyPr wrap="square" lIns="81642" tIns="40821" rIns="81642" bIns="40821">
            <a:prstTxWarp prst="textNoShape">
              <a:avLst/>
            </a:prstTxWarp>
            <a:spAutoFit/>
          </a:bodyPr>
          <a:lstStyle/>
          <a:p>
            <a:pPr marL="262220">
              <a:lnSpc>
                <a:spcPct val="200000"/>
              </a:lnSpc>
              <a:tabLst>
                <a:tab pos="2041055" algn="l"/>
                <a:tab pos="4440713" algn="l"/>
              </a:tabLst>
            </a:pPr>
            <a:r>
              <a:rPr lang="en-US" sz="2000" b="1" dirty="0">
                <a:solidFill>
                  <a:srgbClr val="0000FF"/>
                </a:solidFill>
              </a:rPr>
              <a:t>Creates 28 million more jobs than lost worldwide</a:t>
            </a:r>
          </a:p>
          <a:p>
            <a:pPr marL="262220">
              <a:lnSpc>
                <a:spcPct val="200000"/>
              </a:lnSpc>
              <a:tabLst>
                <a:tab pos="2041055" algn="l"/>
                <a:tab pos="4440713" algn="l"/>
              </a:tabLst>
            </a:pPr>
            <a:r>
              <a:rPr lang="en-US" sz="2000" b="1" dirty="0">
                <a:solidFill>
                  <a:srgbClr val="FF0000"/>
                </a:solidFill>
              </a:rPr>
              <a:t>Requires only 0.17% of land for footprint; 0.36% for spacing</a:t>
            </a:r>
            <a:endParaRPr lang="en-US" sz="2000" b="1" spc="-75" dirty="0">
              <a:solidFill>
                <a:srgbClr val="FF0000"/>
              </a:solidFill>
              <a:sym typeface="Wingdings"/>
            </a:endParaRPr>
          </a:p>
          <a:p>
            <a:pPr marL="262220">
              <a:lnSpc>
                <a:spcPct val="200000"/>
              </a:lnSpc>
              <a:tabLst>
                <a:tab pos="2041055" algn="l"/>
                <a:tab pos="4440713" algn="l"/>
              </a:tabLst>
            </a:pPr>
            <a:r>
              <a:rPr lang="en-US" sz="2000" b="1" spc="-75" dirty="0">
                <a:solidFill>
                  <a:srgbClr val="0000FF"/>
                </a:solidFill>
                <a:sym typeface="Wingdings"/>
              </a:rPr>
              <a:t>Avoids ~7 mil. air pollution deaths per year </a:t>
            </a:r>
          </a:p>
          <a:p>
            <a:pPr marL="262220">
              <a:lnSpc>
                <a:spcPct val="200000"/>
              </a:lnSpc>
              <a:tabLst>
                <a:tab pos="2041055" algn="l"/>
                <a:tab pos="4440713" algn="l"/>
              </a:tabLst>
            </a:pPr>
            <a:r>
              <a:rPr lang="en-US" sz="2000" b="1" spc="-75" dirty="0">
                <a:solidFill>
                  <a:srgbClr val="FF0000"/>
                </a:solidFill>
                <a:sym typeface="Wingdings"/>
              </a:rPr>
              <a:t>Slows then reverses global warming</a:t>
            </a:r>
          </a:p>
          <a:p>
            <a:pPr marL="262220">
              <a:lnSpc>
                <a:spcPct val="200000"/>
              </a:lnSpc>
              <a:tabLst>
                <a:tab pos="2041055" algn="l"/>
                <a:tab pos="4440713" algn="l"/>
              </a:tabLst>
            </a:pPr>
            <a:r>
              <a:rPr lang="en-US" sz="2000" b="1" dirty="0">
                <a:solidFill>
                  <a:srgbClr val="0000FF"/>
                </a:solidFill>
              </a:rPr>
              <a:t>Grids can stay stable throughout the world with 100% </a:t>
            </a:r>
          </a:p>
          <a:p>
            <a:pPr marL="262220">
              <a:lnSpc>
                <a:spcPct val="200000"/>
              </a:lnSpc>
              <a:tabLst>
                <a:tab pos="2041055" algn="l"/>
                <a:tab pos="4440713" algn="l"/>
              </a:tabLst>
            </a:pPr>
            <a:r>
              <a:rPr lang="en-US" sz="2000" b="1" dirty="0">
                <a:solidFill>
                  <a:srgbClr val="FF0000"/>
                </a:solidFill>
              </a:rPr>
              <a:t>WWS annual energy costs are 63% less than of fossils</a:t>
            </a:r>
          </a:p>
          <a:p>
            <a:pPr marL="262220">
              <a:lnSpc>
                <a:spcPct val="200000"/>
              </a:lnSpc>
              <a:tabLst>
                <a:tab pos="2041055" algn="l"/>
                <a:tab pos="4440713" algn="l"/>
              </a:tabLst>
            </a:pPr>
            <a:r>
              <a:rPr lang="en-US" sz="2000" b="1" dirty="0">
                <a:solidFill>
                  <a:srgbClr val="0000FF"/>
                </a:solidFill>
              </a:rPr>
              <a:t>WWS annual </a:t>
            </a:r>
            <a:r>
              <a:rPr lang="en-US" sz="2000" b="1" dirty="0" err="1">
                <a:solidFill>
                  <a:srgbClr val="0000FF"/>
                </a:solidFill>
              </a:rPr>
              <a:t>energy+health+climate</a:t>
            </a:r>
            <a:r>
              <a:rPr lang="en-US" sz="2000" b="1" dirty="0">
                <a:solidFill>
                  <a:srgbClr val="0000FF"/>
                </a:solidFill>
              </a:rPr>
              <a:t> costs 92% less than of fossils</a:t>
            </a:r>
          </a:p>
        </p:txBody>
      </p:sp>
      <p:sp>
        <p:nvSpPr>
          <p:cNvPr id="5" name="Rectangle 2"/>
          <p:cNvSpPr txBox="1">
            <a:spLocks noChangeArrowheads="1"/>
          </p:cNvSpPr>
          <p:nvPr/>
        </p:nvSpPr>
        <p:spPr>
          <a:xfrm>
            <a:off x="0" y="0"/>
            <a:ext cx="9144000" cy="586233"/>
          </a:xfrm>
          <a:prstGeom prst="rect">
            <a:avLst/>
          </a:prstGeom>
        </p:spPr>
        <p:txBody>
          <a:bodyPr vert="horz" lIns="81642" tIns="40821" rIns="81642" bIns="40821" rtlCol="0" anchor="b" anchorCtr="0">
            <a:noAutofit/>
          </a:bodyPr>
          <a:lstStyle>
            <a:lvl1pPr algn="ctr" defTabSz="1632844" rtl="0" eaLnBrk="1" latinLnBrk="0" hangingPunct="1">
              <a:spcBef>
                <a:spcPct val="0"/>
              </a:spcBef>
              <a:buNone/>
              <a:defRPr sz="8200" kern="1200">
                <a:solidFill>
                  <a:schemeClr val="accent1"/>
                </a:solidFill>
                <a:latin typeface="+mj-lt"/>
                <a:ea typeface="+mj-ea"/>
                <a:cs typeface="+mj-cs"/>
              </a:defRPr>
            </a:lvl1pPr>
          </a:lstStyle>
          <a:p>
            <a:r>
              <a:rPr lang="en-US" sz="3000" b="1" spc="-75" dirty="0"/>
              <a:t>Summary </a:t>
            </a:r>
            <a:r>
              <a:rPr lang="mr-IN" sz="3000" b="1" spc="-75" dirty="0"/>
              <a:t>–</a:t>
            </a:r>
            <a:r>
              <a:rPr lang="en-US" sz="3000" b="1" spc="-75" dirty="0"/>
              <a:t> </a:t>
            </a:r>
            <a:r>
              <a:rPr lang="en-US" sz="3000" b="1" spc="-75"/>
              <a:t>Transitioning World </a:t>
            </a:r>
            <a:r>
              <a:rPr lang="en-US" sz="3000" b="1" spc="-75" dirty="0"/>
              <a:t>to 100% WWS</a:t>
            </a:r>
          </a:p>
        </p:txBody>
      </p:sp>
    </p:spTree>
    <p:extLst>
      <p:ext uri="{BB962C8B-B14F-4D97-AF65-F5344CB8AC3E}">
        <p14:creationId xmlns:p14="http://schemas.microsoft.com/office/powerpoint/2010/main" val="1978794849"/>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4521540"/>
          </a:xfrm>
          <a:prstGeom prst="rect">
            <a:avLst/>
          </a:prstGeom>
          <a:noFill/>
          <a:ln w="9525">
            <a:noFill/>
            <a:miter lim="800000"/>
            <a:headEnd/>
            <a:tailEnd/>
          </a:ln>
        </p:spPr>
        <p:txBody>
          <a:bodyPr wrap="square" lIns="81642" tIns="40821" rIns="81642" bIns="40821">
            <a:prstTxWarp prst="textNoShape">
              <a:avLst/>
            </a:prstTxWarp>
            <a:spAutoFit/>
          </a:bodyPr>
          <a:lstStyle/>
          <a:p>
            <a:pPr marL="262220">
              <a:lnSpc>
                <a:spcPct val="110000"/>
              </a:lnSpc>
              <a:tabLst>
                <a:tab pos="2041055" algn="l"/>
                <a:tab pos="4440713" algn="l"/>
              </a:tabLst>
            </a:pPr>
            <a:endParaRPr lang="en-US" sz="2200" b="1" spc="-75" dirty="0">
              <a:solidFill>
                <a:srgbClr val="0000FF"/>
              </a:solidFill>
            </a:endParaRPr>
          </a:p>
          <a:p>
            <a:pPr marL="262220">
              <a:lnSpc>
                <a:spcPct val="110000"/>
              </a:lnSpc>
              <a:tabLst>
                <a:tab pos="2041055" algn="l"/>
                <a:tab pos="4440713" algn="l"/>
              </a:tabLst>
            </a:pPr>
            <a:r>
              <a:rPr lang="en-US" sz="2200" b="1" spc="-75">
                <a:solidFill>
                  <a:srgbClr val="0000FF"/>
                </a:solidFill>
              </a:rPr>
              <a:t>Book </a:t>
            </a:r>
            <a:r>
              <a:rPr lang="en-US" sz="2200" b="1" spc="-75" dirty="0">
                <a:solidFill>
                  <a:srgbClr val="0000FF"/>
                </a:solidFill>
              </a:rPr>
              <a:t>on 100% WWS (“No Miracles Needed”)</a:t>
            </a:r>
          </a:p>
          <a:p>
            <a:pPr marL="923925">
              <a:lnSpc>
                <a:spcPct val="110000"/>
              </a:lnSpc>
              <a:tabLst>
                <a:tab pos="2039938" algn="l"/>
                <a:tab pos="4440238" algn="l"/>
              </a:tabLst>
            </a:pPr>
            <a:r>
              <a:rPr lang="en-US" sz="2200" b="1" spc="-75" dirty="0">
                <a:solidFill>
                  <a:srgbClr val="0000FF"/>
                </a:solidFill>
                <a:hlinkClick r:id="rId3"/>
              </a:rPr>
              <a:t>https://web.stanford.edu/group/efmh/jacobson/WWSNoMN/NoMiracles.html</a:t>
            </a:r>
            <a:endParaRPr lang="en-US" sz="2200" b="1" spc="-75" dirty="0">
              <a:solidFill>
                <a:srgbClr val="0000FF"/>
              </a:solidFill>
            </a:endParaRPr>
          </a:p>
          <a:p>
            <a:pPr marL="231775">
              <a:lnSpc>
                <a:spcPct val="110000"/>
              </a:lnSpc>
              <a:tabLst>
                <a:tab pos="2039938" algn="l"/>
                <a:tab pos="4440238" algn="l"/>
              </a:tabLst>
            </a:pPr>
            <a:r>
              <a:rPr lang="en-US" sz="2200" b="1" spc="-75" dirty="0">
                <a:solidFill>
                  <a:srgbClr val="0000FF"/>
                </a:solidFill>
              </a:rPr>
              <a:t>100% WWS Plans for Countries, States, Cities</a:t>
            </a:r>
          </a:p>
          <a:p>
            <a:pPr marL="904875">
              <a:lnSpc>
                <a:spcPct val="110000"/>
              </a:lnSpc>
              <a:tabLst>
                <a:tab pos="2041055" algn="l"/>
                <a:tab pos="4440713" algn="l"/>
              </a:tabLst>
            </a:pPr>
            <a:r>
              <a:rPr lang="en-US" sz="2200" b="1" spc="-75" dirty="0">
                <a:hlinkClick r:id="rId4"/>
              </a:rPr>
              <a:t>web.stanford.edu/group/efmh/jacobson/Articles/I/WWS-50-USState-plans.html</a:t>
            </a:r>
            <a:endParaRPr lang="en-US" sz="2200" b="1" spc="-75" dirty="0">
              <a:solidFill>
                <a:srgbClr val="0000FF"/>
              </a:solidFill>
            </a:endParaRPr>
          </a:p>
          <a:p>
            <a:pPr marL="262220">
              <a:lnSpc>
                <a:spcPct val="110000"/>
              </a:lnSpc>
              <a:tabLst>
                <a:tab pos="2041055" algn="l"/>
                <a:tab pos="4440713" algn="l"/>
              </a:tabLst>
            </a:pPr>
            <a:r>
              <a:rPr lang="en-US" sz="2200" b="1" spc="-75" dirty="0">
                <a:solidFill>
                  <a:srgbClr val="0000FF"/>
                </a:solidFill>
              </a:rPr>
              <a:t>Online Course on 100% WWS</a:t>
            </a:r>
          </a:p>
          <a:p>
            <a:pPr marL="925513">
              <a:lnSpc>
                <a:spcPct val="110000"/>
              </a:lnSpc>
              <a:tabLst>
                <a:tab pos="2039938" algn="l"/>
                <a:tab pos="4440238" algn="l"/>
              </a:tabLst>
            </a:pPr>
            <a:r>
              <a:rPr lang="en-US" sz="2200" b="1" spc="-75" dirty="0">
                <a:solidFill>
                  <a:srgbClr val="0000FF"/>
                </a:solidFill>
                <a:hlinkClick r:id="rId5"/>
              </a:rPr>
              <a:t>https://stanford.io/windwatersolar</a:t>
            </a:r>
            <a:r>
              <a:rPr lang="en-US" sz="2200" b="1" spc="-75" dirty="0">
                <a:solidFill>
                  <a:srgbClr val="0000FF"/>
                </a:solidFill>
              </a:rPr>
              <a:t>    </a:t>
            </a:r>
          </a:p>
          <a:p>
            <a:pPr marL="231775">
              <a:lnSpc>
                <a:spcPct val="110000"/>
              </a:lnSpc>
              <a:tabLst>
                <a:tab pos="2039938" algn="l"/>
                <a:tab pos="4440238" algn="l"/>
              </a:tabLst>
            </a:pPr>
            <a:r>
              <a:rPr lang="en-US" sz="2200" b="1" spc="-75" dirty="0">
                <a:solidFill>
                  <a:srgbClr val="0000FF"/>
                </a:solidFill>
              </a:rPr>
              <a:t>Infographic maps</a:t>
            </a:r>
          </a:p>
          <a:p>
            <a:pPr marL="262220">
              <a:lnSpc>
                <a:spcPct val="110000"/>
              </a:lnSpc>
              <a:tabLst>
                <a:tab pos="917575" algn="l"/>
                <a:tab pos="2039938" algn="l"/>
                <a:tab pos="4440238" algn="l"/>
              </a:tabLst>
            </a:pPr>
            <a:r>
              <a:rPr lang="en-US" sz="2200" b="1" spc="-75" dirty="0"/>
              <a:t>	</a:t>
            </a:r>
            <a:r>
              <a:rPr lang="en-US" sz="2200" b="1" spc="-75" dirty="0">
                <a:solidFill>
                  <a:srgbClr val="7030A0"/>
                </a:solidFill>
                <a:hlinkClick r:id="rId6"/>
              </a:rPr>
              <a:t>https://sites.google.com/stanford.edu/wws-roadmaps/home</a:t>
            </a:r>
            <a:endParaRPr lang="en-US" sz="2200" b="1" spc="-75" dirty="0">
              <a:solidFill>
                <a:srgbClr val="7030A0"/>
              </a:solidFill>
            </a:endParaRPr>
          </a:p>
          <a:p>
            <a:pPr marL="262220">
              <a:lnSpc>
                <a:spcPct val="110000"/>
              </a:lnSpc>
              <a:tabLst>
                <a:tab pos="917575" algn="l"/>
                <a:tab pos="2039938" algn="l"/>
                <a:tab pos="4440238" algn="l"/>
              </a:tabLst>
            </a:pPr>
            <a:r>
              <a:rPr lang="en-US" sz="2200" b="1" spc="-75" dirty="0">
                <a:solidFill>
                  <a:srgbClr val="0000FF"/>
                </a:solidFill>
              </a:rPr>
              <a:t>Twitter: </a:t>
            </a:r>
            <a:r>
              <a:rPr lang="en-US" sz="2200" b="1" spc="-75" dirty="0">
                <a:solidFill>
                  <a:srgbClr val="FF0000"/>
                </a:solidFill>
              </a:rPr>
              <a:t>@</a:t>
            </a:r>
            <a:r>
              <a:rPr lang="en-US" sz="2200" b="1" spc="-75" dirty="0" err="1">
                <a:solidFill>
                  <a:srgbClr val="FF0000"/>
                </a:solidFill>
              </a:rPr>
              <a:t>mzjacobson</a:t>
            </a:r>
            <a:endParaRPr lang="en-US" sz="2200" b="1" spc="-75" dirty="0">
              <a:solidFill>
                <a:srgbClr val="FF0000"/>
              </a:solidFill>
            </a:endParaRPr>
          </a:p>
        </p:txBody>
      </p:sp>
    </p:spTree>
    <p:extLst>
      <p:ext uri="{BB962C8B-B14F-4D97-AF65-F5344CB8AC3E}">
        <p14:creationId xmlns:p14="http://schemas.microsoft.com/office/powerpoint/2010/main" val="2104210927"/>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82155" y="4682674"/>
            <a:ext cx="8597556" cy="343595"/>
          </a:xfrm>
          <a:prstGeom prst="rect">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a:p>
        </p:txBody>
      </p:sp>
      <p:sp>
        <p:nvSpPr>
          <p:cNvPr id="8" name="Rectangle 7"/>
          <p:cNvSpPr/>
          <p:nvPr/>
        </p:nvSpPr>
        <p:spPr>
          <a:xfrm>
            <a:off x="182155" y="1067349"/>
            <a:ext cx="8581491" cy="351118"/>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a:p>
        </p:txBody>
      </p:sp>
      <p:sp>
        <p:nvSpPr>
          <p:cNvPr id="9" name="Content Placeholder 8"/>
          <p:cNvSpPr>
            <a:spLocks noGrp="1"/>
          </p:cNvSpPr>
          <p:nvPr>
            <p:ph idx="1"/>
          </p:nvPr>
        </p:nvSpPr>
        <p:spPr>
          <a:xfrm>
            <a:off x="182155" y="1067349"/>
            <a:ext cx="9022418" cy="3030849"/>
          </a:xfrm>
        </p:spPr>
        <p:txBody>
          <a:bodyPr>
            <a:noAutofit/>
          </a:bodyPr>
          <a:lstStyle/>
          <a:p>
            <a:pPr>
              <a:buNone/>
              <a:tabLst>
                <a:tab pos="1711325" algn="l"/>
                <a:tab pos="3025775" algn="l"/>
                <a:tab pos="5999163" algn="l"/>
              </a:tabLst>
            </a:pPr>
            <a:r>
              <a:rPr lang="en-US" sz="1600" b="1" spc="-75" dirty="0">
                <a:solidFill>
                  <a:schemeClr val="bg1">
                    <a:lumMod val="95000"/>
                  </a:schemeClr>
                </a:solidFill>
              </a:rPr>
              <a:t>ELECTRICITY		      HEATING/COOLING	OTHER</a:t>
            </a:r>
            <a:r>
              <a:rPr lang="en-US" sz="1600" b="1" spc="-75" dirty="0">
                <a:solidFill>
                  <a:schemeClr val="bg1">
                    <a:lumMod val="95000"/>
                  </a:schemeClr>
                </a:solidFill>
                <a:latin typeface="News Gothic MT (Body)"/>
                <a:cs typeface="News Gothic MT (Body)"/>
              </a:rPr>
              <a:t>	</a:t>
            </a:r>
            <a:r>
              <a:rPr lang="en-US" sz="1600" b="1" spc="-75" dirty="0">
                <a:solidFill>
                  <a:schemeClr val="bg1">
                    <a:lumMod val="95000"/>
                  </a:schemeClr>
                </a:solidFill>
              </a:rPr>
              <a:t>	</a:t>
            </a:r>
          </a:p>
          <a:p>
            <a:pPr>
              <a:buNone/>
              <a:tabLst>
                <a:tab pos="1711325" algn="l"/>
                <a:tab pos="3714750" algn="l"/>
                <a:tab pos="5999163" algn="l"/>
              </a:tabLst>
            </a:pPr>
            <a:r>
              <a:rPr lang="en-US" sz="2400" spc="-75" dirty="0">
                <a:latin typeface="Times New Roman"/>
                <a:cs typeface="Times New Roman"/>
              </a:rPr>
              <a:t>CSP with storage	Water tank	Non-grid hydrogen</a:t>
            </a:r>
          </a:p>
          <a:p>
            <a:pPr marL="287468" indent="-278892">
              <a:spcBef>
                <a:spcPts val="132"/>
              </a:spcBef>
              <a:buNone/>
              <a:tabLst>
                <a:tab pos="1711325" algn="l"/>
                <a:tab pos="3714750" algn="l"/>
                <a:tab pos="5999163" algn="l"/>
              </a:tabLst>
            </a:pPr>
            <a:r>
              <a:rPr lang="en-US" sz="2400" spc="-75" dirty="0">
                <a:latin typeface="Times New Roman"/>
                <a:cs typeface="Times New Roman"/>
              </a:rPr>
              <a:t>Pumped hydro storage	Ice 	</a:t>
            </a:r>
          </a:p>
          <a:p>
            <a:pPr marL="287468" indent="-278892">
              <a:spcBef>
                <a:spcPts val="132"/>
              </a:spcBef>
              <a:buNone/>
              <a:tabLst>
                <a:tab pos="1711325" algn="l"/>
                <a:tab pos="3714750" algn="l"/>
                <a:tab pos="5999163" algn="l"/>
              </a:tabLst>
            </a:pPr>
            <a:r>
              <a:rPr lang="en-US" sz="2400" spc="-75" dirty="0">
                <a:latin typeface="Times New Roman"/>
                <a:cs typeface="Times New Roman"/>
              </a:rPr>
              <a:t>Existing hydroelectric	Underground	</a:t>
            </a:r>
          </a:p>
          <a:p>
            <a:pPr marL="287468" indent="-278892">
              <a:spcBef>
                <a:spcPts val="132"/>
              </a:spcBef>
              <a:buNone/>
              <a:tabLst>
                <a:tab pos="1711325" algn="l"/>
                <a:tab pos="3714750" algn="l"/>
                <a:tab pos="4108450" algn="l"/>
                <a:tab pos="5999163" algn="l"/>
              </a:tabLst>
            </a:pPr>
            <a:r>
              <a:rPr lang="en-US" sz="2400" spc="-75" dirty="0">
                <a:latin typeface="Times New Roman"/>
                <a:cs typeface="Times New Roman"/>
              </a:rPr>
              <a:t>Batteries			Borehole</a:t>
            </a:r>
          </a:p>
          <a:p>
            <a:pPr marL="287338" indent="-277813">
              <a:spcBef>
                <a:spcPts val="132"/>
              </a:spcBef>
              <a:buNone/>
              <a:tabLst>
                <a:tab pos="1711325" algn="l"/>
                <a:tab pos="4108450" algn="l"/>
                <a:tab pos="6350000" algn="l"/>
              </a:tabLst>
            </a:pPr>
            <a:r>
              <a:rPr lang="en-US" sz="2400" spc="-75" dirty="0">
                <a:latin typeface="Times New Roman"/>
                <a:cs typeface="Times New Roman"/>
              </a:rPr>
              <a:t>Flywheels		Water Pit</a:t>
            </a:r>
          </a:p>
          <a:p>
            <a:pPr marL="287338" indent="-277813">
              <a:spcBef>
                <a:spcPts val="132"/>
              </a:spcBef>
              <a:buNone/>
              <a:tabLst>
                <a:tab pos="1711325" algn="l"/>
                <a:tab pos="4108450" algn="l"/>
                <a:tab pos="6350000" algn="l"/>
              </a:tabLst>
            </a:pPr>
            <a:r>
              <a:rPr lang="en-US" sz="2400" spc="-75" dirty="0">
                <a:latin typeface="Times New Roman"/>
                <a:cs typeface="Times New Roman"/>
              </a:rPr>
              <a:t>Compressed air	Aquifer</a:t>
            </a:r>
          </a:p>
          <a:p>
            <a:pPr marL="287338" indent="-277813">
              <a:spcBef>
                <a:spcPts val="132"/>
              </a:spcBef>
              <a:buNone/>
              <a:tabLst>
                <a:tab pos="1711325" algn="l"/>
                <a:tab pos="3721100" algn="l"/>
                <a:tab pos="6350000" algn="l"/>
              </a:tabLst>
            </a:pPr>
            <a:r>
              <a:rPr lang="en-US" sz="2400" spc="-75" dirty="0">
                <a:latin typeface="Times New Roman"/>
                <a:cs typeface="Times New Roman"/>
              </a:rPr>
              <a:t>Gravitational Storage	 Building materials</a:t>
            </a:r>
          </a:p>
          <a:p>
            <a:pPr marL="287338" indent="-277813">
              <a:spcBef>
                <a:spcPts val="132"/>
              </a:spcBef>
              <a:buNone/>
              <a:tabLst>
                <a:tab pos="1711325" algn="l"/>
                <a:tab pos="3721100" algn="l"/>
                <a:tab pos="6350000" algn="l"/>
              </a:tabLst>
            </a:pPr>
            <a:r>
              <a:rPr lang="en-US" sz="2400" spc="-75" dirty="0">
                <a:latin typeface="Times New Roman"/>
                <a:cs typeface="Times New Roman"/>
              </a:rPr>
              <a:t>Grid hydrogen/fuel cells 		</a:t>
            </a:r>
          </a:p>
        </p:txBody>
      </p:sp>
      <p:sp>
        <p:nvSpPr>
          <p:cNvPr id="11" name="TextBox 10"/>
          <p:cNvSpPr txBox="1"/>
          <p:nvPr/>
        </p:nvSpPr>
        <p:spPr>
          <a:xfrm>
            <a:off x="8904947" y="1303333"/>
            <a:ext cx="92333" cy="292388"/>
          </a:xfrm>
          <a:prstGeom prst="rect">
            <a:avLst/>
          </a:prstGeom>
          <a:noFill/>
        </p:spPr>
        <p:txBody>
          <a:bodyPr wrap="none" lIns="45720" tIns="22860" rIns="45720" bIns="22860" rtlCol="0">
            <a:spAutoFit/>
          </a:bodyPr>
          <a:lstStyle/>
          <a:p>
            <a:endParaRPr lang="en-US" dirty="0"/>
          </a:p>
        </p:txBody>
      </p:sp>
      <p:sp>
        <p:nvSpPr>
          <p:cNvPr id="10" name="Rectangle 2"/>
          <p:cNvSpPr>
            <a:spLocks noGrp="1" noChangeArrowheads="1"/>
          </p:cNvSpPr>
          <p:nvPr>
            <p:ph type="title"/>
          </p:nvPr>
        </p:nvSpPr>
        <p:spPr>
          <a:xfrm>
            <a:off x="0" y="117231"/>
            <a:ext cx="9144000" cy="733597"/>
          </a:xfrm>
        </p:spPr>
        <p:txBody>
          <a:bodyPr/>
          <a:lstStyle/>
          <a:p>
            <a:r>
              <a:rPr lang="en-US" sz="3600" b="1" spc="-75" dirty="0">
                <a:latin typeface="Times New Roman"/>
                <a:cs typeface="Times New Roman"/>
              </a:rPr>
              <a:t>Types of </a:t>
            </a:r>
            <a:r>
              <a:rPr lang="en-US" sz="3600" b="1" spc="-75" dirty="0">
                <a:solidFill>
                  <a:srgbClr val="2C7C9F"/>
                </a:solidFill>
                <a:latin typeface="Times New Roman"/>
                <a:cs typeface="Times New Roman"/>
              </a:rPr>
              <a:t>S</a:t>
            </a:r>
            <a:r>
              <a:rPr lang="en-US" sz="3600" b="1" spc="-75" dirty="0">
                <a:latin typeface="Times New Roman"/>
                <a:cs typeface="Times New Roman"/>
              </a:rPr>
              <a:t>torage for a 100% WWS System</a:t>
            </a:r>
            <a:endParaRPr lang="en-US" sz="3600" spc="-75" dirty="0">
              <a:latin typeface="Times New Roman"/>
              <a:cs typeface="Times New Roman"/>
            </a:endParaRPr>
          </a:p>
        </p:txBody>
      </p:sp>
    </p:spTree>
    <p:extLst>
      <p:ext uri="{BB962C8B-B14F-4D97-AF65-F5344CB8AC3E}">
        <p14:creationId xmlns:p14="http://schemas.microsoft.com/office/powerpoint/2010/main" val="3276540860"/>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0" y="0"/>
            <a:ext cx="9143999" cy="595923"/>
          </a:xfrm>
        </p:spPr>
        <p:txBody>
          <a:bodyPr/>
          <a:lstStyle/>
          <a:p>
            <a:pPr eaLnBrk="1" hangingPunct="1"/>
            <a:r>
              <a:rPr lang="en-US" sz="3300" b="1" spc="-75" dirty="0">
                <a:latin typeface="Times New Roman" panose="02020603050405020304" pitchFamily="18" charset="0"/>
                <a:cs typeface="Times New Roman" panose="02020603050405020304" pitchFamily="18" charset="0"/>
              </a:rPr>
              <a:t>Good and Bad Sources and Uses of Hydrogen</a:t>
            </a:r>
            <a:endParaRPr lang="en-US" sz="3300" spc="-75" dirty="0">
              <a:latin typeface="Times New Roman" panose="02020603050405020304" pitchFamily="18" charset="0"/>
              <a:cs typeface="Times New Roman" panose="02020603050405020304" pitchFamily="18" charset="0"/>
            </a:endParaRPr>
          </a:p>
        </p:txBody>
      </p:sp>
      <p:sp>
        <p:nvSpPr>
          <p:cNvPr id="66563" name="Rectangle 4"/>
          <p:cNvSpPr>
            <a:spLocks noChangeArrowheads="1"/>
          </p:cNvSpPr>
          <p:nvPr/>
        </p:nvSpPr>
        <p:spPr bwMode="auto">
          <a:xfrm>
            <a:off x="0" y="595923"/>
            <a:ext cx="9144000" cy="4521924"/>
          </a:xfrm>
          <a:prstGeom prst="rect">
            <a:avLst/>
          </a:prstGeom>
          <a:noFill/>
          <a:ln w="9525">
            <a:noFill/>
            <a:miter lim="800000"/>
            <a:headEnd/>
            <a:tailEnd/>
          </a:ln>
        </p:spPr>
        <p:txBody>
          <a:bodyPr wrap="square" lIns="81642" tIns="40821" rIns="81642" bIns="40821">
            <a:prstTxWarp prst="textNoShape">
              <a:avLst/>
            </a:prstTxWarp>
            <a:spAutoFit/>
          </a:bodyPr>
          <a:lstStyle/>
          <a:p>
            <a:pPr marL="457200" indent="-457200">
              <a:lnSpc>
                <a:spcPct val="110000"/>
              </a:lnSpc>
            </a:pPr>
            <a:r>
              <a:rPr lang="en-US" sz="2400" spc="-75" dirty="0">
                <a:solidFill>
                  <a:srgbClr val="0026FF"/>
                </a:solidFill>
                <a:latin typeface="Times New Roman" panose="02020603050405020304" pitchFamily="18" charset="0"/>
                <a:cs typeface="Times New Roman" panose="02020603050405020304" pitchFamily="18" charset="0"/>
              </a:rPr>
              <a:t>Sources:</a:t>
            </a:r>
          </a:p>
          <a:p>
            <a:pPr marL="457200" indent="-457200">
              <a:lnSpc>
                <a:spcPct val="110000"/>
              </a:lnSpc>
            </a:pPr>
            <a:r>
              <a:rPr lang="en-US" sz="2400" spc="-75" dirty="0">
                <a:solidFill>
                  <a:srgbClr val="07810D"/>
                </a:solidFill>
                <a:latin typeface="Times New Roman" panose="02020603050405020304" pitchFamily="18" charset="0"/>
                <a:cs typeface="Times New Roman" panose="02020603050405020304" pitchFamily="18" charset="0"/>
              </a:rPr>
              <a:t>Good:	Green (wind-water-solar electricity)</a:t>
            </a:r>
          </a:p>
          <a:p>
            <a:pPr marL="800100" indent="-790575">
              <a:lnSpc>
                <a:spcPct val="110000"/>
              </a:lnSpc>
            </a:pPr>
            <a:r>
              <a:rPr lang="en-US" sz="2400" spc="-75" dirty="0">
                <a:solidFill>
                  <a:srgbClr val="FF0000"/>
                </a:solidFill>
                <a:latin typeface="Times New Roman" panose="02020603050405020304" pitchFamily="18" charset="0"/>
                <a:cs typeface="Times New Roman" panose="02020603050405020304" pitchFamily="18" charset="0"/>
              </a:rPr>
              <a:t>Bad: 	Gray and Blue (natural gas without and with carbon capture) </a:t>
            </a:r>
          </a:p>
          <a:p>
            <a:pPr marL="800100" indent="-790575">
              <a:lnSpc>
                <a:spcPct val="110000"/>
              </a:lnSpc>
            </a:pPr>
            <a:r>
              <a:rPr lang="en-US" sz="2400" spc="-75" dirty="0">
                <a:solidFill>
                  <a:srgbClr val="FF0000"/>
                </a:solidFill>
                <a:latin typeface="Times New Roman" panose="02020603050405020304" pitchFamily="18" charset="0"/>
                <a:cs typeface="Times New Roman" panose="02020603050405020304" pitchFamily="18" charset="0"/>
              </a:rPr>
              <a:t>	Black and Brown (anthracite and lignite coal)</a:t>
            </a:r>
          </a:p>
          <a:p>
            <a:pPr marL="800100" indent="-790575">
              <a:lnSpc>
                <a:spcPct val="110000"/>
              </a:lnSpc>
            </a:pPr>
            <a:r>
              <a:rPr lang="en-US" sz="2400" spc="-75" dirty="0">
                <a:solidFill>
                  <a:srgbClr val="FF0000"/>
                </a:solidFill>
                <a:latin typeface="Times New Roman" panose="02020603050405020304" pitchFamily="18" charset="0"/>
                <a:cs typeface="Times New Roman" panose="02020603050405020304" pitchFamily="18" charset="0"/>
              </a:rPr>
              <a:t>	Pink (nuclear electricity), Turquoise (methane pyrolysis)</a:t>
            </a:r>
            <a:endParaRPr lang="en-US" sz="2400" spc="-75" dirty="0">
              <a:solidFill>
                <a:schemeClr val="tx1">
                  <a:lumMod val="75000"/>
                  <a:lumOff val="25000"/>
                </a:schemeClr>
              </a:solidFill>
              <a:latin typeface="Times New Roman" panose="02020603050405020304" pitchFamily="18" charset="0"/>
              <a:cs typeface="Times New Roman" panose="02020603050405020304" pitchFamily="18" charset="0"/>
            </a:endParaRPr>
          </a:p>
          <a:p>
            <a:pPr marL="457200" indent="-457200">
              <a:lnSpc>
                <a:spcPct val="110000"/>
              </a:lnSpc>
            </a:pPr>
            <a:r>
              <a:rPr lang="en-US" sz="2400" spc="-75" dirty="0">
                <a:solidFill>
                  <a:srgbClr val="0026FF"/>
                </a:solidFill>
                <a:latin typeface="Times New Roman" panose="02020603050405020304" pitchFamily="18" charset="0"/>
                <a:cs typeface="Times New Roman" panose="02020603050405020304" pitchFamily="18" charset="0"/>
              </a:rPr>
              <a:t>Uses:</a:t>
            </a:r>
            <a:endParaRPr lang="en-US" sz="2400" spc="-75" dirty="0">
              <a:solidFill>
                <a:schemeClr val="tx1">
                  <a:lumMod val="75000"/>
                  <a:lumOff val="25000"/>
                </a:schemeClr>
              </a:solidFill>
              <a:latin typeface="Times New Roman" panose="02020603050405020304" pitchFamily="18" charset="0"/>
              <a:cs typeface="Times New Roman" panose="02020603050405020304" pitchFamily="18" charset="0"/>
            </a:endParaRPr>
          </a:p>
          <a:p>
            <a:pPr marL="800100" indent="-790575">
              <a:lnSpc>
                <a:spcPct val="110000"/>
              </a:lnSpc>
            </a:pPr>
            <a:r>
              <a:rPr lang="en-US" sz="2400" spc="-75" dirty="0">
                <a:solidFill>
                  <a:srgbClr val="07810D"/>
                </a:solidFill>
                <a:latin typeface="Times New Roman" panose="02020603050405020304" pitchFamily="18" charset="0"/>
                <a:cs typeface="Times New Roman" panose="02020603050405020304" pitchFamily="18" charset="0"/>
              </a:rPr>
              <a:t>Good: Long-distance aircraft, ships, trains, trucks, military vehicles w/fuel cells; Ammonia and steel manufacturing; Electricity and heat with fuel cells for remote microgrids; Grid electricity (some cases)</a:t>
            </a:r>
          </a:p>
          <a:p>
            <a:pPr marL="457200" indent="-457200">
              <a:lnSpc>
                <a:spcPct val="110000"/>
              </a:lnSpc>
            </a:pPr>
            <a:r>
              <a:rPr lang="en-US" sz="2400" spc="-75" dirty="0">
                <a:solidFill>
                  <a:srgbClr val="FF0000"/>
                </a:solidFill>
                <a:latin typeface="Times New Roman" panose="02020603050405020304" pitchFamily="18" charset="0"/>
                <a:cs typeface="Times New Roman" panose="02020603050405020304" pitchFamily="18" charset="0"/>
              </a:rPr>
              <a:t>Bad: 	All other vehicles transport; Heating buildings;</a:t>
            </a:r>
          </a:p>
          <a:p>
            <a:pPr marL="457200" indent="-457200">
              <a:lnSpc>
                <a:spcPct val="110000"/>
              </a:lnSpc>
            </a:pPr>
            <a:r>
              <a:rPr lang="en-US" sz="2400" spc="-75" dirty="0">
                <a:solidFill>
                  <a:srgbClr val="FF0000"/>
                </a:solidFill>
                <a:latin typeface="Times New Roman" panose="02020603050405020304" pitchFamily="18" charset="0"/>
                <a:cs typeface="Times New Roman" panose="02020603050405020304" pitchFamily="18" charset="0"/>
              </a:rPr>
              <a:t>		Combustion; Grid electricity (most cases)</a:t>
            </a:r>
          </a:p>
        </p:txBody>
      </p:sp>
    </p:spTree>
    <p:extLst>
      <p:ext uri="{BB962C8B-B14F-4D97-AF65-F5344CB8AC3E}">
        <p14:creationId xmlns:p14="http://schemas.microsoft.com/office/powerpoint/2010/main" val="3590679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2754214" y="1645917"/>
            <a:ext cx="6378771" cy="857250"/>
          </a:xfrm>
        </p:spPr>
        <p:txBody>
          <a:bodyPr/>
          <a:lstStyle/>
          <a:p>
            <a:r>
              <a:rPr lang="en-US" sz="2700" b="1" dirty="0">
                <a:solidFill>
                  <a:srgbClr val="0000FF"/>
                </a:solidFill>
              </a:rPr>
              <a:t>Why Not</a:t>
            </a:r>
            <a:br>
              <a:rPr lang="en-US" sz="2700" b="1" dirty="0">
                <a:solidFill>
                  <a:srgbClr val="0000FF"/>
                </a:solidFill>
              </a:rPr>
            </a:br>
            <a:r>
              <a:rPr lang="en-US" sz="2700" b="1" dirty="0">
                <a:solidFill>
                  <a:srgbClr val="0000FF"/>
                </a:solidFill>
              </a:rPr>
              <a:t>Carbon Capture, Direct Air Capture, Blue Hydrogen Non-H</a:t>
            </a:r>
            <a:r>
              <a:rPr lang="en-US" sz="2700" b="1" baseline="-25000" dirty="0">
                <a:solidFill>
                  <a:srgbClr val="0000FF"/>
                </a:solidFill>
              </a:rPr>
              <a:t>2</a:t>
            </a:r>
            <a:r>
              <a:rPr lang="en-US" sz="2700" b="1" dirty="0">
                <a:solidFill>
                  <a:srgbClr val="0000FF"/>
                </a:solidFill>
              </a:rPr>
              <a:t>-e-Fuels,</a:t>
            </a:r>
            <a:br>
              <a:rPr lang="en-US" sz="2700" b="1" dirty="0">
                <a:solidFill>
                  <a:srgbClr val="0000FF"/>
                </a:solidFill>
              </a:rPr>
            </a:br>
            <a:r>
              <a:rPr lang="en-US" sz="2700" b="1" dirty="0">
                <a:solidFill>
                  <a:srgbClr val="0000FF"/>
                </a:solidFill>
              </a:rPr>
              <a:t>Bioenergy, Small Modular Nuclear, </a:t>
            </a:r>
            <a:br>
              <a:rPr lang="en-US" sz="2700" b="1" dirty="0">
                <a:solidFill>
                  <a:srgbClr val="0000FF"/>
                </a:solidFill>
              </a:rPr>
            </a:br>
            <a:r>
              <a:rPr lang="en-US" sz="2700" b="1" dirty="0">
                <a:solidFill>
                  <a:srgbClr val="0000FF"/>
                </a:solidFill>
              </a:rPr>
              <a:t>Geoengineering?</a:t>
            </a:r>
          </a:p>
        </p:txBody>
      </p:sp>
      <p:pic>
        <p:nvPicPr>
          <p:cNvPr id="3" name="Picture 2">
            <a:extLst>
              <a:ext uri="{FF2B5EF4-FFF2-40B4-BE49-F238E27FC236}">
                <a16:creationId xmlns:a16="http://schemas.microsoft.com/office/drawing/2014/main" id="{60EC2114-050E-F01A-871A-FA95534B5D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60586" y="2797845"/>
            <a:ext cx="7772400" cy="2345655"/>
          </a:xfrm>
          <a:prstGeom prst="rect">
            <a:avLst/>
          </a:prstGeom>
        </p:spPr>
      </p:pic>
      <p:sp>
        <p:nvSpPr>
          <p:cNvPr id="5" name="TextBox 4">
            <a:extLst>
              <a:ext uri="{FF2B5EF4-FFF2-40B4-BE49-F238E27FC236}">
                <a16:creationId xmlns:a16="http://schemas.microsoft.com/office/drawing/2014/main" id="{B7FA4932-5537-B1A0-17A2-A0E6B60E2A5D}"/>
              </a:ext>
            </a:extLst>
          </p:cNvPr>
          <p:cNvSpPr txBox="1"/>
          <p:nvPr/>
        </p:nvSpPr>
        <p:spPr>
          <a:xfrm>
            <a:off x="3279765" y="3065738"/>
            <a:ext cx="5613992" cy="338554"/>
          </a:xfrm>
          <a:prstGeom prst="rect">
            <a:avLst/>
          </a:prstGeom>
          <a:noFill/>
        </p:spPr>
        <p:txBody>
          <a:bodyPr wrap="square">
            <a:spAutoFit/>
          </a:bodyPr>
          <a:lstStyle/>
          <a:p>
            <a:r>
              <a:rPr lang="en-US" sz="1600" b="1" dirty="0">
                <a:solidFill>
                  <a:schemeClr val="bg1"/>
                </a:solidFill>
              </a:rPr>
              <a:t>San Pedro California, Sunday, Feb. 19, 2023, 9:30 AM</a:t>
            </a:r>
            <a:endParaRPr lang="en-US" dirty="0">
              <a:solidFill>
                <a:schemeClr val="bg1"/>
              </a:solidFill>
            </a:endParaRPr>
          </a:p>
        </p:txBody>
      </p:sp>
      <p:pic>
        <p:nvPicPr>
          <p:cNvPr id="2" name="Picture 1">
            <a:extLst>
              <a:ext uri="{FF2B5EF4-FFF2-40B4-BE49-F238E27FC236}">
                <a16:creationId xmlns:a16="http://schemas.microsoft.com/office/drawing/2014/main" id="{6B5BA05B-D40F-099A-0688-2E3C8D6DF964}"/>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014" y="0"/>
            <a:ext cx="2743200" cy="3821717"/>
          </a:xfrm>
          <a:prstGeom prst="rect">
            <a:avLst/>
          </a:prstGeom>
          <a:noFill/>
          <a:ln w="9525">
            <a:noFill/>
            <a:miter lim="800000"/>
            <a:headEnd/>
            <a:tailEnd/>
          </a:ln>
        </p:spPr>
      </p:pic>
      <p:sp>
        <p:nvSpPr>
          <p:cNvPr id="4" name="TextBox 3">
            <a:extLst>
              <a:ext uri="{FF2B5EF4-FFF2-40B4-BE49-F238E27FC236}">
                <a16:creationId xmlns:a16="http://schemas.microsoft.com/office/drawing/2014/main" id="{57116C60-8CE2-CBFD-B1F8-E2C20299ADAB}"/>
              </a:ext>
            </a:extLst>
          </p:cNvPr>
          <p:cNvSpPr txBox="1"/>
          <p:nvPr/>
        </p:nvSpPr>
        <p:spPr>
          <a:xfrm>
            <a:off x="-21643" y="164587"/>
            <a:ext cx="3069771" cy="338554"/>
          </a:xfrm>
          <a:prstGeom prst="rect">
            <a:avLst/>
          </a:prstGeom>
          <a:noFill/>
        </p:spPr>
        <p:txBody>
          <a:bodyPr wrap="square">
            <a:spAutoFit/>
          </a:bodyPr>
          <a:lstStyle/>
          <a:p>
            <a:r>
              <a:rPr lang="en-US" sz="1600" b="1" dirty="0">
                <a:solidFill>
                  <a:schemeClr val="bg1"/>
                </a:solidFill>
              </a:rPr>
              <a:t>Los Angeles, Sept. 9, 1958</a:t>
            </a:r>
            <a:endParaRPr lang="en-US" dirty="0">
              <a:solidFill>
                <a:schemeClr val="bg1"/>
              </a:solidFill>
            </a:endParaRPr>
          </a:p>
        </p:txBody>
      </p:sp>
    </p:spTree>
    <p:extLst>
      <p:ext uri="{BB962C8B-B14F-4D97-AF65-F5344CB8AC3E}">
        <p14:creationId xmlns:p14="http://schemas.microsoft.com/office/powerpoint/2010/main" val="1515961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4FB6C1-F50C-8F35-4039-938D15489B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944" y="306386"/>
            <a:ext cx="7772400" cy="3935303"/>
          </a:xfrm>
          <a:prstGeom prst="rect">
            <a:avLst/>
          </a:prstGeom>
        </p:spPr>
      </p:pic>
      <p:sp>
        <p:nvSpPr>
          <p:cNvPr id="3" name="TextBox 2">
            <a:extLst>
              <a:ext uri="{FF2B5EF4-FFF2-40B4-BE49-F238E27FC236}">
                <a16:creationId xmlns:a16="http://schemas.microsoft.com/office/drawing/2014/main" id="{7EA89B83-44CA-6A06-C366-274C52CDD9F8}"/>
              </a:ext>
            </a:extLst>
          </p:cNvPr>
          <p:cNvSpPr txBox="1"/>
          <p:nvPr/>
        </p:nvSpPr>
        <p:spPr>
          <a:xfrm>
            <a:off x="212651" y="4680148"/>
            <a:ext cx="4997302" cy="313932"/>
          </a:xfrm>
          <a:prstGeom prst="rect">
            <a:avLst/>
          </a:prstGeom>
          <a:noFill/>
        </p:spPr>
        <p:txBody>
          <a:bodyPr wrap="square">
            <a:spAutoFit/>
          </a:bodyPr>
          <a:lstStyle/>
          <a:p>
            <a:pPr>
              <a:lnSpc>
                <a:spcPct val="90000"/>
              </a:lnSpc>
              <a:spcAft>
                <a:spcPts val="450"/>
              </a:spcAft>
              <a:buClr>
                <a:schemeClr val="accent1"/>
              </a:buClr>
            </a:pPr>
            <a:r>
              <a:rPr lang="en-US" sz="1600" dirty="0">
                <a:latin typeface="Source Sans Pro"/>
              </a:rPr>
              <a:t>Source: IEEFA (David Schlissel – </a:t>
            </a:r>
            <a:r>
              <a:rPr lang="en-US" sz="1600" dirty="0" err="1">
                <a:latin typeface="Source Sans Pro"/>
              </a:rPr>
              <a:t>dschlissel@ieefa.org</a:t>
            </a:r>
            <a:r>
              <a:rPr lang="en-US" sz="1600" dirty="0">
                <a:latin typeface="Source Sans Pro"/>
              </a:rPr>
              <a:t>)</a:t>
            </a:r>
          </a:p>
        </p:txBody>
      </p:sp>
    </p:spTree>
    <p:extLst>
      <p:ext uri="{BB962C8B-B14F-4D97-AF65-F5344CB8AC3E}">
        <p14:creationId xmlns:p14="http://schemas.microsoft.com/office/powerpoint/2010/main" val="3416400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showing different cost savings&#10;&#10;Description automatically generated">
            <a:extLst>
              <a:ext uri="{FF2B5EF4-FFF2-40B4-BE49-F238E27FC236}">
                <a16:creationId xmlns:a16="http://schemas.microsoft.com/office/drawing/2014/main" id="{A21B5838-A495-332C-7D84-6643E8BD13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950744"/>
            <a:ext cx="4572000" cy="4192756"/>
          </a:xfrm>
          <a:prstGeom prst="rect">
            <a:avLst/>
          </a:prstGeom>
        </p:spPr>
      </p:pic>
      <p:sp>
        <p:nvSpPr>
          <p:cNvPr id="3" name="TextBox 2">
            <a:extLst>
              <a:ext uri="{FF2B5EF4-FFF2-40B4-BE49-F238E27FC236}">
                <a16:creationId xmlns:a16="http://schemas.microsoft.com/office/drawing/2014/main" id="{7EA89B83-44CA-6A06-C366-274C52CDD9F8}"/>
              </a:ext>
            </a:extLst>
          </p:cNvPr>
          <p:cNvSpPr txBox="1"/>
          <p:nvPr/>
        </p:nvSpPr>
        <p:spPr>
          <a:xfrm>
            <a:off x="212651" y="4680148"/>
            <a:ext cx="4997302" cy="313932"/>
          </a:xfrm>
          <a:prstGeom prst="rect">
            <a:avLst/>
          </a:prstGeom>
          <a:noFill/>
        </p:spPr>
        <p:txBody>
          <a:bodyPr wrap="square">
            <a:spAutoFit/>
          </a:bodyPr>
          <a:lstStyle/>
          <a:p>
            <a:pPr>
              <a:lnSpc>
                <a:spcPct val="90000"/>
              </a:lnSpc>
              <a:spcAft>
                <a:spcPts val="450"/>
              </a:spcAft>
              <a:buClr>
                <a:schemeClr val="accent1"/>
              </a:buClr>
            </a:pPr>
            <a:r>
              <a:rPr lang="en-US" sz="1600" dirty="0">
                <a:latin typeface="Source Sans Pro"/>
              </a:rPr>
              <a:t>Source: Jacobson</a:t>
            </a:r>
            <a:r>
              <a:rPr lang="en-US" dirty="0">
                <a:latin typeface="Source Sans Pro"/>
              </a:rPr>
              <a:t> (</a:t>
            </a:r>
            <a:r>
              <a:rPr lang="en-US" sz="1600" dirty="0">
                <a:latin typeface="Source Sans Pro"/>
              </a:rPr>
              <a:t>2023)</a:t>
            </a:r>
          </a:p>
        </p:txBody>
      </p:sp>
      <p:sp>
        <p:nvSpPr>
          <p:cNvPr id="6" name="Rectangle 2">
            <a:extLst>
              <a:ext uri="{FF2B5EF4-FFF2-40B4-BE49-F238E27FC236}">
                <a16:creationId xmlns:a16="http://schemas.microsoft.com/office/drawing/2014/main" id="{F23AEECE-7293-5F0F-0204-8181B2864359}"/>
              </a:ext>
            </a:extLst>
          </p:cNvPr>
          <p:cNvSpPr>
            <a:spLocks noGrp="1" noChangeArrowheads="1"/>
          </p:cNvSpPr>
          <p:nvPr>
            <p:ph type="title"/>
          </p:nvPr>
        </p:nvSpPr>
        <p:spPr>
          <a:xfrm>
            <a:off x="0" y="205401"/>
            <a:ext cx="9143999" cy="595923"/>
          </a:xfrm>
        </p:spPr>
        <p:txBody>
          <a:bodyPr/>
          <a:lstStyle/>
          <a:p>
            <a:pPr eaLnBrk="1" hangingPunct="1"/>
            <a:r>
              <a:rPr lang="en-US" sz="2400" b="1" spc="-75" dirty="0">
                <a:latin typeface="Times New Roman" panose="02020603050405020304" pitchFamily="18" charset="0"/>
                <a:cs typeface="Times New Roman" panose="02020603050405020304" pitchFamily="18" charset="0"/>
              </a:rPr>
              <a:t>Cost (left) and CO2e (right) of Spending Same Money on E85 With Ethanol Using CCS/pipes vs. BEVs With Electricity From Wind</a:t>
            </a:r>
            <a:endParaRPr lang="en-US" sz="2400" spc="-75" dirty="0">
              <a:latin typeface="Times New Roman" panose="02020603050405020304" pitchFamily="18" charset="0"/>
              <a:cs typeface="Times New Roman" panose="02020603050405020304" pitchFamily="18" charset="0"/>
            </a:endParaRPr>
          </a:p>
        </p:txBody>
      </p:sp>
      <p:pic>
        <p:nvPicPr>
          <p:cNvPr id="7" name="Picture 6" descr="A graph of a graph with a red green and blue chart&#10;&#10;Description automatically generated with medium confidence">
            <a:extLst>
              <a:ext uri="{FF2B5EF4-FFF2-40B4-BE49-F238E27FC236}">
                <a16:creationId xmlns:a16="http://schemas.microsoft.com/office/drawing/2014/main" id="{8C9BC12D-7C40-57C3-0A8F-FDE357470D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0" y="950744"/>
            <a:ext cx="4572000" cy="4192756"/>
          </a:xfrm>
          <a:prstGeom prst="rect">
            <a:avLst/>
          </a:prstGeom>
        </p:spPr>
      </p:pic>
    </p:spTree>
    <p:extLst>
      <p:ext uri="{BB962C8B-B14F-4D97-AF65-F5344CB8AC3E}">
        <p14:creationId xmlns:p14="http://schemas.microsoft.com/office/powerpoint/2010/main" val="2374630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4"/>
          <p:cNvSpPr>
            <a:spLocks noChangeArrowheads="1"/>
          </p:cNvSpPr>
          <p:nvPr/>
        </p:nvSpPr>
        <p:spPr bwMode="auto">
          <a:xfrm>
            <a:off x="0" y="656874"/>
            <a:ext cx="9143999" cy="4391311"/>
          </a:xfrm>
          <a:prstGeom prst="rect">
            <a:avLst/>
          </a:prstGeom>
          <a:noFill/>
          <a:ln w="9525">
            <a:noFill/>
            <a:miter lim="800000"/>
            <a:headEnd/>
            <a:tailEnd/>
          </a:ln>
        </p:spPr>
        <p:txBody>
          <a:bodyPr wrap="square" lIns="81642" tIns="40821" rIns="81642" bIns="40821">
            <a:prstTxWarp prst="textNoShape">
              <a:avLst/>
            </a:prstTxWarp>
            <a:spAutoFit/>
          </a:bodyPr>
          <a:lstStyle/>
          <a:p>
            <a:pPr marL="457200" indent="-457200">
              <a:lnSpc>
                <a:spcPts val="2800"/>
              </a:lnSpc>
              <a:buAutoNum type="arabicParenR"/>
            </a:pPr>
            <a:r>
              <a:rPr lang="en-US" sz="2400" dirty="0">
                <a:solidFill>
                  <a:srgbClr val="FF0000"/>
                </a:solidFill>
                <a:latin typeface="Times New Roman"/>
                <a:cs typeface="Times New Roman"/>
              </a:rPr>
              <a:t>Produces 9-37 times more CO</a:t>
            </a:r>
            <a:r>
              <a:rPr lang="en-US" sz="2400" baseline="-25000" dirty="0">
                <a:solidFill>
                  <a:srgbClr val="FF0000"/>
                </a:solidFill>
                <a:latin typeface="Times New Roman"/>
                <a:cs typeface="Times New Roman"/>
              </a:rPr>
              <a:t>2</a:t>
            </a:r>
            <a:r>
              <a:rPr lang="en-US" sz="2400" dirty="0">
                <a:solidFill>
                  <a:srgbClr val="FF0000"/>
                </a:solidFill>
                <a:latin typeface="Times New Roman"/>
                <a:cs typeface="Times New Roman"/>
              </a:rPr>
              <a:t>e &amp; pollution per kWh  than wind</a:t>
            </a:r>
          </a:p>
          <a:p>
            <a:pPr marL="457200" indent="-457200">
              <a:lnSpc>
                <a:spcPts val="2800"/>
              </a:lnSpc>
              <a:buAutoNum type="arabicParenR"/>
            </a:pPr>
            <a:r>
              <a:rPr lang="en-US" sz="2400" dirty="0">
                <a:solidFill>
                  <a:srgbClr val="008000"/>
                </a:solidFill>
                <a:latin typeface="Times New Roman"/>
                <a:cs typeface="Times New Roman"/>
              </a:rPr>
              <a:t>Takes 10-22 y between plan &amp; operation v 0.5-3 y for new wind/solar</a:t>
            </a:r>
          </a:p>
          <a:p>
            <a:pPr marL="457200" indent="-457200">
              <a:lnSpc>
                <a:spcPts val="2800"/>
              </a:lnSpc>
              <a:buAutoNum type="arabicParenR"/>
            </a:pPr>
            <a:r>
              <a:rPr lang="en-US" sz="2400" dirty="0">
                <a:solidFill>
                  <a:srgbClr val="FF0000"/>
                </a:solidFill>
                <a:latin typeface="Times New Roman"/>
                <a:cs typeface="Times New Roman"/>
                <a:sym typeface="Wingdings"/>
              </a:rPr>
              <a:t>Capital costs 15-24 x; annual cost/kWh 5-10 x that of wind/solar </a:t>
            </a:r>
          </a:p>
          <a:p>
            <a:pPr marL="457200" indent="-457200">
              <a:lnSpc>
                <a:spcPts val="2800"/>
              </a:lnSpc>
              <a:buAutoNum type="arabicParenR"/>
            </a:pPr>
            <a:r>
              <a:rPr lang="en-US" sz="2400" dirty="0">
                <a:solidFill>
                  <a:srgbClr val="008000"/>
                </a:solidFill>
                <a:latin typeface="Times New Roman"/>
                <a:cs typeface="Times New Roman"/>
                <a:sym typeface="Wingdings"/>
              </a:rPr>
              <a:t> Nuclear never pays off the CO</a:t>
            </a:r>
            <a:r>
              <a:rPr lang="en-US" sz="2400" baseline="-25000" dirty="0">
                <a:solidFill>
                  <a:srgbClr val="008000"/>
                </a:solidFill>
                <a:latin typeface="Times New Roman"/>
                <a:cs typeface="Times New Roman"/>
                <a:sym typeface="Wingdings"/>
              </a:rPr>
              <a:t>2</a:t>
            </a:r>
            <a:r>
              <a:rPr lang="en-US" sz="2400" dirty="0">
                <a:solidFill>
                  <a:srgbClr val="008000"/>
                </a:solidFill>
                <a:latin typeface="Times New Roman"/>
                <a:cs typeface="Times New Roman"/>
                <a:sym typeface="Wingdings"/>
              </a:rPr>
              <a:t> &amp; pollution emissions it causes due to its 10-22 y of such emissions prior to operation and its preventing 5-10 x the energy-output-equivalent of wind/solar</a:t>
            </a:r>
          </a:p>
          <a:p>
            <a:pPr marL="457200" indent="-457200">
              <a:lnSpc>
                <a:spcPts val="2800"/>
              </a:lnSpc>
              <a:buAutoNum type="arabicParenR"/>
            </a:pPr>
            <a:r>
              <a:rPr lang="en-US" sz="2400" dirty="0">
                <a:solidFill>
                  <a:srgbClr val="FF0000"/>
                </a:solidFill>
                <a:latin typeface="Times New Roman"/>
                <a:cs typeface="Times New Roman"/>
              </a:rPr>
              <a:t>IPCC 2014: P. 517. “Robust evidence, high agreement” that increased use of nuclear leads to more</a:t>
            </a:r>
          </a:p>
          <a:p>
            <a:pPr marL="865411" lvl="1" indent="-457200">
              <a:lnSpc>
                <a:spcPts val="2800"/>
              </a:lnSpc>
              <a:buAutoNum type="alphaLcParenBoth"/>
            </a:pPr>
            <a:r>
              <a:rPr lang="en-US" sz="2400" dirty="0">
                <a:solidFill>
                  <a:srgbClr val="FF0000"/>
                </a:solidFill>
                <a:latin typeface="Times New Roman"/>
                <a:cs typeface="Times New Roman"/>
              </a:rPr>
              <a:t>Weapons proliferation risk</a:t>
            </a:r>
          </a:p>
          <a:p>
            <a:pPr marL="865411" lvl="1" indent="-457200">
              <a:lnSpc>
                <a:spcPts val="2800"/>
              </a:lnSpc>
              <a:buFontTx/>
              <a:buAutoNum type="alphaLcParenBoth"/>
            </a:pPr>
            <a:r>
              <a:rPr lang="en-US" sz="2400" dirty="0">
                <a:solidFill>
                  <a:srgbClr val="FF0000"/>
                </a:solidFill>
                <a:latin typeface="Times New Roman"/>
                <a:cs typeface="Times New Roman"/>
              </a:rPr>
              <a:t>Meltdown risk</a:t>
            </a:r>
          </a:p>
          <a:p>
            <a:pPr marL="865411" lvl="1" indent="-457200">
              <a:lnSpc>
                <a:spcPts val="2800"/>
              </a:lnSpc>
              <a:buAutoNum type="alphaLcParenBoth"/>
            </a:pPr>
            <a:r>
              <a:rPr lang="en-US" sz="2400" dirty="0">
                <a:solidFill>
                  <a:srgbClr val="FF0000"/>
                </a:solidFill>
                <a:latin typeface="Times New Roman"/>
                <a:cs typeface="Times New Roman"/>
              </a:rPr>
              <a:t>Waste risk</a:t>
            </a:r>
          </a:p>
          <a:p>
            <a:pPr marL="865411" lvl="1" indent="-457200">
              <a:lnSpc>
                <a:spcPts val="2800"/>
              </a:lnSpc>
              <a:buAutoNum type="alphaLcParenBoth"/>
            </a:pPr>
            <a:r>
              <a:rPr lang="en-US" sz="2400" dirty="0">
                <a:solidFill>
                  <a:srgbClr val="FF0000"/>
                </a:solidFill>
                <a:latin typeface="Times New Roman"/>
                <a:cs typeface="Times New Roman"/>
              </a:rPr>
              <a:t>Mining risk</a:t>
            </a:r>
          </a:p>
        </p:txBody>
      </p:sp>
      <p:sp>
        <p:nvSpPr>
          <p:cNvPr id="5" name="Rectangle 2"/>
          <p:cNvSpPr txBox="1">
            <a:spLocks noChangeArrowheads="1"/>
          </p:cNvSpPr>
          <p:nvPr/>
        </p:nvSpPr>
        <p:spPr>
          <a:xfrm>
            <a:off x="0" y="0"/>
            <a:ext cx="9144000" cy="593547"/>
          </a:xfrm>
          <a:prstGeom prst="rect">
            <a:avLst/>
          </a:prstGeom>
        </p:spPr>
        <p:txBody>
          <a:bodyPr vert="horz" lIns="81642" tIns="40821" rIns="81642" bIns="40821" rtlCol="0" anchor="b" anchorCtr="0">
            <a:noAutofit/>
          </a:bodyPr>
          <a:lstStyle>
            <a:lvl1pPr algn="ctr" defTabSz="1632844" rtl="0" eaLnBrk="1" latinLnBrk="0" hangingPunct="1">
              <a:spcBef>
                <a:spcPct val="0"/>
              </a:spcBef>
              <a:buNone/>
              <a:defRPr sz="8200" kern="1200">
                <a:solidFill>
                  <a:schemeClr val="accent1"/>
                </a:solidFill>
                <a:latin typeface="+mj-lt"/>
                <a:ea typeface="+mj-ea"/>
                <a:cs typeface="+mj-cs"/>
              </a:defRPr>
            </a:lvl1pPr>
          </a:lstStyle>
          <a:p>
            <a:r>
              <a:rPr lang="en-US" sz="3400" b="1" spc="-75" dirty="0">
                <a:latin typeface="Times New Roman"/>
                <a:cs typeface="Times New Roman"/>
              </a:rPr>
              <a:t>Issues With Nuclear as Part of </a:t>
            </a:r>
            <a:r>
              <a:rPr lang="en-US" sz="3400" b="1" spc="-75">
                <a:latin typeface="Times New Roman"/>
                <a:cs typeface="Times New Roman"/>
              </a:rPr>
              <a:t>the Solution</a:t>
            </a:r>
            <a:endParaRPr lang="en-US" sz="3400" spc="-75" dirty="0">
              <a:latin typeface="Times New Roman"/>
              <a:cs typeface="Times New Roman"/>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62448" y="3265479"/>
            <a:ext cx="3268619" cy="1781397"/>
          </a:xfrm>
          <a:prstGeom prst="rect">
            <a:avLst/>
          </a:prstGeom>
        </p:spPr>
      </p:pic>
    </p:spTree>
    <p:extLst>
      <p:ext uri="{BB962C8B-B14F-4D97-AF65-F5344CB8AC3E}">
        <p14:creationId xmlns:p14="http://schemas.microsoft.com/office/powerpoint/2010/main" val="270349383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13935</TotalTime>
  <Words>2860</Words>
  <Application>Microsoft Macintosh PowerPoint</Application>
  <PresentationFormat>On-screen Show (16:9)</PresentationFormat>
  <Paragraphs>276</Paragraphs>
  <Slides>33</Slides>
  <Notes>29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vt:lpstr>
      <vt:lpstr>Calibri</vt:lpstr>
      <vt:lpstr>News Gothic MT</vt:lpstr>
      <vt:lpstr>News Gothic MT (Body)</vt:lpstr>
      <vt:lpstr>Source Sans Pro</vt:lpstr>
      <vt:lpstr>Times</vt:lpstr>
      <vt:lpstr>Times New Roman</vt:lpstr>
      <vt:lpstr>Wingdings 2</vt:lpstr>
      <vt:lpstr>Breeze</vt:lpstr>
      <vt:lpstr>PowerPoint Presentation</vt:lpstr>
      <vt:lpstr>What are the Problems? Why act Quickly?</vt:lpstr>
      <vt:lpstr>Wind, Water, Solar (WWS) Solution Electrify or Provide Direct Heat For All Sectors and Provide the Electricity and Heat with 100% WWS</vt:lpstr>
      <vt:lpstr>Types of Storage for a 100% WWS System</vt:lpstr>
      <vt:lpstr>Good and Bad Sources and Uses of Hydrogen</vt:lpstr>
      <vt:lpstr>Why Not Carbon Capture, Direct Air Capture, Blue Hydrogen Non-H2-e-Fuels, Bioenergy, Small Modular Nuclear,  Geoengineering?</vt:lpstr>
      <vt:lpstr>PowerPoint Presentation</vt:lpstr>
      <vt:lpstr>Cost (left) and CO2e (right) of Spending Same Money on E85 With Ethanol Using CCS/pipes vs. BEVs With Electricity From Wind</vt:lpstr>
      <vt:lpstr>PowerPoint Presentation</vt:lpstr>
      <vt:lpstr>Transitioning an Individual Home to Run on WWS Electricity/Storage and No Gas</vt:lpstr>
      <vt:lpstr>Rooftop Solar Plus Battery Storage</vt:lpstr>
      <vt:lpstr>Ductless Mini-Split Electric Heat Pump Air Heater / Air Conditioner</vt:lpstr>
      <vt:lpstr>Electric Heat Pump Water Heater</vt:lpstr>
      <vt:lpstr>Electric Induction Cooktop</vt:lpstr>
      <vt:lpstr>Five Years of Energy Use Generated 120% of all home and vehicle energy  No electric bill, natural gas bill, or gasoline bill Received average $860/yr from CCA for excess electricity to grid</vt:lpstr>
      <vt:lpstr>No Blackout on Hottest Day of Year Sept. 6, 2020 Outside temperature: 106 F Inside temperature: 77 F  Blue=consumption by solar during day or batteries after sunset (2-3.3 kW/6.4 kWh)  Red=grid electricity</vt:lpstr>
      <vt:lpstr>Can the World Transition to 100%, Clean, Renewable Energy for all Purposes?   Roadmaps for 145 Countries</vt:lpstr>
      <vt:lpstr>All-Purpose End-Use Power Demand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Duarte Design,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Kyle Borges</dc:creator>
  <cp:lastModifiedBy>Mark Z Jacobson</cp:lastModifiedBy>
  <cp:revision>1464</cp:revision>
  <cp:lastPrinted>2017-03-09T18:30:40Z</cp:lastPrinted>
  <dcterms:created xsi:type="dcterms:W3CDTF">2013-06-25T22:33:34Z</dcterms:created>
  <dcterms:modified xsi:type="dcterms:W3CDTF">2023-09-23T02:46:03Z</dcterms:modified>
</cp:coreProperties>
</file>