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1"/>
  </p:notesMasterIdLst>
  <p:handoutMasterIdLst>
    <p:handoutMasterId r:id="rId22"/>
  </p:handoutMasterIdLst>
  <p:sldIdLst>
    <p:sldId id="100816" r:id="rId3"/>
    <p:sldId id="100815" r:id="rId4"/>
    <p:sldId id="262" r:id="rId5"/>
    <p:sldId id="100775" r:id="rId6"/>
    <p:sldId id="100807" r:id="rId7"/>
    <p:sldId id="100805" r:id="rId8"/>
    <p:sldId id="100812" r:id="rId9"/>
    <p:sldId id="100811" r:id="rId10"/>
    <p:sldId id="100822" r:id="rId11"/>
    <p:sldId id="100802" r:id="rId12"/>
    <p:sldId id="100821" r:id="rId13"/>
    <p:sldId id="100819" r:id="rId14"/>
    <p:sldId id="100823" r:id="rId15"/>
    <p:sldId id="100825" r:id="rId16"/>
    <p:sldId id="100813" r:id="rId17"/>
    <p:sldId id="100824" r:id="rId18"/>
    <p:sldId id="100804" r:id="rId19"/>
    <p:sldId id="100826" r:id="rId20"/>
  </p:sldIdLst>
  <p:sldSz cx="9144000" cy="6858000" type="screen4x3"/>
  <p:notesSz cx="7099300" cy="9385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3CD"/>
    <a:srgbClr val="B3D037"/>
    <a:srgbClr val="A8D5E0"/>
    <a:srgbClr val="4CBC91"/>
    <a:srgbClr val="66B5C8"/>
    <a:srgbClr val="D1AED2"/>
    <a:srgbClr val="9AB4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52183" autoAdjust="0"/>
  </p:normalViewPr>
  <p:slideViewPr>
    <p:cSldViewPr snapToGrid="0">
      <p:cViewPr varScale="1">
        <p:scale>
          <a:sx n="48" d="100"/>
          <a:sy n="48" d="100"/>
        </p:scale>
        <p:origin x="2395"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0" d="100"/>
          <a:sy n="70" d="100"/>
        </p:scale>
        <p:origin x="291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EBEB38-B2CE-4381-987A-2A86CC507FA6}"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4699E203-6B0C-4BF9-973E-4326256B2831}">
      <dgm:prSet/>
      <dgm:spPr/>
      <dgm:t>
        <a:bodyPr/>
        <a:lstStyle/>
        <a:p>
          <a:r>
            <a:rPr lang="en-GB"/>
            <a:t>Challenge 1 – The Net Zero Standards</a:t>
          </a:r>
          <a:endParaRPr lang="en-US"/>
        </a:p>
      </dgm:t>
    </dgm:pt>
    <dgm:pt modelId="{768B5C5D-F9B8-462C-BFFD-AC9D8F552B0C}" type="parTrans" cxnId="{590AFEF5-E990-44F5-AE66-19F4F66EAAFD}">
      <dgm:prSet/>
      <dgm:spPr/>
      <dgm:t>
        <a:bodyPr/>
        <a:lstStyle/>
        <a:p>
          <a:endParaRPr lang="en-US"/>
        </a:p>
      </dgm:t>
    </dgm:pt>
    <dgm:pt modelId="{429D2685-8C66-4DA7-9760-1A44E4D48E49}" type="sibTrans" cxnId="{590AFEF5-E990-44F5-AE66-19F4F66EAAFD}">
      <dgm:prSet/>
      <dgm:spPr/>
      <dgm:t>
        <a:bodyPr/>
        <a:lstStyle/>
        <a:p>
          <a:endParaRPr lang="en-US"/>
        </a:p>
      </dgm:t>
    </dgm:pt>
    <dgm:pt modelId="{7ED0EEA9-6140-4399-B6AA-28BB49EB4110}">
      <dgm:prSet/>
      <dgm:spPr/>
      <dgm:t>
        <a:bodyPr/>
        <a:lstStyle/>
        <a:p>
          <a:r>
            <a:rPr lang="en-GB" dirty="0"/>
            <a:t>Challenge 2 – How to prioritise</a:t>
          </a:r>
          <a:endParaRPr lang="en-US" dirty="0"/>
        </a:p>
      </dgm:t>
    </dgm:pt>
    <dgm:pt modelId="{0FE59C32-40DF-4122-BF9F-AC0A28062B63}" type="parTrans" cxnId="{4F753398-3F8F-493B-9040-6037E54EF7AE}">
      <dgm:prSet/>
      <dgm:spPr/>
      <dgm:t>
        <a:bodyPr/>
        <a:lstStyle/>
        <a:p>
          <a:endParaRPr lang="en-US"/>
        </a:p>
      </dgm:t>
    </dgm:pt>
    <dgm:pt modelId="{8D895BE2-D618-4B52-9839-14D4755C4377}" type="sibTrans" cxnId="{4F753398-3F8F-493B-9040-6037E54EF7AE}">
      <dgm:prSet/>
      <dgm:spPr/>
      <dgm:t>
        <a:bodyPr/>
        <a:lstStyle/>
        <a:p>
          <a:endParaRPr lang="en-US"/>
        </a:p>
      </dgm:t>
    </dgm:pt>
    <dgm:pt modelId="{866534C9-3D1A-4B8E-A457-E96760169762}">
      <dgm:prSet/>
      <dgm:spPr/>
      <dgm:t>
        <a:bodyPr/>
        <a:lstStyle/>
        <a:p>
          <a:r>
            <a:rPr lang="en-GB" dirty="0"/>
            <a:t>Challenge 3 – Are we asking the right questions?</a:t>
          </a:r>
          <a:endParaRPr lang="en-US" dirty="0"/>
        </a:p>
      </dgm:t>
    </dgm:pt>
    <dgm:pt modelId="{A8443343-C577-4C75-81D4-36F73E13DD02}" type="parTrans" cxnId="{9DEC3044-5279-4750-87D9-3B84702ECADF}">
      <dgm:prSet/>
      <dgm:spPr/>
      <dgm:t>
        <a:bodyPr/>
        <a:lstStyle/>
        <a:p>
          <a:endParaRPr lang="en-US"/>
        </a:p>
      </dgm:t>
    </dgm:pt>
    <dgm:pt modelId="{F66523A3-99F2-4A0E-8D8C-703C008988B3}" type="sibTrans" cxnId="{9DEC3044-5279-4750-87D9-3B84702ECADF}">
      <dgm:prSet/>
      <dgm:spPr/>
      <dgm:t>
        <a:bodyPr/>
        <a:lstStyle/>
        <a:p>
          <a:endParaRPr lang="en-US"/>
        </a:p>
      </dgm:t>
    </dgm:pt>
    <dgm:pt modelId="{BD02A4EC-B7D7-4BA8-BC09-A5A3327C0B87}" type="pres">
      <dgm:prSet presAssocID="{FBEBEB38-B2CE-4381-987A-2A86CC507FA6}" presName="root" presStyleCnt="0">
        <dgm:presLayoutVars>
          <dgm:dir/>
          <dgm:resizeHandles val="exact"/>
        </dgm:presLayoutVars>
      </dgm:prSet>
      <dgm:spPr/>
    </dgm:pt>
    <dgm:pt modelId="{D137A86C-3C92-4C01-B9AF-0E6FE051E724}" type="pres">
      <dgm:prSet presAssocID="{4699E203-6B0C-4BF9-973E-4326256B2831}" presName="compNode" presStyleCnt="0"/>
      <dgm:spPr/>
    </dgm:pt>
    <dgm:pt modelId="{52035EEA-0093-446E-AF02-AB18189161AE}" type="pres">
      <dgm:prSet presAssocID="{4699E203-6B0C-4BF9-973E-4326256B283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r"/>
        </a:ext>
      </dgm:extLst>
    </dgm:pt>
    <dgm:pt modelId="{01937EEA-FA70-4018-80AF-0AC69FF90E0B}" type="pres">
      <dgm:prSet presAssocID="{4699E203-6B0C-4BF9-973E-4326256B2831}" presName="spaceRect" presStyleCnt="0"/>
      <dgm:spPr/>
    </dgm:pt>
    <dgm:pt modelId="{6CFA6D95-EC3B-4DEB-AF2A-E351F4FBB763}" type="pres">
      <dgm:prSet presAssocID="{4699E203-6B0C-4BF9-973E-4326256B2831}" presName="textRect" presStyleLbl="revTx" presStyleIdx="0" presStyleCnt="3">
        <dgm:presLayoutVars>
          <dgm:chMax val="1"/>
          <dgm:chPref val="1"/>
        </dgm:presLayoutVars>
      </dgm:prSet>
      <dgm:spPr/>
    </dgm:pt>
    <dgm:pt modelId="{B7E8D478-9324-432A-BA50-CD68DF2D22B7}" type="pres">
      <dgm:prSet presAssocID="{429D2685-8C66-4DA7-9760-1A44E4D48E49}" presName="sibTrans" presStyleCnt="0"/>
      <dgm:spPr/>
    </dgm:pt>
    <dgm:pt modelId="{95343756-E609-4B7A-827B-005820DDFF4F}" type="pres">
      <dgm:prSet presAssocID="{7ED0EEA9-6140-4399-B6AA-28BB49EB4110}" presName="compNode" presStyleCnt="0"/>
      <dgm:spPr/>
    </dgm:pt>
    <dgm:pt modelId="{6984426D-FD32-4BDE-8F15-E54AA4DBAEDF}" type="pres">
      <dgm:prSet presAssocID="{7ED0EEA9-6140-4399-B6AA-28BB49EB411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1E158A50-BB01-4984-B8CF-221948C69D26}" type="pres">
      <dgm:prSet presAssocID="{7ED0EEA9-6140-4399-B6AA-28BB49EB4110}" presName="spaceRect" presStyleCnt="0"/>
      <dgm:spPr/>
    </dgm:pt>
    <dgm:pt modelId="{129C1548-BE44-46A0-887E-64C09D742880}" type="pres">
      <dgm:prSet presAssocID="{7ED0EEA9-6140-4399-B6AA-28BB49EB4110}" presName="textRect" presStyleLbl="revTx" presStyleIdx="1" presStyleCnt="3">
        <dgm:presLayoutVars>
          <dgm:chMax val="1"/>
          <dgm:chPref val="1"/>
        </dgm:presLayoutVars>
      </dgm:prSet>
      <dgm:spPr/>
    </dgm:pt>
    <dgm:pt modelId="{E60F7860-44CA-465C-A454-F5E09A6DD168}" type="pres">
      <dgm:prSet presAssocID="{8D895BE2-D618-4B52-9839-14D4755C4377}" presName="sibTrans" presStyleCnt="0"/>
      <dgm:spPr/>
    </dgm:pt>
    <dgm:pt modelId="{2E3B83FA-7ADD-404F-A47E-B64B2EE93790}" type="pres">
      <dgm:prSet presAssocID="{866534C9-3D1A-4B8E-A457-E96760169762}" presName="compNode" presStyleCnt="0"/>
      <dgm:spPr/>
    </dgm:pt>
    <dgm:pt modelId="{0DB52324-7E8A-4180-9FC2-7528ADF26C73}" type="pres">
      <dgm:prSet presAssocID="{866534C9-3D1A-4B8E-A457-E9676016976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uzzle"/>
        </a:ext>
      </dgm:extLst>
    </dgm:pt>
    <dgm:pt modelId="{7202F5FB-9A86-4F57-A509-ACB6ADE8D3DD}" type="pres">
      <dgm:prSet presAssocID="{866534C9-3D1A-4B8E-A457-E96760169762}" presName="spaceRect" presStyleCnt="0"/>
      <dgm:spPr/>
    </dgm:pt>
    <dgm:pt modelId="{FBA0E75A-4833-41F5-B562-9D0428334A02}" type="pres">
      <dgm:prSet presAssocID="{866534C9-3D1A-4B8E-A457-E96760169762}" presName="textRect" presStyleLbl="revTx" presStyleIdx="2" presStyleCnt="3">
        <dgm:presLayoutVars>
          <dgm:chMax val="1"/>
          <dgm:chPref val="1"/>
        </dgm:presLayoutVars>
      </dgm:prSet>
      <dgm:spPr/>
    </dgm:pt>
  </dgm:ptLst>
  <dgm:cxnLst>
    <dgm:cxn modelId="{A0FF8022-F8D9-4B73-952D-5E7D4ABB4FEB}" type="presOf" srcId="{866534C9-3D1A-4B8E-A457-E96760169762}" destId="{FBA0E75A-4833-41F5-B562-9D0428334A02}" srcOrd="0" destOrd="0" presId="urn:microsoft.com/office/officeart/2018/2/layout/IconLabelList"/>
    <dgm:cxn modelId="{3B1C6337-A633-48D0-9020-20BD1179F48F}" type="presOf" srcId="{4699E203-6B0C-4BF9-973E-4326256B2831}" destId="{6CFA6D95-EC3B-4DEB-AF2A-E351F4FBB763}" srcOrd="0" destOrd="0" presId="urn:microsoft.com/office/officeart/2018/2/layout/IconLabelList"/>
    <dgm:cxn modelId="{9DEC3044-5279-4750-87D9-3B84702ECADF}" srcId="{FBEBEB38-B2CE-4381-987A-2A86CC507FA6}" destId="{866534C9-3D1A-4B8E-A457-E96760169762}" srcOrd="2" destOrd="0" parTransId="{A8443343-C577-4C75-81D4-36F73E13DD02}" sibTransId="{F66523A3-99F2-4A0E-8D8C-703C008988B3}"/>
    <dgm:cxn modelId="{4F753398-3F8F-493B-9040-6037E54EF7AE}" srcId="{FBEBEB38-B2CE-4381-987A-2A86CC507FA6}" destId="{7ED0EEA9-6140-4399-B6AA-28BB49EB4110}" srcOrd="1" destOrd="0" parTransId="{0FE59C32-40DF-4122-BF9F-AC0A28062B63}" sibTransId="{8D895BE2-D618-4B52-9839-14D4755C4377}"/>
    <dgm:cxn modelId="{33CD5DCE-1947-4F66-B984-43A4E3CEE571}" type="presOf" srcId="{7ED0EEA9-6140-4399-B6AA-28BB49EB4110}" destId="{129C1548-BE44-46A0-887E-64C09D742880}" srcOrd="0" destOrd="0" presId="urn:microsoft.com/office/officeart/2018/2/layout/IconLabelList"/>
    <dgm:cxn modelId="{060D25F3-06DB-4031-BBD2-502DF9CAF901}" type="presOf" srcId="{FBEBEB38-B2CE-4381-987A-2A86CC507FA6}" destId="{BD02A4EC-B7D7-4BA8-BC09-A5A3327C0B87}" srcOrd="0" destOrd="0" presId="urn:microsoft.com/office/officeart/2018/2/layout/IconLabelList"/>
    <dgm:cxn modelId="{590AFEF5-E990-44F5-AE66-19F4F66EAAFD}" srcId="{FBEBEB38-B2CE-4381-987A-2A86CC507FA6}" destId="{4699E203-6B0C-4BF9-973E-4326256B2831}" srcOrd="0" destOrd="0" parTransId="{768B5C5D-F9B8-462C-BFFD-AC9D8F552B0C}" sibTransId="{429D2685-8C66-4DA7-9760-1A44E4D48E49}"/>
    <dgm:cxn modelId="{53253F56-E61D-48E1-9D3A-C666668FE5C5}" type="presParOf" srcId="{BD02A4EC-B7D7-4BA8-BC09-A5A3327C0B87}" destId="{D137A86C-3C92-4C01-B9AF-0E6FE051E724}" srcOrd="0" destOrd="0" presId="urn:microsoft.com/office/officeart/2018/2/layout/IconLabelList"/>
    <dgm:cxn modelId="{E03ADFEF-7F56-4D61-944C-D699A42BC13D}" type="presParOf" srcId="{D137A86C-3C92-4C01-B9AF-0E6FE051E724}" destId="{52035EEA-0093-446E-AF02-AB18189161AE}" srcOrd="0" destOrd="0" presId="urn:microsoft.com/office/officeart/2018/2/layout/IconLabelList"/>
    <dgm:cxn modelId="{F9A27182-16B0-4E0C-B703-FC4CEE5099A4}" type="presParOf" srcId="{D137A86C-3C92-4C01-B9AF-0E6FE051E724}" destId="{01937EEA-FA70-4018-80AF-0AC69FF90E0B}" srcOrd="1" destOrd="0" presId="urn:microsoft.com/office/officeart/2018/2/layout/IconLabelList"/>
    <dgm:cxn modelId="{D9075C5B-0C7F-44F1-B17A-6B5467C4AE55}" type="presParOf" srcId="{D137A86C-3C92-4C01-B9AF-0E6FE051E724}" destId="{6CFA6D95-EC3B-4DEB-AF2A-E351F4FBB763}" srcOrd="2" destOrd="0" presId="urn:microsoft.com/office/officeart/2018/2/layout/IconLabelList"/>
    <dgm:cxn modelId="{2AB71B8A-5DA8-4C9A-9313-9BDEE38B3B8E}" type="presParOf" srcId="{BD02A4EC-B7D7-4BA8-BC09-A5A3327C0B87}" destId="{B7E8D478-9324-432A-BA50-CD68DF2D22B7}" srcOrd="1" destOrd="0" presId="urn:microsoft.com/office/officeart/2018/2/layout/IconLabelList"/>
    <dgm:cxn modelId="{822B305A-4398-4177-B2B7-BC248C71D90C}" type="presParOf" srcId="{BD02A4EC-B7D7-4BA8-BC09-A5A3327C0B87}" destId="{95343756-E609-4B7A-827B-005820DDFF4F}" srcOrd="2" destOrd="0" presId="urn:microsoft.com/office/officeart/2018/2/layout/IconLabelList"/>
    <dgm:cxn modelId="{1EBC75F2-9CFA-4DB1-B1C0-87F7C4D0CD02}" type="presParOf" srcId="{95343756-E609-4B7A-827B-005820DDFF4F}" destId="{6984426D-FD32-4BDE-8F15-E54AA4DBAEDF}" srcOrd="0" destOrd="0" presId="urn:microsoft.com/office/officeart/2018/2/layout/IconLabelList"/>
    <dgm:cxn modelId="{94D8BA0B-F3E1-4A42-8FB7-EAFD747ED5D1}" type="presParOf" srcId="{95343756-E609-4B7A-827B-005820DDFF4F}" destId="{1E158A50-BB01-4984-B8CF-221948C69D26}" srcOrd="1" destOrd="0" presId="urn:microsoft.com/office/officeart/2018/2/layout/IconLabelList"/>
    <dgm:cxn modelId="{3A1E7889-05F1-4A48-AAD9-89BBDE02D99A}" type="presParOf" srcId="{95343756-E609-4B7A-827B-005820DDFF4F}" destId="{129C1548-BE44-46A0-887E-64C09D742880}" srcOrd="2" destOrd="0" presId="urn:microsoft.com/office/officeart/2018/2/layout/IconLabelList"/>
    <dgm:cxn modelId="{3ED40A8E-B4F5-48D2-9CF8-1FD330D47C9E}" type="presParOf" srcId="{BD02A4EC-B7D7-4BA8-BC09-A5A3327C0B87}" destId="{E60F7860-44CA-465C-A454-F5E09A6DD168}" srcOrd="3" destOrd="0" presId="urn:microsoft.com/office/officeart/2018/2/layout/IconLabelList"/>
    <dgm:cxn modelId="{C3C10E8B-6D54-478E-BBA1-7698E36BA61C}" type="presParOf" srcId="{BD02A4EC-B7D7-4BA8-BC09-A5A3327C0B87}" destId="{2E3B83FA-7ADD-404F-A47E-B64B2EE93790}" srcOrd="4" destOrd="0" presId="urn:microsoft.com/office/officeart/2018/2/layout/IconLabelList"/>
    <dgm:cxn modelId="{961303E1-C39D-40C4-AA22-695200E1CD80}" type="presParOf" srcId="{2E3B83FA-7ADD-404F-A47E-B64B2EE93790}" destId="{0DB52324-7E8A-4180-9FC2-7528ADF26C73}" srcOrd="0" destOrd="0" presId="urn:microsoft.com/office/officeart/2018/2/layout/IconLabelList"/>
    <dgm:cxn modelId="{2AF410EA-A69E-4DC2-B963-1DD1DCD5D98B}" type="presParOf" srcId="{2E3B83FA-7ADD-404F-A47E-B64B2EE93790}" destId="{7202F5FB-9A86-4F57-A509-ACB6ADE8D3DD}" srcOrd="1" destOrd="0" presId="urn:microsoft.com/office/officeart/2018/2/layout/IconLabelList"/>
    <dgm:cxn modelId="{64CF0A51-5A1F-4023-B371-2F7F10338E97}" type="presParOf" srcId="{2E3B83FA-7ADD-404F-A47E-B64B2EE93790}" destId="{FBA0E75A-4833-41F5-B562-9D0428334A0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993C8D-C742-40A0-AB16-0C49EB5B5FE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2FAFA5ED-E399-4D00-90A1-60D153897AB5}">
      <dgm:prSet/>
      <dgm:spPr/>
      <dgm:t>
        <a:bodyPr/>
        <a:lstStyle/>
        <a:p>
          <a:r>
            <a:rPr lang="en-US" dirty="0"/>
            <a:t>MATERIAL TYPE</a:t>
          </a:r>
          <a:endParaRPr lang="en-GB" dirty="0"/>
        </a:p>
      </dgm:t>
    </dgm:pt>
    <dgm:pt modelId="{CCC85A0B-749A-4A8D-AD2F-D21B98A83CCE}" type="parTrans" cxnId="{93FCE859-6E1F-4B99-80E8-F7078AADCE42}">
      <dgm:prSet/>
      <dgm:spPr/>
      <dgm:t>
        <a:bodyPr/>
        <a:lstStyle/>
        <a:p>
          <a:endParaRPr lang="en-GB"/>
        </a:p>
      </dgm:t>
    </dgm:pt>
    <dgm:pt modelId="{B8462C62-7286-487E-822C-3E618D7B1815}" type="sibTrans" cxnId="{93FCE859-6E1F-4B99-80E8-F7078AADCE42}">
      <dgm:prSet/>
      <dgm:spPr/>
      <dgm:t>
        <a:bodyPr/>
        <a:lstStyle/>
        <a:p>
          <a:endParaRPr lang="en-GB"/>
        </a:p>
      </dgm:t>
    </dgm:pt>
    <dgm:pt modelId="{21649BDF-A022-410F-96FA-A0578BD2A783}" type="pres">
      <dgm:prSet presAssocID="{00993C8D-C742-40A0-AB16-0C49EB5B5FEE}" presName="linear" presStyleCnt="0">
        <dgm:presLayoutVars>
          <dgm:animLvl val="lvl"/>
          <dgm:resizeHandles val="exact"/>
        </dgm:presLayoutVars>
      </dgm:prSet>
      <dgm:spPr/>
    </dgm:pt>
    <dgm:pt modelId="{0D9EF290-6C31-4F98-B86D-EC3D2CB8FE26}" type="pres">
      <dgm:prSet presAssocID="{2FAFA5ED-E399-4D00-90A1-60D153897AB5}" presName="parentText" presStyleLbl="node1" presStyleIdx="0" presStyleCnt="1" custLinFactNeighborX="-7935" custLinFactNeighborY="-80194">
        <dgm:presLayoutVars>
          <dgm:chMax val="0"/>
          <dgm:bulletEnabled val="1"/>
        </dgm:presLayoutVars>
      </dgm:prSet>
      <dgm:spPr/>
    </dgm:pt>
  </dgm:ptLst>
  <dgm:cxnLst>
    <dgm:cxn modelId="{E077B469-FAAC-4C40-9518-9FBD455C17C3}" type="presOf" srcId="{2FAFA5ED-E399-4D00-90A1-60D153897AB5}" destId="{0D9EF290-6C31-4F98-B86D-EC3D2CB8FE26}" srcOrd="0" destOrd="0" presId="urn:microsoft.com/office/officeart/2005/8/layout/vList2"/>
    <dgm:cxn modelId="{93FCE859-6E1F-4B99-80E8-F7078AADCE42}" srcId="{00993C8D-C742-40A0-AB16-0C49EB5B5FEE}" destId="{2FAFA5ED-E399-4D00-90A1-60D153897AB5}" srcOrd="0" destOrd="0" parTransId="{CCC85A0B-749A-4A8D-AD2F-D21B98A83CCE}" sibTransId="{B8462C62-7286-487E-822C-3E618D7B1815}"/>
    <dgm:cxn modelId="{BF3322F8-4AA3-436A-950F-889C246FDE26}" type="presOf" srcId="{00993C8D-C742-40A0-AB16-0C49EB5B5FEE}" destId="{21649BDF-A022-410F-96FA-A0578BD2A783}" srcOrd="0" destOrd="0" presId="urn:microsoft.com/office/officeart/2005/8/layout/vList2"/>
    <dgm:cxn modelId="{2497E937-B7DF-4CB9-8AAD-B210114E1E98}" type="presParOf" srcId="{21649BDF-A022-410F-96FA-A0578BD2A783}" destId="{0D9EF290-6C31-4F98-B86D-EC3D2CB8FE2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E244AE-2302-451D-9E02-243A1A2779C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0BE2639D-6E7C-4F92-809E-EF20B015235F}">
      <dgm:prSet/>
      <dgm:spPr/>
      <dgm:t>
        <a:bodyPr/>
        <a:lstStyle/>
        <a:p>
          <a:r>
            <a:rPr lang="en-US" b="1"/>
            <a:t>THICKNESS</a:t>
          </a:r>
          <a:endParaRPr lang="en-GB"/>
        </a:p>
      </dgm:t>
    </dgm:pt>
    <dgm:pt modelId="{95DDA748-CCFE-452D-85AE-F226DD8984BF}" type="parTrans" cxnId="{79F54BF9-18AE-4C94-A426-1CD702DFA45C}">
      <dgm:prSet/>
      <dgm:spPr/>
      <dgm:t>
        <a:bodyPr/>
        <a:lstStyle/>
        <a:p>
          <a:endParaRPr lang="en-GB"/>
        </a:p>
      </dgm:t>
    </dgm:pt>
    <dgm:pt modelId="{61D14650-9CF5-4BE5-8120-E02785E64D28}" type="sibTrans" cxnId="{79F54BF9-18AE-4C94-A426-1CD702DFA45C}">
      <dgm:prSet/>
      <dgm:spPr/>
      <dgm:t>
        <a:bodyPr/>
        <a:lstStyle/>
        <a:p>
          <a:endParaRPr lang="en-GB"/>
        </a:p>
      </dgm:t>
    </dgm:pt>
    <dgm:pt modelId="{24EBBAE8-0CB7-49B2-9BA0-6005D27CC337}" type="pres">
      <dgm:prSet presAssocID="{DCE244AE-2302-451D-9E02-243A1A2779C0}" presName="linear" presStyleCnt="0">
        <dgm:presLayoutVars>
          <dgm:animLvl val="lvl"/>
          <dgm:resizeHandles val="exact"/>
        </dgm:presLayoutVars>
      </dgm:prSet>
      <dgm:spPr/>
    </dgm:pt>
    <dgm:pt modelId="{DAD0A35E-1D82-45A0-B7A8-B3D312363764}" type="pres">
      <dgm:prSet presAssocID="{0BE2639D-6E7C-4F92-809E-EF20B015235F}" presName="parentText" presStyleLbl="node1" presStyleIdx="0" presStyleCnt="1">
        <dgm:presLayoutVars>
          <dgm:chMax val="0"/>
          <dgm:bulletEnabled val="1"/>
        </dgm:presLayoutVars>
      </dgm:prSet>
      <dgm:spPr/>
    </dgm:pt>
  </dgm:ptLst>
  <dgm:cxnLst>
    <dgm:cxn modelId="{8DC3CF23-0F0F-4BFF-B737-033B6433B0CF}" type="presOf" srcId="{0BE2639D-6E7C-4F92-809E-EF20B015235F}" destId="{DAD0A35E-1D82-45A0-B7A8-B3D312363764}" srcOrd="0" destOrd="0" presId="urn:microsoft.com/office/officeart/2005/8/layout/vList2"/>
    <dgm:cxn modelId="{D5A8CE9C-AB8C-4170-A7BC-84E11F1C6327}" type="presOf" srcId="{DCE244AE-2302-451D-9E02-243A1A2779C0}" destId="{24EBBAE8-0CB7-49B2-9BA0-6005D27CC337}" srcOrd="0" destOrd="0" presId="urn:microsoft.com/office/officeart/2005/8/layout/vList2"/>
    <dgm:cxn modelId="{79F54BF9-18AE-4C94-A426-1CD702DFA45C}" srcId="{DCE244AE-2302-451D-9E02-243A1A2779C0}" destId="{0BE2639D-6E7C-4F92-809E-EF20B015235F}" srcOrd="0" destOrd="0" parTransId="{95DDA748-CCFE-452D-85AE-F226DD8984BF}" sibTransId="{61D14650-9CF5-4BE5-8120-E02785E64D28}"/>
    <dgm:cxn modelId="{71EF7D15-0047-475C-BD61-BDE13710A7CD}" type="presParOf" srcId="{24EBBAE8-0CB7-49B2-9BA0-6005D27CC337}" destId="{DAD0A35E-1D82-45A0-B7A8-B3D312363764}"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3847FF-4062-4D73-9EAE-6788568D7FA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85C3CF07-DBEA-4516-B639-0D26823B25AB}">
      <dgm:prSet/>
      <dgm:spPr>
        <a:solidFill>
          <a:srgbClr val="FFC000"/>
        </a:solidFill>
      </dgm:spPr>
      <dgm:t>
        <a:bodyPr/>
        <a:lstStyle/>
        <a:p>
          <a:r>
            <a:rPr lang="en-US" b="1"/>
            <a:t>COST</a:t>
          </a:r>
          <a:endParaRPr lang="en-GB"/>
        </a:p>
      </dgm:t>
    </dgm:pt>
    <dgm:pt modelId="{5B8DAE58-7BE1-4931-807D-0EC6723EF018}" type="parTrans" cxnId="{A15E4D11-B8E4-4F27-9CF8-E0B80566C184}">
      <dgm:prSet/>
      <dgm:spPr/>
      <dgm:t>
        <a:bodyPr/>
        <a:lstStyle/>
        <a:p>
          <a:endParaRPr lang="en-GB"/>
        </a:p>
      </dgm:t>
    </dgm:pt>
    <dgm:pt modelId="{9AA36976-8830-469A-8F80-64A3268578C6}" type="sibTrans" cxnId="{A15E4D11-B8E4-4F27-9CF8-E0B80566C184}">
      <dgm:prSet/>
      <dgm:spPr/>
      <dgm:t>
        <a:bodyPr/>
        <a:lstStyle/>
        <a:p>
          <a:endParaRPr lang="en-GB"/>
        </a:p>
      </dgm:t>
    </dgm:pt>
    <dgm:pt modelId="{2A1C24A5-EB02-49E0-A3D0-9DB5A5FDF30E}" type="pres">
      <dgm:prSet presAssocID="{A83847FF-4062-4D73-9EAE-6788568D7FAA}" presName="linear" presStyleCnt="0">
        <dgm:presLayoutVars>
          <dgm:animLvl val="lvl"/>
          <dgm:resizeHandles val="exact"/>
        </dgm:presLayoutVars>
      </dgm:prSet>
      <dgm:spPr/>
    </dgm:pt>
    <dgm:pt modelId="{32C0EBB2-161E-42DD-AC5F-6FFD85ECD1F7}" type="pres">
      <dgm:prSet presAssocID="{85C3CF07-DBEA-4516-B639-0D26823B25AB}" presName="parentText" presStyleLbl="node1" presStyleIdx="0" presStyleCnt="1">
        <dgm:presLayoutVars>
          <dgm:chMax val="0"/>
          <dgm:bulletEnabled val="1"/>
        </dgm:presLayoutVars>
      </dgm:prSet>
      <dgm:spPr/>
    </dgm:pt>
  </dgm:ptLst>
  <dgm:cxnLst>
    <dgm:cxn modelId="{A15E4D11-B8E4-4F27-9CF8-E0B80566C184}" srcId="{A83847FF-4062-4D73-9EAE-6788568D7FAA}" destId="{85C3CF07-DBEA-4516-B639-0D26823B25AB}" srcOrd="0" destOrd="0" parTransId="{5B8DAE58-7BE1-4931-807D-0EC6723EF018}" sibTransId="{9AA36976-8830-469A-8F80-64A3268578C6}"/>
    <dgm:cxn modelId="{E315FD7D-A2CC-4ACB-B4CB-9B59F3EC4AFC}" type="presOf" srcId="{85C3CF07-DBEA-4516-B639-0D26823B25AB}" destId="{32C0EBB2-161E-42DD-AC5F-6FFD85ECD1F7}" srcOrd="0" destOrd="0" presId="urn:microsoft.com/office/officeart/2005/8/layout/vList2"/>
    <dgm:cxn modelId="{993EF68B-19BF-49B4-9604-FF88DC9BCC3D}" type="presOf" srcId="{A83847FF-4062-4D73-9EAE-6788568D7FAA}" destId="{2A1C24A5-EB02-49E0-A3D0-9DB5A5FDF30E}" srcOrd="0" destOrd="0" presId="urn:microsoft.com/office/officeart/2005/8/layout/vList2"/>
    <dgm:cxn modelId="{E6EE4F0B-014F-4295-9F77-BCCA98EF0AD0}" type="presParOf" srcId="{2A1C24A5-EB02-49E0-A3D0-9DB5A5FDF30E}" destId="{32C0EBB2-161E-42DD-AC5F-6FFD85ECD1F7}"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F1847D-B810-42A7-8DDC-C8828E550F4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3C82F3B7-6F86-4B25-9B82-506820122158}">
      <dgm:prSet/>
      <dgm:spPr>
        <a:solidFill>
          <a:schemeClr val="tx1"/>
        </a:solidFill>
      </dgm:spPr>
      <dgm:t>
        <a:bodyPr/>
        <a:lstStyle/>
        <a:p>
          <a:r>
            <a:rPr lang="en-US"/>
            <a:t>WARRANTIES</a:t>
          </a:r>
          <a:endParaRPr lang="en-GB"/>
        </a:p>
      </dgm:t>
    </dgm:pt>
    <dgm:pt modelId="{B221B61F-9E04-4E73-86A8-7D8138A2DD47}" type="parTrans" cxnId="{51A9BF0C-1595-41B1-8CCF-D75569361A47}">
      <dgm:prSet/>
      <dgm:spPr/>
      <dgm:t>
        <a:bodyPr/>
        <a:lstStyle/>
        <a:p>
          <a:endParaRPr lang="en-GB"/>
        </a:p>
      </dgm:t>
    </dgm:pt>
    <dgm:pt modelId="{B4A9712D-7770-46CF-943B-302DA03F1355}" type="sibTrans" cxnId="{51A9BF0C-1595-41B1-8CCF-D75569361A47}">
      <dgm:prSet/>
      <dgm:spPr/>
      <dgm:t>
        <a:bodyPr/>
        <a:lstStyle/>
        <a:p>
          <a:endParaRPr lang="en-GB"/>
        </a:p>
      </dgm:t>
    </dgm:pt>
    <dgm:pt modelId="{9EDB4DAC-14D4-4BB2-826E-1980C0FB6544}" type="pres">
      <dgm:prSet presAssocID="{8BF1847D-B810-42A7-8DDC-C8828E550F47}" presName="linear" presStyleCnt="0">
        <dgm:presLayoutVars>
          <dgm:animLvl val="lvl"/>
          <dgm:resizeHandles val="exact"/>
        </dgm:presLayoutVars>
      </dgm:prSet>
      <dgm:spPr/>
    </dgm:pt>
    <dgm:pt modelId="{DFDF84F6-16C7-423B-9BC8-7FCEADE5E23F}" type="pres">
      <dgm:prSet presAssocID="{3C82F3B7-6F86-4B25-9B82-506820122158}" presName="parentText" presStyleLbl="node1" presStyleIdx="0" presStyleCnt="1" custLinFactNeighborX="-89476" custLinFactNeighborY="33189">
        <dgm:presLayoutVars>
          <dgm:chMax val="0"/>
          <dgm:bulletEnabled val="1"/>
        </dgm:presLayoutVars>
      </dgm:prSet>
      <dgm:spPr/>
    </dgm:pt>
  </dgm:ptLst>
  <dgm:cxnLst>
    <dgm:cxn modelId="{51A9BF0C-1595-41B1-8CCF-D75569361A47}" srcId="{8BF1847D-B810-42A7-8DDC-C8828E550F47}" destId="{3C82F3B7-6F86-4B25-9B82-506820122158}" srcOrd="0" destOrd="0" parTransId="{B221B61F-9E04-4E73-86A8-7D8138A2DD47}" sibTransId="{B4A9712D-7770-46CF-943B-302DA03F1355}"/>
    <dgm:cxn modelId="{C1442DCA-F80D-4AEB-8FC9-77A7815D44DB}" type="presOf" srcId="{3C82F3B7-6F86-4B25-9B82-506820122158}" destId="{DFDF84F6-16C7-423B-9BC8-7FCEADE5E23F}" srcOrd="0" destOrd="0" presId="urn:microsoft.com/office/officeart/2005/8/layout/vList2"/>
    <dgm:cxn modelId="{B5B1E5E0-45BF-4035-B5EF-42FF3093340D}" type="presOf" srcId="{8BF1847D-B810-42A7-8DDC-C8828E550F47}" destId="{9EDB4DAC-14D4-4BB2-826E-1980C0FB6544}" srcOrd="0" destOrd="0" presId="urn:microsoft.com/office/officeart/2005/8/layout/vList2"/>
    <dgm:cxn modelId="{A9A5328A-CB93-4E68-9295-72BCB4A71075}" type="presParOf" srcId="{9EDB4DAC-14D4-4BB2-826E-1980C0FB6544}" destId="{DFDF84F6-16C7-423B-9BC8-7FCEADE5E23F}" srcOrd="0" destOrd="0" presId="urn:microsoft.com/office/officeart/2005/8/layout/v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36BE14-4404-44F5-9121-7C7342B13CF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31D77F2A-B563-4609-BE42-E6678701CFA1}">
      <dgm:prSet/>
      <dgm:spPr/>
      <dgm:t>
        <a:bodyPr/>
        <a:lstStyle/>
        <a:p>
          <a:r>
            <a:rPr lang="en-US" b="1"/>
            <a:t>EMBODIED CARBON /SQM</a:t>
          </a:r>
          <a:endParaRPr lang="en-GB"/>
        </a:p>
      </dgm:t>
    </dgm:pt>
    <dgm:pt modelId="{A5E5FF24-215C-4F89-9000-7F612529A62F}" type="parTrans" cxnId="{E2DF6BF9-620B-4AE1-9FD3-E14663C912F6}">
      <dgm:prSet/>
      <dgm:spPr/>
      <dgm:t>
        <a:bodyPr/>
        <a:lstStyle/>
        <a:p>
          <a:endParaRPr lang="en-GB"/>
        </a:p>
      </dgm:t>
    </dgm:pt>
    <dgm:pt modelId="{F4D12149-0479-4B5C-896D-512E3115E1D6}" type="sibTrans" cxnId="{E2DF6BF9-620B-4AE1-9FD3-E14663C912F6}">
      <dgm:prSet/>
      <dgm:spPr/>
      <dgm:t>
        <a:bodyPr/>
        <a:lstStyle/>
        <a:p>
          <a:endParaRPr lang="en-GB"/>
        </a:p>
      </dgm:t>
    </dgm:pt>
    <dgm:pt modelId="{D2C85888-08DA-4717-BE2B-229ECE94758B}" type="pres">
      <dgm:prSet presAssocID="{1436BE14-4404-44F5-9121-7C7342B13CFD}" presName="linear" presStyleCnt="0">
        <dgm:presLayoutVars>
          <dgm:animLvl val="lvl"/>
          <dgm:resizeHandles val="exact"/>
        </dgm:presLayoutVars>
      </dgm:prSet>
      <dgm:spPr/>
    </dgm:pt>
    <dgm:pt modelId="{A7DDC4FA-E698-4797-A62A-BCF990E407E3}" type="pres">
      <dgm:prSet presAssocID="{31D77F2A-B563-4609-BE42-E6678701CFA1}" presName="parentText" presStyleLbl="node1" presStyleIdx="0" presStyleCnt="1">
        <dgm:presLayoutVars>
          <dgm:chMax val="0"/>
          <dgm:bulletEnabled val="1"/>
        </dgm:presLayoutVars>
      </dgm:prSet>
      <dgm:spPr/>
    </dgm:pt>
  </dgm:ptLst>
  <dgm:cxnLst>
    <dgm:cxn modelId="{9FFFE63F-CB0C-410B-AD95-1D8DA1C49BBF}" type="presOf" srcId="{1436BE14-4404-44F5-9121-7C7342B13CFD}" destId="{D2C85888-08DA-4717-BE2B-229ECE94758B}" srcOrd="0" destOrd="0" presId="urn:microsoft.com/office/officeart/2005/8/layout/vList2"/>
    <dgm:cxn modelId="{576792D8-623D-44E9-A157-49450FF6A098}" type="presOf" srcId="{31D77F2A-B563-4609-BE42-E6678701CFA1}" destId="{A7DDC4FA-E698-4797-A62A-BCF990E407E3}" srcOrd="0" destOrd="0" presId="urn:microsoft.com/office/officeart/2005/8/layout/vList2"/>
    <dgm:cxn modelId="{E2DF6BF9-620B-4AE1-9FD3-E14663C912F6}" srcId="{1436BE14-4404-44F5-9121-7C7342B13CFD}" destId="{31D77F2A-B563-4609-BE42-E6678701CFA1}" srcOrd="0" destOrd="0" parTransId="{A5E5FF24-215C-4F89-9000-7F612529A62F}" sibTransId="{F4D12149-0479-4B5C-896D-512E3115E1D6}"/>
    <dgm:cxn modelId="{9A98EB77-67BD-481D-94C8-F8503B5AF806}" type="presParOf" srcId="{D2C85888-08DA-4717-BE2B-229ECE94758B}" destId="{A7DDC4FA-E698-4797-A62A-BCF990E407E3}" srcOrd="0" destOrd="0" presId="urn:microsoft.com/office/officeart/2005/8/layout/vList2"/>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84F8228-0102-4499-B441-E96D4B73AA4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F8C0769D-BE4D-4158-B0A0-CA9D7B084A1E}">
      <dgm:prSet/>
      <dgm:spPr/>
      <dgm:t>
        <a:bodyPr/>
        <a:lstStyle/>
        <a:p>
          <a:r>
            <a:rPr lang="en-US" b="1" dirty="0"/>
            <a:t>MANUFACTURER</a:t>
          </a:r>
          <a:endParaRPr lang="en-GB" dirty="0"/>
        </a:p>
      </dgm:t>
    </dgm:pt>
    <dgm:pt modelId="{9E69BEF4-CDCA-4D03-9D8F-74C2914F52C4}" type="parTrans" cxnId="{B81927DD-BC5B-4288-891C-6347B41695C1}">
      <dgm:prSet/>
      <dgm:spPr/>
      <dgm:t>
        <a:bodyPr/>
        <a:lstStyle/>
        <a:p>
          <a:endParaRPr lang="en-GB"/>
        </a:p>
      </dgm:t>
    </dgm:pt>
    <dgm:pt modelId="{43759F53-E1FE-4504-A68C-9ADA77814DF5}" type="sibTrans" cxnId="{B81927DD-BC5B-4288-891C-6347B41695C1}">
      <dgm:prSet/>
      <dgm:spPr/>
      <dgm:t>
        <a:bodyPr/>
        <a:lstStyle/>
        <a:p>
          <a:endParaRPr lang="en-GB"/>
        </a:p>
      </dgm:t>
    </dgm:pt>
    <dgm:pt modelId="{B13B8797-1DF7-4EE4-BADB-9593C0D8C128}" type="pres">
      <dgm:prSet presAssocID="{A84F8228-0102-4499-B441-E96D4B73AA46}" presName="linear" presStyleCnt="0">
        <dgm:presLayoutVars>
          <dgm:animLvl val="lvl"/>
          <dgm:resizeHandles val="exact"/>
        </dgm:presLayoutVars>
      </dgm:prSet>
      <dgm:spPr/>
    </dgm:pt>
    <dgm:pt modelId="{A467C500-8CBD-4562-B510-267343C1A87F}" type="pres">
      <dgm:prSet presAssocID="{F8C0769D-BE4D-4158-B0A0-CA9D7B084A1E}" presName="parentText" presStyleLbl="node1" presStyleIdx="0" presStyleCnt="1">
        <dgm:presLayoutVars>
          <dgm:chMax val="0"/>
          <dgm:bulletEnabled val="1"/>
        </dgm:presLayoutVars>
      </dgm:prSet>
      <dgm:spPr/>
    </dgm:pt>
  </dgm:ptLst>
  <dgm:cxnLst>
    <dgm:cxn modelId="{743F1817-34AC-483F-9B8C-BBEAB994D082}" type="presOf" srcId="{F8C0769D-BE4D-4158-B0A0-CA9D7B084A1E}" destId="{A467C500-8CBD-4562-B510-267343C1A87F}" srcOrd="0" destOrd="0" presId="urn:microsoft.com/office/officeart/2005/8/layout/vList2"/>
    <dgm:cxn modelId="{14F108D2-3B9D-4CEB-A8E6-D9EE898E5662}" type="presOf" srcId="{A84F8228-0102-4499-B441-E96D4B73AA46}" destId="{B13B8797-1DF7-4EE4-BADB-9593C0D8C128}" srcOrd="0" destOrd="0" presId="urn:microsoft.com/office/officeart/2005/8/layout/vList2"/>
    <dgm:cxn modelId="{B81927DD-BC5B-4288-891C-6347B41695C1}" srcId="{A84F8228-0102-4499-B441-E96D4B73AA46}" destId="{F8C0769D-BE4D-4158-B0A0-CA9D7B084A1E}" srcOrd="0" destOrd="0" parTransId="{9E69BEF4-CDCA-4D03-9D8F-74C2914F52C4}" sibTransId="{43759F53-E1FE-4504-A68C-9ADA77814DF5}"/>
    <dgm:cxn modelId="{39824908-B81D-4930-AC52-113F6C2A4D87}" type="presParOf" srcId="{B13B8797-1DF7-4EE4-BADB-9593C0D8C128}" destId="{A467C500-8CBD-4562-B510-267343C1A87F}" srcOrd="0" destOrd="0" presId="urn:microsoft.com/office/officeart/2005/8/layout/vList2"/>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D55BF1-DB70-4190-9200-6C27C8FCC3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74F101CB-32C6-4615-A08E-8E7E64293051}">
      <dgm:prSet/>
      <dgm:spPr>
        <a:solidFill>
          <a:schemeClr val="accent6">
            <a:lumMod val="75000"/>
          </a:schemeClr>
        </a:solidFill>
      </dgm:spPr>
      <dgm:t>
        <a:bodyPr/>
        <a:lstStyle/>
        <a:p>
          <a:r>
            <a:rPr lang="en-US" b="1"/>
            <a:t>SOURCE</a:t>
          </a:r>
          <a:endParaRPr lang="en-GB"/>
        </a:p>
      </dgm:t>
    </dgm:pt>
    <dgm:pt modelId="{A96A4830-D6BF-4DFA-BD8C-3A5CE2490431}" type="parTrans" cxnId="{8C642FCF-9A22-40E1-9DFD-3A8F0C235787}">
      <dgm:prSet/>
      <dgm:spPr/>
      <dgm:t>
        <a:bodyPr/>
        <a:lstStyle/>
        <a:p>
          <a:endParaRPr lang="en-GB"/>
        </a:p>
      </dgm:t>
    </dgm:pt>
    <dgm:pt modelId="{2199067B-9C4F-418C-B487-81BA9D609286}" type="sibTrans" cxnId="{8C642FCF-9A22-40E1-9DFD-3A8F0C235787}">
      <dgm:prSet/>
      <dgm:spPr/>
      <dgm:t>
        <a:bodyPr/>
        <a:lstStyle/>
        <a:p>
          <a:endParaRPr lang="en-GB"/>
        </a:p>
      </dgm:t>
    </dgm:pt>
    <dgm:pt modelId="{06F0309B-BD30-41AB-9135-F8F51F29303B}" type="pres">
      <dgm:prSet presAssocID="{6BD55BF1-DB70-4190-9200-6C27C8FCC3CB}" presName="linear" presStyleCnt="0">
        <dgm:presLayoutVars>
          <dgm:animLvl val="lvl"/>
          <dgm:resizeHandles val="exact"/>
        </dgm:presLayoutVars>
      </dgm:prSet>
      <dgm:spPr/>
    </dgm:pt>
    <dgm:pt modelId="{ABFD593C-899C-4581-B888-BF864EECF89C}" type="pres">
      <dgm:prSet presAssocID="{74F101CB-32C6-4615-A08E-8E7E64293051}" presName="parentText" presStyleLbl="node1" presStyleIdx="0" presStyleCnt="1">
        <dgm:presLayoutVars>
          <dgm:chMax val="0"/>
          <dgm:bulletEnabled val="1"/>
        </dgm:presLayoutVars>
      </dgm:prSet>
      <dgm:spPr/>
    </dgm:pt>
  </dgm:ptLst>
  <dgm:cxnLst>
    <dgm:cxn modelId="{EE4D6D29-B3B2-4115-8786-A1929597568D}" type="presOf" srcId="{74F101CB-32C6-4615-A08E-8E7E64293051}" destId="{ABFD593C-899C-4581-B888-BF864EECF89C}" srcOrd="0" destOrd="0" presId="urn:microsoft.com/office/officeart/2005/8/layout/vList2"/>
    <dgm:cxn modelId="{8C642FCF-9A22-40E1-9DFD-3A8F0C235787}" srcId="{6BD55BF1-DB70-4190-9200-6C27C8FCC3CB}" destId="{74F101CB-32C6-4615-A08E-8E7E64293051}" srcOrd="0" destOrd="0" parTransId="{A96A4830-D6BF-4DFA-BD8C-3A5CE2490431}" sibTransId="{2199067B-9C4F-418C-B487-81BA9D609286}"/>
    <dgm:cxn modelId="{FB00EBEE-DA48-4A6C-8A53-48AE1CC18888}" type="presOf" srcId="{6BD55BF1-DB70-4190-9200-6C27C8FCC3CB}" destId="{06F0309B-BD30-41AB-9135-F8F51F29303B}" srcOrd="0" destOrd="0" presId="urn:microsoft.com/office/officeart/2005/8/layout/vList2"/>
    <dgm:cxn modelId="{07B76D90-EB4F-4269-8C47-9EF7B9F68F46}" type="presParOf" srcId="{06F0309B-BD30-41AB-9135-F8F51F29303B}" destId="{ABFD593C-899C-4581-B888-BF864EECF89C}" srcOrd="0" destOrd="0" presId="urn:microsoft.com/office/officeart/2005/8/layout/vList2"/>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35EEA-0093-446E-AF02-AB18189161AE}">
      <dsp:nvSpPr>
        <dsp:cNvPr id="0" name=""/>
        <dsp:cNvSpPr/>
      </dsp:nvSpPr>
      <dsp:spPr>
        <a:xfrm>
          <a:off x="738477" y="1037662"/>
          <a:ext cx="1079825" cy="10798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FA6D95-EC3B-4DEB-AF2A-E351F4FBB763}">
      <dsp:nvSpPr>
        <dsp:cNvPr id="0" name=""/>
        <dsp:cNvSpPr/>
      </dsp:nvSpPr>
      <dsp:spPr>
        <a:xfrm>
          <a:off x="78583" y="2435142"/>
          <a:ext cx="23996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a:t>Challenge 1 – The Net Zero Standards</a:t>
          </a:r>
          <a:endParaRPr lang="en-US" sz="1700" kern="1200"/>
        </a:p>
      </dsp:txBody>
      <dsp:txXfrm>
        <a:off x="78583" y="2435142"/>
        <a:ext cx="2399612" cy="720000"/>
      </dsp:txXfrm>
    </dsp:sp>
    <dsp:sp modelId="{6984426D-FD32-4BDE-8F15-E54AA4DBAEDF}">
      <dsp:nvSpPr>
        <dsp:cNvPr id="0" name=""/>
        <dsp:cNvSpPr/>
      </dsp:nvSpPr>
      <dsp:spPr>
        <a:xfrm>
          <a:off x="3558022" y="1037662"/>
          <a:ext cx="1079825" cy="10798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9C1548-BE44-46A0-887E-64C09D742880}">
      <dsp:nvSpPr>
        <dsp:cNvPr id="0" name=""/>
        <dsp:cNvSpPr/>
      </dsp:nvSpPr>
      <dsp:spPr>
        <a:xfrm>
          <a:off x="2898129" y="2435142"/>
          <a:ext cx="23996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Challenge 2 – How to prioritise</a:t>
          </a:r>
          <a:endParaRPr lang="en-US" sz="1700" kern="1200" dirty="0"/>
        </a:p>
      </dsp:txBody>
      <dsp:txXfrm>
        <a:off x="2898129" y="2435142"/>
        <a:ext cx="2399612" cy="720000"/>
      </dsp:txXfrm>
    </dsp:sp>
    <dsp:sp modelId="{0DB52324-7E8A-4180-9FC2-7528ADF26C73}">
      <dsp:nvSpPr>
        <dsp:cNvPr id="0" name=""/>
        <dsp:cNvSpPr/>
      </dsp:nvSpPr>
      <dsp:spPr>
        <a:xfrm>
          <a:off x="6377567" y="1037662"/>
          <a:ext cx="1079825" cy="10798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A0E75A-4833-41F5-B562-9D0428334A02}">
      <dsp:nvSpPr>
        <dsp:cNvPr id="0" name=""/>
        <dsp:cNvSpPr/>
      </dsp:nvSpPr>
      <dsp:spPr>
        <a:xfrm>
          <a:off x="5717674" y="2435142"/>
          <a:ext cx="23996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Challenge 3 – Are we asking the right questions?</a:t>
          </a:r>
          <a:endParaRPr lang="en-US" sz="1700" kern="1200" dirty="0"/>
        </a:p>
      </dsp:txBody>
      <dsp:txXfrm>
        <a:off x="5717674" y="2435142"/>
        <a:ext cx="2399612"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EF290-6C31-4F98-B86D-EC3D2CB8FE26}">
      <dsp:nvSpPr>
        <dsp:cNvPr id="0" name=""/>
        <dsp:cNvSpPr/>
      </dsp:nvSpPr>
      <dsp:spPr>
        <a:xfrm>
          <a:off x="0" y="0"/>
          <a:ext cx="3266586"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MATERIAL TYPE</a:t>
          </a:r>
          <a:endParaRPr lang="en-GB" sz="1400" kern="1200" dirty="0"/>
        </a:p>
      </dsp:txBody>
      <dsp:txXfrm>
        <a:off x="16392" y="16392"/>
        <a:ext cx="3233802"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0A35E-1D82-45A0-B7A8-B3D312363764}">
      <dsp:nvSpPr>
        <dsp:cNvPr id="0" name=""/>
        <dsp:cNvSpPr/>
      </dsp:nvSpPr>
      <dsp:spPr>
        <a:xfrm>
          <a:off x="0" y="994"/>
          <a:ext cx="3337451"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THICKNESS</a:t>
          </a:r>
          <a:endParaRPr lang="en-GB" sz="3200" kern="1200"/>
        </a:p>
      </dsp:txBody>
      <dsp:txXfrm>
        <a:off x="37467" y="38461"/>
        <a:ext cx="3262517" cy="692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C0EBB2-161E-42DD-AC5F-6FFD85ECD1F7}">
      <dsp:nvSpPr>
        <dsp:cNvPr id="0" name=""/>
        <dsp:cNvSpPr/>
      </dsp:nvSpPr>
      <dsp:spPr>
        <a:xfrm>
          <a:off x="0" y="6160"/>
          <a:ext cx="1691565" cy="69556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a:t>COST</a:t>
          </a:r>
          <a:endParaRPr lang="en-GB" sz="2900" kern="1200"/>
        </a:p>
      </dsp:txBody>
      <dsp:txXfrm>
        <a:off x="33955" y="40115"/>
        <a:ext cx="1623655" cy="6276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F84F6-16C7-423B-9BC8-7FCEADE5E23F}">
      <dsp:nvSpPr>
        <dsp:cNvPr id="0" name=""/>
        <dsp:cNvSpPr/>
      </dsp:nvSpPr>
      <dsp:spPr>
        <a:xfrm>
          <a:off x="0" y="21353"/>
          <a:ext cx="2639543" cy="551655"/>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WARRANTIES</a:t>
          </a:r>
          <a:endParaRPr lang="en-GB" sz="2300" kern="1200"/>
        </a:p>
      </dsp:txBody>
      <dsp:txXfrm>
        <a:off x="26930" y="48283"/>
        <a:ext cx="2585683" cy="4977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DC4FA-E698-4797-A62A-BCF990E407E3}">
      <dsp:nvSpPr>
        <dsp:cNvPr id="0" name=""/>
        <dsp:cNvSpPr/>
      </dsp:nvSpPr>
      <dsp:spPr>
        <a:xfrm>
          <a:off x="0" y="1382"/>
          <a:ext cx="3337451"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EMBODIED CARBON /SQM</a:t>
          </a:r>
          <a:endParaRPr lang="en-GB" sz="1400" kern="1200"/>
        </a:p>
      </dsp:txBody>
      <dsp:txXfrm>
        <a:off x="16392" y="17774"/>
        <a:ext cx="3304667" cy="3030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7C500-8CBD-4562-B510-267343C1A87F}">
      <dsp:nvSpPr>
        <dsp:cNvPr id="0" name=""/>
        <dsp:cNvSpPr/>
      </dsp:nvSpPr>
      <dsp:spPr>
        <a:xfrm>
          <a:off x="0" y="6958"/>
          <a:ext cx="2194722"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MANUFACTURER</a:t>
          </a:r>
          <a:endParaRPr lang="en-GB" sz="1600" kern="1200" dirty="0"/>
        </a:p>
      </dsp:txBody>
      <dsp:txXfrm>
        <a:off x="18734" y="25692"/>
        <a:ext cx="2157254" cy="3462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D593C-899C-4581-B888-BF864EECF89C}">
      <dsp:nvSpPr>
        <dsp:cNvPr id="0" name=""/>
        <dsp:cNvSpPr/>
      </dsp:nvSpPr>
      <dsp:spPr>
        <a:xfrm>
          <a:off x="0" y="2975"/>
          <a:ext cx="3337451" cy="455715"/>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SOURCE</a:t>
          </a:r>
          <a:endParaRPr lang="en-GB" sz="1900" kern="1200"/>
        </a:p>
      </dsp:txBody>
      <dsp:txXfrm>
        <a:off x="22246" y="25221"/>
        <a:ext cx="3292959" cy="41122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475103-B33A-4D2D-D25B-AFFEC6BF5A4D}"/>
              </a:ext>
            </a:extLst>
          </p:cNvPr>
          <p:cNvSpPr>
            <a:spLocks noGrp="1"/>
          </p:cNvSpPr>
          <p:nvPr>
            <p:ph type="hdr" sz="quarter"/>
          </p:nvPr>
        </p:nvSpPr>
        <p:spPr>
          <a:xfrm>
            <a:off x="2" y="3"/>
            <a:ext cx="3076363" cy="470894"/>
          </a:xfrm>
          <a:prstGeom prst="rect">
            <a:avLst/>
          </a:prstGeom>
        </p:spPr>
        <p:txBody>
          <a:bodyPr vert="horz" lIns="91425" tIns="45712" rIns="91425" bIns="45712" rtlCol="0"/>
          <a:lstStyle>
            <a:lvl1pPr algn="l">
              <a:defRPr sz="1200"/>
            </a:lvl1pPr>
          </a:lstStyle>
          <a:p>
            <a:endParaRPr lang="en-GB"/>
          </a:p>
        </p:txBody>
      </p:sp>
      <p:sp>
        <p:nvSpPr>
          <p:cNvPr id="3" name="Date Placeholder 2">
            <a:extLst>
              <a:ext uri="{FF2B5EF4-FFF2-40B4-BE49-F238E27FC236}">
                <a16:creationId xmlns:a16="http://schemas.microsoft.com/office/drawing/2014/main" id="{5C590B90-790B-29F9-CFA1-135D7F37ED68}"/>
              </a:ext>
            </a:extLst>
          </p:cNvPr>
          <p:cNvSpPr>
            <a:spLocks noGrp="1"/>
          </p:cNvSpPr>
          <p:nvPr>
            <p:ph type="dt" sz="quarter" idx="1"/>
          </p:nvPr>
        </p:nvSpPr>
        <p:spPr>
          <a:xfrm>
            <a:off x="4021297" y="3"/>
            <a:ext cx="3076363" cy="470894"/>
          </a:xfrm>
          <a:prstGeom prst="rect">
            <a:avLst/>
          </a:prstGeom>
        </p:spPr>
        <p:txBody>
          <a:bodyPr vert="horz" lIns="91425" tIns="45712" rIns="91425" bIns="45712" rtlCol="0"/>
          <a:lstStyle>
            <a:lvl1pPr algn="r">
              <a:defRPr sz="1200"/>
            </a:lvl1pPr>
          </a:lstStyle>
          <a:p>
            <a:fld id="{3B89D81B-4E41-495B-8C5A-C8D921806A8B}" type="datetimeFigureOut">
              <a:rPr lang="en-GB" smtClean="0"/>
              <a:t>24/09/2023</a:t>
            </a:fld>
            <a:endParaRPr lang="en-GB"/>
          </a:p>
        </p:txBody>
      </p:sp>
      <p:sp>
        <p:nvSpPr>
          <p:cNvPr id="4" name="Footer Placeholder 3">
            <a:extLst>
              <a:ext uri="{FF2B5EF4-FFF2-40B4-BE49-F238E27FC236}">
                <a16:creationId xmlns:a16="http://schemas.microsoft.com/office/drawing/2014/main" id="{2237855D-6C47-7734-6DA0-327562A2785C}"/>
              </a:ext>
            </a:extLst>
          </p:cNvPr>
          <p:cNvSpPr>
            <a:spLocks noGrp="1"/>
          </p:cNvSpPr>
          <p:nvPr>
            <p:ph type="ftr" sz="quarter" idx="2"/>
          </p:nvPr>
        </p:nvSpPr>
        <p:spPr>
          <a:xfrm>
            <a:off x="2" y="8914410"/>
            <a:ext cx="3076363" cy="470892"/>
          </a:xfrm>
          <a:prstGeom prst="rect">
            <a:avLst/>
          </a:prstGeom>
        </p:spPr>
        <p:txBody>
          <a:bodyPr vert="horz" lIns="91425" tIns="45712" rIns="91425" bIns="45712"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6D534CD-8C53-4225-6DB1-1BD0D2F26D02}"/>
              </a:ext>
            </a:extLst>
          </p:cNvPr>
          <p:cNvSpPr>
            <a:spLocks noGrp="1"/>
          </p:cNvSpPr>
          <p:nvPr>
            <p:ph type="sldNum" sz="quarter" idx="3"/>
          </p:nvPr>
        </p:nvSpPr>
        <p:spPr>
          <a:xfrm>
            <a:off x="4021297" y="8914410"/>
            <a:ext cx="3076363" cy="470892"/>
          </a:xfrm>
          <a:prstGeom prst="rect">
            <a:avLst/>
          </a:prstGeom>
        </p:spPr>
        <p:txBody>
          <a:bodyPr vert="horz" lIns="91425" tIns="45712" rIns="91425" bIns="45712" rtlCol="0" anchor="b"/>
          <a:lstStyle>
            <a:lvl1pPr algn="r">
              <a:defRPr sz="1200"/>
            </a:lvl1pPr>
          </a:lstStyle>
          <a:p>
            <a:fld id="{2A7B0472-7923-4103-8638-323A5F5FC700}" type="slidenum">
              <a:rPr lang="en-GB" smtClean="0"/>
              <a:t>‹#›</a:t>
            </a:fld>
            <a:endParaRPr lang="en-GB"/>
          </a:p>
        </p:txBody>
      </p:sp>
    </p:spTree>
    <p:extLst>
      <p:ext uri="{BB962C8B-B14F-4D97-AF65-F5344CB8AC3E}">
        <p14:creationId xmlns:p14="http://schemas.microsoft.com/office/powerpoint/2010/main" val="2353879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76363" cy="470894"/>
          </a:xfrm>
          <a:prstGeom prst="rect">
            <a:avLst/>
          </a:prstGeom>
        </p:spPr>
        <p:txBody>
          <a:bodyPr vert="horz" lIns="91425" tIns="45712" rIns="91425" bIns="45712" rtlCol="0"/>
          <a:lstStyle>
            <a:lvl1pPr algn="l">
              <a:defRPr sz="1200"/>
            </a:lvl1pPr>
          </a:lstStyle>
          <a:p>
            <a:endParaRPr lang="en-GB"/>
          </a:p>
        </p:txBody>
      </p:sp>
      <p:sp>
        <p:nvSpPr>
          <p:cNvPr id="3" name="Date Placeholder 2"/>
          <p:cNvSpPr>
            <a:spLocks noGrp="1"/>
          </p:cNvSpPr>
          <p:nvPr>
            <p:ph type="dt" idx="1"/>
          </p:nvPr>
        </p:nvSpPr>
        <p:spPr>
          <a:xfrm>
            <a:off x="4021297" y="3"/>
            <a:ext cx="3076363" cy="470894"/>
          </a:xfrm>
          <a:prstGeom prst="rect">
            <a:avLst/>
          </a:prstGeom>
        </p:spPr>
        <p:txBody>
          <a:bodyPr vert="horz" lIns="91425" tIns="45712" rIns="91425" bIns="45712" rtlCol="0"/>
          <a:lstStyle>
            <a:lvl1pPr algn="r">
              <a:defRPr sz="1200"/>
            </a:lvl1pPr>
          </a:lstStyle>
          <a:p>
            <a:fld id="{E480B872-92CC-46F9-96DF-4CE0580A81F9}" type="datetimeFigureOut">
              <a:rPr lang="en-GB" smtClean="0"/>
              <a:t>24/09/2023</a:t>
            </a:fld>
            <a:endParaRPr lang="en-GB"/>
          </a:p>
        </p:txBody>
      </p:sp>
      <p:sp>
        <p:nvSpPr>
          <p:cNvPr id="4" name="Slide Image Placeholder 3"/>
          <p:cNvSpPr>
            <a:spLocks noGrp="1" noRot="1" noChangeAspect="1"/>
          </p:cNvSpPr>
          <p:nvPr>
            <p:ph type="sldImg" idx="2"/>
          </p:nvPr>
        </p:nvSpPr>
        <p:spPr>
          <a:xfrm>
            <a:off x="1438275" y="1171575"/>
            <a:ext cx="4222750" cy="3167063"/>
          </a:xfrm>
          <a:prstGeom prst="rect">
            <a:avLst/>
          </a:prstGeom>
          <a:noFill/>
          <a:ln w="12700">
            <a:solidFill>
              <a:prstClr val="black"/>
            </a:solidFill>
          </a:ln>
        </p:spPr>
        <p:txBody>
          <a:bodyPr vert="horz" lIns="91425" tIns="45712" rIns="91425" bIns="45712" rtlCol="0" anchor="ctr"/>
          <a:lstStyle/>
          <a:p>
            <a:endParaRPr lang="en-GB"/>
          </a:p>
        </p:txBody>
      </p:sp>
      <p:sp>
        <p:nvSpPr>
          <p:cNvPr id="5" name="Notes Placeholder 4"/>
          <p:cNvSpPr>
            <a:spLocks noGrp="1"/>
          </p:cNvSpPr>
          <p:nvPr>
            <p:ph type="body" sz="quarter" idx="3"/>
          </p:nvPr>
        </p:nvSpPr>
        <p:spPr>
          <a:xfrm>
            <a:off x="709931" y="4516678"/>
            <a:ext cx="5679440" cy="3695461"/>
          </a:xfrm>
          <a:prstGeom prst="rect">
            <a:avLst/>
          </a:prstGeom>
        </p:spPr>
        <p:txBody>
          <a:bodyPr vert="horz" lIns="91425" tIns="45712" rIns="91425" bIns="457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8914410"/>
            <a:ext cx="3076363" cy="470892"/>
          </a:xfrm>
          <a:prstGeom prst="rect">
            <a:avLst/>
          </a:prstGeom>
        </p:spPr>
        <p:txBody>
          <a:bodyPr vert="horz" lIns="91425" tIns="45712" rIns="91425" bIns="45712" rtlCol="0" anchor="b"/>
          <a:lstStyle>
            <a:lvl1pPr algn="l">
              <a:defRPr sz="1200"/>
            </a:lvl1pPr>
          </a:lstStyle>
          <a:p>
            <a:endParaRPr lang="en-GB"/>
          </a:p>
        </p:txBody>
      </p:sp>
      <p:sp>
        <p:nvSpPr>
          <p:cNvPr id="7" name="Slide Number Placeholder 6"/>
          <p:cNvSpPr>
            <a:spLocks noGrp="1"/>
          </p:cNvSpPr>
          <p:nvPr>
            <p:ph type="sldNum" sz="quarter" idx="5"/>
          </p:nvPr>
        </p:nvSpPr>
        <p:spPr>
          <a:xfrm>
            <a:off x="4021297" y="8914410"/>
            <a:ext cx="3076363" cy="470892"/>
          </a:xfrm>
          <a:prstGeom prst="rect">
            <a:avLst/>
          </a:prstGeom>
        </p:spPr>
        <p:txBody>
          <a:bodyPr vert="horz" lIns="91425" tIns="45712" rIns="91425" bIns="45712" rtlCol="0" anchor="b"/>
          <a:lstStyle>
            <a:lvl1pPr algn="r">
              <a:defRPr sz="1200"/>
            </a:lvl1pPr>
          </a:lstStyle>
          <a:p>
            <a:fld id="{819F3B59-4127-46F9-A425-95F720562B7A}" type="slidenum">
              <a:rPr lang="en-GB" smtClean="0"/>
              <a:t>‹#›</a:t>
            </a:fld>
            <a:endParaRPr lang="en-GB"/>
          </a:p>
        </p:txBody>
      </p:sp>
    </p:spTree>
    <p:extLst>
      <p:ext uri="{BB962C8B-B14F-4D97-AF65-F5344CB8AC3E}">
        <p14:creationId xmlns:p14="http://schemas.microsoft.com/office/powerpoint/2010/main" val="3617358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649288"/>
            <a:ext cx="4219575" cy="3165475"/>
          </a:xfrm>
        </p:spPr>
      </p:sp>
      <p:sp>
        <p:nvSpPr>
          <p:cNvPr id="3" name="Notes Placeholder 2"/>
          <p:cNvSpPr>
            <a:spLocks noGrp="1"/>
          </p:cNvSpPr>
          <p:nvPr>
            <p:ph type="body" idx="1"/>
          </p:nvPr>
        </p:nvSpPr>
        <p:spPr>
          <a:xfrm>
            <a:off x="709930" y="4070364"/>
            <a:ext cx="5679440" cy="3695461"/>
          </a:xfrm>
        </p:spPr>
        <p:txBody>
          <a:bodyPr/>
          <a:lstStyle/>
          <a:p>
            <a:pPr>
              <a:lnSpc>
                <a:spcPct val="107000"/>
              </a:lnSpc>
              <a:spcAft>
                <a:spcPts val="800"/>
              </a:spcAft>
            </a:pPr>
            <a:r>
              <a:rPr lang="en-GB" kern="100" dirty="0">
                <a:latin typeface="Calibri" panose="020F0502020204030204" pitchFamily="34" charset="0"/>
                <a:ea typeface="Calibri" panose="020F0502020204030204" pitchFamily="34" charset="0"/>
                <a:cs typeface="Times New Roman" panose="02020603050405020304" pitchFamily="18" charset="0"/>
              </a:rPr>
              <a:t>Hi, my name is Samantha McCabe and it’s a pleasure to be here today, I am an architect and Passive House designer, Director of Sustainability at </a:t>
            </a:r>
            <a:r>
              <a:rPr lang="en-GB" kern="100" dirty="0" err="1">
                <a:latin typeface="Calibri" panose="020F0502020204030204" pitchFamily="34" charset="0"/>
                <a:ea typeface="Calibri" panose="020F0502020204030204" pitchFamily="34" charset="0"/>
                <a:cs typeface="Times New Roman" panose="02020603050405020304" pitchFamily="18" charset="0"/>
              </a:rPr>
              <a:t>Oberlanders</a:t>
            </a:r>
            <a:r>
              <a:rPr lang="en-GB" kern="100" dirty="0">
                <a:latin typeface="Calibri" panose="020F0502020204030204" pitchFamily="34" charset="0"/>
                <a:ea typeface="Calibri" panose="020F0502020204030204" pitchFamily="34" charset="0"/>
                <a:cs typeface="Times New Roman" panose="02020603050405020304" pitchFamily="18" charset="0"/>
              </a:rPr>
              <a:t> Architects and Board Member for Architecture and Design Scotland.  </a:t>
            </a:r>
          </a:p>
          <a:p>
            <a:pPr>
              <a:lnSpc>
                <a:spcPct val="107000"/>
              </a:lnSpc>
              <a:spcAft>
                <a:spcPts val="800"/>
              </a:spcAft>
            </a:pPr>
            <a:r>
              <a:rPr lang="en-GB" kern="100" dirty="0">
                <a:latin typeface="Calibri" panose="020F0502020204030204" pitchFamily="34" charset="0"/>
                <a:ea typeface="Calibri" panose="020F0502020204030204" pitchFamily="34" charset="0"/>
                <a:cs typeface="Times New Roman" panose="02020603050405020304" pitchFamily="18" charset="0"/>
              </a:rPr>
              <a:t>The ultimate challenge I’d like to discuss today is HAS THE CONSTRUCTION INDUSTRY REQUIREMENT TO JUSTIFY COST &amp; EXPENDITURE OF NET ZERO GONE TOO FAR…</a:t>
            </a:r>
          </a:p>
          <a:p>
            <a:pPr defTabSz="914246">
              <a:lnSpc>
                <a:spcPct val="107000"/>
              </a:lnSpc>
              <a:spcAft>
                <a:spcPts val="800"/>
              </a:spcAft>
              <a:defRPr/>
            </a:pPr>
            <a:r>
              <a:rPr lang="en-GB" kern="100" dirty="0">
                <a:latin typeface="Calibri" panose="020F0502020204030204" pitchFamily="34" charset="0"/>
                <a:ea typeface="Calibri" panose="020F0502020204030204" pitchFamily="34" charset="0"/>
                <a:cs typeface="Times New Roman" panose="02020603050405020304" pitchFamily="18" charset="0"/>
              </a:rPr>
              <a:t>A perfect case study to demonstrate this is a project I’m leading for Historic Environment Scotland – their new archive facility called Archive House. containing 3 new world class Archive repositories retrofitted into an existing shed to the rear and a new build extension to the front of the site consisting of archive studios and offices for the HES team.</a:t>
            </a:r>
          </a:p>
          <a:p>
            <a:pPr>
              <a:lnSpc>
                <a:spcPct val="107000"/>
              </a:lnSpc>
              <a:spcAft>
                <a:spcPts val="800"/>
              </a:spcAft>
            </a:pPr>
            <a:r>
              <a:rPr lang="en-GB" i="1" kern="100" dirty="0">
                <a:latin typeface="Calibri" panose="020F0502020204030204" pitchFamily="34" charset="0"/>
                <a:ea typeface="Calibri" panose="020F0502020204030204" pitchFamily="34" charset="0"/>
                <a:cs typeface="Times New Roman" panose="02020603050405020304" pitchFamily="18" charset="0"/>
              </a:rPr>
              <a:t>Archive House will be the UK’s first truly Net Zero EnerPHit archive facility, making it world class.  The project is currently at RIBA Stage 4, detailed design stage and starts on site in Spring 2024.</a:t>
            </a:r>
          </a:p>
          <a:p>
            <a:pPr>
              <a:lnSpc>
                <a:spcPct val="107000"/>
              </a:lnSpc>
              <a:spcAft>
                <a:spcPts val="800"/>
              </a:spcAft>
            </a:pPr>
            <a:r>
              <a:rPr lang="en-GB" i="1" kern="100" dirty="0">
                <a:latin typeface="Calibri" panose="020F0502020204030204" pitchFamily="34" charset="0"/>
                <a:ea typeface="Calibri" panose="020F0502020204030204" pitchFamily="34" charset="0"/>
                <a:cs typeface="Times New Roman" panose="02020603050405020304" pitchFamily="18" charset="0"/>
              </a:rPr>
              <a:t>The ultimate goal of the project is to protect the archive and the users by creating a stable, comfortable environment that uses as little as the earth’s resources as it needs to in order to function.  </a:t>
            </a:r>
          </a:p>
          <a:p>
            <a:pPr>
              <a:lnSpc>
                <a:spcPct val="107000"/>
              </a:lnSpc>
              <a:spcAft>
                <a:spcPts val="800"/>
              </a:spcAft>
            </a:pPr>
            <a:endParaRPr lang="en-GB" i="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i="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i="1" kern="1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19F3B59-4127-46F9-A425-95F720562B7A}" type="slidenum">
              <a:rPr lang="en-GB" smtClean="0"/>
              <a:t>1</a:t>
            </a:fld>
            <a:endParaRPr lang="en-GB"/>
          </a:p>
        </p:txBody>
      </p:sp>
    </p:spTree>
    <p:extLst>
      <p:ext uri="{BB962C8B-B14F-4D97-AF65-F5344CB8AC3E}">
        <p14:creationId xmlns:p14="http://schemas.microsoft.com/office/powerpoint/2010/main" val="4023899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9388" y="682625"/>
            <a:ext cx="2917825" cy="2189163"/>
          </a:xfrm>
        </p:spPr>
      </p:sp>
      <p:sp>
        <p:nvSpPr>
          <p:cNvPr id="3" name="Notes Placeholder 2"/>
          <p:cNvSpPr>
            <a:spLocks noGrp="1"/>
          </p:cNvSpPr>
          <p:nvPr>
            <p:ph type="body" idx="1"/>
          </p:nvPr>
        </p:nvSpPr>
        <p:spPr>
          <a:xfrm>
            <a:off x="709930" y="3417221"/>
            <a:ext cx="5679440" cy="3695461"/>
          </a:xfrm>
        </p:spPr>
        <p:txBody>
          <a:bodyPr/>
          <a:lstStyle/>
          <a:p>
            <a:pPr>
              <a:lnSpc>
                <a:spcPct val="107000"/>
              </a:lnSpc>
              <a:spcAft>
                <a:spcPts val="800"/>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Each Zone had different requirements not only for temperature and humidity but for the activity and occupants within them.</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marL="342843" indent="-342843">
              <a:lnSpc>
                <a:spcPct val="107000"/>
              </a:lnSpc>
              <a:spcAft>
                <a:spcPts val="800"/>
              </a:spcAft>
              <a:buFont typeface="Times New Roman" panose="02020603050405020304" pitchFamily="18" charset="0"/>
              <a:buChar char="-"/>
              <a:tabLst>
                <a:tab pos="457123" algn="l"/>
              </a:tabLst>
            </a:pPr>
            <a:r>
              <a:rPr lang="en-US" sz="1100" kern="100" dirty="0">
                <a:latin typeface="Calibri" panose="020F0502020204030204" pitchFamily="34" charset="0"/>
                <a:ea typeface="Calibri" panose="020F0502020204030204" pitchFamily="34" charset="0"/>
                <a:cs typeface="Times New Roman" panose="02020603050405020304" pitchFamily="18" charset="0"/>
              </a:rPr>
              <a:t>On the diagram above The main and lower repositories shown in yellow to the north and south west deliberately with no windows.  They are temperature controlled to between 13-18 deg C all year round. </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marL="342843" indent="-342843">
              <a:lnSpc>
                <a:spcPct val="107000"/>
              </a:lnSpc>
              <a:spcAft>
                <a:spcPts val="800"/>
              </a:spcAft>
              <a:buFont typeface="Times New Roman" panose="02020603050405020304" pitchFamily="18" charset="0"/>
              <a:buChar char="-"/>
              <a:tabLst>
                <a:tab pos="457123" algn="l"/>
              </a:tabLst>
            </a:pPr>
            <a:r>
              <a:rPr lang="en-US" sz="1100" kern="100" dirty="0">
                <a:latin typeface="Calibri" panose="020F0502020204030204" pitchFamily="34" charset="0"/>
                <a:ea typeface="Calibri" panose="020F0502020204030204" pitchFamily="34" charset="0"/>
                <a:cs typeface="Times New Roman" panose="02020603050405020304" pitchFamily="18" charset="0"/>
              </a:rPr>
              <a:t>The cold store on the 2</a:t>
            </a:r>
            <a:r>
              <a:rPr lang="en-US" sz="1100" kern="100" baseline="30000" dirty="0">
                <a:latin typeface="Calibri" panose="020F0502020204030204" pitchFamily="34" charset="0"/>
                <a:ea typeface="Calibri" panose="020F0502020204030204" pitchFamily="34" charset="0"/>
                <a:cs typeface="Times New Roman" panose="02020603050405020304" pitchFamily="18" charset="0"/>
              </a:rPr>
              <a:t>nd</a:t>
            </a:r>
            <a:r>
              <a:rPr lang="en-US" sz="1100" kern="100" dirty="0">
                <a:latin typeface="Calibri" panose="020F0502020204030204" pitchFamily="34" charset="0"/>
                <a:ea typeface="Calibri" panose="020F0502020204030204" pitchFamily="34" charset="0"/>
                <a:cs typeface="Times New Roman" panose="02020603050405020304" pitchFamily="18" charset="0"/>
              </a:rPr>
              <a:t> floor (in blue) is controlled to 12 deg C</a:t>
            </a:r>
          </a:p>
          <a:p>
            <a:pPr marL="342843" indent="-342843">
              <a:lnSpc>
                <a:spcPct val="107000"/>
              </a:lnSpc>
              <a:spcAft>
                <a:spcPts val="800"/>
              </a:spcAft>
              <a:buFont typeface="Times New Roman" panose="02020603050405020304" pitchFamily="18" charset="0"/>
              <a:buChar char="-"/>
              <a:tabLst>
                <a:tab pos="457123" algn="l"/>
              </a:tabLst>
            </a:pPr>
            <a:r>
              <a:rPr lang="en-US" sz="1100" kern="100" dirty="0">
                <a:latin typeface="Calibri" panose="020F0502020204030204" pitchFamily="34" charset="0"/>
                <a:ea typeface="Calibri" panose="020F0502020204030204" pitchFamily="34" charset="0"/>
                <a:cs typeface="Times New Roman" panose="02020603050405020304" pitchFamily="18" charset="0"/>
              </a:rPr>
              <a:t>The main offices and Archivist studios (in orange) are controlled to 20deg C the orange zone consists of archive studios, digitalization and conservation studios, all with their own inherent spatial qualities.</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marL="742825" lvl="1" indent="-285702">
              <a:lnSpc>
                <a:spcPct val="107000"/>
              </a:lnSpc>
              <a:spcAft>
                <a:spcPts val="800"/>
              </a:spcAft>
              <a:buFont typeface="Times New Roman" panose="02020603050405020304" pitchFamily="18" charset="0"/>
              <a:buChar char="-"/>
              <a:tabLst>
                <a:tab pos="914246" algn="l"/>
              </a:tabLst>
            </a:pPr>
            <a:r>
              <a:rPr lang="en-US" sz="1100" kern="100" dirty="0">
                <a:latin typeface="Calibri" panose="020F0502020204030204" pitchFamily="34" charset="0"/>
                <a:ea typeface="Calibri" panose="020F0502020204030204" pitchFamily="34" charset="0"/>
                <a:cs typeface="Times New Roman" panose="02020603050405020304" pitchFamily="18" charset="0"/>
              </a:rPr>
              <a:t>The conservation studio wants north facing non direct light hence it’s location. The digitization studio wants no light generally creating a blackout space…but people do need to have comfortable space to work in when they aren’t within the blackout space.</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marL="742825" lvl="1" indent="-285702">
              <a:lnSpc>
                <a:spcPct val="107000"/>
              </a:lnSpc>
              <a:spcAft>
                <a:spcPts val="800"/>
              </a:spcAft>
              <a:buFont typeface="Times New Roman" panose="02020603050405020304" pitchFamily="18" charset="0"/>
              <a:buChar char="-"/>
              <a:tabLst>
                <a:tab pos="914246" algn="l"/>
              </a:tabLst>
            </a:pPr>
            <a:r>
              <a:rPr lang="en-US" sz="1100" kern="100" dirty="0">
                <a:latin typeface="Calibri" panose="020F0502020204030204" pitchFamily="34" charset="0"/>
                <a:ea typeface="Calibri" panose="020F0502020204030204" pitchFamily="34" charset="0"/>
                <a:cs typeface="Times New Roman" panose="02020603050405020304" pitchFamily="18" charset="0"/>
              </a:rPr>
              <a:t>The archive studios want natural light and steady temperatures year-round. requiring us to harness the Scottish sunshine throughout the year.</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marL="742825" lvl="1" indent="-285702">
              <a:lnSpc>
                <a:spcPct val="107000"/>
              </a:lnSpc>
              <a:spcAft>
                <a:spcPts val="800"/>
              </a:spcAft>
              <a:buFont typeface="Times New Roman" panose="02020603050405020304" pitchFamily="18" charset="0"/>
              <a:buChar char="-"/>
              <a:tabLst>
                <a:tab pos="914246" algn="l"/>
              </a:tabLst>
            </a:pPr>
            <a:r>
              <a:rPr lang="en-US" sz="1100" kern="100" dirty="0">
                <a:latin typeface="Calibri" panose="020F0502020204030204" pitchFamily="34" charset="0"/>
                <a:ea typeface="Calibri" panose="020F0502020204030204" pitchFamily="34" charset="0"/>
                <a:cs typeface="Times New Roman" panose="02020603050405020304" pitchFamily="18" charset="0"/>
              </a:rPr>
              <a:t>Staff breakout zone and kitchen want natural daylight good ventilation, beautiful views, out door space, sunshine and shade.</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from time to time we have had to decided and make a clear decision as to priorities that often conflict with either the passive house requirement of the Net Zero Construction...which one takes precedent?</a:t>
            </a:r>
          </a:p>
          <a:p>
            <a:pPr>
              <a:lnSpc>
                <a:spcPct val="107000"/>
              </a:lnSpc>
              <a:spcAft>
                <a:spcPts val="800"/>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AS THE PROJECT PROGRESSES, WE FIND THAT OTHER ASPECTS OF THE BRIEF BEGIN TO CHALENGE OUR ABILITY AS A DEISGN TEAM TO DELIVER THE NET ZERO GOALS…</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9F3B59-4127-46F9-A425-95F720562B7A}" type="slidenum">
              <a:rPr lang="en-GB" smtClean="0"/>
              <a:t>10</a:t>
            </a:fld>
            <a:endParaRPr lang="en-GB"/>
          </a:p>
        </p:txBody>
      </p:sp>
    </p:spTree>
    <p:extLst>
      <p:ext uri="{BB962C8B-B14F-4D97-AF65-F5344CB8AC3E}">
        <p14:creationId xmlns:p14="http://schemas.microsoft.com/office/powerpoint/2010/main" val="1648501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627063"/>
            <a:ext cx="4222750" cy="3167062"/>
          </a:xfrm>
        </p:spPr>
      </p:sp>
      <p:sp>
        <p:nvSpPr>
          <p:cNvPr id="3" name="Notes Placeholder 2"/>
          <p:cNvSpPr>
            <a:spLocks noGrp="1"/>
          </p:cNvSpPr>
          <p:nvPr>
            <p:ph type="body" idx="1"/>
          </p:nvPr>
        </p:nvSpPr>
        <p:spPr/>
        <p:txBody>
          <a:bodyPr/>
          <a:lstStyle/>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We needed to work out a priority list. Breaking down the challenge and the options to achieve the accreditation into smaller pieces became essential. </a:t>
            </a: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en-US" kern="100" dirty="0">
                <a:latin typeface="Calibri" panose="020F0502020204030204" pitchFamily="34" charset="0"/>
                <a:ea typeface="Calibri" panose="020F0502020204030204" pitchFamily="34" charset="0"/>
                <a:cs typeface="Times New Roman" panose="02020603050405020304" pitchFamily="18" charset="0"/>
              </a:rPr>
            </a:br>
            <a:r>
              <a:rPr lang="en-US" kern="100" dirty="0">
                <a:latin typeface="Calibri" panose="020F0502020204030204" pitchFamily="34" charset="0"/>
                <a:ea typeface="Calibri" panose="020F0502020204030204" pitchFamily="34" charset="0"/>
                <a:cs typeface="Times New Roman" panose="02020603050405020304" pitchFamily="18" charset="0"/>
              </a:rPr>
              <a:t>The priorities are clear:</a:t>
            </a: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Protect against fire and Environmental Stability</a:t>
            </a: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Security and Future proof for climate change and resilience</a:t>
            </a:r>
          </a:p>
          <a:p>
            <a:pPr defTabSz="914246">
              <a:lnSpc>
                <a:spcPct val="107000"/>
              </a:lnSpc>
              <a:spcAft>
                <a:spcPts val="800"/>
              </a:spcAft>
              <a:defRPr/>
            </a:pPr>
            <a:r>
              <a:rPr lang="en-US" kern="100" dirty="0">
                <a:latin typeface="Calibri" panose="020F0502020204030204" pitchFamily="34" charset="0"/>
                <a:ea typeface="Calibri" panose="020F0502020204030204" pitchFamily="34" charset="0"/>
                <a:cs typeface="Times New Roman" panose="02020603050405020304" pitchFamily="18" charset="0"/>
              </a:rPr>
              <a:t>Cost and a Circular economy</a:t>
            </a:r>
          </a:p>
          <a:p>
            <a:pPr>
              <a:lnSpc>
                <a:spcPct val="107000"/>
              </a:lnSpc>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Climate and Social Responsibility and Performance embody, Thermal comfort, Operational, Embodied and Whole life Carbon</a:t>
            </a:r>
          </a:p>
          <a:p>
            <a:pPr defTabSz="914246">
              <a:lnSpc>
                <a:spcPct val="107000"/>
              </a:lnSpc>
              <a:spcAft>
                <a:spcPts val="800"/>
              </a:spcAft>
              <a:defRPr/>
            </a:pPr>
            <a:r>
              <a:rPr lang="en-US" kern="100" dirty="0">
                <a:latin typeface="Calibri" panose="020F0502020204030204" pitchFamily="34" charset="0"/>
                <a:ea typeface="Calibri" panose="020F0502020204030204" pitchFamily="34" charset="0"/>
                <a:cs typeface="Times New Roman" panose="02020603050405020304" pitchFamily="18" charset="0"/>
              </a:rPr>
              <a:t>and over arching all others is Programme HES need to move by a certain time.</a:t>
            </a:r>
          </a:p>
          <a:p>
            <a:pPr>
              <a:lnSpc>
                <a:spcPct val="107000"/>
              </a:lnSpc>
              <a:spcAft>
                <a:spcPts val="800"/>
              </a:spcAft>
            </a:pPr>
            <a:endParaRPr lang="en-US" i="1"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9F3B59-4127-46F9-A425-95F720562B7A}" type="slidenum">
              <a:rPr lang="en-GB" smtClean="0"/>
              <a:t>11</a:t>
            </a:fld>
            <a:endParaRPr lang="en-GB"/>
          </a:p>
        </p:txBody>
      </p:sp>
    </p:spTree>
    <p:extLst>
      <p:ext uri="{BB962C8B-B14F-4D97-AF65-F5344CB8AC3E}">
        <p14:creationId xmlns:p14="http://schemas.microsoft.com/office/powerpoint/2010/main" val="3090318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398463"/>
            <a:ext cx="4222750" cy="3167062"/>
          </a:xfrm>
        </p:spPr>
      </p:sp>
      <p:sp>
        <p:nvSpPr>
          <p:cNvPr id="3" name="Notes Placeholder 2"/>
          <p:cNvSpPr>
            <a:spLocks noGrp="1"/>
          </p:cNvSpPr>
          <p:nvPr>
            <p:ph type="body" idx="1"/>
          </p:nvPr>
        </p:nvSpPr>
        <p:spPr>
          <a:xfrm>
            <a:off x="709930" y="3841763"/>
            <a:ext cx="5679440" cy="3695461"/>
          </a:xfrm>
        </p:spPr>
        <p:txBody>
          <a:bodyPr/>
          <a:lstStyle/>
          <a:p>
            <a:pPr>
              <a:lnSpc>
                <a:spcPct val="107000"/>
              </a:lnSpc>
              <a:spcAft>
                <a:spcPts val="800"/>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Based on the project priorities there have been some simple key decisions we’ve taken as a team to reduce the overall cost, complexity and carbon of the project,</a:t>
            </a:r>
          </a:p>
          <a:p>
            <a:pPr>
              <a:lnSpc>
                <a:spcPct val="107000"/>
              </a:lnSpc>
              <a:spcAft>
                <a:spcPts val="800"/>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 </a:t>
            </a:r>
            <a:r>
              <a:rPr lang="en-US" sz="1100" kern="100" dirty="0" err="1">
                <a:latin typeface="Calibri" panose="020F0502020204030204" pitchFamily="34" charset="0"/>
                <a:ea typeface="Calibri" panose="020F0502020204030204" pitchFamily="34" charset="0"/>
                <a:cs typeface="Times New Roman" panose="02020603050405020304" pitchFamily="18" charset="0"/>
              </a:rPr>
              <a:t>optimising</a:t>
            </a:r>
            <a:r>
              <a:rPr lang="en-US" sz="1100" kern="100" dirty="0">
                <a:latin typeface="Calibri" panose="020F0502020204030204" pitchFamily="34" charset="0"/>
                <a:ea typeface="Calibri" panose="020F0502020204030204" pitchFamily="34" charset="0"/>
                <a:cs typeface="Times New Roman" panose="02020603050405020304" pitchFamily="18" charset="0"/>
              </a:rPr>
              <a:t> user experience and comfort. these are:</a:t>
            </a:r>
          </a:p>
          <a:p>
            <a:pPr marL="342843" indent="-342843">
              <a:lnSpc>
                <a:spcPct val="107000"/>
              </a:lnSpc>
              <a:spcAft>
                <a:spcPts val="800"/>
              </a:spcAft>
              <a:buFont typeface="Arial" panose="020B0604020202020204" pitchFamily="34" charset="0"/>
              <a:buChar char="•"/>
              <a:tabLst>
                <a:tab pos="457123" algn="l"/>
              </a:tabLst>
            </a:pPr>
            <a:r>
              <a:rPr lang="en-US" sz="1100" kern="100" dirty="0">
                <a:latin typeface="Calibri" panose="020F0502020204030204" pitchFamily="34" charset="0"/>
                <a:ea typeface="Calibri" panose="020F0502020204030204" pitchFamily="34" charset="0"/>
                <a:cs typeface="Times New Roman" panose="02020603050405020304" pitchFamily="18" charset="0"/>
              </a:rPr>
              <a:t>Orientate Staff spaces in this case the staff terrace and break out facilities for maximum Solar Gain and views to the South</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marL="342843" indent="-342843">
              <a:lnSpc>
                <a:spcPct val="107000"/>
              </a:lnSpc>
              <a:spcAft>
                <a:spcPts val="800"/>
              </a:spcAft>
              <a:buFont typeface="Arial" panose="020B0604020202020204" pitchFamily="34" charset="0"/>
              <a:buChar char="•"/>
              <a:tabLst>
                <a:tab pos="457123" algn="l"/>
              </a:tabLst>
            </a:pPr>
            <a:r>
              <a:rPr lang="en-US" sz="1100" kern="100" dirty="0">
                <a:latin typeface="Calibri" panose="020F0502020204030204" pitchFamily="34" charset="0"/>
                <a:ea typeface="Calibri" panose="020F0502020204030204" pitchFamily="34" charset="0"/>
                <a:cs typeface="Times New Roman" panose="02020603050405020304" pitchFamily="18" charset="0"/>
              </a:rPr>
              <a:t>Open window splay to </a:t>
            </a:r>
            <a:r>
              <a:rPr lang="en-US" sz="1100" kern="100" dirty="0" err="1">
                <a:latin typeface="Calibri" panose="020F0502020204030204" pitchFamily="34" charset="0"/>
                <a:ea typeface="Calibri" panose="020F0502020204030204" pitchFamily="34" charset="0"/>
                <a:cs typeface="Times New Roman" panose="02020603050405020304" pitchFamily="18" charset="0"/>
              </a:rPr>
              <a:t>optimise</a:t>
            </a:r>
            <a:r>
              <a:rPr lang="en-US" sz="1100" kern="100" dirty="0">
                <a:latin typeface="Calibri" panose="020F0502020204030204" pitchFamily="34" charset="0"/>
                <a:ea typeface="Calibri" panose="020F0502020204030204" pitchFamily="34" charset="0"/>
                <a:cs typeface="Times New Roman" panose="02020603050405020304" pitchFamily="18" charset="0"/>
              </a:rPr>
              <a:t> light infiltration to the east, </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marL="342843" indent="-342843">
              <a:lnSpc>
                <a:spcPct val="107000"/>
              </a:lnSpc>
              <a:spcAft>
                <a:spcPts val="800"/>
              </a:spcAft>
              <a:buFont typeface="Arial" panose="020B0604020202020204" pitchFamily="34" charset="0"/>
              <a:buChar char="•"/>
              <a:tabLst>
                <a:tab pos="457123" algn="l"/>
              </a:tabLst>
            </a:pPr>
            <a:r>
              <a:rPr lang="en-US" sz="1100" kern="100" dirty="0">
                <a:latin typeface="Calibri" panose="020F0502020204030204" pitchFamily="34" charset="0"/>
                <a:ea typeface="Calibri" panose="020F0502020204030204" pitchFamily="34" charset="0"/>
                <a:cs typeface="Times New Roman" panose="02020603050405020304" pitchFamily="18" charset="0"/>
              </a:rPr>
              <a:t>Deep window reveals provide shade in the summer and splaying the windows reveals ensures longer light penetration in the winter.</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When it comes to Embodied carbon The big key moves are:</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marL="342843" indent="-342843">
              <a:lnSpc>
                <a:spcPct val="107000"/>
              </a:lnSpc>
              <a:spcAft>
                <a:spcPts val="800"/>
              </a:spcAft>
              <a:buFont typeface="Arial" panose="020B0604020202020204" pitchFamily="34" charset="0"/>
              <a:buChar char="•"/>
              <a:tabLst>
                <a:tab pos="457123" algn="l"/>
              </a:tabLst>
            </a:pPr>
            <a:r>
              <a:rPr lang="en-US" sz="1100" kern="100" dirty="0">
                <a:latin typeface="Calibri" panose="020F0502020204030204" pitchFamily="34" charset="0"/>
                <a:ea typeface="Calibri" panose="020F0502020204030204" pitchFamily="34" charset="0"/>
                <a:cs typeface="Times New Roman" panose="02020603050405020304" pitchFamily="18" charset="0"/>
              </a:rPr>
              <a:t>minimal alteration and disruption to existing roads, fence, paving infrastructure</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marL="342843" indent="-342843">
              <a:lnSpc>
                <a:spcPct val="107000"/>
              </a:lnSpc>
              <a:spcAft>
                <a:spcPts val="800"/>
              </a:spcAft>
              <a:buFont typeface="Arial" panose="020B0604020202020204" pitchFamily="34" charset="0"/>
              <a:buChar char="•"/>
              <a:tabLst>
                <a:tab pos="457123" algn="l"/>
              </a:tabLst>
            </a:pPr>
            <a:r>
              <a:rPr lang="en-US" sz="1100" kern="100" dirty="0">
                <a:latin typeface="Calibri" panose="020F0502020204030204" pitchFamily="34" charset="0"/>
                <a:ea typeface="Calibri" panose="020F0502020204030204" pitchFamily="34" charset="0"/>
                <a:cs typeface="Times New Roman" panose="02020603050405020304" pitchFamily="18" charset="0"/>
              </a:rPr>
              <a:t>Keep existing Frames and substructure in this case the steel frame, racking and foundations.</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marL="342843" indent="-342843">
              <a:lnSpc>
                <a:spcPct val="107000"/>
              </a:lnSpc>
              <a:spcAft>
                <a:spcPts val="800"/>
              </a:spcAft>
              <a:buFont typeface="Arial" panose="020B0604020202020204" pitchFamily="34" charset="0"/>
              <a:buChar char="•"/>
              <a:tabLst>
                <a:tab pos="457123" algn="l"/>
              </a:tabLst>
            </a:pPr>
            <a:r>
              <a:rPr lang="en-US" sz="1100" kern="100" dirty="0">
                <a:latin typeface="Calibri" panose="020F0502020204030204" pitchFamily="34" charset="0"/>
                <a:ea typeface="Calibri" panose="020F0502020204030204" pitchFamily="34" charset="0"/>
                <a:cs typeface="Times New Roman" panose="02020603050405020304" pitchFamily="18" charset="0"/>
              </a:rPr>
              <a:t>Create a tea cozy around existing frame to ensure minimal thermal bridges and clean clear airtightness lines.</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marL="342843" indent="-342843">
              <a:lnSpc>
                <a:spcPct val="107000"/>
              </a:lnSpc>
              <a:spcAft>
                <a:spcPts val="800"/>
              </a:spcAft>
              <a:buFont typeface="Arial" panose="020B0604020202020204" pitchFamily="34" charset="0"/>
              <a:buChar char="•"/>
              <a:tabLst>
                <a:tab pos="457123" algn="l"/>
              </a:tabLst>
            </a:pPr>
            <a:r>
              <a:rPr lang="en-US" sz="1100" kern="100" dirty="0">
                <a:latin typeface="Calibri" panose="020F0502020204030204" pitchFamily="34" charset="0"/>
                <a:ea typeface="Calibri" panose="020F0502020204030204" pitchFamily="34" charset="0"/>
                <a:cs typeface="Times New Roman" panose="02020603050405020304" pitchFamily="18" charset="0"/>
              </a:rPr>
              <a:t>recycled elements in this case bricks to outbuildings ensuring maximum performance to the critical spaces</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marL="342843" indent="-342843">
              <a:lnSpc>
                <a:spcPct val="107000"/>
              </a:lnSpc>
              <a:spcAft>
                <a:spcPts val="800"/>
              </a:spcAft>
              <a:buFont typeface="Arial" panose="020B0604020202020204" pitchFamily="34" charset="0"/>
              <a:buChar char="•"/>
              <a:tabLst>
                <a:tab pos="457123" algn="l"/>
              </a:tabLst>
            </a:pPr>
            <a:r>
              <a:rPr lang="en-US" sz="1100" kern="100" dirty="0">
                <a:latin typeface="Calibri" panose="020F0502020204030204" pitchFamily="34" charset="0"/>
                <a:ea typeface="Calibri" panose="020F0502020204030204" pitchFamily="34" charset="0"/>
                <a:cs typeface="Times New Roman" panose="02020603050405020304" pitchFamily="18" charset="0"/>
              </a:rPr>
              <a:t>Simple, clean lines, brick dimensions, standard panel sizes to reduce waste</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marL="342843" indent="-342843">
              <a:lnSpc>
                <a:spcPct val="107000"/>
              </a:lnSpc>
              <a:spcAft>
                <a:spcPts val="800"/>
              </a:spcAft>
              <a:buFont typeface="Arial" panose="020B0604020202020204" pitchFamily="34" charset="0"/>
              <a:buChar char="•"/>
              <a:tabLst>
                <a:tab pos="457123" algn="l"/>
              </a:tabLst>
            </a:pPr>
            <a:r>
              <a:rPr lang="en-US" sz="1100" kern="100" dirty="0">
                <a:latin typeface="Calibri" panose="020F0502020204030204" pitchFamily="34" charset="0"/>
                <a:ea typeface="Calibri" panose="020F0502020204030204" pitchFamily="34" charset="0"/>
                <a:cs typeface="Times New Roman" panose="02020603050405020304" pitchFamily="18" charset="0"/>
              </a:rPr>
              <a:t>simple transitions between elements</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marL="342843" indent="-342843">
              <a:lnSpc>
                <a:spcPct val="107000"/>
              </a:lnSpc>
              <a:spcAft>
                <a:spcPts val="800"/>
              </a:spcAft>
              <a:buFont typeface="Arial" panose="020B0604020202020204" pitchFamily="34" charset="0"/>
              <a:buChar char="•"/>
              <a:tabLst>
                <a:tab pos="457123" algn="l"/>
              </a:tabLst>
            </a:pPr>
            <a:r>
              <a:rPr lang="en-US" sz="1100" kern="100" dirty="0">
                <a:latin typeface="Calibri" panose="020F0502020204030204" pitchFamily="34" charset="0"/>
                <a:ea typeface="Calibri" panose="020F0502020204030204" pitchFamily="34" charset="0"/>
                <a:cs typeface="Times New Roman" panose="02020603050405020304" pitchFamily="18" charset="0"/>
              </a:rPr>
              <a:t>simple materials palette</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9F3B59-4127-46F9-A425-95F720562B7A}" type="slidenum">
              <a:rPr lang="en-GB" smtClean="0"/>
              <a:t>12</a:t>
            </a:fld>
            <a:endParaRPr lang="en-GB"/>
          </a:p>
        </p:txBody>
      </p:sp>
    </p:spTree>
    <p:extLst>
      <p:ext uri="{BB962C8B-B14F-4D97-AF65-F5344CB8AC3E}">
        <p14:creationId xmlns:p14="http://schemas.microsoft.com/office/powerpoint/2010/main" val="1035586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Reducing energy and improving comfort of occupants requires optimization of Natural Ventilation strategy.  Particularly in the staff occupied spaces natural ventilation and natural light are paramount in creating a welcoming environment.  This works hand in hand with creating warm comfortable well insulated spaces for the occupants. </a:t>
            </a:r>
          </a:p>
          <a:p>
            <a:pPr>
              <a:lnSpc>
                <a:spcPct val="107000"/>
              </a:lnSpc>
              <a:spcAft>
                <a:spcPts val="800"/>
              </a:spcAft>
            </a:pP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We have integrated heat recovery systems, deep reveals to promote shade on warm summer days and high windows to push natural light to the back of the archive studios during the short winter days.</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9F3B59-4127-46F9-A425-95F720562B7A}" type="slidenum">
              <a:rPr lang="en-GB" smtClean="0"/>
              <a:t>13</a:t>
            </a:fld>
            <a:endParaRPr lang="en-GB"/>
          </a:p>
        </p:txBody>
      </p:sp>
    </p:spTree>
    <p:extLst>
      <p:ext uri="{BB962C8B-B14F-4D97-AF65-F5344CB8AC3E}">
        <p14:creationId xmlns:p14="http://schemas.microsoft.com/office/powerpoint/2010/main" val="62813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Transparency on this project is absolutely critical to ensure we are delivering as one team.</a:t>
            </a:r>
          </a:p>
          <a:p>
            <a:pPr>
              <a:lnSpc>
                <a:spcPct val="107000"/>
              </a:lnSpc>
              <a:spcAft>
                <a:spcPts val="800"/>
              </a:spcAft>
            </a:pP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We have created a materials matrix that assess all our material choices against all the various priorities we listed above ensuring trade offs are clearly stated.</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9F3B59-4127-46F9-A425-95F720562B7A}" type="slidenum">
              <a:rPr lang="en-GB" smtClean="0"/>
              <a:t>14</a:t>
            </a:fld>
            <a:endParaRPr lang="en-GB"/>
          </a:p>
        </p:txBody>
      </p:sp>
    </p:spTree>
    <p:extLst>
      <p:ext uri="{BB962C8B-B14F-4D97-AF65-F5344CB8AC3E}">
        <p14:creationId xmlns:p14="http://schemas.microsoft.com/office/powerpoint/2010/main" val="1781719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46">
              <a:lnSpc>
                <a:spcPct val="107000"/>
              </a:lnSpc>
              <a:spcAft>
                <a:spcPts val="800"/>
              </a:spcAft>
              <a:defRPr/>
            </a:pPr>
            <a:r>
              <a:rPr lang="en-GB" sz="1400" kern="100" dirty="0">
                <a:latin typeface="Calibri" panose="020F0502020204030204" pitchFamily="34" charset="0"/>
                <a:ea typeface="Calibri" panose="020F0502020204030204" pitchFamily="34" charset="0"/>
                <a:cs typeface="Times New Roman" panose="02020603050405020304" pitchFamily="18" charset="0"/>
              </a:rPr>
              <a:t>What fundamentally matters is the design of the building and protection of the archive itself to enable energy storage in the mass and natural ventilation where necessary.  </a:t>
            </a:r>
          </a:p>
          <a:p>
            <a:pPr defTabSz="914246">
              <a:lnSpc>
                <a:spcPct val="107000"/>
              </a:lnSpc>
              <a:spcAft>
                <a:spcPts val="800"/>
              </a:spcAft>
              <a:defRPr/>
            </a:pPr>
            <a:endParaRPr lang="en-GB" sz="1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kern="100" dirty="0">
                <a:latin typeface="Calibri" panose="020F0502020204030204" pitchFamily="34" charset="0"/>
                <a:ea typeface="Calibri" panose="020F0502020204030204" pitchFamily="34" charset="0"/>
                <a:cs typeface="Times New Roman" panose="02020603050405020304" pitchFamily="18" charset="0"/>
              </a:rPr>
              <a:t>We are designing for the client to create a sufficiently controlled environment using minimal mechanical intervention.  Our fabric first approach has to ensure a Passive house, EnerPHit building is possible and ensures that the building is doing all the work for us instead of the systems within it. </a:t>
            </a:r>
          </a:p>
        </p:txBody>
      </p:sp>
      <p:sp>
        <p:nvSpPr>
          <p:cNvPr id="4" name="Slide Number Placeholder 3"/>
          <p:cNvSpPr>
            <a:spLocks noGrp="1"/>
          </p:cNvSpPr>
          <p:nvPr>
            <p:ph type="sldNum" sz="quarter" idx="5"/>
          </p:nvPr>
        </p:nvSpPr>
        <p:spPr/>
        <p:txBody>
          <a:bodyPr/>
          <a:lstStyle/>
          <a:p>
            <a:fld id="{819F3B59-4127-46F9-A425-95F720562B7A}" type="slidenum">
              <a:rPr lang="en-GB" smtClean="0"/>
              <a:t>15</a:t>
            </a:fld>
            <a:endParaRPr lang="en-GB"/>
          </a:p>
        </p:txBody>
      </p:sp>
    </p:spTree>
    <p:extLst>
      <p:ext uri="{BB962C8B-B14F-4D97-AF65-F5344CB8AC3E}">
        <p14:creationId xmlns:p14="http://schemas.microsoft.com/office/powerpoint/2010/main" val="76874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Overlaying all our decisions is questions about sufficiency and building the most with the least.  All of this must be aligned to Historic Environment Scotland Visionary Climate Challenge statement and their budget.  However, with these hugely aspirational targets there is always the questions of proof…</a:t>
            </a:r>
            <a:r>
              <a:rPr lang="en-US"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How and when do we prove our performance against the standards and to whom?   </a:t>
            </a: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At this stage I’m not sure that we have all the answers.</a:t>
            </a:r>
          </a:p>
        </p:txBody>
      </p:sp>
      <p:sp>
        <p:nvSpPr>
          <p:cNvPr id="4" name="Slide Number Placeholder 3"/>
          <p:cNvSpPr>
            <a:spLocks noGrp="1"/>
          </p:cNvSpPr>
          <p:nvPr>
            <p:ph type="sldNum" sz="quarter" idx="5"/>
          </p:nvPr>
        </p:nvSpPr>
        <p:spPr/>
        <p:txBody>
          <a:bodyPr/>
          <a:lstStyle/>
          <a:p>
            <a:fld id="{819F3B59-4127-46F9-A425-95F720562B7A}" type="slidenum">
              <a:rPr lang="en-GB" smtClean="0"/>
              <a:t>16</a:t>
            </a:fld>
            <a:endParaRPr lang="en-GB"/>
          </a:p>
        </p:txBody>
      </p:sp>
    </p:spTree>
    <p:extLst>
      <p:ext uri="{BB962C8B-B14F-4D97-AF65-F5344CB8AC3E}">
        <p14:creationId xmlns:p14="http://schemas.microsoft.com/office/powerpoint/2010/main" val="1335490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6688" y="354013"/>
            <a:ext cx="4225925" cy="3170237"/>
          </a:xfrm>
        </p:spPr>
      </p:sp>
      <p:sp>
        <p:nvSpPr>
          <p:cNvPr id="3" name="Notes Placeholder 2"/>
          <p:cNvSpPr>
            <a:spLocks noGrp="1"/>
          </p:cNvSpPr>
          <p:nvPr>
            <p:ph type="body" idx="1"/>
          </p:nvPr>
        </p:nvSpPr>
        <p:spPr>
          <a:xfrm>
            <a:off x="709930" y="4135678"/>
            <a:ext cx="5679440" cy="3695461"/>
          </a:xfrm>
        </p:spPr>
        <p:txBody>
          <a:bodyPr/>
          <a:lstStyle/>
          <a:p>
            <a:pPr>
              <a:lnSpc>
                <a:spcPct val="107000"/>
              </a:lnSpc>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Design teams have to jump many hurdles to meet the various standards, many of which have similar principles but don’t recognize each other’s commonalities and so demand repetitive leg work. Of course this risks diverting attention away from design and instead towards bureaucracy.  </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Don’t get me wrong, we’ve got this, and we are on track to deliver a first class facility. I’ll make sure of that.</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However it’s time to ask what actually matters.  My question to you is…</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How do we create a streamlined and safe pathway to creating truly low carbon buildings through Net Zero standards?  How do we get to a place where Net Zero is a help rather than a hindrance? A focus rather than a diversion. </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Let me give you some context, for this project alone we are using a NZPSB tracker, LCA one Click for embodied carbon, Passive house PHPP, IES TM54 models, building warrant submissions, building regulations, British standards for Archives, British standards for fire design, </a:t>
            </a:r>
            <a:r>
              <a:rPr lang="en-US" kern="100" dirty="0" err="1">
                <a:effectLst/>
                <a:latin typeface="Calibri" panose="020F0502020204030204" pitchFamily="34" charset="0"/>
                <a:ea typeface="Calibri" panose="020F0502020204030204" pitchFamily="34" charset="0"/>
                <a:cs typeface="Times New Roman" panose="02020603050405020304" pitchFamily="18" charset="0"/>
              </a:rPr>
              <a:t>nd</a:t>
            </a:r>
            <a:r>
              <a:rPr lang="en-US" kern="100" dirty="0">
                <a:effectLst/>
                <a:latin typeface="Calibri" panose="020F0502020204030204" pitchFamily="34" charset="0"/>
                <a:ea typeface="Calibri" panose="020F0502020204030204" pitchFamily="34" charset="0"/>
                <a:cs typeface="Times New Roman" panose="02020603050405020304" pitchFamily="18" charset="0"/>
              </a:rPr>
              <a:t> whole life carbon models.  Each of these standards adds cost for the client.   </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GB" dirty="0"/>
          </a:p>
        </p:txBody>
      </p:sp>
      <p:sp>
        <p:nvSpPr>
          <p:cNvPr id="4" name="Slide Number Placeholder 3"/>
          <p:cNvSpPr>
            <a:spLocks noGrp="1"/>
          </p:cNvSpPr>
          <p:nvPr>
            <p:ph type="sldNum" sz="quarter" idx="5"/>
          </p:nvPr>
        </p:nvSpPr>
        <p:spPr>
          <a:xfrm>
            <a:off x="4033234" y="8914410"/>
            <a:ext cx="3076363" cy="470892"/>
          </a:xfrm>
        </p:spPr>
        <p:txBody>
          <a:bodyPr/>
          <a:lstStyle/>
          <a:p>
            <a:fld id="{819F3B59-4127-46F9-A425-95F720562B7A}" type="slidenum">
              <a:rPr lang="en-GB" smtClean="0"/>
              <a:t>17</a:t>
            </a:fld>
            <a:endParaRPr lang="en-GB"/>
          </a:p>
        </p:txBody>
      </p:sp>
    </p:spTree>
    <p:extLst>
      <p:ext uri="{BB962C8B-B14F-4D97-AF65-F5344CB8AC3E}">
        <p14:creationId xmlns:p14="http://schemas.microsoft.com/office/powerpoint/2010/main" val="216612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9388" y="782638"/>
            <a:ext cx="4400550" cy="3302000"/>
          </a:xfrm>
        </p:spPr>
      </p:sp>
      <p:sp>
        <p:nvSpPr>
          <p:cNvPr id="3" name="Notes Placeholder 2"/>
          <p:cNvSpPr>
            <a:spLocks noGrp="1"/>
          </p:cNvSpPr>
          <p:nvPr>
            <p:ph type="body" idx="1"/>
          </p:nvPr>
        </p:nvSpPr>
        <p:spPr>
          <a:xfrm>
            <a:off x="709930" y="4569565"/>
            <a:ext cx="5679440" cy="4116243"/>
          </a:xfrm>
        </p:spPr>
        <p:txBody>
          <a:bodyPr/>
          <a:lstStyle/>
          <a:p>
            <a:pPr>
              <a:lnSpc>
                <a:spcPct val="107000"/>
              </a:lnSpc>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Perhaps it all boils down to good design that looks beyond just technologies, to innovation and future proofing.</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That’s how we’ve tackled Archive House.  We’ve minimized energy use whilst maximizing occupancy comfort through local natural energy, thermal storage, natural ventilation, orientation and building form.</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Is it time to step back from a culture of justification, to focus back on need driven, simplistic, anthropologic design?</a:t>
            </a:r>
          </a:p>
          <a:p>
            <a:pPr>
              <a:lnSpc>
                <a:spcPct val="107000"/>
              </a:lnSpc>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This project run by HES  – is hugely significant and  important - allowing us as a design team to push the boundaries and ask the industry questions. I believe we need to step back from time to time and ask our clients why they are building and start to simplify.</a:t>
            </a:r>
          </a:p>
          <a:p>
            <a:pPr>
              <a:lnSpc>
                <a:spcPct val="107000"/>
              </a:lnSpc>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It’s important that projects such as this are allowed to progress in order to allow the industry to learn and grow.</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19F3B59-4127-46F9-A425-95F720562B7A}" type="slidenum">
              <a:rPr lang="en-GB" smtClean="0"/>
              <a:t>18</a:t>
            </a:fld>
            <a:endParaRPr lang="en-GB"/>
          </a:p>
        </p:txBody>
      </p:sp>
    </p:spTree>
    <p:extLst>
      <p:ext uri="{BB962C8B-B14F-4D97-AF65-F5344CB8AC3E}">
        <p14:creationId xmlns:p14="http://schemas.microsoft.com/office/powerpoint/2010/main" val="1967952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474663"/>
            <a:ext cx="4222750" cy="3167062"/>
          </a:xfrm>
        </p:spPr>
      </p:sp>
      <p:sp>
        <p:nvSpPr>
          <p:cNvPr id="3" name="Notes Placeholder 2"/>
          <p:cNvSpPr>
            <a:spLocks noGrp="1"/>
          </p:cNvSpPr>
          <p:nvPr>
            <p:ph type="body" idx="1"/>
          </p:nvPr>
        </p:nvSpPr>
        <p:spPr>
          <a:xfrm>
            <a:off x="608330" y="3895846"/>
            <a:ext cx="5679440" cy="3695461"/>
          </a:xfrm>
        </p:spPr>
        <p:txBody>
          <a:bodyPr/>
          <a:lstStyle/>
          <a:p>
            <a:r>
              <a:rPr lang="en-US" dirty="0"/>
              <a:t>Today I’m going to talk to about the key challenges we are working through.</a:t>
            </a:r>
          </a:p>
          <a:p>
            <a:endParaRPr lang="en-US" dirty="0"/>
          </a:p>
          <a:p>
            <a:r>
              <a:rPr lang="en-US" dirty="0"/>
              <a:t>Challenge 1 is how we prove we’ve met the net zero standards</a:t>
            </a:r>
          </a:p>
          <a:p>
            <a:endParaRPr lang="en-US" dirty="0"/>
          </a:p>
          <a:p>
            <a:r>
              <a:rPr lang="en-US" dirty="0"/>
              <a:t>Challenge 2 is How do we prioritize, primarily the decision framework and how we align </a:t>
            </a:r>
            <a:r>
              <a:rPr lang="en-GB" kern="100" dirty="0">
                <a:latin typeface="Calibri" panose="020F0502020204030204" pitchFamily="34" charset="0"/>
                <a:ea typeface="Calibri" panose="020F0502020204030204" pitchFamily="34" charset="0"/>
                <a:cs typeface="Times New Roman" panose="02020603050405020304" pitchFamily="18" charset="0"/>
              </a:rPr>
              <a:t>the accreditation scheme with the detailed design</a:t>
            </a:r>
          </a:p>
          <a:p>
            <a:endParaRPr lang="en-GB" kern="100" dirty="0">
              <a:latin typeface="Calibri" panose="020F0502020204030204" pitchFamily="34" charset="0"/>
              <a:cs typeface="Times New Roman" panose="02020603050405020304" pitchFamily="18" charset="0"/>
            </a:endParaRPr>
          </a:p>
          <a:p>
            <a:r>
              <a:rPr lang="en-GB" kern="100" dirty="0">
                <a:latin typeface="Calibri" panose="020F0502020204030204" pitchFamily="34" charset="0"/>
                <a:cs typeface="Times New Roman" panose="02020603050405020304" pitchFamily="18" charset="0"/>
              </a:rPr>
              <a:t>And Challenge 3 is the overall complexity of the process are we asking the right questions?</a:t>
            </a:r>
            <a:endParaRPr lang="en-US" kern="100" dirty="0">
              <a:latin typeface="Calibri" panose="020F0502020204030204" pitchFamily="34" charset="0"/>
              <a:cs typeface="Times New Roman" panose="02020603050405020304" pitchFamily="18" charset="0"/>
            </a:endParaRPr>
          </a:p>
          <a:p>
            <a:endParaRPr lang="en-US" kern="100" dirty="0">
              <a:latin typeface="Calibri" panose="020F0502020204030204" pitchFamily="34" charset="0"/>
              <a:cs typeface="Times New Roman" panose="02020603050405020304" pitchFamily="18" charset="0"/>
            </a:endParaRPr>
          </a:p>
          <a:p>
            <a:r>
              <a:rPr lang="en-US" kern="100" dirty="0">
                <a:latin typeface="Calibri" panose="020F0502020204030204" pitchFamily="34" charset="0"/>
                <a:cs typeface="Times New Roman" panose="02020603050405020304" pitchFamily="18" charset="0"/>
              </a:rPr>
              <a:t>The point of this is that the Industry has set these standards the construction team are trying to meet them and prove them. The requirements of proof are so incredibly onerous that it is costing the client significantly, I wonder if we are losing sight of the bigger picture.</a:t>
            </a:r>
            <a:endParaRPr lang="en-US" dirty="0"/>
          </a:p>
        </p:txBody>
      </p:sp>
      <p:sp>
        <p:nvSpPr>
          <p:cNvPr id="4" name="Slide Number Placeholder 3"/>
          <p:cNvSpPr>
            <a:spLocks noGrp="1"/>
          </p:cNvSpPr>
          <p:nvPr>
            <p:ph type="sldNum" sz="quarter" idx="5"/>
          </p:nvPr>
        </p:nvSpPr>
        <p:spPr/>
        <p:txBody>
          <a:bodyPr/>
          <a:lstStyle/>
          <a:p>
            <a:fld id="{819F3B59-4127-46F9-A425-95F720562B7A}" type="slidenum">
              <a:rPr lang="en-GB" smtClean="0"/>
              <a:t>2</a:t>
            </a:fld>
            <a:endParaRPr lang="en-GB"/>
          </a:p>
        </p:txBody>
      </p:sp>
    </p:spTree>
    <p:extLst>
      <p:ext uri="{BB962C8B-B14F-4D97-AF65-F5344CB8AC3E}">
        <p14:creationId xmlns:p14="http://schemas.microsoft.com/office/powerpoint/2010/main" val="395320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463550"/>
            <a:ext cx="4222750" cy="3167063"/>
          </a:xfrm>
        </p:spPr>
      </p:sp>
      <p:sp>
        <p:nvSpPr>
          <p:cNvPr id="3" name="Notes Placeholder 2"/>
          <p:cNvSpPr>
            <a:spLocks noGrp="1"/>
          </p:cNvSpPr>
          <p:nvPr>
            <p:ph type="body" idx="1"/>
          </p:nvPr>
        </p:nvSpPr>
        <p:spPr>
          <a:xfrm>
            <a:off x="709930" y="3906959"/>
            <a:ext cx="5679440" cy="3695461"/>
          </a:xfrm>
        </p:spPr>
        <p:txBody>
          <a:bodyPr/>
          <a:lstStyle/>
          <a:p>
            <a:pPr>
              <a:lnSpc>
                <a:spcPct val="107000"/>
              </a:lnSpc>
              <a:spcAft>
                <a:spcPts val="800"/>
              </a:spcAft>
            </a:pPr>
            <a:r>
              <a:rPr lang="en-GB" i="1" kern="100" dirty="0">
                <a:latin typeface="Calibri" panose="020F0502020204030204" pitchFamily="34" charset="0"/>
                <a:ea typeface="Calibri" panose="020F0502020204030204" pitchFamily="34" charset="0"/>
                <a:cs typeface="Times New Roman" panose="02020603050405020304" pitchFamily="18" charset="0"/>
              </a:rPr>
              <a:t>The project has a very ambitious brief, pushing the team to strive for numerous standards.  We are committed to achieve the new Scottish Government Net Zero Public Sector Building Standard which tackles 6 separate aspects of sustainability in the form of Objectives.</a:t>
            </a: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i="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i="1" kern="100" dirty="0">
                <a:latin typeface="Calibri" panose="020F0502020204030204" pitchFamily="34" charset="0"/>
                <a:ea typeface="Calibri" panose="020F0502020204030204" pitchFamily="34" charset="0"/>
                <a:cs typeface="Times New Roman" panose="02020603050405020304" pitchFamily="18" charset="0"/>
              </a:rPr>
              <a:t>From placemaking and the justification for development, to embodied and operational carbon, water use and wellbeing targets for the occupiers and Whole life Carbon.  </a:t>
            </a:r>
          </a:p>
          <a:p>
            <a:pPr>
              <a:lnSpc>
                <a:spcPct val="107000"/>
              </a:lnSpc>
              <a:spcAft>
                <a:spcPts val="800"/>
              </a:spcAft>
            </a:pPr>
            <a:endParaRPr lang="en-GB" i="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i="1" kern="100" dirty="0">
                <a:latin typeface="Calibri" panose="020F0502020204030204" pitchFamily="34" charset="0"/>
                <a:ea typeface="Calibri" panose="020F0502020204030204" pitchFamily="34" charset="0"/>
                <a:cs typeface="Times New Roman" panose="02020603050405020304" pitchFamily="18" charset="0"/>
              </a:rPr>
              <a:t>It is a truly holistic approach to construction and has thrown up a few interesting hurdles that the design team have been solving in collaboration with Scottish Futures Trust and HES. </a:t>
            </a:r>
          </a:p>
          <a:p>
            <a:pPr>
              <a:lnSpc>
                <a:spcPct val="107000"/>
              </a:lnSpc>
              <a:spcAft>
                <a:spcPts val="800"/>
              </a:spcAft>
            </a:pPr>
            <a:endParaRPr lang="en-GB" i="1" kern="100" dirty="0">
              <a:latin typeface="Calibri" panose="020F0502020204030204" pitchFamily="34" charset="0"/>
              <a:ea typeface="Calibri" panose="020F0502020204030204" pitchFamily="34" charset="0"/>
              <a:cs typeface="Times New Roman" panose="02020603050405020304" pitchFamily="18" charset="0"/>
            </a:endParaRPr>
          </a:p>
          <a:p>
            <a:pPr defTabSz="914246">
              <a:lnSpc>
                <a:spcPct val="107000"/>
              </a:lnSpc>
              <a:spcAft>
                <a:spcPts val="800"/>
              </a:spcAft>
              <a:defRPr/>
            </a:pPr>
            <a:r>
              <a:rPr lang="en-US" kern="100" dirty="0">
                <a:latin typeface="Calibri" panose="020F0502020204030204" pitchFamily="34" charset="0"/>
                <a:ea typeface="Calibri" panose="020F0502020204030204" pitchFamily="34" charset="0"/>
                <a:cs typeface="Times New Roman" panose="02020603050405020304" pitchFamily="18" charset="0"/>
              </a:rPr>
              <a:t>For today’s purpose I’ll focus on the Objectives 2 and 3 - Embodied and Operational Carbon and the hurdles to jump in order to prove adherence .</a:t>
            </a: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i="1"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9F3B59-4127-46F9-A425-95F720562B7A}" type="slidenum">
              <a:rPr lang="en-GB" smtClean="0"/>
              <a:t>3</a:t>
            </a:fld>
            <a:endParaRPr lang="en-GB"/>
          </a:p>
        </p:txBody>
      </p:sp>
    </p:spTree>
    <p:extLst>
      <p:ext uri="{BB962C8B-B14F-4D97-AF65-F5344CB8AC3E}">
        <p14:creationId xmlns:p14="http://schemas.microsoft.com/office/powerpoint/2010/main" val="680605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One of the overriding themes of this conference and this project is achieving the maximum result by having the minimum impact on our resources. We are retaining as much of the existing building structure and substructure as possible.</a:t>
            </a:r>
          </a:p>
          <a:p>
            <a:pPr>
              <a:lnSpc>
                <a:spcPct val="107000"/>
              </a:lnSpc>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Creating a world class clean stable environment to protect the archive.</a:t>
            </a:r>
          </a:p>
          <a:p>
            <a:pPr>
              <a:lnSpc>
                <a:spcPct val="107000"/>
              </a:lnSpc>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We have started with an existing building essentially a shed filled with storage racking, existing structure and concrete slab as shown in the images above. </a:t>
            </a:r>
          </a:p>
          <a:p>
            <a:pPr>
              <a:lnSpc>
                <a:spcPct val="107000"/>
              </a:lnSpc>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The Net Zero Standard is pushing us to prove and justify all carbon usage for the project so if we can </a:t>
            </a:r>
            <a:r>
              <a:rPr lang="en-US" kern="100" dirty="0" err="1">
                <a:effectLst/>
                <a:latin typeface="Calibri" panose="020F0502020204030204" pitchFamily="34" charset="0"/>
                <a:ea typeface="Calibri" panose="020F0502020204030204" pitchFamily="34" charset="0"/>
                <a:cs typeface="Times New Roman" panose="02020603050405020304" pitchFamily="18" charset="0"/>
              </a:rPr>
              <a:t>minimise</a:t>
            </a:r>
            <a:r>
              <a:rPr lang="en-US" kern="100" dirty="0">
                <a:effectLst/>
                <a:latin typeface="Calibri" panose="020F0502020204030204" pitchFamily="34" charset="0"/>
                <a:ea typeface="Calibri" panose="020F0502020204030204" pitchFamily="34" charset="0"/>
                <a:cs typeface="Times New Roman" panose="02020603050405020304" pitchFamily="18" charset="0"/>
              </a:rPr>
              <a:t> carbon by retaining and using existing materials…we will!</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19F3B59-4127-46F9-A425-95F720562B7A}" type="slidenum">
              <a:rPr lang="en-GB" smtClean="0"/>
              <a:t>4</a:t>
            </a:fld>
            <a:endParaRPr lang="en-GB"/>
          </a:p>
        </p:txBody>
      </p:sp>
    </p:spTree>
    <p:extLst>
      <p:ext uri="{BB962C8B-B14F-4D97-AF65-F5344CB8AC3E}">
        <p14:creationId xmlns:p14="http://schemas.microsoft.com/office/powerpoint/2010/main" val="477023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377825"/>
            <a:ext cx="4222750" cy="3167063"/>
          </a:xfrm>
        </p:spPr>
      </p:sp>
      <p:sp>
        <p:nvSpPr>
          <p:cNvPr id="3" name="Notes Placeholder 2"/>
          <p:cNvSpPr>
            <a:spLocks noGrp="1"/>
          </p:cNvSpPr>
          <p:nvPr>
            <p:ph type="body" idx="1"/>
          </p:nvPr>
        </p:nvSpPr>
        <p:spPr>
          <a:xfrm>
            <a:off x="709930" y="3798220"/>
            <a:ext cx="5679440" cy="3695461"/>
          </a:xfrm>
        </p:spPr>
        <p:txBody>
          <a:bodyPr/>
          <a:lstStyle/>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Lets start to look with Embodied Carbon Objective 2.</a:t>
            </a: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We are retrofitting part of the building but we are also building new archival studios so essentially two building typologies and consequently two sets of targets are required for each Objective. </a:t>
            </a: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We are using software to measure the embodied carbon in the model however as no two retrofits are the same, bespoke targets were set based on the level of anticipated works. </a:t>
            </a: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To set the target we have started with </a:t>
            </a:r>
            <a:r>
              <a:rPr lang="en-US" kern="100" dirty="0" err="1">
                <a:latin typeface="Calibri" panose="020F0502020204030204" pitchFamily="34" charset="0"/>
                <a:ea typeface="Calibri" panose="020F0502020204030204" pitchFamily="34" charset="0"/>
                <a:cs typeface="Times New Roman" panose="02020603050405020304" pitchFamily="18" charset="0"/>
              </a:rPr>
              <a:t>Leti</a:t>
            </a:r>
            <a:r>
              <a:rPr lang="en-US" kern="100" dirty="0">
                <a:latin typeface="Calibri" panose="020F0502020204030204" pitchFamily="34" charset="0"/>
                <a:ea typeface="Calibri" panose="020F0502020204030204" pitchFamily="34" charset="0"/>
                <a:cs typeface="Times New Roman" panose="02020603050405020304" pitchFamily="18" charset="0"/>
              </a:rPr>
              <a:t> guidance of 600kgCo2/sqm shown on the above diagram for a new commercial building.  This diagram represents 100% of the carbon of a new construction as I’ve indicated we are building a mixture of retrofit and new… for the New 600kgCo2/m is acceptable …Generally the diagram above shows how much of the carbon that various elements of the construction represent.  We are keeping the substructure, this is the slab and the foundations therefore we can remove 17% of the 600kgCo2/sqm from our targets. We are retaining some of the superstructure so therefore we have extrapolated the % retention and subtracted this as well and on and on leaving us with an embodied carbon target of 320kgCo2/sqm for the refurb and 600kgfor the new building a combined aggregate of 460kgCo2/sqm.</a:t>
            </a: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 There are many benefits of retaining the structure from improving thermal mass and carbon storage but critically just building less.</a:t>
            </a:r>
          </a:p>
          <a:p>
            <a:pPr>
              <a:lnSpc>
                <a:spcPct val="107000"/>
              </a:lnSpc>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819F3B59-4127-46F9-A425-95F720562B7A}" type="slidenum">
              <a:rPr lang="en-GB" smtClean="0"/>
              <a:t>5</a:t>
            </a:fld>
            <a:endParaRPr lang="en-GB"/>
          </a:p>
        </p:txBody>
      </p:sp>
    </p:spTree>
    <p:extLst>
      <p:ext uri="{BB962C8B-B14F-4D97-AF65-F5344CB8AC3E}">
        <p14:creationId xmlns:p14="http://schemas.microsoft.com/office/powerpoint/2010/main" val="820426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561975"/>
            <a:ext cx="4222750" cy="3167063"/>
          </a:xfrm>
        </p:spPr>
      </p:sp>
      <p:sp>
        <p:nvSpPr>
          <p:cNvPr id="3" name="Notes Placeholder 2"/>
          <p:cNvSpPr>
            <a:spLocks noGrp="1"/>
          </p:cNvSpPr>
          <p:nvPr>
            <p:ph type="body" idx="1"/>
          </p:nvPr>
        </p:nvSpPr>
        <p:spPr>
          <a:xfrm>
            <a:off x="709930" y="4070364"/>
            <a:ext cx="5679440" cy="3695461"/>
          </a:xfrm>
        </p:spPr>
        <p:txBody>
          <a:bodyPr/>
          <a:lstStyle/>
          <a:p>
            <a:pPr algn="l"/>
            <a:r>
              <a:rPr lang="en-US" dirty="0"/>
              <a:t>Both the Embodied and operational carbon are intrinsically linked, because if you alter a product like the cladding for example it has impact on both the embodied carbon and the operational performance of the cladding system. NZPS Building Standard – at the moment doesn’t allow for trade offs between the two, making it difficult to connect the embodied carbon and operational both require specific target and measuring systems, software and training in order to prove.  And achieving one does not guarantee the other and occasionally decisions need to be taken to </a:t>
            </a:r>
            <a:r>
              <a:rPr lang="en-US" dirty="0" err="1"/>
              <a:t>prioritise</a:t>
            </a:r>
            <a:r>
              <a:rPr lang="en-US" dirty="0"/>
              <a:t> one over the other.</a:t>
            </a:r>
          </a:p>
          <a:p>
            <a:pPr algn="l"/>
            <a:endParaRPr lang="en-US" dirty="0"/>
          </a:p>
          <a:p>
            <a:pPr algn="l"/>
            <a:r>
              <a:rPr lang="en-US" dirty="0"/>
              <a:t>The average standard for embodied carbon is materials, creation of them and maintenance.  Operational carbon is the energy we use in operation of the building. The targets are based on industry standard at 100 kwh/m2/annum</a:t>
            </a:r>
            <a:endParaRPr lang="en-GB" dirty="0"/>
          </a:p>
          <a:p>
            <a:endParaRPr lang="en-GB" dirty="0"/>
          </a:p>
        </p:txBody>
      </p:sp>
      <p:sp>
        <p:nvSpPr>
          <p:cNvPr id="4" name="Slide Number Placeholder 3"/>
          <p:cNvSpPr>
            <a:spLocks noGrp="1"/>
          </p:cNvSpPr>
          <p:nvPr>
            <p:ph type="sldNum" sz="quarter" idx="5"/>
          </p:nvPr>
        </p:nvSpPr>
        <p:spPr/>
        <p:txBody>
          <a:bodyPr/>
          <a:lstStyle/>
          <a:p>
            <a:fld id="{819F3B59-4127-46F9-A425-95F720562B7A}" type="slidenum">
              <a:rPr lang="en-GB" smtClean="0"/>
              <a:t>6</a:t>
            </a:fld>
            <a:endParaRPr lang="en-GB"/>
          </a:p>
        </p:txBody>
      </p:sp>
    </p:spTree>
    <p:extLst>
      <p:ext uri="{BB962C8B-B14F-4D97-AF65-F5344CB8AC3E}">
        <p14:creationId xmlns:p14="http://schemas.microsoft.com/office/powerpoint/2010/main" val="2939523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are we performing so far…Embodied Carbon, Targets versus reality… we are sitting slightly above our target for the retrofit but significantly below for the extension.  Not to worry to much as yet as we are on track and everyone needs a starting point… There is still a lot of refinement to be detailed and taken account of before we reach site.</a:t>
            </a:r>
            <a:endParaRPr lang="en-GB" dirty="0"/>
          </a:p>
        </p:txBody>
      </p:sp>
      <p:sp>
        <p:nvSpPr>
          <p:cNvPr id="4" name="Slide Number Placeholder 3"/>
          <p:cNvSpPr>
            <a:spLocks noGrp="1"/>
          </p:cNvSpPr>
          <p:nvPr>
            <p:ph type="sldNum" sz="quarter" idx="5"/>
          </p:nvPr>
        </p:nvSpPr>
        <p:spPr/>
        <p:txBody>
          <a:bodyPr/>
          <a:lstStyle/>
          <a:p>
            <a:fld id="{819F3B59-4127-46F9-A425-95F720562B7A}" type="slidenum">
              <a:rPr lang="en-GB" smtClean="0"/>
              <a:t>7</a:t>
            </a:fld>
            <a:endParaRPr lang="en-GB"/>
          </a:p>
        </p:txBody>
      </p:sp>
    </p:spTree>
    <p:extLst>
      <p:ext uri="{BB962C8B-B14F-4D97-AF65-F5344CB8AC3E}">
        <p14:creationId xmlns:p14="http://schemas.microsoft.com/office/powerpoint/2010/main" val="872798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46">
              <a:defRPr/>
            </a:pPr>
            <a:r>
              <a:rPr lang="en-US" dirty="0"/>
              <a:t>Operational Energy, Targets versus reality…</a:t>
            </a:r>
            <a:r>
              <a:rPr lang="en-GB" kern="100" dirty="0">
                <a:latin typeface="Calibri" panose="020F0502020204030204" pitchFamily="34" charset="0"/>
                <a:ea typeface="Calibri" panose="020F0502020204030204" pitchFamily="34" charset="0"/>
                <a:cs typeface="Times New Roman" panose="02020603050405020304" pitchFamily="18" charset="0"/>
              </a:rPr>
              <a:t>Operational carbon – the target set of 100kWh/m2a was based on the hybrid of Archive and office-type accommodation. By coupling with the Passivhaus low-energy standard, and significant optimisation of the MEP provision, the current modelled Operational energy is less than 43% of this target  at 42kWH/m2a.</a:t>
            </a:r>
          </a:p>
          <a:p>
            <a:pPr defTabSz="914246">
              <a:defRPr/>
            </a:pPr>
            <a:endParaRPr lang="en-US" dirty="0"/>
          </a:p>
          <a:p>
            <a:pPr defTabSz="914246">
              <a:defRPr/>
            </a:pPr>
            <a:r>
              <a:rPr lang="en-US" dirty="0"/>
              <a:t>Raising the question…When the target was set…so was the target to generous, should we have been more ambitious?</a:t>
            </a: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19F3B59-4127-46F9-A425-95F720562B7A}" type="slidenum">
              <a:rPr lang="en-GB" smtClean="0"/>
              <a:t>8</a:t>
            </a:fld>
            <a:endParaRPr lang="en-GB"/>
          </a:p>
        </p:txBody>
      </p:sp>
    </p:spTree>
    <p:extLst>
      <p:ext uri="{BB962C8B-B14F-4D97-AF65-F5344CB8AC3E}">
        <p14:creationId xmlns:p14="http://schemas.microsoft.com/office/powerpoint/2010/main" val="3627839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In order to prove our Operational energy consumption we are targeting Passive House’s EnerPHit accreditation.  This accreditation works in conjunction with the other standards and will ensure that the modelled data matches the end built result now and for the life of the building. It takes into account all elements of operational energy consumption from the kettle and computer usage through to location and orientation of each building element.</a:t>
            </a:r>
          </a:p>
          <a:p>
            <a:pPr>
              <a:lnSpc>
                <a:spcPct val="107000"/>
              </a:lnSpc>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In order to simplify the complexity of the building and it’s different spaces. We decided to start breaking the proposed building down into temperature and humidity zones. The red line in the plan above being the extent of the existing building, the green line being the extension.</a:t>
            </a:r>
          </a:p>
        </p:txBody>
      </p:sp>
      <p:sp>
        <p:nvSpPr>
          <p:cNvPr id="4" name="Slide Number Placeholder 3"/>
          <p:cNvSpPr>
            <a:spLocks noGrp="1"/>
          </p:cNvSpPr>
          <p:nvPr>
            <p:ph type="sldNum" sz="quarter" idx="5"/>
          </p:nvPr>
        </p:nvSpPr>
        <p:spPr/>
        <p:txBody>
          <a:bodyPr/>
          <a:lstStyle/>
          <a:p>
            <a:fld id="{819F3B59-4127-46F9-A425-95F720562B7A}" type="slidenum">
              <a:rPr lang="en-GB" smtClean="0"/>
              <a:t>9</a:t>
            </a:fld>
            <a:endParaRPr lang="en-GB"/>
          </a:p>
        </p:txBody>
      </p:sp>
    </p:spTree>
    <p:extLst>
      <p:ext uri="{BB962C8B-B14F-4D97-AF65-F5344CB8AC3E}">
        <p14:creationId xmlns:p14="http://schemas.microsoft.com/office/powerpoint/2010/main" val="245652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A42756-2B33-4FDF-9BB7-349922830ADD}" type="datetimeFigureOut">
              <a:rPr lang="en-GB" smtClean="0"/>
              <a:t>24/09/2023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F88EB6-2F33-4B9C-A4C5-1535381D4374}" type="slidenum">
              <a:rPr lang="en-GB" smtClean="0"/>
              <a:t>‹#›</a:t>
            </a:fld>
            <a:endParaRPr lang="en-GB"/>
          </a:p>
        </p:txBody>
      </p:sp>
    </p:spTree>
    <p:extLst>
      <p:ext uri="{BB962C8B-B14F-4D97-AF65-F5344CB8AC3E}">
        <p14:creationId xmlns:p14="http://schemas.microsoft.com/office/powerpoint/2010/main" val="2057249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A42756-2B33-4FDF-9BB7-349922830ADD}" type="datetimeFigureOut">
              <a:rPr lang="en-GB" smtClean="0"/>
              <a:t>24/09/2023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F88EB6-2F33-4B9C-A4C5-1535381D4374}" type="slidenum">
              <a:rPr lang="en-GB" smtClean="0"/>
              <a:t>‹#›</a:t>
            </a:fld>
            <a:endParaRPr lang="en-GB"/>
          </a:p>
        </p:txBody>
      </p:sp>
    </p:spTree>
    <p:extLst>
      <p:ext uri="{BB962C8B-B14F-4D97-AF65-F5344CB8AC3E}">
        <p14:creationId xmlns:p14="http://schemas.microsoft.com/office/powerpoint/2010/main" val="420197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A42756-2B33-4FDF-9BB7-349922830ADD}" type="datetimeFigureOut">
              <a:rPr lang="en-GB" smtClean="0"/>
              <a:t>24/09/2023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F88EB6-2F33-4B9C-A4C5-1535381D4374}" type="slidenum">
              <a:rPr lang="en-GB" smtClean="0"/>
              <a:t>‹#›</a:t>
            </a:fld>
            <a:endParaRPr lang="en-GB"/>
          </a:p>
        </p:txBody>
      </p:sp>
    </p:spTree>
    <p:extLst>
      <p:ext uri="{BB962C8B-B14F-4D97-AF65-F5344CB8AC3E}">
        <p14:creationId xmlns:p14="http://schemas.microsoft.com/office/powerpoint/2010/main" val="1406829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slide 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7544" y="1555132"/>
            <a:ext cx="8208144" cy="4466156"/>
          </a:xfrm>
          <a:prstGeom prst="rect">
            <a:avLst/>
          </a:prstGeom>
        </p:spPr>
        <p:txBody>
          <a:bodyPr lIns="0" tIns="0" rIns="0" bIns="108000"/>
          <a:lstStyle>
            <a:lvl1pPr marL="216000" marR="0" indent="-216000" defTabSz="0" rtl="0" eaLnBrk="1" fontAlgn="auto" latinLnBrk="0" hangingPunct="1">
              <a:lnSpc>
                <a:spcPct val="100000"/>
              </a:lnSpc>
              <a:spcBef>
                <a:spcPct val="20000"/>
              </a:spcBef>
              <a:spcAft>
                <a:spcPts val="600"/>
              </a:spcAft>
              <a:buClr>
                <a:srgbClr val="C4D600"/>
              </a:buClr>
              <a:buSzTx/>
              <a:buFont typeface="Wingdings" panose="05000000000000000000" pitchFamily="2" charset="2"/>
              <a:buChar char="§"/>
              <a:tabLst>
                <a:tab pos="288000" algn="l"/>
                <a:tab pos="594000" algn="l"/>
                <a:tab pos="936000" algn="l"/>
                <a:tab pos="1224000" algn="l"/>
              </a:tabLst>
              <a:defRPr sz="1600" baseline="0">
                <a:solidFill>
                  <a:srgbClr val="000000"/>
                </a:solidFill>
                <a:latin typeface="Segoe UI" panose="020B0502040204020203" pitchFamily="34" charset="0"/>
                <a:ea typeface="Segoe UI" panose="020B0502040204020203" pitchFamily="34" charset="0"/>
                <a:cs typeface="Segoe UI" panose="020B0502040204020203" pitchFamily="34" charset="0"/>
              </a:defRPr>
            </a:lvl1pPr>
            <a:lvl2pPr marL="432000" marR="0" indent="-216000" defTabSz="0" rtl="0" eaLnBrk="1" fontAlgn="auto" latinLnBrk="0" hangingPunct="1">
              <a:lnSpc>
                <a:spcPct val="100000"/>
              </a:lnSpc>
              <a:spcBef>
                <a:spcPts val="0"/>
              </a:spcBef>
              <a:spcAft>
                <a:spcPts val="600"/>
              </a:spcAft>
              <a:buClr>
                <a:srgbClr val="C4D600"/>
              </a:buClr>
              <a:buSzTx/>
              <a:buFont typeface="Arial" panose="020B0604020202020204" pitchFamily="34" charset="0"/>
              <a:buChar char="•"/>
              <a:tabLst>
                <a:tab pos="288000" algn="l"/>
                <a:tab pos="594000" algn="l"/>
                <a:tab pos="936000" algn="l"/>
                <a:tab pos="1224000" algn="l"/>
              </a:tabLst>
              <a:defRPr sz="1600" baseline="0">
                <a:solidFill>
                  <a:srgbClr val="000000"/>
                </a:solidFill>
                <a:latin typeface="Segoe UI" panose="020B0502040204020203" pitchFamily="34" charset="0"/>
                <a:ea typeface="Segoe UI" panose="020B0502040204020203" pitchFamily="34" charset="0"/>
                <a:cs typeface="Segoe UI" panose="020B0502040204020203" pitchFamily="34" charset="0"/>
              </a:defRPr>
            </a:lvl2pPr>
            <a:lvl3pPr marL="648000" marR="0" indent="-216000" defTabSz="0" rtl="0" eaLnBrk="1" fontAlgn="auto" latinLnBrk="0" hangingPunct="1">
              <a:lnSpc>
                <a:spcPct val="100000"/>
              </a:lnSpc>
              <a:spcBef>
                <a:spcPts val="0"/>
              </a:spcBef>
              <a:spcAft>
                <a:spcPts val="600"/>
              </a:spcAft>
              <a:buClr>
                <a:srgbClr val="C4D600"/>
              </a:buClr>
              <a:buSzTx/>
              <a:buFont typeface="Arial" panose="020B0604020202020204" pitchFamily="34" charset="0"/>
              <a:buChar char="•"/>
              <a:tabLst>
                <a:tab pos="288000" algn="l"/>
                <a:tab pos="594000" algn="l"/>
                <a:tab pos="936000" algn="l"/>
                <a:tab pos="1224000" algn="l"/>
              </a:tabLst>
              <a:defRPr sz="1600">
                <a:solidFill>
                  <a:srgbClr val="000000"/>
                </a:solidFill>
                <a:latin typeface="Segoe UI" panose="020B0502040204020203" pitchFamily="34" charset="0"/>
                <a:ea typeface="Segoe UI" panose="020B0502040204020203" pitchFamily="34" charset="0"/>
                <a:cs typeface="Segoe UI" panose="020B0502040204020203" pitchFamily="34" charset="0"/>
              </a:defRPr>
            </a:lvl3pPr>
            <a:lvl4pPr marL="864000" indent="-216000" defTabSz="0">
              <a:lnSpc>
                <a:spcPct val="100000"/>
              </a:lnSpc>
              <a:spcBef>
                <a:spcPts val="0"/>
              </a:spcBef>
              <a:spcAft>
                <a:spcPts val="600"/>
              </a:spcAft>
              <a:buClr>
                <a:srgbClr val="C4D600"/>
              </a:buClr>
              <a:buFont typeface="Arial" panose="020B0604020202020204" pitchFamily="34" charset="0"/>
              <a:buChar char="•"/>
              <a:tabLst>
                <a:tab pos="288000" algn="l"/>
                <a:tab pos="594000" algn="l"/>
                <a:tab pos="936000" algn="l"/>
                <a:tab pos="1224000" algn="l"/>
              </a:tabLst>
              <a:defRPr sz="1600">
                <a:solidFill>
                  <a:srgbClr val="000000"/>
                </a:solidFill>
                <a:latin typeface="Segoe UI" panose="020B0502040204020203" pitchFamily="34" charset="0"/>
                <a:ea typeface="Segoe UI" panose="020B0502040204020203" pitchFamily="34" charset="0"/>
                <a:cs typeface="Segoe UI" panose="020B0502040204020203" pitchFamily="34" charset="0"/>
              </a:defRPr>
            </a:lvl4pPr>
            <a:lvl5pPr marL="1080000" indent="-216000" defTabSz="0">
              <a:lnSpc>
                <a:spcPct val="100000"/>
              </a:lnSpc>
              <a:spcBef>
                <a:spcPts val="0"/>
              </a:spcBef>
              <a:spcAft>
                <a:spcPts val="600"/>
              </a:spcAft>
              <a:buClr>
                <a:srgbClr val="C4D600"/>
              </a:buClr>
              <a:buFont typeface="Arial" pitchFamily="34" charset="0"/>
              <a:buChar char="•"/>
              <a:tabLst>
                <a:tab pos="288000" algn="l"/>
                <a:tab pos="594000" algn="l"/>
                <a:tab pos="936000" algn="l"/>
                <a:tab pos="1224000" algn="l"/>
              </a:tabLst>
              <a:defRPr sz="1600">
                <a:solidFill>
                  <a:srgbClr val="000000"/>
                </a:solidFill>
                <a:latin typeface="Segoe UI" panose="020B0502040204020203" pitchFamily="34" charset="0"/>
                <a:ea typeface="Segoe UI" panose="020B0502040204020203" pitchFamily="34" charset="0"/>
                <a:cs typeface="Segoe UI" panose="020B0502040204020203" pitchFamily="34" charset="0"/>
              </a:defRPr>
            </a:lvl5pPr>
            <a:lvl6pPr marL="1512000" indent="-288000">
              <a:spcBef>
                <a:spcPts val="0"/>
              </a:spcBef>
              <a:spcAft>
                <a:spcPts val="400"/>
              </a:spcAft>
              <a:buClr>
                <a:srgbClr val="C00000"/>
              </a:buClr>
              <a:buFont typeface="Wingdings" pitchFamily="2" charset="2"/>
              <a:buNone/>
              <a:defRPr sz="1800" baseline="0">
                <a:solidFill>
                  <a:srgbClr val="3C3C3C"/>
                </a:solidFill>
                <a:latin typeface="Arial" pitchFamily="34" charset="0"/>
                <a:cs typeface="Arial" pitchFamily="34" charset="0"/>
              </a:defRPr>
            </a:lvl6pPr>
            <a:lvl7pPr>
              <a:buNone/>
              <a:defRPr/>
            </a:lvl7pPr>
          </a:lstStyle>
          <a:p>
            <a:pPr lvl="0"/>
            <a:r>
              <a:rPr lang="en-US"/>
              <a:t>Add text here. To turn bullet points on and off use bullets button in paragraph tool bar on home tab</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p:txBody>
      </p:sp>
      <p:sp>
        <p:nvSpPr>
          <p:cNvPr id="7" name="Title 1"/>
          <p:cNvSpPr>
            <a:spLocks noGrp="1"/>
          </p:cNvSpPr>
          <p:nvPr>
            <p:ph type="title" hasCustomPrompt="1"/>
          </p:nvPr>
        </p:nvSpPr>
        <p:spPr>
          <a:xfrm>
            <a:off x="467548" y="585328"/>
            <a:ext cx="4824533" cy="553998"/>
          </a:xfrm>
          <a:prstGeom prst="rect">
            <a:avLst/>
          </a:prstGeom>
          <a:noFill/>
        </p:spPr>
        <p:txBody>
          <a:bodyPr wrap="square" lIns="0" tIns="0" rIns="0" bIns="0">
            <a:spAutoFit/>
          </a:bodyPr>
          <a:lstStyle>
            <a:lvl1pPr algn="l">
              <a:defRPr sz="2000" b="1" cap="none" spc="0" baseline="0">
                <a:solidFill>
                  <a:srgbClr val="000000"/>
                </a:solidFill>
                <a:latin typeface="+mn-lt"/>
                <a:ea typeface="Segoe UI" panose="020B0502040204020203" pitchFamily="34" charset="0"/>
                <a:cs typeface="Segoe UI" panose="020B0502040204020203" pitchFamily="34" charset="0"/>
              </a:defRPr>
            </a:lvl1pPr>
          </a:lstStyle>
          <a:p>
            <a:r>
              <a:rPr lang="en-US"/>
              <a:t>Add heading here </a:t>
            </a:r>
            <a:br>
              <a:rPr lang="en-US"/>
            </a:br>
            <a:r>
              <a:rPr lang="en-US"/>
              <a:t>(Paragraph text or bulleted list slide)</a:t>
            </a:r>
            <a:endParaRPr lang="en-GB"/>
          </a:p>
        </p:txBody>
      </p:sp>
      <p:sp>
        <p:nvSpPr>
          <p:cNvPr id="6" name="Slide Number Placeholder 1"/>
          <p:cNvSpPr>
            <a:spLocks noGrp="1"/>
          </p:cNvSpPr>
          <p:nvPr>
            <p:ph type="sldNum" sz="quarter" idx="4"/>
          </p:nvPr>
        </p:nvSpPr>
        <p:spPr>
          <a:xfrm>
            <a:off x="8776928" y="6316041"/>
            <a:ext cx="259568" cy="269170"/>
          </a:xfrm>
          <a:prstGeom prst="rect">
            <a:avLst/>
          </a:prstGeom>
        </p:spPr>
        <p:txBody>
          <a:bodyPr vert="horz" lIns="0" tIns="0" rIns="0" bIns="0" rtlCol="0" anchor="ctr"/>
          <a:lstStyle>
            <a:lvl1pPr algn="ctr">
              <a:defRPr sz="800">
                <a:solidFill>
                  <a:schemeClr val="tx2"/>
                </a:solidFill>
                <a:latin typeface="+mn-lt"/>
              </a:defRPr>
            </a:lvl1pPr>
          </a:lstStyle>
          <a:p>
            <a:fld id="{9CA745CD-3612-4869-A47A-60441A1959BE}" type="slidenum">
              <a:rPr lang="en-GB" smtClean="0"/>
              <a:pPr/>
              <a:t>‹#›</a:t>
            </a:fld>
            <a:endParaRPr lang="en-GB"/>
          </a:p>
        </p:txBody>
      </p:sp>
    </p:spTree>
    <p:extLst>
      <p:ext uri="{BB962C8B-B14F-4D97-AF65-F5344CB8AC3E}">
        <p14:creationId xmlns:p14="http://schemas.microsoft.com/office/powerpoint/2010/main" val="2181484292"/>
      </p:ext>
    </p:extLst>
  </p:cSld>
  <p:clrMapOvr>
    <a:masterClrMapping/>
  </p:clrMapOvr>
  <p:transition>
    <p:wipe dir="r"/>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AFA28-2BBF-AE2E-CD62-F23163B94E6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C0AE23-436A-FF15-4BA6-6A693AA4534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F6FE385-F87D-A2B1-CD9A-338C9882F0AF}"/>
              </a:ext>
            </a:extLst>
          </p:cNvPr>
          <p:cNvSpPr>
            <a:spLocks noGrp="1"/>
          </p:cNvSpPr>
          <p:nvPr>
            <p:ph type="dt" sz="half" idx="10"/>
          </p:nvPr>
        </p:nvSpPr>
        <p:spPr/>
        <p:txBody>
          <a:bodyPr/>
          <a:lstStyle/>
          <a:p>
            <a:fld id="{C22FF9E9-B637-4D61-8999-4BB2FD6A43A4}" type="datetimeFigureOut">
              <a:rPr lang="en-GB" smtClean="0"/>
              <a:t>24/09/2023</a:t>
            </a:fld>
            <a:endParaRPr lang="en-GB"/>
          </a:p>
        </p:txBody>
      </p:sp>
      <p:sp>
        <p:nvSpPr>
          <p:cNvPr id="5" name="Footer Placeholder 4">
            <a:extLst>
              <a:ext uri="{FF2B5EF4-FFF2-40B4-BE49-F238E27FC236}">
                <a16:creationId xmlns:a16="http://schemas.microsoft.com/office/drawing/2014/main" id="{011131CD-D9DC-2266-85B0-A984E3BB7F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199F32-1308-A1BF-67E2-0C2FFC2F786D}"/>
              </a:ext>
            </a:extLst>
          </p:cNvPr>
          <p:cNvSpPr>
            <a:spLocks noGrp="1"/>
          </p:cNvSpPr>
          <p:nvPr>
            <p:ph type="sldNum" sz="quarter" idx="12"/>
          </p:nvPr>
        </p:nvSpPr>
        <p:spPr/>
        <p:txBody>
          <a:bodyPr/>
          <a:lstStyle/>
          <a:p>
            <a:fld id="{5EBACE95-9EBD-4C3F-AE70-5CB8FF7F8E65}" type="slidenum">
              <a:rPr lang="en-GB" smtClean="0"/>
              <a:t>‹#›</a:t>
            </a:fld>
            <a:endParaRPr lang="en-GB"/>
          </a:p>
        </p:txBody>
      </p:sp>
    </p:spTree>
    <p:extLst>
      <p:ext uri="{BB962C8B-B14F-4D97-AF65-F5344CB8AC3E}">
        <p14:creationId xmlns:p14="http://schemas.microsoft.com/office/powerpoint/2010/main" val="1282595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B436C-26A0-39D0-DC4E-2CA3E4EE11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E217A8-9C37-74E2-79BB-D1D89AFF29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D1B191-7D1D-D0C1-1C03-6BC9D56B0F60}"/>
              </a:ext>
            </a:extLst>
          </p:cNvPr>
          <p:cNvSpPr>
            <a:spLocks noGrp="1"/>
          </p:cNvSpPr>
          <p:nvPr>
            <p:ph type="dt" sz="half" idx="10"/>
          </p:nvPr>
        </p:nvSpPr>
        <p:spPr/>
        <p:txBody>
          <a:bodyPr/>
          <a:lstStyle/>
          <a:p>
            <a:fld id="{C22FF9E9-B637-4D61-8999-4BB2FD6A43A4}" type="datetimeFigureOut">
              <a:rPr lang="en-GB" smtClean="0"/>
              <a:t>24/09/2023</a:t>
            </a:fld>
            <a:endParaRPr lang="en-GB"/>
          </a:p>
        </p:txBody>
      </p:sp>
      <p:sp>
        <p:nvSpPr>
          <p:cNvPr id="5" name="Footer Placeholder 4">
            <a:extLst>
              <a:ext uri="{FF2B5EF4-FFF2-40B4-BE49-F238E27FC236}">
                <a16:creationId xmlns:a16="http://schemas.microsoft.com/office/drawing/2014/main" id="{B782042B-E178-27AB-9742-F87B71E664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DBA990-6722-2A04-DC6A-5FEEC917EA4A}"/>
              </a:ext>
            </a:extLst>
          </p:cNvPr>
          <p:cNvSpPr>
            <a:spLocks noGrp="1"/>
          </p:cNvSpPr>
          <p:nvPr>
            <p:ph type="sldNum" sz="quarter" idx="12"/>
          </p:nvPr>
        </p:nvSpPr>
        <p:spPr/>
        <p:txBody>
          <a:bodyPr/>
          <a:lstStyle/>
          <a:p>
            <a:fld id="{5EBACE95-9EBD-4C3F-AE70-5CB8FF7F8E65}" type="slidenum">
              <a:rPr lang="en-GB" smtClean="0"/>
              <a:t>‹#›</a:t>
            </a:fld>
            <a:endParaRPr lang="en-GB"/>
          </a:p>
        </p:txBody>
      </p:sp>
    </p:spTree>
    <p:extLst>
      <p:ext uri="{BB962C8B-B14F-4D97-AF65-F5344CB8AC3E}">
        <p14:creationId xmlns:p14="http://schemas.microsoft.com/office/powerpoint/2010/main" val="3182867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191EA-FE2A-44C2-11C1-6A6EE13988E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4CA16E-7ED6-6C3A-F8FC-BC305234AE7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8A2E8A-32D3-2FE6-4A42-53C44955E1F6}"/>
              </a:ext>
            </a:extLst>
          </p:cNvPr>
          <p:cNvSpPr>
            <a:spLocks noGrp="1"/>
          </p:cNvSpPr>
          <p:nvPr>
            <p:ph type="dt" sz="half" idx="10"/>
          </p:nvPr>
        </p:nvSpPr>
        <p:spPr/>
        <p:txBody>
          <a:bodyPr/>
          <a:lstStyle/>
          <a:p>
            <a:fld id="{C22FF9E9-B637-4D61-8999-4BB2FD6A43A4}" type="datetimeFigureOut">
              <a:rPr lang="en-GB" smtClean="0"/>
              <a:t>24/09/2023</a:t>
            </a:fld>
            <a:endParaRPr lang="en-GB"/>
          </a:p>
        </p:txBody>
      </p:sp>
      <p:sp>
        <p:nvSpPr>
          <p:cNvPr id="5" name="Footer Placeholder 4">
            <a:extLst>
              <a:ext uri="{FF2B5EF4-FFF2-40B4-BE49-F238E27FC236}">
                <a16:creationId xmlns:a16="http://schemas.microsoft.com/office/drawing/2014/main" id="{5F84F8D9-3076-06ED-6990-589FFB3A9F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5F5237-007A-624E-BF47-36D3525CDBA5}"/>
              </a:ext>
            </a:extLst>
          </p:cNvPr>
          <p:cNvSpPr>
            <a:spLocks noGrp="1"/>
          </p:cNvSpPr>
          <p:nvPr>
            <p:ph type="sldNum" sz="quarter" idx="12"/>
          </p:nvPr>
        </p:nvSpPr>
        <p:spPr/>
        <p:txBody>
          <a:bodyPr/>
          <a:lstStyle/>
          <a:p>
            <a:fld id="{5EBACE95-9EBD-4C3F-AE70-5CB8FF7F8E65}" type="slidenum">
              <a:rPr lang="en-GB" smtClean="0"/>
              <a:t>‹#›</a:t>
            </a:fld>
            <a:endParaRPr lang="en-GB"/>
          </a:p>
        </p:txBody>
      </p:sp>
    </p:spTree>
    <p:extLst>
      <p:ext uri="{BB962C8B-B14F-4D97-AF65-F5344CB8AC3E}">
        <p14:creationId xmlns:p14="http://schemas.microsoft.com/office/powerpoint/2010/main" val="2486367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BDBE-AFCE-3AFE-4094-A5D3F9CD63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9857BA-CF26-C8BF-C204-1233C1BF3434}"/>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A00DC4-9DFF-228E-1A09-D77D8FE00E5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26CBB28-9ED9-8366-AB96-6E620944D10F}"/>
              </a:ext>
            </a:extLst>
          </p:cNvPr>
          <p:cNvSpPr>
            <a:spLocks noGrp="1"/>
          </p:cNvSpPr>
          <p:nvPr>
            <p:ph type="dt" sz="half" idx="10"/>
          </p:nvPr>
        </p:nvSpPr>
        <p:spPr/>
        <p:txBody>
          <a:bodyPr/>
          <a:lstStyle/>
          <a:p>
            <a:fld id="{C22FF9E9-B637-4D61-8999-4BB2FD6A43A4}" type="datetimeFigureOut">
              <a:rPr lang="en-GB" smtClean="0"/>
              <a:t>24/09/2023</a:t>
            </a:fld>
            <a:endParaRPr lang="en-GB"/>
          </a:p>
        </p:txBody>
      </p:sp>
      <p:sp>
        <p:nvSpPr>
          <p:cNvPr id="6" name="Footer Placeholder 5">
            <a:extLst>
              <a:ext uri="{FF2B5EF4-FFF2-40B4-BE49-F238E27FC236}">
                <a16:creationId xmlns:a16="http://schemas.microsoft.com/office/drawing/2014/main" id="{CF1BE5CB-4C9D-C34B-9E15-107CFD63CC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91673D-8D0D-F2F1-0D90-A5215175CF63}"/>
              </a:ext>
            </a:extLst>
          </p:cNvPr>
          <p:cNvSpPr>
            <a:spLocks noGrp="1"/>
          </p:cNvSpPr>
          <p:nvPr>
            <p:ph type="sldNum" sz="quarter" idx="12"/>
          </p:nvPr>
        </p:nvSpPr>
        <p:spPr/>
        <p:txBody>
          <a:bodyPr/>
          <a:lstStyle/>
          <a:p>
            <a:fld id="{5EBACE95-9EBD-4C3F-AE70-5CB8FF7F8E65}" type="slidenum">
              <a:rPr lang="en-GB" smtClean="0"/>
              <a:t>‹#›</a:t>
            </a:fld>
            <a:endParaRPr lang="en-GB"/>
          </a:p>
        </p:txBody>
      </p:sp>
    </p:spTree>
    <p:extLst>
      <p:ext uri="{BB962C8B-B14F-4D97-AF65-F5344CB8AC3E}">
        <p14:creationId xmlns:p14="http://schemas.microsoft.com/office/powerpoint/2010/main" val="3647493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2491-9972-3646-CA48-1A15A2F0A5D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B72165-9DE5-EFA8-B332-470394E324B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2E3B55-150C-873E-2AF8-AF0099FBFD0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93F64B5-EF78-B9DF-16A6-60890E47AEA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AF7870-762C-9833-156A-AD1C386878C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F33186-A020-5D91-497E-5688348D774B}"/>
              </a:ext>
            </a:extLst>
          </p:cNvPr>
          <p:cNvSpPr>
            <a:spLocks noGrp="1"/>
          </p:cNvSpPr>
          <p:nvPr>
            <p:ph type="dt" sz="half" idx="10"/>
          </p:nvPr>
        </p:nvSpPr>
        <p:spPr/>
        <p:txBody>
          <a:bodyPr/>
          <a:lstStyle/>
          <a:p>
            <a:fld id="{C22FF9E9-B637-4D61-8999-4BB2FD6A43A4}" type="datetimeFigureOut">
              <a:rPr lang="en-GB" smtClean="0"/>
              <a:t>24/09/2023</a:t>
            </a:fld>
            <a:endParaRPr lang="en-GB"/>
          </a:p>
        </p:txBody>
      </p:sp>
      <p:sp>
        <p:nvSpPr>
          <p:cNvPr id="8" name="Footer Placeholder 7">
            <a:extLst>
              <a:ext uri="{FF2B5EF4-FFF2-40B4-BE49-F238E27FC236}">
                <a16:creationId xmlns:a16="http://schemas.microsoft.com/office/drawing/2014/main" id="{7740EE97-FAF3-9375-2D7C-D1AEC350670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59B3ACD-5AE4-C2AE-345D-3925F1245B26}"/>
              </a:ext>
            </a:extLst>
          </p:cNvPr>
          <p:cNvSpPr>
            <a:spLocks noGrp="1"/>
          </p:cNvSpPr>
          <p:nvPr>
            <p:ph type="sldNum" sz="quarter" idx="12"/>
          </p:nvPr>
        </p:nvSpPr>
        <p:spPr/>
        <p:txBody>
          <a:bodyPr/>
          <a:lstStyle/>
          <a:p>
            <a:fld id="{5EBACE95-9EBD-4C3F-AE70-5CB8FF7F8E65}" type="slidenum">
              <a:rPr lang="en-GB" smtClean="0"/>
              <a:t>‹#›</a:t>
            </a:fld>
            <a:endParaRPr lang="en-GB"/>
          </a:p>
        </p:txBody>
      </p:sp>
    </p:spTree>
    <p:extLst>
      <p:ext uri="{BB962C8B-B14F-4D97-AF65-F5344CB8AC3E}">
        <p14:creationId xmlns:p14="http://schemas.microsoft.com/office/powerpoint/2010/main" val="290558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8873-D3D7-BED5-5E2D-1FAA573A6EB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F73198-ED30-BCF6-E74C-D871320CBB0E}"/>
              </a:ext>
            </a:extLst>
          </p:cNvPr>
          <p:cNvSpPr>
            <a:spLocks noGrp="1"/>
          </p:cNvSpPr>
          <p:nvPr>
            <p:ph type="dt" sz="half" idx="10"/>
          </p:nvPr>
        </p:nvSpPr>
        <p:spPr/>
        <p:txBody>
          <a:bodyPr/>
          <a:lstStyle/>
          <a:p>
            <a:fld id="{C22FF9E9-B637-4D61-8999-4BB2FD6A43A4}" type="datetimeFigureOut">
              <a:rPr lang="en-GB" smtClean="0"/>
              <a:t>24/09/2023</a:t>
            </a:fld>
            <a:endParaRPr lang="en-GB"/>
          </a:p>
        </p:txBody>
      </p:sp>
      <p:sp>
        <p:nvSpPr>
          <p:cNvPr id="4" name="Footer Placeholder 3">
            <a:extLst>
              <a:ext uri="{FF2B5EF4-FFF2-40B4-BE49-F238E27FC236}">
                <a16:creationId xmlns:a16="http://schemas.microsoft.com/office/drawing/2014/main" id="{74A0CF2A-599B-FB33-2BB2-5E22092EB02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6ED5F4F-3FFE-E440-F915-B3B9F8EAA0C7}"/>
              </a:ext>
            </a:extLst>
          </p:cNvPr>
          <p:cNvSpPr>
            <a:spLocks noGrp="1"/>
          </p:cNvSpPr>
          <p:nvPr>
            <p:ph type="sldNum" sz="quarter" idx="12"/>
          </p:nvPr>
        </p:nvSpPr>
        <p:spPr/>
        <p:txBody>
          <a:bodyPr/>
          <a:lstStyle/>
          <a:p>
            <a:fld id="{5EBACE95-9EBD-4C3F-AE70-5CB8FF7F8E65}" type="slidenum">
              <a:rPr lang="en-GB" smtClean="0"/>
              <a:t>‹#›</a:t>
            </a:fld>
            <a:endParaRPr lang="en-GB"/>
          </a:p>
        </p:txBody>
      </p:sp>
    </p:spTree>
    <p:extLst>
      <p:ext uri="{BB962C8B-B14F-4D97-AF65-F5344CB8AC3E}">
        <p14:creationId xmlns:p14="http://schemas.microsoft.com/office/powerpoint/2010/main" val="1085749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DB2E1-5541-EE63-DF29-709094703C00}"/>
              </a:ext>
            </a:extLst>
          </p:cNvPr>
          <p:cNvSpPr>
            <a:spLocks noGrp="1"/>
          </p:cNvSpPr>
          <p:nvPr>
            <p:ph type="dt" sz="half" idx="10"/>
          </p:nvPr>
        </p:nvSpPr>
        <p:spPr/>
        <p:txBody>
          <a:bodyPr/>
          <a:lstStyle/>
          <a:p>
            <a:fld id="{C22FF9E9-B637-4D61-8999-4BB2FD6A43A4}" type="datetimeFigureOut">
              <a:rPr lang="en-GB" smtClean="0"/>
              <a:t>24/09/2023</a:t>
            </a:fld>
            <a:endParaRPr lang="en-GB"/>
          </a:p>
        </p:txBody>
      </p:sp>
      <p:sp>
        <p:nvSpPr>
          <p:cNvPr id="3" name="Footer Placeholder 2">
            <a:extLst>
              <a:ext uri="{FF2B5EF4-FFF2-40B4-BE49-F238E27FC236}">
                <a16:creationId xmlns:a16="http://schemas.microsoft.com/office/drawing/2014/main" id="{DDFDDCEB-E43D-7E4D-1328-8753E439A4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C5A91CC-6561-37EF-4C80-3FE9B9BE6FC1}"/>
              </a:ext>
            </a:extLst>
          </p:cNvPr>
          <p:cNvSpPr>
            <a:spLocks noGrp="1"/>
          </p:cNvSpPr>
          <p:nvPr>
            <p:ph type="sldNum" sz="quarter" idx="12"/>
          </p:nvPr>
        </p:nvSpPr>
        <p:spPr/>
        <p:txBody>
          <a:bodyPr/>
          <a:lstStyle/>
          <a:p>
            <a:fld id="{5EBACE95-9EBD-4C3F-AE70-5CB8FF7F8E65}" type="slidenum">
              <a:rPr lang="en-GB" smtClean="0"/>
              <a:t>‹#›</a:t>
            </a:fld>
            <a:endParaRPr lang="en-GB"/>
          </a:p>
        </p:txBody>
      </p:sp>
    </p:spTree>
    <p:extLst>
      <p:ext uri="{BB962C8B-B14F-4D97-AF65-F5344CB8AC3E}">
        <p14:creationId xmlns:p14="http://schemas.microsoft.com/office/powerpoint/2010/main" val="1639944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A42756-2B33-4FDF-9BB7-349922830ADD}" type="datetimeFigureOut">
              <a:rPr lang="en-GB" smtClean="0"/>
              <a:t>24/09/2023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F88EB6-2F33-4B9C-A4C5-1535381D4374}" type="slidenum">
              <a:rPr lang="en-GB" smtClean="0"/>
              <a:t>‹#›</a:t>
            </a:fld>
            <a:endParaRPr lang="en-GB"/>
          </a:p>
        </p:txBody>
      </p:sp>
    </p:spTree>
    <p:extLst>
      <p:ext uri="{BB962C8B-B14F-4D97-AF65-F5344CB8AC3E}">
        <p14:creationId xmlns:p14="http://schemas.microsoft.com/office/powerpoint/2010/main" val="2004441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F436E-6447-1421-3F62-07AD7F6BEB4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8AF02E1-4D9E-EE54-E30F-A00E2EB10AB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DF4131A-6AEE-2794-D0CB-03622B7FD4B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BA786-0BC6-0DC8-60F1-59601F4425F9}"/>
              </a:ext>
            </a:extLst>
          </p:cNvPr>
          <p:cNvSpPr>
            <a:spLocks noGrp="1"/>
          </p:cNvSpPr>
          <p:nvPr>
            <p:ph type="dt" sz="half" idx="10"/>
          </p:nvPr>
        </p:nvSpPr>
        <p:spPr/>
        <p:txBody>
          <a:bodyPr/>
          <a:lstStyle/>
          <a:p>
            <a:fld id="{C22FF9E9-B637-4D61-8999-4BB2FD6A43A4}" type="datetimeFigureOut">
              <a:rPr lang="en-GB" smtClean="0"/>
              <a:t>24/09/2023</a:t>
            </a:fld>
            <a:endParaRPr lang="en-GB"/>
          </a:p>
        </p:txBody>
      </p:sp>
      <p:sp>
        <p:nvSpPr>
          <p:cNvPr id="6" name="Footer Placeholder 5">
            <a:extLst>
              <a:ext uri="{FF2B5EF4-FFF2-40B4-BE49-F238E27FC236}">
                <a16:creationId xmlns:a16="http://schemas.microsoft.com/office/drawing/2014/main" id="{198DE71F-1E3E-0A13-233C-91AED9FBE0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C0B6A5-9F73-8027-E1DA-61BFB9DDAB83}"/>
              </a:ext>
            </a:extLst>
          </p:cNvPr>
          <p:cNvSpPr>
            <a:spLocks noGrp="1"/>
          </p:cNvSpPr>
          <p:nvPr>
            <p:ph type="sldNum" sz="quarter" idx="12"/>
          </p:nvPr>
        </p:nvSpPr>
        <p:spPr/>
        <p:txBody>
          <a:bodyPr/>
          <a:lstStyle/>
          <a:p>
            <a:fld id="{5EBACE95-9EBD-4C3F-AE70-5CB8FF7F8E65}" type="slidenum">
              <a:rPr lang="en-GB" smtClean="0"/>
              <a:t>‹#›</a:t>
            </a:fld>
            <a:endParaRPr lang="en-GB"/>
          </a:p>
        </p:txBody>
      </p:sp>
    </p:spTree>
    <p:extLst>
      <p:ext uri="{BB962C8B-B14F-4D97-AF65-F5344CB8AC3E}">
        <p14:creationId xmlns:p14="http://schemas.microsoft.com/office/powerpoint/2010/main" val="449670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9EDA-C81C-1AF8-2D55-FE8CB77ACB4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F83026-ACE5-AC4C-B537-E226F3C3A95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40041E-73D6-1A32-C1A8-545B9C7F24D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549E5-3A66-F36C-997A-4D1BD7D12D13}"/>
              </a:ext>
            </a:extLst>
          </p:cNvPr>
          <p:cNvSpPr>
            <a:spLocks noGrp="1"/>
          </p:cNvSpPr>
          <p:nvPr>
            <p:ph type="dt" sz="half" idx="10"/>
          </p:nvPr>
        </p:nvSpPr>
        <p:spPr/>
        <p:txBody>
          <a:bodyPr/>
          <a:lstStyle/>
          <a:p>
            <a:fld id="{C22FF9E9-B637-4D61-8999-4BB2FD6A43A4}" type="datetimeFigureOut">
              <a:rPr lang="en-GB" smtClean="0"/>
              <a:t>24/09/2023</a:t>
            </a:fld>
            <a:endParaRPr lang="en-GB"/>
          </a:p>
        </p:txBody>
      </p:sp>
      <p:sp>
        <p:nvSpPr>
          <p:cNvPr id="6" name="Footer Placeholder 5">
            <a:extLst>
              <a:ext uri="{FF2B5EF4-FFF2-40B4-BE49-F238E27FC236}">
                <a16:creationId xmlns:a16="http://schemas.microsoft.com/office/drawing/2014/main" id="{6BF3B5E4-662C-B4CB-7537-5D4F9DAF33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1BDC4C-B97E-FBDF-9B03-54CF466FA388}"/>
              </a:ext>
            </a:extLst>
          </p:cNvPr>
          <p:cNvSpPr>
            <a:spLocks noGrp="1"/>
          </p:cNvSpPr>
          <p:nvPr>
            <p:ph type="sldNum" sz="quarter" idx="12"/>
          </p:nvPr>
        </p:nvSpPr>
        <p:spPr/>
        <p:txBody>
          <a:bodyPr/>
          <a:lstStyle/>
          <a:p>
            <a:fld id="{5EBACE95-9EBD-4C3F-AE70-5CB8FF7F8E65}" type="slidenum">
              <a:rPr lang="en-GB" smtClean="0"/>
              <a:t>‹#›</a:t>
            </a:fld>
            <a:endParaRPr lang="en-GB"/>
          </a:p>
        </p:txBody>
      </p:sp>
    </p:spTree>
    <p:extLst>
      <p:ext uri="{BB962C8B-B14F-4D97-AF65-F5344CB8AC3E}">
        <p14:creationId xmlns:p14="http://schemas.microsoft.com/office/powerpoint/2010/main" val="570750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AD593-2F42-00FA-FCAD-B84B4EF892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2B8914-3D03-9929-412D-8D10CC13FA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14FE8-7910-1EAB-7D5C-18D3D03EA2A0}"/>
              </a:ext>
            </a:extLst>
          </p:cNvPr>
          <p:cNvSpPr>
            <a:spLocks noGrp="1"/>
          </p:cNvSpPr>
          <p:nvPr>
            <p:ph type="dt" sz="half" idx="10"/>
          </p:nvPr>
        </p:nvSpPr>
        <p:spPr/>
        <p:txBody>
          <a:bodyPr/>
          <a:lstStyle/>
          <a:p>
            <a:fld id="{C22FF9E9-B637-4D61-8999-4BB2FD6A43A4}" type="datetimeFigureOut">
              <a:rPr lang="en-GB" smtClean="0"/>
              <a:t>24/09/2023</a:t>
            </a:fld>
            <a:endParaRPr lang="en-GB"/>
          </a:p>
        </p:txBody>
      </p:sp>
      <p:sp>
        <p:nvSpPr>
          <p:cNvPr id="5" name="Footer Placeholder 4">
            <a:extLst>
              <a:ext uri="{FF2B5EF4-FFF2-40B4-BE49-F238E27FC236}">
                <a16:creationId xmlns:a16="http://schemas.microsoft.com/office/drawing/2014/main" id="{D6D1871B-EDA4-BD81-7B48-201BAEF117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A42F10-4499-A654-7204-AF3F803676D6}"/>
              </a:ext>
            </a:extLst>
          </p:cNvPr>
          <p:cNvSpPr>
            <a:spLocks noGrp="1"/>
          </p:cNvSpPr>
          <p:nvPr>
            <p:ph type="sldNum" sz="quarter" idx="12"/>
          </p:nvPr>
        </p:nvSpPr>
        <p:spPr/>
        <p:txBody>
          <a:bodyPr/>
          <a:lstStyle/>
          <a:p>
            <a:fld id="{5EBACE95-9EBD-4C3F-AE70-5CB8FF7F8E65}" type="slidenum">
              <a:rPr lang="en-GB" smtClean="0"/>
              <a:t>‹#›</a:t>
            </a:fld>
            <a:endParaRPr lang="en-GB"/>
          </a:p>
        </p:txBody>
      </p:sp>
    </p:spTree>
    <p:extLst>
      <p:ext uri="{BB962C8B-B14F-4D97-AF65-F5344CB8AC3E}">
        <p14:creationId xmlns:p14="http://schemas.microsoft.com/office/powerpoint/2010/main" val="952834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3465C6-4043-B2CE-1C9B-7D713EAC563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2A554B-5FF4-BC07-AFE0-F9B48EC3822D}"/>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C29789-604A-DEAD-E6D9-CD44348C6578}"/>
              </a:ext>
            </a:extLst>
          </p:cNvPr>
          <p:cNvSpPr>
            <a:spLocks noGrp="1"/>
          </p:cNvSpPr>
          <p:nvPr>
            <p:ph type="dt" sz="half" idx="10"/>
          </p:nvPr>
        </p:nvSpPr>
        <p:spPr/>
        <p:txBody>
          <a:bodyPr/>
          <a:lstStyle/>
          <a:p>
            <a:fld id="{C22FF9E9-B637-4D61-8999-4BB2FD6A43A4}" type="datetimeFigureOut">
              <a:rPr lang="en-GB" smtClean="0"/>
              <a:t>24/09/2023</a:t>
            </a:fld>
            <a:endParaRPr lang="en-GB"/>
          </a:p>
        </p:txBody>
      </p:sp>
      <p:sp>
        <p:nvSpPr>
          <p:cNvPr id="5" name="Footer Placeholder 4">
            <a:extLst>
              <a:ext uri="{FF2B5EF4-FFF2-40B4-BE49-F238E27FC236}">
                <a16:creationId xmlns:a16="http://schemas.microsoft.com/office/drawing/2014/main" id="{CB7F3B7E-6EB6-2768-0D7C-7EBFF8091C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363D6C-6FCE-CD30-C9C5-195B2D215B1D}"/>
              </a:ext>
            </a:extLst>
          </p:cNvPr>
          <p:cNvSpPr>
            <a:spLocks noGrp="1"/>
          </p:cNvSpPr>
          <p:nvPr>
            <p:ph type="sldNum" sz="quarter" idx="12"/>
          </p:nvPr>
        </p:nvSpPr>
        <p:spPr/>
        <p:txBody>
          <a:bodyPr/>
          <a:lstStyle/>
          <a:p>
            <a:fld id="{5EBACE95-9EBD-4C3F-AE70-5CB8FF7F8E65}" type="slidenum">
              <a:rPr lang="en-GB" smtClean="0"/>
              <a:t>‹#›</a:t>
            </a:fld>
            <a:endParaRPr lang="en-GB"/>
          </a:p>
        </p:txBody>
      </p:sp>
    </p:spTree>
    <p:extLst>
      <p:ext uri="{BB962C8B-B14F-4D97-AF65-F5344CB8AC3E}">
        <p14:creationId xmlns:p14="http://schemas.microsoft.com/office/powerpoint/2010/main" val="289057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45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A42756-2B33-4FDF-9BB7-349922830ADD}" type="datetimeFigureOut">
              <a:rPr lang="en-GB" smtClean="0"/>
              <a:t>24/09/2023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F88EB6-2F33-4B9C-A4C5-1535381D4374}" type="slidenum">
              <a:rPr lang="en-GB" smtClean="0"/>
              <a:t>‹#›</a:t>
            </a:fld>
            <a:endParaRPr lang="en-GB"/>
          </a:p>
        </p:txBody>
      </p:sp>
    </p:spTree>
    <p:extLst>
      <p:ext uri="{BB962C8B-B14F-4D97-AF65-F5344CB8AC3E}">
        <p14:creationId xmlns:p14="http://schemas.microsoft.com/office/powerpoint/2010/main" val="1213739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A42756-2B33-4FDF-9BB7-349922830ADD}" type="datetimeFigureOut">
              <a:rPr lang="en-GB" smtClean="0"/>
              <a:t>24/09/2023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FF88EB6-2F33-4B9C-A4C5-1535381D4374}" type="slidenum">
              <a:rPr lang="en-GB" smtClean="0"/>
              <a:t>‹#›</a:t>
            </a:fld>
            <a:endParaRPr lang="en-GB"/>
          </a:p>
        </p:txBody>
      </p:sp>
    </p:spTree>
    <p:extLst>
      <p:ext uri="{BB962C8B-B14F-4D97-AF65-F5344CB8AC3E}">
        <p14:creationId xmlns:p14="http://schemas.microsoft.com/office/powerpoint/2010/main" val="3907706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A42756-2B33-4FDF-9BB7-349922830ADD}" type="datetimeFigureOut">
              <a:rPr lang="en-GB" smtClean="0"/>
              <a:t>24/09/2023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FF88EB6-2F33-4B9C-A4C5-1535381D4374}" type="slidenum">
              <a:rPr lang="en-GB" smtClean="0"/>
              <a:t>‹#›</a:t>
            </a:fld>
            <a:endParaRPr lang="en-GB"/>
          </a:p>
        </p:txBody>
      </p:sp>
    </p:spTree>
    <p:extLst>
      <p:ext uri="{BB962C8B-B14F-4D97-AF65-F5344CB8AC3E}">
        <p14:creationId xmlns:p14="http://schemas.microsoft.com/office/powerpoint/2010/main" val="1096723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A42756-2B33-4FDF-9BB7-349922830ADD}" type="datetimeFigureOut">
              <a:rPr lang="en-GB" smtClean="0"/>
              <a:t>24/09/2023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FF88EB6-2F33-4B9C-A4C5-1535381D4374}" type="slidenum">
              <a:rPr lang="en-GB" smtClean="0"/>
              <a:t>‹#›</a:t>
            </a:fld>
            <a:endParaRPr lang="en-GB"/>
          </a:p>
        </p:txBody>
      </p:sp>
    </p:spTree>
    <p:extLst>
      <p:ext uri="{BB962C8B-B14F-4D97-AF65-F5344CB8AC3E}">
        <p14:creationId xmlns:p14="http://schemas.microsoft.com/office/powerpoint/2010/main" val="774656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A42756-2B33-4FDF-9BB7-349922830ADD}" type="datetimeFigureOut">
              <a:rPr lang="en-GB" smtClean="0"/>
              <a:t>24/09/2023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F88EB6-2F33-4B9C-A4C5-1535381D4374}" type="slidenum">
              <a:rPr lang="en-GB" smtClean="0"/>
              <a:t>‹#›</a:t>
            </a:fld>
            <a:endParaRPr lang="en-GB"/>
          </a:p>
        </p:txBody>
      </p:sp>
    </p:spTree>
    <p:extLst>
      <p:ext uri="{BB962C8B-B14F-4D97-AF65-F5344CB8AC3E}">
        <p14:creationId xmlns:p14="http://schemas.microsoft.com/office/powerpoint/2010/main" val="4082024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A42756-2B33-4FDF-9BB7-349922830ADD}" type="datetimeFigureOut">
              <a:rPr lang="en-GB" smtClean="0"/>
              <a:t>24/09/2023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F88EB6-2F33-4B9C-A4C5-1535381D4374}" type="slidenum">
              <a:rPr lang="en-GB" smtClean="0"/>
              <a:t>‹#›</a:t>
            </a:fld>
            <a:endParaRPr lang="en-GB"/>
          </a:p>
        </p:txBody>
      </p:sp>
    </p:spTree>
    <p:extLst>
      <p:ext uri="{BB962C8B-B14F-4D97-AF65-F5344CB8AC3E}">
        <p14:creationId xmlns:p14="http://schemas.microsoft.com/office/powerpoint/2010/main" val="1354589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42756-2B33-4FDF-9BB7-349922830ADD}" type="datetimeFigureOut">
              <a:rPr lang="en-GB" smtClean="0"/>
              <a:t>24/09/2023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88EB6-2F33-4B9C-A4C5-1535381D4374}" type="slidenum">
              <a:rPr lang="en-GB" smtClean="0"/>
              <a:t>‹#›</a:t>
            </a:fld>
            <a:endParaRPr lang="en-GB"/>
          </a:p>
        </p:txBody>
      </p:sp>
    </p:spTree>
    <p:extLst>
      <p:ext uri="{BB962C8B-B14F-4D97-AF65-F5344CB8AC3E}">
        <p14:creationId xmlns:p14="http://schemas.microsoft.com/office/powerpoint/2010/main" val="46542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8FE57F-0180-0048-5721-44A287E1275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E9BFEF-FF13-5654-F667-A597E071A5F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C7DB69-27B8-D86C-D918-AC89C5D8FCC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FF9E9-B637-4D61-8999-4BB2FD6A43A4}" type="datetimeFigureOut">
              <a:rPr lang="en-GB" smtClean="0"/>
              <a:t>24/09/2023</a:t>
            </a:fld>
            <a:endParaRPr lang="en-GB"/>
          </a:p>
        </p:txBody>
      </p:sp>
      <p:sp>
        <p:nvSpPr>
          <p:cNvPr id="5" name="Footer Placeholder 4">
            <a:extLst>
              <a:ext uri="{FF2B5EF4-FFF2-40B4-BE49-F238E27FC236}">
                <a16:creationId xmlns:a16="http://schemas.microsoft.com/office/drawing/2014/main" id="{9E4545EB-9EA8-AC6B-9CD2-D0319F82FE8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CBC2C3-FE6C-65A2-A5E0-9809AD8910C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BACE95-9EBD-4C3F-AE70-5CB8FF7F8E65}" type="slidenum">
              <a:rPr lang="en-GB" smtClean="0"/>
              <a:t>‹#›</a:t>
            </a:fld>
            <a:endParaRPr lang="en-GB"/>
          </a:p>
        </p:txBody>
      </p:sp>
    </p:spTree>
    <p:extLst>
      <p:ext uri="{BB962C8B-B14F-4D97-AF65-F5344CB8AC3E}">
        <p14:creationId xmlns:p14="http://schemas.microsoft.com/office/powerpoint/2010/main" val="378650974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26" Type="http://schemas.openxmlformats.org/officeDocument/2006/relationships/diagramQuickStyle" Target="../diagrams/quickStyle6.xml"/><Relationship Id="rId3" Type="http://schemas.openxmlformats.org/officeDocument/2006/relationships/image" Target="../media/image26.png"/><Relationship Id="rId21" Type="http://schemas.openxmlformats.org/officeDocument/2006/relationships/diagramQuickStyle" Target="../diagrams/quickStyle5.xml"/><Relationship Id="rId34" Type="http://schemas.openxmlformats.org/officeDocument/2006/relationships/diagramData" Target="../diagrams/data8.xml"/><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5" Type="http://schemas.openxmlformats.org/officeDocument/2006/relationships/diagramLayout" Target="../diagrams/layout6.xml"/><Relationship Id="rId33" Type="http://schemas.microsoft.com/office/2007/relationships/diagramDrawing" Target="../diagrams/drawing7.xml"/><Relationship Id="rId38" Type="http://schemas.microsoft.com/office/2007/relationships/diagramDrawing" Target="../diagrams/drawing8.xml"/><Relationship Id="rId2" Type="http://schemas.openxmlformats.org/officeDocument/2006/relationships/notesSlide" Target="../notesSlides/notesSlide14.xml"/><Relationship Id="rId16" Type="http://schemas.openxmlformats.org/officeDocument/2006/relationships/diagramQuickStyle" Target="../diagrams/quickStyle4.xml"/><Relationship Id="rId20" Type="http://schemas.openxmlformats.org/officeDocument/2006/relationships/diagramLayout" Target="../diagrams/layout5.xml"/><Relationship Id="rId29" Type="http://schemas.openxmlformats.org/officeDocument/2006/relationships/diagramData" Target="../diagrams/data7.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24" Type="http://schemas.openxmlformats.org/officeDocument/2006/relationships/diagramData" Target="../diagrams/data6.xml"/><Relationship Id="rId32" Type="http://schemas.openxmlformats.org/officeDocument/2006/relationships/diagramColors" Target="../diagrams/colors7.xml"/><Relationship Id="rId37" Type="http://schemas.openxmlformats.org/officeDocument/2006/relationships/diagramColors" Target="../diagrams/colors8.xml"/><Relationship Id="rId5" Type="http://schemas.openxmlformats.org/officeDocument/2006/relationships/diagramLayout" Target="../diagrams/layout2.xml"/><Relationship Id="rId15" Type="http://schemas.openxmlformats.org/officeDocument/2006/relationships/diagramLayout" Target="../diagrams/layout4.xml"/><Relationship Id="rId23" Type="http://schemas.microsoft.com/office/2007/relationships/diagramDrawing" Target="../diagrams/drawing5.xml"/><Relationship Id="rId28" Type="http://schemas.microsoft.com/office/2007/relationships/diagramDrawing" Target="../diagrams/drawing6.xml"/><Relationship Id="rId36" Type="http://schemas.openxmlformats.org/officeDocument/2006/relationships/diagramQuickStyle" Target="../diagrams/quickStyle8.xml"/><Relationship Id="rId10" Type="http://schemas.openxmlformats.org/officeDocument/2006/relationships/diagramLayout" Target="../diagrams/layout3.xml"/><Relationship Id="rId19" Type="http://schemas.openxmlformats.org/officeDocument/2006/relationships/diagramData" Target="../diagrams/data5.xml"/><Relationship Id="rId31" Type="http://schemas.openxmlformats.org/officeDocument/2006/relationships/diagramQuickStyle" Target="../diagrams/quickStyle7.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 Id="rId22" Type="http://schemas.openxmlformats.org/officeDocument/2006/relationships/diagramColors" Target="../diagrams/colors5.xml"/><Relationship Id="rId27" Type="http://schemas.openxmlformats.org/officeDocument/2006/relationships/diagramColors" Target="../diagrams/colors6.xml"/><Relationship Id="rId30" Type="http://schemas.openxmlformats.org/officeDocument/2006/relationships/diagramLayout" Target="../diagrams/layout7.xml"/><Relationship Id="rId35"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8.png"/><Relationship Id="rId3" Type="http://schemas.openxmlformats.org/officeDocument/2006/relationships/image" Target="../media/image37.jpeg"/><Relationship Id="rId7" Type="http://schemas.openxmlformats.org/officeDocument/2006/relationships/image" Target="../media/image31.png"/><Relationship Id="rId12"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9.png"/><Relationship Id="rId9" Type="http://schemas.openxmlformats.org/officeDocument/2006/relationships/image" Target="../media/image32.png"/><Relationship Id="rId1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e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2.jpeg"/><Relationship Id="rId9"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9.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C93D9E-4A99-E1D6-C9DC-C2B1C16CBB5A}"/>
              </a:ext>
            </a:extLst>
          </p:cNvPr>
          <p:cNvSpPr>
            <a:spLocks noGrp="1"/>
          </p:cNvSpPr>
          <p:nvPr>
            <p:ph type="title"/>
          </p:nvPr>
        </p:nvSpPr>
        <p:spPr>
          <a:xfrm>
            <a:off x="941295" y="5279510"/>
            <a:ext cx="7261411" cy="1438789"/>
          </a:xfrm>
        </p:spPr>
        <p:txBody>
          <a:bodyPr vert="horz" lIns="91440" tIns="45720" rIns="91440" bIns="45720" rtlCol="0" anchor="b">
            <a:normAutofit/>
          </a:bodyPr>
          <a:lstStyle/>
          <a:p>
            <a:pPr algn="ctr"/>
            <a:r>
              <a:rPr lang="en-US" sz="2200" b="1" dirty="0">
                <a:solidFill>
                  <a:schemeClr val="tx1">
                    <a:lumMod val="85000"/>
                    <a:lumOff val="15000"/>
                  </a:schemeClr>
                </a:solidFill>
                <a:latin typeface="HelveticaNeue LT 45 Light" panose="020B0403020202020204" pitchFamily="34" charset="0"/>
              </a:rPr>
              <a:t>Jumping the Hurdles of a True Net Zero Construction</a:t>
            </a:r>
            <a:br>
              <a:rPr lang="en-US" sz="2200" b="1" dirty="0">
                <a:solidFill>
                  <a:schemeClr val="tx1">
                    <a:lumMod val="85000"/>
                    <a:lumOff val="15000"/>
                  </a:schemeClr>
                </a:solidFill>
                <a:latin typeface="HelveticaNeue LT 45 Light" panose="020B0403020202020204" pitchFamily="34" charset="0"/>
              </a:rPr>
            </a:br>
            <a:br>
              <a:rPr lang="en-US" sz="3100" dirty="0">
                <a:solidFill>
                  <a:schemeClr val="tx1">
                    <a:lumMod val="85000"/>
                    <a:lumOff val="15000"/>
                  </a:schemeClr>
                </a:solidFill>
              </a:rPr>
            </a:br>
            <a:r>
              <a:rPr lang="en-US" sz="1300" b="1" dirty="0">
                <a:solidFill>
                  <a:schemeClr val="tx1">
                    <a:lumMod val="85000"/>
                    <a:lumOff val="15000"/>
                  </a:schemeClr>
                </a:solidFill>
                <a:latin typeface="HelveticaNeue LT 45 Light" panose="020B0403020202020204" pitchFamily="34" charset="0"/>
              </a:rPr>
              <a:t>ICARB Conference 25th September 2023</a:t>
            </a:r>
            <a:br>
              <a:rPr lang="en-US" sz="3100" dirty="0">
                <a:solidFill>
                  <a:schemeClr val="tx1">
                    <a:lumMod val="85000"/>
                    <a:lumOff val="15000"/>
                  </a:schemeClr>
                </a:solidFill>
              </a:rPr>
            </a:br>
            <a:r>
              <a:rPr lang="en-US" sz="1300" b="1" dirty="0">
                <a:solidFill>
                  <a:schemeClr val="tx1">
                    <a:lumMod val="85000"/>
                    <a:lumOff val="15000"/>
                  </a:schemeClr>
                </a:solidFill>
                <a:latin typeface="HelveticaNeue LT 45 Light" panose="020B0403020202020204" pitchFamily="34" charset="0"/>
              </a:rPr>
              <a:t>Samantha McCabe Director of Sustainability Oberlander Architects</a:t>
            </a:r>
            <a:br>
              <a:rPr lang="en-US" sz="1300" b="1" dirty="0">
                <a:solidFill>
                  <a:schemeClr val="tx1">
                    <a:lumMod val="85000"/>
                    <a:lumOff val="15000"/>
                  </a:schemeClr>
                </a:solidFill>
                <a:latin typeface="HelveticaNeue LT 45 Light" panose="020B0403020202020204" pitchFamily="34" charset="0"/>
              </a:rPr>
            </a:br>
            <a:r>
              <a:rPr lang="en-US" sz="1300" b="1" dirty="0">
                <a:solidFill>
                  <a:schemeClr val="tx1">
                    <a:lumMod val="85000"/>
                    <a:lumOff val="15000"/>
                  </a:schemeClr>
                </a:solidFill>
                <a:latin typeface="HelveticaNeue LT 45 Light" panose="020B0403020202020204" pitchFamily="34" charset="0"/>
              </a:rPr>
              <a:t>B. Built Environment, </a:t>
            </a:r>
            <a:r>
              <a:rPr lang="en-US" sz="1300" b="1" dirty="0" err="1">
                <a:solidFill>
                  <a:schemeClr val="tx1">
                    <a:lumMod val="85000"/>
                    <a:lumOff val="15000"/>
                  </a:schemeClr>
                </a:solidFill>
                <a:latin typeface="HelveticaNeue LT 45 Light" panose="020B0403020202020204" pitchFamily="34" charset="0"/>
              </a:rPr>
              <a:t>B.Arch</a:t>
            </a:r>
            <a:r>
              <a:rPr lang="en-US" sz="1300" b="1" dirty="0">
                <a:solidFill>
                  <a:schemeClr val="tx1">
                    <a:lumMod val="85000"/>
                    <a:lumOff val="15000"/>
                  </a:schemeClr>
                </a:solidFill>
                <a:latin typeface="HelveticaNeue LT 45 Light" panose="020B0403020202020204" pitchFamily="34" charset="0"/>
              </a:rPr>
              <a:t> (Hons),RIBA, RIAS &amp; Passive House Designer </a:t>
            </a:r>
          </a:p>
        </p:txBody>
      </p:sp>
      <p:pic>
        <p:nvPicPr>
          <p:cNvPr id="4" name="Picture 3" descr="A person riding a bicycle in front of a building&#10;&#10;Description automatically generated with medium confidence">
            <a:extLst>
              <a:ext uri="{FF2B5EF4-FFF2-40B4-BE49-F238E27FC236}">
                <a16:creationId xmlns:a16="http://schemas.microsoft.com/office/drawing/2014/main" id="{04F91C1F-760B-3EDE-8CBA-FF866B0DD5F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395" r="4937" b="1"/>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descr="A picture containing font, graphics, design&#10;&#10;Description automatically generated">
            <a:extLst>
              <a:ext uri="{FF2B5EF4-FFF2-40B4-BE49-F238E27FC236}">
                <a16:creationId xmlns:a16="http://schemas.microsoft.com/office/drawing/2014/main" id="{EECF6970-75E3-19C1-C401-E7022637283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5693" y="5997233"/>
            <a:ext cx="791412" cy="610366"/>
          </a:xfrm>
          <a:prstGeom prst="rect">
            <a:avLst/>
          </a:prstGeom>
        </p:spPr>
      </p:pic>
    </p:spTree>
    <p:extLst>
      <p:ext uri="{BB962C8B-B14F-4D97-AF65-F5344CB8AC3E}">
        <p14:creationId xmlns:p14="http://schemas.microsoft.com/office/powerpoint/2010/main" val="3518913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icture containing paper product, cube&#10;&#10;Description automatically generated">
            <a:extLst>
              <a:ext uri="{FF2B5EF4-FFF2-40B4-BE49-F238E27FC236}">
                <a16:creationId xmlns:a16="http://schemas.microsoft.com/office/drawing/2014/main" id="{0818F6B1-AF53-B011-8EB2-C091F88F633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40" r="-1" b="-1"/>
          <a:stretch/>
        </p:blipFill>
        <p:spPr>
          <a:xfrm>
            <a:off x="398207" y="793376"/>
            <a:ext cx="8402606" cy="5904534"/>
          </a:xfrm>
          <a:prstGeom prst="rect">
            <a:avLst/>
          </a:prstGeom>
        </p:spPr>
      </p:pic>
      <p:sp>
        <p:nvSpPr>
          <p:cNvPr id="2" name="TextBox 1"/>
          <p:cNvSpPr txBox="1"/>
          <p:nvPr/>
        </p:nvSpPr>
        <p:spPr>
          <a:xfrm>
            <a:off x="228599" y="166070"/>
            <a:ext cx="6155083" cy="461665"/>
          </a:xfrm>
          <a:prstGeom prst="rect">
            <a:avLst/>
          </a:prstGeom>
          <a:noFill/>
        </p:spPr>
        <p:txBody>
          <a:bodyPr wrap="none" rtlCol="0">
            <a:spAutoFit/>
          </a:bodyPr>
          <a:lstStyle/>
          <a:p>
            <a:r>
              <a:rPr lang="en-GB" sz="2400" b="1">
                <a:solidFill>
                  <a:schemeClr val="bg1"/>
                </a:solidFill>
              </a:rPr>
              <a:t>BUILDING FIRST – PASSIVE DESIGN DECISIONS: </a:t>
            </a:r>
            <a:endParaRPr lang="en-GB" sz="2400" b="1" dirty="0">
              <a:solidFill>
                <a:schemeClr val="bg1"/>
              </a:solidFill>
            </a:endParaRPr>
          </a:p>
        </p:txBody>
      </p:sp>
      <p:sp>
        <p:nvSpPr>
          <p:cNvPr id="5" name="TextBox 4">
            <a:extLst>
              <a:ext uri="{FF2B5EF4-FFF2-40B4-BE49-F238E27FC236}">
                <a16:creationId xmlns:a16="http://schemas.microsoft.com/office/drawing/2014/main" id="{C3D93739-7BD3-45DD-A108-F45F22CAE2ED}"/>
              </a:ext>
            </a:extLst>
          </p:cNvPr>
          <p:cNvSpPr txBox="1"/>
          <p:nvPr/>
        </p:nvSpPr>
        <p:spPr>
          <a:xfrm>
            <a:off x="396473" y="5218580"/>
            <a:ext cx="4343401" cy="1569660"/>
          </a:xfrm>
          <a:prstGeom prst="rect">
            <a:avLst/>
          </a:prstGeom>
          <a:noFill/>
        </p:spPr>
        <p:txBody>
          <a:bodyPr wrap="square" rtlCol="0">
            <a:spAutoFit/>
          </a:bodyPr>
          <a:lstStyle/>
          <a:p>
            <a:r>
              <a:rPr lang="en-US" sz="1600" b="1" dirty="0"/>
              <a:t>DIFFERENT TEMPERATURE </a:t>
            </a:r>
          </a:p>
          <a:p>
            <a:r>
              <a:rPr lang="en-US" sz="1600" b="1" dirty="0"/>
              <a:t>ZONES</a:t>
            </a:r>
            <a:endParaRPr lang="en-US" sz="1600" dirty="0"/>
          </a:p>
          <a:p>
            <a:pPr marL="342900" indent="-342900">
              <a:buFont typeface="Arial" panose="020B0604020202020204" pitchFamily="34" charset="0"/>
              <a:buChar char="•"/>
            </a:pPr>
            <a:r>
              <a:rPr lang="en-US" sz="1600" dirty="0"/>
              <a:t>Orange = Office accommodation 20</a:t>
            </a:r>
            <a:r>
              <a:rPr lang="en-US" sz="1600" baseline="30000" dirty="0"/>
              <a:t>0</a:t>
            </a:r>
            <a:r>
              <a:rPr lang="en-US" sz="1600" dirty="0"/>
              <a:t>C</a:t>
            </a:r>
          </a:p>
          <a:p>
            <a:pPr marL="342900" indent="-342900">
              <a:buFont typeface="Arial" panose="020B0604020202020204" pitchFamily="34" charset="0"/>
              <a:buChar char="•"/>
            </a:pPr>
            <a:r>
              <a:rPr lang="en-US" sz="1600" dirty="0"/>
              <a:t>Yellow = Main Repository 13-18 </a:t>
            </a:r>
            <a:r>
              <a:rPr lang="en-US" sz="1600" baseline="30000" dirty="0"/>
              <a:t>0</a:t>
            </a:r>
            <a:r>
              <a:rPr lang="en-US" sz="1600" dirty="0"/>
              <a:t>C</a:t>
            </a:r>
          </a:p>
          <a:p>
            <a:pPr marL="342900" indent="-342900">
              <a:buFont typeface="Arial" panose="020B0604020202020204" pitchFamily="34" charset="0"/>
              <a:buChar char="•"/>
            </a:pPr>
            <a:r>
              <a:rPr lang="en-US" sz="1600" dirty="0"/>
              <a:t>Blue = Cold store 10</a:t>
            </a:r>
            <a:r>
              <a:rPr lang="en-US" sz="1600" baseline="30000" dirty="0"/>
              <a:t>0</a:t>
            </a:r>
            <a:r>
              <a:rPr lang="en-US" sz="1600" dirty="0"/>
              <a:t>C</a:t>
            </a:r>
          </a:p>
          <a:p>
            <a:endParaRPr lang="en-GB" sz="1600" dirty="0"/>
          </a:p>
        </p:txBody>
      </p:sp>
    </p:spTree>
    <p:extLst>
      <p:ext uri="{BB962C8B-B14F-4D97-AF65-F5344CB8AC3E}">
        <p14:creationId xmlns:p14="http://schemas.microsoft.com/office/powerpoint/2010/main" val="2586647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Shape 6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3" name="Rectangle 6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6FC95B8-1DD4-12C3-9E8C-42F14B244378}"/>
              </a:ext>
            </a:extLst>
          </p:cNvPr>
          <p:cNvSpPr txBox="1"/>
          <p:nvPr/>
        </p:nvSpPr>
        <p:spPr>
          <a:xfrm>
            <a:off x="381000" y="1683757"/>
            <a:ext cx="2514600" cy="2085356"/>
          </a:xfrm>
          <a:prstGeom prst="rect">
            <a:avLst/>
          </a:prstGeom>
        </p:spPr>
        <p:txBody>
          <a:bodyPr vert="horz" lIns="91440" tIns="45720" rIns="91440" bIns="45720" rtlCol="0" anchor="b">
            <a:normAutofit lnSpcReduction="10000"/>
          </a:bodyPr>
          <a:lstStyle/>
          <a:p>
            <a:pPr defTabSz="914400">
              <a:lnSpc>
                <a:spcPct val="90000"/>
              </a:lnSpc>
              <a:spcBef>
                <a:spcPct val="0"/>
              </a:spcBef>
              <a:spcAft>
                <a:spcPts val="600"/>
              </a:spcAft>
            </a:pPr>
            <a:r>
              <a:rPr lang="en-US" sz="3500" kern="1200" dirty="0">
                <a:solidFill>
                  <a:srgbClr val="FFFFFF"/>
                </a:solidFill>
                <a:latin typeface="+mj-lt"/>
                <a:ea typeface="+mj-ea"/>
                <a:cs typeface="+mj-cs"/>
              </a:rPr>
              <a:t>Challenge 2 :</a:t>
            </a:r>
          </a:p>
          <a:p>
            <a:pPr defTabSz="914400">
              <a:lnSpc>
                <a:spcPct val="90000"/>
              </a:lnSpc>
              <a:spcBef>
                <a:spcPct val="0"/>
              </a:spcBef>
              <a:spcAft>
                <a:spcPts val="600"/>
              </a:spcAft>
            </a:pPr>
            <a:endParaRPr lang="en-US" sz="3500" kern="1200" dirty="0">
              <a:solidFill>
                <a:srgbClr val="FFFFFF"/>
              </a:solidFill>
              <a:latin typeface="+mj-lt"/>
              <a:ea typeface="+mj-ea"/>
              <a:cs typeface="+mj-cs"/>
            </a:endParaRPr>
          </a:p>
          <a:p>
            <a:pPr defTabSz="914400">
              <a:lnSpc>
                <a:spcPct val="90000"/>
              </a:lnSpc>
              <a:spcBef>
                <a:spcPct val="0"/>
              </a:spcBef>
              <a:spcAft>
                <a:spcPts val="600"/>
              </a:spcAft>
            </a:pPr>
            <a:r>
              <a:rPr lang="en-US" sz="3500" kern="1200" dirty="0">
                <a:solidFill>
                  <a:srgbClr val="FFFFFF"/>
                </a:solidFill>
                <a:latin typeface="+mj-lt"/>
                <a:ea typeface="+mj-ea"/>
                <a:cs typeface="+mj-cs"/>
              </a:rPr>
              <a:t>How to </a:t>
            </a:r>
            <a:r>
              <a:rPr lang="en-US" sz="3500" kern="1200" dirty="0" err="1">
                <a:solidFill>
                  <a:srgbClr val="FFFFFF"/>
                </a:solidFill>
                <a:latin typeface="+mj-lt"/>
                <a:ea typeface="+mj-ea"/>
                <a:cs typeface="+mj-cs"/>
              </a:rPr>
              <a:t>prioritise</a:t>
            </a:r>
            <a:endParaRPr lang="en-US" sz="3500" kern="1200" dirty="0">
              <a:solidFill>
                <a:srgbClr val="FFFFFF"/>
              </a:solidFill>
              <a:latin typeface="+mj-lt"/>
              <a:ea typeface="+mj-ea"/>
              <a:cs typeface="+mj-cs"/>
            </a:endParaRPr>
          </a:p>
        </p:txBody>
      </p:sp>
      <p:pic>
        <p:nvPicPr>
          <p:cNvPr id="7" name="Picture 6" descr="A picture containing text, circle, diagram, sketch&#10;&#10;Description automatically generated">
            <a:extLst>
              <a:ext uri="{FF2B5EF4-FFF2-40B4-BE49-F238E27FC236}">
                <a16:creationId xmlns:a16="http://schemas.microsoft.com/office/drawing/2014/main" id="{E435D62B-78E7-069F-ED0E-DF853F6F9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791638"/>
            <a:ext cx="5731006" cy="4815367"/>
          </a:xfrm>
          <a:prstGeom prst="rect">
            <a:avLst/>
          </a:prstGeom>
        </p:spPr>
      </p:pic>
      <p:pic>
        <p:nvPicPr>
          <p:cNvPr id="6" name="Picture 5">
            <a:extLst>
              <a:ext uri="{FF2B5EF4-FFF2-40B4-BE49-F238E27FC236}">
                <a16:creationId xmlns:a16="http://schemas.microsoft.com/office/drawing/2014/main" id="{ED2A3763-111C-3B9B-35C7-A0EA1300342B}"/>
              </a:ext>
            </a:extLst>
          </p:cNvPr>
          <p:cNvPicPr>
            <a:picLocks noChangeAspect="1"/>
          </p:cNvPicPr>
          <p:nvPr/>
        </p:nvPicPr>
        <p:blipFill rotWithShape="1">
          <a:blip r:embed="rId4"/>
          <a:srcRect l="4055" t="4582" r="6338" b="5726"/>
          <a:stretch/>
        </p:blipFill>
        <p:spPr>
          <a:xfrm>
            <a:off x="7490141" y="5388047"/>
            <a:ext cx="1332866" cy="1356630"/>
          </a:xfrm>
          <a:prstGeom prst="rect">
            <a:avLst/>
          </a:prstGeom>
        </p:spPr>
      </p:pic>
    </p:spTree>
    <p:extLst>
      <p:ext uri="{BB962C8B-B14F-4D97-AF65-F5344CB8AC3E}">
        <p14:creationId xmlns:p14="http://schemas.microsoft.com/office/powerpoint/2010/main" val="2982920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8650" y="-266884"/>
            <a:ext cx="3167846" cy="193807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100" b="1" kern="1200" dirty="0">
                <a:solidFill>
                  <a:schemeClr val="tx1"/>
                </a:solidFill>
                <a:latin typeface="+mj-lt"/>
                <a:ea typeface="+mj-ea"/>
                <a:cs typeface="+mj-cs"/>
              </a:rPr>
              <a:t>The Big Key Moves</a:t>
            </a:r>
          </a:p>
        </p:txBody>
      </p:sp>
      <p:sp>
        <p:nvSpPr>
          <p:cNvPr id="7" name="TextBox 6">
            <a:extLst>
              <a:ext uri="{FF2B5EF4-FFF2-40B4-BE49-F238E27FC236}">
                <a16:creationId xmlns:a16="http://schemas.microsoft.com/office/drawing/2014/main" id="{1A03F25B-A688-3CEE-6A91-60F3B37467DD}"/>
              </a:ext>
            </a:extLst>
          </p:cNvPr>
          <p:cNvSpPr txBox="1"/>
          <p:nvPr/>
        </p:nvSpPr>
        <p:spPr>
          <a:xfrm>
            <a:off x="628650" y="1098226"/>
            <a:ext cx="2862072" cy="3694373"/>
          </a:xfrm>
          <a:prstGeom prst="rect">
            <a:avLst/>
          </a:prstGeom>
        </p:spPr>
        <p:txBody>
          <a:bodyPr vert="horz" lIns="91440" tIns="45720" rIns="91440" bIns="45720" rtlCol="0">
            <a:normAutofit/>
          </a:bodyPr>
          <a:lstStyle/>
          <a:p>
            <a:pPr marL="208026" indent="-228600" defTabSz="914400">
              <a:lnSpc>
                <a:spcPct val="90000"/>
              </a:lnSpc>
              <a:spcAft>
                <a:spcPts val="546"/>
              </a:spcAft>
              <a:buFont typeface="Arial" panose="020B0604020202020204" pitchFamily="34" charset="0"/>
              <a:buChar char="•"/>
            </a:pPr>
            <a:r>
              <a:rPr lang="en-US" sz="1400" dirty="0"/>
              <a:t>Achieving a low energy construction with a palette of industry standard materials</a:t>
            </a:r>
          </a:p>
          <a:p>
            <a:pPr marL="208026" indent="-228600" defTabSz="914400">
              <a:lnSpc>
                <a:spcPct val="90000"/>
              </a:lnSpc>
              <a:spcAft>
                <a:spcPts val="546"/>
              </a:spcAft>
              <a:buFont typeface="Arial" panose="020B0604020202020204" pitchFamily="34" charset="0"/>
              <a:buChar char="•"/>
            </a:pPr>
            <a:r>
              <a:rPr lang="en-US" sz="1400" dirty="0"/>
              <a:t>Keep existing Frame</a:t>
            </a:r>
          </a:p>
          <a:p>
            <a:pPr marL="208026" indent="-228600" defTabSz="914400">
              <a:lnSpc>
                <a:spcPct val="90000"/>
              </a:lnSpc>
              <a:spcAft>
                <a:spcPts val="546"/>
              </a:spcAft>
              <a:buFont typeface="Arial" panose="020B0604020202020204" pitchFamily="34" charset="0"/>
              <a:buChar char="•"/>
            </a:pPr>
            <a:r>
              <a:rPr lang="en-US" sz="1400" dirty="0"/>
              <a:t>Orientate Staff spaces</a:t>
            </a:r>
          </a:p>
          <a:p>
            <a:pPr marL="208026" indent="-228600" defTabSz="914400">
              <a:lnSpc>
                <a:spcPct val="90000"/>
              </a:lnSpc>
              <a:spcAft>
                <a:spcPts val="546"/>
              </a:spcAft>
              <a:buFont typeface="Arial" panose="020B0604020202020204" pitchFamily="34" charset="0"/>
              <a:buChar char="•"/>
            </a:pPr>
            <a:r>
              <a:rPr lang="en-US" sz="1400" dirty="0"/>
              <a:t>Targeted Window Openings and window splay </a:t>
            </a:r>
          </a:p>
          <a:p>
            <a:pPr marL="208026" indent="-228600" defTabSz="914400">
              <a:lnSpc>
                <a:spcPct val="90000"/>
              </a:lnSpc>
              <a:spcAft>
                <a:spcPts val="546"/>
              </a:spcAft>
              <a:buFont typeface="Arial" panose="020B0604020202020204" pitchFamily="34" charset="0"/>
              <a:buChar char="•"/>
            </a:pPr>
            <a:r>
              <a:rPr lang="en-US" sz="1400" dirty="0"/>
              <a:t>Circular Economy </a:t>
            </a:r>
          </a:p>
          <a:p>
            <a:pPr marL="208026" indent="-228600" defTabSz="914400">
              <a:lnSpc>
                <a:spcPct val="90000"/>
              </a:lnSpc>
              <a:spcAft>
                <a:spcPts val="546"/>
              </a:spcAft>
              <a:buFont typeface="Arial" panose="020B0604020202020204" pitchFamily="34" charset="0"/>
              <a:buChar char="•"/>
            </a:pPr>
            <a:r>
              <a:rPr lang="en-US" sz="1400" dirty="0"/>
              <a:t>Minimal &amp; Recycled materials </a:t>
            </a:r>
          </a:p>
          <a:p>
            <a:pPr marL="208026" indent="-228600" defTabSz="914400">
              <a:lnSpc>
                <a:spcPct val="90000"/>
              </a:lnSpc>
              <a:spcAft>
                <a:spcPts val="546"/>
              </a:spcAft>
              <a:buFont typeface="Arial" panose="020B0604020202020204" pitchFamily="34" charset="0"/>
              <a:buChar char="•"/>
            </a:pPr>
            <a:r>
              <a:rPr lang="en-US" sz="1400" dirty="0"/>
              <a:t>Keep it simple</a:t>
            </a:r>
          </a:p>
          <a:p>
            <a:pPr marL="208026" indent="-228600" defTabSz="914400">
              <a:lnSpc>
                <a:spcPct val="90000"/>
              </a:lnSpc>
              <a:spcAft>
                <a:spcPts val="546"/>
              </a:spcAft>
              <a:buFont typeface="Arial" panose="020B0604020202020204" pitchFamily="34" charset="0"/>
              <a:buChar char="•"/>
            </a:pPr>
            <a:r>
              <a:rPr lang="en-US" sz="1400" dirty="0"/>
              <a:t>Standard panel sizes to reduce waste</a:t>
            </a:r>
          </a:p>
          <a:p>
            <a:pPr marL="208026" indent="-228600" defTabSz="914400">
              <a:lnSpc>
                <a:spcPct val="90000"/>
              </a:lnSpc>
              <a:spcAft>
                <a:spcPts val="546"/>
              </a:spcAft>
              <a:buFont typeface="Arial" panose="020B0604020202020204" pitchFamily="34" charset="0"/>
              <a:buChar char="•"/>
            </a:pPr>
            <a:r>
              <a:rPr lang="en-US" sz="1400" dirty="0"/>
              <a:t>Simple materials palette</a:t>
            </a:r>
          </a:p>
          <a:p>
            <a:pPr marL="208026" indent="-228600" defTabSz="914400">
              <a:lnSpc>
                <a:spcPct val="90000"/>
              </a:lnSpc>
              <a:spcAft>
                <a:spcPts val="546"/>
              </a:spcAft>
              <a:buFont typeface="Arial" panose="020B0604020202020204" pitchFamily="34" charset="0"/>
              <a:buChar char="•"/>
            </a:pPr>
            <a:r>
              <a:rPr lang="en-US" sz="1400" dirty="0"/>
              <a:t>Minimal alteration to existing infrastructure</a:t>
            </a:r>
          </a:p>
        </p:txBody>
      </p:sp>
      <p:pic>
        <p:nvPicPr>
          <p:cNvPr id="8" name="Picture 7">
            <a:extLst>
              <a:ext uri="{FF2B5EF4-FFF2-40B4-BE49-F238E27FC236}">
                <a16:creationId xmlns:a16="http://schemas.microsoft.com/office/drawing/2014/main" id="{CFF6E5A0-7D94-4EDF-D9A0-1EA177D5E236}"/>
              </a:ext>
            </a:extLst>
          </p:cNvPr>
          <p:cNvPicPr>
            <a:picLocks noChangeAspect="1"/>
          </p:cNvPicPr>
          <p:nvPr/>
        </p:nvPicPr>
        <p:blipFill rotWithShape="1">
          <a:blip r:embed="rId3"/>
          <a:srcRect t="16895" r="-3" b="6512"/>
          <a:stretch/>
        </p:blipFill>
        <p:spPr>
          <a:xfrm>
            <a:off x="3678237" y="-4"/>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6" name="Picture 5" descr="A person riding a bicycle in front of a building&#10;&#10;Description automatically generated with medium confidence">
            <a:extLst>
              <a:ext uri="{FF2B5EF4-FFF2-40B4-BE49-F238E27FC236}">
                <a16:creationId xmlns:a16="http://schemas.microsoft.com/office/drawing/2014/main" id="{5D714D21-BA60-7426-57B9-708E5032F6E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454" r="2822" b="-1"/>
          <a:stretch/>
        </p:blipFill>
        <p:spPr>
          <a:xfrm>
            <a:off x="3545046" y="3802961"/>
            <a:ext cx="5604285"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9" name="Picture 8">
            <a:extLst>
              <a:ext uri="{FF2B5EF4-FFF2-40B4-BE49-F238E27FC236}">
                <a16:creationId xmlns:a16="http://schemas.microsoft.com/office/drawing/2014/main" id="{5324432E-A57D-8E95-7B7A-CB70A3046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23" y="4951180"/>
            <a:ext cx="2121604" cy="1591203"/>
          </a:xfrm>
          <a:prstGeom prst="rect">
            <a:avLst/>
          </a:prstGeom>
        </p:spPr>
      </p:pic>
      <p:sp>
        <p:nvSpPr>
          <p:cNvPr id="3" name="TextBox 2">
            <a:extLst>
              <a:ext uri="{FF2B5EF4-FFF2-40B4-BE49-F238E27FC236}">
                <a16:creationId xmlns:a16="http://schemas.microsoft.com/office/drawing/2014/main" id="{C244D4F2-98E9-64A3-F01D-C026ABE72EA2}"/>
              </a:ext>
            </a:extLst>
          </p:cNvPr>
          <p:cNvSpPr txBox="1"/>
          <p:nvPr/>
        </p:nvSpPr>
        <p:spPr>
          <a:xfrm>
            <a:off x="706544" y="6506890"/>
            <a:ext cx="1990255" cy="276999"/>
          </a:xfrm>
          <a:prstGeom prst="rect">
            <a:avLst/>
          </a:prstGeom>
          <a:noFill/>
        </p:spPr>
        <p:txBody>
          <a:bodyPr wrap="square" rtlCol="0">
            <a:spAutoFit/>
          </a:bodyPr>
          <a:lstStyle/>
          <a:p>
            <a:r>
              <a:rPr lang="en-US" sz="1200" dirty="0"/>
              <a:t>Existing Building</a:t>
            </a:r>
            <a:endParaRPr lang="en-GB" sz="1200" dirty="0"/>
          </a:p>
        </p:txBody>
      </p:sp>
    </p:spTree>
    <p:extLst>
      <p:ext uri="{BB962C8B-B14F-4D97-AF65-F5344CB8AC3E}">
        <p14:creationId xmlns:p14="http://schemas.microsoft.com/office/powerpoint/2010/main" val="858627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28599" y="166070"/>
            <a:ext cx="5367175" cy="461665"/>
          </a:xfrm>
          <a:prstGeom prst="rect">
            <a:avLst/>
          </a:prstGeom>
          <a:noFill/>
        </p:spPr>
        <p:txBody>
          <a:bodyPr wrap="none" rtlCol="0">
            <a:spAutoFit/>
          </a:bodyPr>
          <a:lstStyle/>
          <a:p>
            <a:r>
              <a:rPr lang="en-GB" sz="2400" b="1" dirty="0">
                <a:solidFill>
                  <a:schemeClr val="bg1"/>
                </a:solidFill>
              </a:rPr>
              <a:t>Simple Solutions for Complex Challenges</a:t>
            </a:r>
          </a:p>
        </p:txBody>
      </p:sp>
      <p:pic>
        <p:nvPicPr>
          <p:cNvPr id="6" name="Picture 5" descr="A picture containing screenshot, text, diagram, multimedia software">
            <a:extLst>
              <a:ext uri="{FF2B5EF4-FFF2-40B4-BE49-F238E27FC236}">
                <a16:creationId xmlns:a16="http://schemas.microsoft.com/office/drawing/2014/main" id="{A2CFA761-7844-C8D7-3AE7-F48EA0F5FA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3415"/>
          <a:stretch/>
        </p:blipFill>
        <p:spPr>
          <a:xfrm>
            <a:off x="212926" y="1763074"/>
            <a:ext cx="8831683" cy="3985431"/>
          </a:xfrm>
          <a:prstGeom prst="rect">
            <a:avLst/>
          </a:prstGeom>
        </p:spPr>
      </p:pic>
    </p:spTree>
    <p:extLst>
      <p:ext uri="{BB962C8B-B14F-4D97-AF65-F5344CB8AC3E}">
        <p14:creationId xmlns:p14="http://schemas.microsoft.com/office/powerpoint/2010/main" val="2210872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6402"/>
            <a:ext cx="9143997"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70175"/>
            <a:ext cx="9138997"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5265546"/>
            <a:ext cx="3057523"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001" y="5263483"/>
            <a:ext cx="9143999"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28699" y="5510253"/>
            <a:ext cx="7421963" cy="103366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b="1" kern="1200">
                <a:solidFill>
                  <a:srgbClr val="FFFFFF"/>
                </a:solidFill>
                <a:latin typeface="+mj-lt"/>
                <a:ea typeface="+mj-ea"/>
                <a:cs typeface="+mj-cs"/>
              </a:rPr>
              <a:t>Materials Matrix</a:t>
            </a:r>
          </a:p>
        </p:txBody>
      </p:sp>
      <p:pic>
        <p:nvPicPr>
          <p:cNvPr id="6" name="Picture 5">
            <a:extLst>
              <a:ext uri="{FF2B5EF4-FFF2-40B4-BE49-F238E27FC236}">
                <a16:creationId xmlns:a16="http://schemas.microsoft.com/office/drawing/2014/main" id="{623F22A3-019C-EDDA-7853-253210DF3B70}"/>
              </a:ext>
            </a:extLst>
          </p:cNvPr>
          <p:cNvPicPr>
            <a:picLocks noChangeAspect="1"/>
          </p:cNvPicPr>
          <p:nvPr/>
        </p:nvPicPr>
        <p:blipFill rotWithShape="1">
          <a:blip r:embed="rId3"/>
          <a:srcRect l="27123" r="14350"/>
          <a:stretch/>
        </p:blipFill>
        <p:spPr>
          <a:xfrm>
            <a:off x="1319401" y="147857"/>
            <a:ext cx="6720318" cy="2727074"/>
          </a:xfrm>
          <a:prstGeom prst="rect">
            <a:avLst/>
          </a:prstGeom>
        </p:spPr>
      </p:pic>
      <p:graphicFrame>
        <p:nvGraphicFramePr>
          <p:cNvPr id="20" name="Diagram 19">
            <a:extLst>
              <a:ext uri="{FF2B5EF4-FFF2-40B4-BE49-F238E27FC236}">
                <a16:creationId xmlns:a16="http://schemas.microsoft.com/office/drawing/2014/main" id="{392281E5-ACD6-A5D6-8EAC-33A784491C57}"/>
              </a:ext>
            </a:extLst>
          </p:cNvPr>
          <p:cNvGraphicFramePr/>
          <p:nvPr>
            <p:extLst>
              <p:ext uri="{D42A27DB-BD31-4B8C-83A1-F6EECF244321}">
                <p14:modId xmlns:p14="http://schemas.microsoft.com/office/powerpoint/2010/main" val="429628695"/>
              </p:ext>
            </p:extLst>
          </p:nvPr>
        </p:nvGraphicFramePr>
        <p:xfrm>
          <a:off x="327259" y="3345524"/>
          <a:ext cx="3266586" cy="3517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5" name="Diagram 24">
            <a:extLst>
              <a:ext uri="{FF2B5EF4-FFF2-40B4-BE49-F238E27FC236}">
                <a16:creationId xmlns:a16="http://schemas.microsoft.com/office/drawing/2014/main" id="{6E6F23EE-AFFF-6A41-0463-E764660A286B}"/>
              </a:ext>
            </a:extLst>
          </p:cNvPr>
          <p:cNvGraphicFramePr/>
          <p:nvPr>
            <p:extLst>
              <p:ext uri="{D42A27DB-BD31-4B8C-83A1-F6EECF244321}">
                <p14:modId xmlns:p14="http://schemas.microsoft.com/office/powerpoint/2010/main" val="872264753"/>
              </p:ext>
            </p:extLst>
          </p:nvPr>
        </p:nvGraphicFramePr>
        <p:xfrm>
          <a:off x="5796546" y="4389873"/>
          <a:ext cx="3337452" cy="76951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4" name="Diagram 23">
            <a:extLst>
              <a:ext uri="{FF2B5EF4-FFF2-40B4-BE49-F238E27FC236}">
                <a16:creationId xmlns:a16="http://schemas.microsoft.com/office/drawing/2014/main" id="{C337C23E-77A1-C527-9DFF-083E803B3CA9}"/>
              </a:ext>
            </a:extLst>
          </p:cNvPr>
          <p:cNvGraphicFramePr/>
          <p:nvPr>
            <p:extLst>
              <p:ext uri="{D42A27DB-BD31-4B8C-83A1-F6EECF244321}">
                <p14:modId xmlns:p14="http://schemas.microsoft.com/office/powerpoint/2010/main" val="2610345761"/>
              </p:ext>
            </p:extLst>
          </p:nvPr>
        </p:nvGraphicFramePr>
        <p:xfrm>
          <a:off x="182916" y="4475573"/>
          <a:ext cx="1691565" cy="70788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8" name="Diagram 17">
            <a:extLst>
              <a:ext uri="{FF2B5EF4-FFF2-40B4-BE49-F238E27FC236}">
                <a16:creationId xmlns:a16="http://schemas.microsoft.com/office/drawing/2014/main" id="{E87A84FB-F60B-003E-2253-BE0AC89DBD42}"/>
              </a:ext>
            </a:extLst>
          </p:cNvPr>
          <p:cNvGraphicFramePr/>
          <p:nvPr>
            <p:extLst>
              <p:ext uri="{D42A27DB-BD31-4B8C-83A1-F6EECF244321}">
                <p14:modId xmlns:p14="http://schemas.microsoft.com/office/powerpoint/2010/main" val="1815217227"/>
              </p:ext>
            </p:extLst>
          </p:nvPr>
        </p:nvGraphicFramePr>
        <p:xfrm>
          <a:off x="515215" y="3771881"/>
          <a:ext cx="2639543" cy="573008"/>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22" name="Diagram 21">
            <a:extLst>
              <a:ext uri="{FF2B5EF4-FFF2-40B4-BE49-F238E27FC236}">
                <a16:creationId xmlns:a16="http://schemas.microsoft.com/office/drawing/2014/main" id="{7C4D840B-C9EB-5815-66EE-8ECA0DF6B98E}"/>
              </a:ext>
            </a:extLst>
          </p:cNvPr>
          <p:cNvGraphicFramePr/>
          <p:nvPr>
            <p:extLst>
              <p:ext uri="{D42A27DB-BD31-4B8C-83A1-F6EECF244321}">
                <p14:modId xmlns:p14="http://schemas.microsoft.com/office/powerpoint/2010/main" val="2701135917"/>
              </p:ext>
            </p:extLst>
          </p:nvPr>
        </p:nvGraphicFramePr>
        <p:xfrm>
          <a:off x="4902558" y="3904865"/>
          <a:ext cx="3337452" cy="338554"/>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14" name="Diagram 13">
            <a:extLst>
              <a:ext uri="{FF2B5EF4-FFF2-40B4-BE49-F238E27FC236}">
                <a16:creationId xmlns:a16="http://schemas.microsoft.com/office/drawing/2014/main" id="{153010EB-640A-D93A-112B-02A8B9AD4F33}"/>
              </a:ext>
            </a:extLst>
          </p:cNvPr>
          <p:cNvGraphicFramePr/>
          <p:nvPr>
            <p:extLst>
              <p:ext uri="{D42A27DB-BD31-4B8C-83A1-F6EECF244321}">
                <p14:modId xmlns:p14="http://schemas.microsoft.com/office/powerpoint/2010/main" val="2352722808"/>
              </p:ext>
            </p:extLst>
          </p:nvPr>
        </p:nvGraphicFramePr>
        <p:xfrm>
          <a:off x="3314518" y="4819573"/>
          <a:ext cx="2194722" cy="397678"/>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graphicFrame>
        <p:nvGraphicFramePr>
          <p:cNvPr id="16" name="Diagram 15">
            <a:extLst>
              <a:ext uri="{FF2B5EF4-FFF2-40B4-BE49-F238E27FC236}">
                <a16:creationId xmlns:a16="http://schemas.microsoft.com/office/drawing/2014/main" id="{94B0EFD1-D858-728E-C136-09D95AE7459B}"/>
              </a:ext>
            </a:extLst>
          </p:cNvPr>
          <p:cNvGraphicFramePr/>
          <p:nvPr>
            <p:extLst>
              <p:ext uri="{D42A27DB-BD31-4B8C-83A1-F6EECF244321}">
                <p14:modId xmlns:p14="http://schemas.microsoft.com/office/powerpoint/2010/main" val="2167907467"/>
              </p:ext>
            </p:extLst>
          </p:nvPr>
        </p:nvGraphicFramePr>
        <p:xfrm>
          <a:off x="2377638" y="4357908"/>
          <a:ext cx="3337452" cy="461665"/>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grpSp>
        <p:nvGrpSpPr>
          <p:cNvPr id="27" name="Group 26">
            <a:extLst>
              <a:ext uri="{FF2B5EF4-FFF2-40B4-BE49-F238E27FC236}">
                <a16:creationId xmlns:a16="http://schemas.microsoft.com/office/drawing/2014/main" id="{1120ED13-1C77-BEE0-6A15-43982B178930}"/>
              </a:ext>
            </a:extLst>
          </p:cNvPr>
          <p:cNvGrpSpPr/>
          <p:nvPr/>
        </p:nvGrpSpPr>
        <p:grpSpPr>
          <a:xfrm>
            <a:off x="3723729" y="3511133"/>
            <a:ext cx="3061219" cy="335790"/>
            <a:chOff x="0" y="1382"/>
            <a:chExt cx="3337451" cy="335790"/>
          </a:xfrm>
          <a:solidFill>
            <a:schemeClr val="accent6"/>
          </a:solidFill>
        </p:grpSpPr>
        <p:sp>
          <p:nvSpPr>
            <p:cNvPr id="28" name="Rectangle: Rounded Corners 27">
              <a:extLst>
                <a:ext uri="{FF2B5EF4-FFF2-40B4-BE49-F238E27FC236}">
                  <a16:creationId xmlns:a16="http://schemas.microsoft.com/office/drawing/2014/main" id="{6DC8CCEB-1957-D1D1-97ED-5BBAA5DFB6B5}"/>
                </a:ext>
              </a:extLst>
            </p:cNvPr>
            <p:cNvSpPr/>
            <p:nvPr/>
          </p:nvSpPr>
          <p:spPr>
            <a:xfrm>
              <a:off x="0" y="1382"/>
              <a:ext cx="3337451" cy="33579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9" name="Rectangle: Rounded Corners 4">
              <a:extLst>
                <a:ext uri="{FF2B5EF4-FFF2-40B4-BE49-F238E27FC236}">
                  <a16:creationId xmlns:a16="http://schemas.microsoft.com/office/drawing/2014/main" id="{E8C76BBF-3CA9-D4FC-0800-6C36F1FAEB7F}"/>
                </a:ext>
              </a:extLst>
            </p:cNvPr>
            <p:cNvSpPr txBox="1"/>
            <p:nvPr/>
          </p:nvSpPr>
          <p:spPr>
            <a:xfrm>
              <a:off x="16392" y="17774"/>
              <a:ext cx="3304667" cy="3030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OPERATIONAL ENERGY</a:t>
              </a:r>
              <a:endParaRPr lang="en-GB" sz="1400" kern="1200" dirty="0"/>
            </a:p>
          </p:txBody>
        </p:sp>
      </p:grpSp>
      <p:grpSp>
        <p:nvGrpSpPr>
          <p:cNvPr id="33" name="Group 32">
            <a:extLst>
              <a:ext uri="{FF2B5EF4-FFF2-40B4-BE49-F238E27FC236}">
                <a16:creationId xmlns:a16="http://schemas.microsoft.com/office/drawing/2014/main" id="{A1637E5D-EF05-FCF6-9641-81578B8A5A08}"/>
              </a:ext>
            </a:extLst>
          </p:cNvPr>
          <p:cNvGrpSpPr/>
          <p:nvPr/>
        </p:nvGrpSpPr>
        <p:grpSpPr>
          <a:xfrm>
            <a:off x="7060918" y="3381949"/>
            <a:ext cx="1868189" cy="335790"/>
            <a:chOff x="0" y="1382"/>
            <a:chExt cx="3337451" cy="335790"/>
          </a:xfrm>
        </p:grpSpPr>
        <p:sp>
          <p:nvSpPr>
            <p:cNvPr id="34" name="Rectangle: Rounded Corners 33">
              <a:extLst>
                <a:ext uri="{FF2B5EF4-FFF2-40B4-BE49-F238E27FC236}">
                  <a16:creationId xmlns:a16="http://schemas.microsoft.com/office/drawing/2014/main" id="{BEF89A7A-6E7F-9FE5-5450-DB4581726D47}"/>
                </a:ext>
              </a:extLst>
            </p:cNvPr>
            <p:cNvSpPr/>
            <p:nvPr/>
          </p:nvSpPr>
          <p:spPr>
            <a:xfrm>
              <a:off x="0" y="1382"/>
              <a:ext cx="3337451" cy="33579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5" name="Rectangle: Rounded Corners 4">
              <a:extLst>
                <a:ext uri="{FF2B5EF4-FFF2-40B4-BE49-F238E27FC236}">
                  <a16:creationId xmlns:a16="http://schemas.microsoft.com/office/drawing/2014/main" id="{6418C568-2F28-13C0-31F9-89F68EB8D20A}"/>
                </a:ext>
              </a:extLst>
            </p:cNvPr>
            <p:cNvSpPr txBox="1"/>
            <p:nvPr/>
          </p:nvSpPr>
          <p:spPr>
            <a:xfrm>
              <a:off x="16392" y="17774"/>
              <a:ext cx="3304667" cy="303006"/>
            </a:xfrm>
            <a:prstGeom prst="rect">
              <a:avLst/>
            </a:prstGeom>
            <a:solidFill>
              <a:srgbClr val="C00000"/>
            </a:solid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FIRE</a:t>
              </a:r>
              <a:endParaRPr lang="en-GB" sz="1400" kern="1200" dirty="0"/>
            </a:p>
          </p:txBody>
        </p:sp>
      </p:grpSp>
      <p:grpSp>
        <p:nvGrpSpPr>
          <p:cNvPr id="36" name="Group 35">
            <a:extLst>
              <a:ext uri="{FF2B5EF4-FFF2-40B4-BE49-F238E27FC236}">
                <a16:creationId xmlns:a16="http://schemas.microsoft.com/office/drawing/2014/main" id="{021C8ED4-8342-DD1E-47A6-99610C1A076E}"/>
              </a:ext>
            </a:extLst>
          </p:cNvPr>
          <p:cNvGrpSpPr/>
          <p:nvPr/>
        </p:nvGrpSpPr>
        <p:grpSpPr>
          <a:xfrm>
            <a:off x="1303009" y="2938563"/>
            <a:ext cx="3337451" cy="335790"/>
            <a:chOff x="0" y="1382"/>
            <a:chExt cx="3337451" cy="335790"/>
          </a:xfrm>
          <a:solidFill>
            <a:srgbClr val="7030A0"/>
          </a:solidFill>
        </p:grpSpPr>
        <p:sp>
          <p:nvSpPr>
            <p:cNvPr id="37" name="Rectangle: Rounded Corners 36">
              <a:extLst>
                <a:ext uri="{FF2B5EF4-FFF2-40B4-BE49-F238E27FC236}">
                  <a16:creationId xmlns:a16="http://schemas.microsoft.com/office/drawing/2014/main" id="{C85D31C4-EA57-6470-F555-EBD8153B318F}"/>
                </a:ext>
              </a:extLst>
            </p:cNvPr>
            <p:cNvSpPr/>
            <p:nvPr/>
          </p:nvSpPr>
          <p:spPr>
            <a:xfrm>
              <a:off x="0" y="1382"/>
              <a:ext cx="3337451" cy="33579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8" name="Rectangle: Rounded Corners 4">
              <a:extLst>
                <a:ext uri="{FF2B5EF4-FFF2-40B4-BE49-F238E27FC236}">
                  <a16:creationId xmlns:a16="http://schemas.microsoft.com/office/drawing/2014/main" id="{6DCD3E3E-C39D-6A4B-022F-E10991647A34}"/>
                </a:ext>
              </a:extLst>
            </p:cNvPr>
            <p:cNvSpPr txBox="1"/>
            <p:nvPr/>
          </p:nvSpPr>
          <p:spPr>
            <a:xfrm>
              <a:off x="16392" y="17774"/>
              <a:ext cx="3304667" cy="3030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ORIGIN</a:t>
              </a:r>
              <a:endParaRPr lang="en-GB" sz="1400" kern="1200" dirty="0"/>
            </a:p>
          </p:txBody>
        </p:sp>
      </p:grpSp>
      <p:grpSp>
        <p:nvGrpSpPr>
          <p:cNvPr id="39" name="Group 38">
            <a:extLst>
              <a:ext uri="{FF2B5EF4-FFF2-40B4-BE49-F238E27FC236}">
                <a16:creationId xmlns:a16="http://schemas.microsoft.com/office/drawing/2014/main" id="{C56ED9DC-9918-B90F-3BB8-1FAB94C41AD6}"/>
              </a:ext>
            </a:extLst>
          </p:cNvPr>
          <p:cNvGrpSpPr/>
          <p:nvPr/>
        </p:nvGrpSpPr>
        <p:grpSpPr>
          <a:xfrm>
            <a:off x="4902558" y="2913885"/>
            <a:ext cx="3337451" cy="335790"/>
            <a:chOff x="0" y="1382"/>
            <a:chExt cx="3337451" cy="335790"/>
          </a:xfrm>
        </p:grpSpPr>
        <p:sp>
          <p:nvSpPr>
            <p:cNvPr id="40" name="Rectangle: Rounded Corners 39">
              <a:extLst>
                <a:ext uri="{FF2B5EF4-FFF2-40B4-BE49-F238E27FC236}">
                  <a16:creationId xmlns:a16="http://schemas.microsoft.com/office/drawing/2014/main" id="{3F624759-3AF4-5912-2686-56662254D371}"/>
                </a:ext>
              </a:extLst>
            </p:cNvPr>
            <p:cNvSpPr/>
            <p:nvPr/>
          </p:nvSpPr>
          <p:spPr>
            <a:xfrm>
              <a:off x="0" y="1382"/>
              <a:ext cx="3337451" cy="33579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41" name="Rectangle: Rounded Corners 4">
              <a:extLst>
                <a:ext uri="{FF2B5EF4-FFF2-40B4-BE49-F238E27FC236}">
                  <a16:creationId xmlns:a16="http://schemas.microsoft.com/office/drawing/2014/main" id="{D6F03E58-406E-3A30-81E3-8674FF99D09F}"/>
                </a:ext>
              </a:extLst>
            </p:cNvPr>
            <p:cNvSpPr txBox="1"/>
            <p:nvPr/>
          </p:nvSpPr>
          <p:spPr>
            <a:xfrm>
              <a:off x="16392" y="17774"/>
              <a:ext cx="3304667" cy="3030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BRITTISH STANDARD</a:t>
              </a:r>
              <a:endParaRPr lang="en-GB" sz="1400" kern="1200" dirty="0"/>
            </a:p>
          </p:txBody>
        </p:sp>
      </p:grpSp>
    </p:spTree>
    <p:extLst>
      <p:ext uri="{BB962C8B-B14F-4D97-AF65-F5344CB8AC3E}">
        <p14:creationId xmlns:p14="http://schemas.microsoft.com/office/powerpoint/2010/main" val="3483045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ED32C4-7559-805E-C289-7A38FFA451B3}"/>
              </a:ext>
            </a:extLst>
          </p:cNvPr>
          <p:cNvSpPr txBox="1"/>
          <p:nvPr/>
        </p:nvSpPr>
        <p:spPr>
          <a:xfrm>
            <a:off x="439858" y="1683756"/>
            <a:ext cx="2336449" cy="2396359"/>
          </a:xfrm>
          <a:prstGeom prst="rect">
            <a:avLst/>
          </a:prstGeom>
        </p:spPr>
        <p:txBody>
          <a:bodyPr vert="horz" lIns="91440" tIns="45720" rIns="91440" bIns="45720" rtlCol="0" anchor="b">
            <a:normAutofit/>
          </a:bodyPr>
          <a:lstStyle/>
          <a:p>
            <a:pPr algn="r" defTabSz="914400">
              <a:lnSpc>
                <a:spcPct val="90000"/>
              </a:lnSpc>
              <a:spcBef>
                <a:spcPct val="0"/>
              </a:spcBef>
              <a:spcAft>
                <a:spcPts val="600"/>
              </a:spcAft>
            </a:pPr>
            <a:r>
              <a:rPr lang="en-US" sz="2700" b="1" kern="1200">
                <a:solidFill>
                  <a:srgbClr val="FFFFFF"/>
                </a:solidFill>
                <a:latin typeface="+mj-lt"/>
                <a:ea typeface="+mj-ea"/>
                <a:cs typeface="+mj-cs"/>
              </a:rPr>
              <a:t>Aspirational Carbon Targets - Beyond The Industry Standard</a:t>
            </a:r>
          </a:p>
        </p:txBody>
      </p:sp>
      <p:pic>
        <p:nvPicPr>
          <p:cNvPr id="4" name="Picture 3" descr="A picture containing paper product, cube&#10;&#10;Description automatically generated">
            <a:extLst>
              <a:ext uri="{FF2B5EF4-FFF2-40B4-BE49-F238E27FC236}">
                <a16:creationId xmlns:a16="http://schemas.microsoft.com/office/drawing/2014/main" id="{38349452-69F5-101C-71A2-831CB2530FA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19748" y="1796325"/>
            <a:ext cx="4318237" cy="3010795"/>
          </a:xfrm>
          <a:prstGeom prst="rect">
            <a:avLst/>
          </a:prstGeom>
        </p:spPr>
      </p:pic>
      <p:sp>
        <p:nvSpPr>
          <p:cNvPr id="2" name="TextBox 1"/>
          <p:cNvSpPr txBox="1"/>
          <p:nvPr/>
        </p:nvSpPr>
        <p:spPr>
          <a:xfrm>
            <a:off x="3678789" y="4886375"/>
            <a:ext cx="5000124" cy="306559"/>
          </a:xfrm>
          <a:prstGeom prst="rect">
            <a:avLst/>
          </a:prstGeom>
          <a:noFill/>
        </p:spPr>
        <p:txBody>
          <a:bodyPr wrap="square" rtlCol="0">
            <a:spAutoFit/>
          </a:bodyPr>
          <a:lstStyle/>
          <a:p>
            <a:pPr algn="ctr" defTabSz="265176">
              <a:spcAft>
                <a:spcPts val="600"/>
              </a:spcAft>
            </a:pPr>
            <a:r>
              <a:rPr lang="en-GB" sz="1392" b="1" kern="1200">
                <a:solidFill>
                  <a:schemeClr val="accent6"/>
                </a:solidFill>
                <a:latin typeface="+mn-lt"/>
                <a:ea typeface="+mn-ea"/>
                <a:cs typeface="+mn-cs"/>
              </a:rPr>
              <a:t>ACHIEVED - ENHANCING INDUSTRY STANDARDS</a:t>
            </a:r>
            <a:endParaRPr lang="en-GB" sz="2400" b="1">
              <a:solidFill>
                <a:schemeClr val="accent6"/>
              </a:solidFill>
            </a:endParaRPr>
          </a:p>
        </p:txBody>
      </p:sp>
      <p:pic>
        <p:nvPicPr>
          <p:cNvPr id="6" name="Picture 5"/>
          <p:cNvPicPr>
            <a:picLocks noChangeAspect="1"/>
          </p:cNvPicPr>
          <p:nvPr/>
        </p:nvPicPr>
        <p:blipFill>
          <a:blip r:embed="rId4"/>
          <a:stretch>
            <a:fillRect/>
          </a:stretch>
        </p:blipFill>
        <p:spPr>
          <a:xfrm>
            <a:off x="7729691" y="3879836"/>
            <a:ext cx="793677" cy="776700"/>
          </a:xfrm>
          <a:prstGeom prst="rect">
            <a:avLst/>
          </a:prstGeom>
        </p:spPr>
      </p:pic>
    </p:spTree>
    <p:extLst>
      <p:ext uri="{BB962C8B-B14F-4D97-AF65-F5344CB8AC3E}">
        <p14:creationId xmlns:p14="http://schemas.microsoft.com/office/powerpoint/2010/main" val="3840568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E9B124B-2626-83D5-4E13-5BB580FB2B1B}"/>
              </a:ext>
            </a:extLst>
          </p:cNvPr>
          <p:cNvPicPr>
            <a:picLocks noChangeAspect="1"/>
          </p:cNvPicPr>
          <p:nvPr/>
        </p:nvPicPr>
        <p:blipFill>
          <a:blip r:embed="rId3"/>
          <a:stretch>
            <a:fillRect/>
          </a:stretch>
        </p:blipFill>
        <p:spPr>
          <a:xfrm>
            <a:off x="4572000" y="4756400"/>
            <a:ext cx="2134166" cy="2135561"/>
          </a:xfrm>
          <a:prstGeom prst="rect">
            <a:avLst/>
          </a:prstGeom>
        </p:spPr>
      </p:pic>
      <p:sp>
        <p:nvSpPr>
          <p:cNvPr id="55" name="Rectangle 5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Shape 6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3" name="Rectangle 6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6FC95B8-1DD4-12C3-9E8C-42F14B244378}"/>
              </a:ext>
            </a:extLst>
          </p:cNvPr>
          <p:cNvSpPr txBox="1"/>
          <p:nvPr/>
        </p:nvSpPr>
        <p:spPr>
          <a:xfrm>
            <a:off x="381000" y="1683757"/>
            <a:ext cx="2514600" cy="2085356"/>
          </a:xfrm>
          <a:prstGeom prst="rect">
            <a:avLst/>
          </a:prstGeom>
        </p:spPr>
        <p:txBody>
          <a:bodyPr vert="horz" lIns="91440" tIns="45720" rIns="91440" bIns="45720" rtlCol="0" anchor="b">
            <a:normAutofit fontScale="92500" lnSpcReduction="10000"/>
          </a:bodyPr>
          <a:lstStyle/>
          <a:p>
            <a:pPr defTabSz="914400">
              <a:lnSpc>
                <a:spcPct val="90000"/>
              </a:lnSpc>
              <a:spcBef>
                <a:spcPct val="0"/>
              </a:spcBef>
              <a:spcAft>
                <a:spcPts val="600"/>
              </a:spcAft>
            </a:pPr>
            <a:r>
              <a:rPr lang="en-US" sz="3500" kern="1200" dirty="0">
                <a:solidFill>
                  <a:srgbClr val="FFFFFF"/>
                </a:solidFill>
                <a:latin typeface="+mj-lt"/>
                <a:ea typeface="+mj-ea"/>
                <a:cs typeface="+mj-cs"/>
              </a:rPr>
              <a:t>Challenge 3 :</a:t>
            </a:r>
          </a:p>
          <a:p>
            <a:pPr defTabSz="914400">
              <a:lnSpc>
                <a:spcPct val="90000"/>
              </a:lnSpc>
              <a:spcBef>
                <a:spcPct val="0"/>
              </a:spcBef>
              <a:spcAft>
                <a:spcPts val="600"/>
              </a:spcAft>
            </a:pPr>
            <a:endParaRPr lang="en-US" sz="3500" kern="1200" dirty="0">
              <a:solidFill>
                <a:srgbClr val="FFFFFF"/>
              </a:solidFill>
              <a:latin typeface="+mj-lt"/>
              <a:ea typeface="+mj-ea"/>
              <a:cs typeface="+mj-cs"/>
            </a:endParaRPr>
          </a:p>
          <a:p>
            <a:pPr defTabSz="914400">
              <a:lnSpc>
                <a:spcPct val="90000"/>
              </a:lnSpc>
              <a:spcBef>
                <a:spcPct val="0"/>
              </a:spcBef>
              <a:spcAft>
                <a:spcPts val="600"/>
              </a:spcAft>
            </a:pPr>
            <a:r>
              <a:rPr lang="en-US" sz="3000" kern="1200" dirty="0">
                <a:solidFill>
                  <a:srgbClr val="FFFFFF"/>
                </a:solidFill>
                <a:latin typeface="+mj-lt"/>
                <a:ea typeface="+mj-ea"/>
                <a:cs typeface="+mj-cs"/>
              </a:rPr>
              <a:t>Are we asking the right questions?</a:t>
            </a:r>
          </a:p>
        </p:txBody>
      </p:sp>
      <p:pic>
        <p:nvPicPr>
          <p:cNvPr id="2" name="Picture 1" descr="A picture containing diagram&#10;&#10;Description automatically generated">
            <a:extLst>
              <a:ext uri="{FF2B5EF4-FFF2-40B4-BE49-F238E27FC236}">
                <a16:creationId xmlns:a16="http://schemas.microsoft.com/office/drawing/2014/main" id="{3299300D-B971-1F49-B5A1-6B74CB4D1424}"/>
              </a:ext>
            </a:extLst>
          </p:cNvPr>
          <p:cNvPicPr>
            <a:picLocks noChangeAspect="1"/>
          </p:cNvPicPr>
          <p:nvPr/>
        </p:nvPicPr>
        <p:blipFill>
          <a:blip r:embed="rId4"/>
          <a:stretch>
            <a:fillRect/>
          </a:stretch>
        </p:blipFill>
        <p:spPr>
          <a:xfrm>
            <a:off x="3497434" y="-507460"/>
            <a:ext cx="3329636" cy="3331808"/>
          </a:xfrm>
          <a:prstGeom prst="rect">
            <a:avLst/>
          </a:prstGeom>
        </p:spPr>
      </p:pic>
      <p:pic>
        <p:nvPicPr>
          <p:cNvPr id="5" name="Picture 4" descr="Icon&#10;&#10;Description automatically generated">
            <a:extLst>
              <a:ext uri="{FF2B5EF4-FFF2-40B4-BE49-F238E27FC236}">
                <a16:creationId xmlns:a16="http://schemas.microsoft.com/office/drawing/2014/main" id="{618BAE38-A936-AAC7-B02C-4E8FF8FA9959}"/>
              </a:ext>
            </a:extLst>
          </p:cNvPr>
          <p:cNvPicPr>
            <a:picLocks noChangeAspect="1"/>
          </p:cNvPicPr>
          <p:nvPr/>
        </p:nvPicPr>
        <p:blipFill>
          <a:blip r:embed="rId5"/>
          <a:stretch>
            <a:fillRect/>
          </a:stretch>
        </p:blipFill>
        <p:spPr>
          <a:xfrm>
            <a:off x="2331629" y="4374469"/>
            <a:ext cx="2550313" cy="2550313"/>
          </a:xfrm>
          <a:prstGeom prst="rect">
            <a:avLst/>
          </a:prstGeom>
        </p:spPr>
      </p:pic>
      <p:pic>
        <p:nvPicPr>
          <p:cNvPr id="7" name="Content Placeholder 8" descr="Icon&#10;&#10;Description automatically generated">
            <a:extLst>
              <a:ext uri="{FF2B5EF4-FFF2-40B4-BE49-F238E27FC236}">
                <a16:creationId xmlns:a16="http://schemas.microsoft.com/office/drawing/2014/main" id="{BCE753E3-4A76-AE7D-A984-654FE738E92D}"/>
              </a:ext>
            </a:extLst>
          </p:cNvPr>
          <p:cNvPicPr>
            <a:picLocks noChangeAspect="1"/>
          </p:cNvPicPr>
          <p:nvPr/>
        </p:nvPicPr>
        <p:blipFill>
          <a:blip r:embed="rId6"/>
          <a:stretch>
            <a:fillRect/>
          </a:stretch>
        </p:blipFill>
        <p:spPr>
          <a:xfrm>
            <a:off x="6374516" y="-11786"/>
            <a:ext cx="2834279" cy="2836134"/>
          </a:xfrm>
          <a:prstGeom prst="rect">
            <a:avLst/>
          </a:prstGeom>
        </p:spPr>
      </p:pic>
      <p:pic>
        <p:nvPicPr>
          <p:cNvPr id="8" name="Picture 7" descr="Icon&#10;&#10;Description automatically generated">
            <a:extLst>
              <a:ext uri="{FF2B5EF4-FFF2-40B4-BE49-F238E27FC236}">
                <a16:creationId xmlns:a16="http://schemas.microsoft.com/office/drawing/2014/main" id="{86652490-FAF9-F2E9-15B1-E8DC13D9B4EA}"/>
              </a:ext>
            </a:extLst>
          </p:cNvPr>
          <p:cNvPicPr>
            <a:picLocks noChangeAspect="1"/>
          </p:cNvPicPr>
          <p:nvPr/>
        </p:nvPicPr>
        <p:blipFill>
          <a:blip r:embed="rId7"/>
          <a:stretch>
            <a:fillRect/>
          </a:stretch>
        </p:blipFill>
        <p:spPr>
          <a:xfrm>
            <a:off x="6270391" y="3840578"/>
            <a:ext cx="3042579" cy="3044564"/>
          </a:xfrm>
          <a:prstGeom prst="rect">
            <a:avLst/>
          </a:prstGeom>
        </p:spPr>
      </p:pic>
      <p:pic>
        <p:nvPicPr>
          <p:cNvPr id="9" name="Picture 8" descr="Diagram&#10;&#10;Description automatically generated">
            <a:extLst>
              <a:ext uri="{FF2B5EF4-FFF2-40B4-BE49-F238E27FC236}">
                <a16:creationId xmlns:a16="http://schemas.microsoft.com/office/drawing/2014/main" id="{BBCFD044-A832-2B50-28E2-9D8ECEF348B6}"/>
              </a:ext>
            </a:extLst>
          </p:cNvPr>
          <p:cNvPicPr>
            <a:picLocks noChangeAspect="1"/>
          </p:cNvPicPr>
          <p:nvPr/>
        </p:nvPicPr>
        <p:blipFill>
          <a:blip r:embed="rId8"/>
          <a:stretch>
            <a:fillRect/>
          </a:stretch>
        </p:blipFill>
        <p:spPr>
          <a:xfrm>
            <a:off x="3034982" y="2356425"/>
            <a:ext cx="2317928" cy="2319437"/>
          </a:xfrm>
          <a:prstGeom prst="rect">
            <a:avLst/>
          </a:prstGeom>
        </p:spPr>
      </p:pic>
      <p:pic>
        <p:nvPicPr>
          <p:cNvPr id="4" name="Picture 3" descr="Icon&#10;&#10;Description automatically generated">
            <a:extLst>
              <a:ext uri="{FF2B5EF4-FFF2-40B4-BE49-F238E27FC236}">
                <a16:creationId xmlns:a16="http://schemas.microsoft.com/office/drawing/2014/main" id="{10474812-7A36-24EF-0E60-998713147B3A}"/>
              </a:ext>
            </a:extLst>
          </p:cNvPr>
          <p:cNvPicPr>
            <a:picLocks noChangeAspect="1"/>
          </p:cNvPicPr>
          <p:nvPr/>
        </p:nvPicPr>
        <p:blipFill>
          <a:blip r:embed="rId9"/>
          <a:stretch>
            <a:fillRect/>
          </a:stretch>
        </p:blipFill>
        <p:spPr>
          <a:xfrm>
            <a:off x="5104813" y="2289641"/>
            <a:ext cx="2674155" cy="2675898"/>
          </a:xfrm>
          <a:prstGeom prst="rect">
            <a:avLst/>
          </a:prstGeom>
        </p:spPr>
      </p:pic>
      <p:pic>
        <p:nvPicPr>
          <p:cNvPr id="10" name="Picture 9" descr="A black background with white text&#10;&#10;Description automatically generated with low confidence">
            <a:extLst>
              <a:ext uri="{FF2B5EF4-FFF2-40B4-BE49-F238E27FC236}">
                <a16:creationId xmlns:a16="http://schemas.microsoft.com/office/drawing/2014/main" id="{3D7729F8-A082-5A86-3B79-2B9A92E6A5B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77775" y="6284099"/>
            <a:ext cx="1407845" cy="225254"/>
          </a:xfrm>
          <a:prstGeom prst="rect">
            <a:avLst/>
          </a:prstGeom>
        </p:spPr>
      </p:pic>
    </p:spTree>
    <p:extLst>
      <p:ext uri="{BB962C8B-B14F-4D97-AF65-F5344CB8AC3E}">
        <p14:creationId xmlns:p14="http://schemas.microsoft.com/office/powerpoint/2010/main" val="999400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Shape 6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3" name="Rectangle 6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62347F6-50F9-296B-3793-C8C836AA964D}"/>
              </a:ext>
            </a:extLst>
          </p:cNvPr>
          <p:cNvSpPr txBox="1"/>
          <p:nvPr/>
        </p:nvSpPr>
        <p:spPr>
          <a:xfrm>
            <a:off x="-9" y="-23061"/>
            <a:ext cx="9144009" cy="801648"/>
          </a:xfrm>
          <a:prstGeom prst="rect">
            <a:avLst/>
          </a:prstGeom>
          <a:solidFill>
            <a:schemeClr val="bg1"/>
          </a:solidFill>
        </p:spPr>
        <p:txBody>
          <a:bodyPr vert="horz" lIns="91440" tIns="45720" rIns="91440" bIns="45720" rtlCol="0" anchor="b">
            <a:noAutofit/>
          </a:bodyPr>
          <a:lstStyle/>
          <a:p>
            <a:pPr algn="ctr" defTabSz="914400">
              <a:lnSpc>
                <a:spcPct val="90000"/>
              </a:lnSpc>
              <a:spcBef>
                <a:spcPct val="0"/>
              </a:spcBef>
              <a:spcAft>
                <a:spcPts val="600"/>
              </a:spcAft>
            </a:pPr>
            <a:r>
              <a:rPr lang="en-US" sz="3600" b="1" kern="1200" dirty="0">
                <a:ea typeface="+mj-ea"/>
                <a:cs typeface="+mj-cs"/>
              </a:rPr>
              <a:t>But are we asking the right questions? </a:t>
            </a:r>
          </a:p>
        </p:txBody>
      </p:sp>
      <p:pic>
        <p:nvPicPr>
          <p:cNvPr id="15" name="Picture 14" descr="A person riding a bicycle in front of a building&#10;&#10;Description automatically generated with medium confidence">
            <a:extLst>
              <a:ext uri="{FF2B5EF4-FFF2-40B4-BE49-F238E27FC236}">
                <a16:creationId xmlns:a16="http://schemas.microsoft.com/office/drawing/2014/main" id="{E1485A3E-789A-5D04-A6B4-7046D904515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34631" y="1886698"/>
            <a:ext cx="6544282" cy="3272141"/>
          </a:xfrm>
          <a:prstGeom prst="rect">
            <a:avLst/>
          </a:prstGeom>
        </p:spPr>
      </p:pic>
      <p:pic>
        <p:nvPicPr>
          <p:cNvPr id="48" name="Picture 47">
            <a:extLst>
              <a:ext uri="{FF2B5EF4-FFF2-40B4-BE49-F238E27FC236}">
                <a16:creationId xmlns:a16="http://schemas.microsoft.com/office/drawing/2014/main" id="{18E2159E-675C-EF30-0F1F-45607DFA360F}"/>
              </a:ext>
            </a:extLst>
          </p:cNvPr>
          <p:cNvPicPr>
            <a:picLocks noChangeAspect="1"/>
          </p:cNvPicPr>
          <p:nvPr/>
        </p:nvPicPr>
        <p:blipFill>
          <a:blip r:embed="rId4"/>
          <a:stretch>
            <a:fillRect/>
          </a:stretch>
        </p:blipFill>
        <p:spPr>
          <a:xfrm>
            <a:off x="13803" y="799543"/>
            <a:ext cx="3907230" cy="3053807"/>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79019033-CFA0-F3D3-3B85-0E7AD73944BA}"/>
              </a:ext>
            </a:extLst>
          </p:cNvPr>
          <p:cNvPicPr>
            <a:picLocks noChangeAspect="1"/>
          </p:cNvPicPr>
          <p:nvPr/>
        </p:nvPicPr>
        <p:blipFill>
          <a:blip r:embed="rId5"/>
          <a:stretch>
            <a:fillRect/>
          </a:stretch>
        </p:blipFill>
        <p:spPr>
          <a:xfrm>
            <a:off x="1521336" y="5482132"/>
            <a:ext cx="1097259" cy="1097975"/>
          </a:xfrm>
          <a:prstGeom prst="rect">
            <a:avLst/>
          </a:prstGeom>
        </p:spPr>
      </p:pic>
      <p:pic>
        <p:nvPicPr>
          <p:cNvPr id="5" name="Picture 4" descr="Icon&#10;&#10;Description automatically generated">
            <a:extLst>
              <a:ext uri="{FF2B5EF4-FFF2-40B4-BE49-F238E27FC236}">
                <a16:creationId xmlns:a16="http://schemas.microsoft.com/office/drawing/2014/main" id="{10A92E83-6ECB-20D2-4287-EF6F6296E90F}"/>
              </a:ext>
            </a:extLst>
          </p:cNvPr>
          <p:cNvPicPr>
            <a:picLocks noChangeAspect="1"/>
          </p:cNvPicPr>
          <p:nvPr/>
        </p:nvPicPr>
        <p:blipFill>
          <a:blip r:embed="rId6"/>
          <a:stretch>
            <a:fillRect/>
          </a:stretch>
        </p:blipFill>
        <p:spPr>
          <a:xfrm>
            <a:off x="2829244" y="5510893"/>
            <a:ext cx="1081691" cy="1082396"/>
          </a:xfrm>
          <a:prstGeom prst="rect">
            <a:avLst/>
          </a:prstGeom>
        </p:spPr>
      </p:pic>
      <p:pic>
        <p:nvPicPr>
          <p:cNvPr id="13" name="Picture 12" descr="Icon&#10;&#10;Description automatically generated">
            <a:extLst>
              <a:ext uri="{FF2B5EF4-FFF2-40B4-BE49-F238E27FC236}">
                <a16:creationId xmlns:a16="http://schemas.microsoft.com/office/drawing/2014/main" id="{EC3481D8-89DA-AE25-0751-577311B34E02}"/>
              </a:ext>
            </a:extLst>
          </p:cNvPr>
          <p:cNvPicPr>
            <a:picLocks noChangeAspect="1"/>
          </p:cNvPicPr>
          <p:nvPr/>
        </p:nvPicPr>
        <p:blipFill>
          <a:blip r:embed="rId7"/>
          <a:stretch>
            <a:fillRect/>
          </a:stretch>
        </p:blipFill>
        <p:spPr>
          <a:xfrm>
            <a:off x="4047177" y="5524074"/>
            <a:ext cx="1056034" cy="1056034"/>
          </a:xfrm>
          <a:prstGeom prst="rect">
            <a:avLst/>
          </a:prstGeom>
        </p:spPr>
      </p:pic>
      <p:pic>
        <p:nvPicPr>
          <p:cNvPr id="14" name="Picture 13">
            <a:extLst>
              <a:ext uri="{FF2B5EF4-FFF2-40B4-BE49-F238E27FC236}">
                <a16:creationId xmlns:a16="http://schemas.microsoft.com/office/drawing/2014/main" id="{09398728-B8C6-713B-CF89-7A195B3B85C3}"/>
              </a:ext>
            </a:extLst>
          </p:cNvPr>
          <p:cNvPicPr>
            <a:picLocks noChangeAspect="1"/>
          </p:cNvPicPr>
          <p:nvPr/>
        </p:nvPicPr>
        <p:blipFill>
          <a:blip r:embed="rId8"/>
          <a:stretch>
            <a:fillRect/>
          </a:stretch>
        </p:blipFill>
        <p:spPr>
          <a:xfrm>
            <a:off x="5308983" y="5510893"/>
            <a:ext cx="1097258" cy="1097975"/>
          </a:xfrm>
          <a:prstGeom prst="rect">
            <a:avLst/>
          </a:prstGeom>
        </p:spPr>
      </p:pic>
      <p:pic>
        <p:nvPicPr>
          <p:cNvPr id="32" name="Content Placeholder 8" descr="Icon&#10;&#10;Description automatically generated">
            <a:extLst>
              <a:ext uri="{FF2B5EF4-FFF2-40B4-BE49-F238E27FC236}">
                <a16:creationId xmlns:a16="http://schemas.microsoft.com/office/drawing/2014/main" id="{75BFA5A1-DC3A-3DFC-D374-6B23EF0387BA}"/>
              </a:ext>
            </a:extLst>
          </p:cNvPr>
          <p:cNvPicPr>
            <a:picLocks noChangeAspect="1"/>
          </p:cNvPicPr>
          <p:nvPr/>
        </p:nvPicPr>
        <p:blipFill>
          <a:blip r:embed="rId9"/>
          <a:stretch>
            <a:fillRect/>
          </a:stretch>
        </p:blipFill>
        <p:spPr>
          <a:xfrm>
            <a:off x="260694" y="5439393"/>
            <a:ext cx="1139968" cy="1140714"/>
          </a:xfrm>
          <a:prstGeom prst="rect">
            <a:avLst/>
          </a:prstGeom>
        </p:spPr>
      </p:pic>
      <p:pic>
        <p:nvPicPr>
          <p:cNvPr id="33" name="Picture 32" descr="Icon&#10;&#10;Description automatically generated">
            <a:extLst>
              <a:ext uri="{FF2B5EF4-FFF2-40B4-BE49-F238E27FC236}">
                <a16:creationId xmlns:a16="http://schemas.microsoft.com/office/drawing/2014/main" id="{8BD2557E-FFF7-ED94-C9A2-99C6403DECD0}"/>
              </a:ext>
            </a:extLst>
          </p:cNvPr>
          <p:cNvPicPr>
            <a:picLocks noChangeAspect="1"/>
          </p:cNvPicPr>
          <p:nvPr/>
        </p:nvPicPr>
        <p:blipFill>
          <a:blip r:embed="rId10"/>
          <a:stretch>
            <a:fillRect/>
          </a:stretch>
        </p:blipFill>
        <p:spPr>
          <a:xfrm>
            <a:off x="7804289" y="5536420"/>
            <a:ext cx="1056180" cy="1056869"/>
          </a:xfrm>
          <a:prstGeom prst="rect">
            <a:avLst/>
          </a:prstGeom>
        </p:spPr>
      </p:pic>
      <p:pic>
        <p:nvPicPr>
          <p:cNvPr id="34" name="Picture 33" descr="Diagram&#10;&#10;Description automatically generated">
            <a:extLst>
              <a:ext uri="{FF2B5EF4-FFF2-40B4-BE49-F238E27FC236}">
                <a16:creationId xmlns:a16="http://schemas.microsoft.com/office/drawing/2014/main" id="{F8FF75EC-E61B-A4DD-3FBF-5F6CD19F6824}"/>
              </a:ext>
            </a:extLst>
          </p:cNvPr>
          <p:cNvPicPr>
            <a:picLocks noChangeAspect="1"/>
          </p:cNvPicPr>
          <p:nvPr/>
        </p:nvPicPr>
        <p:blipFill>
          <a:blip r:embed="rId11"/>
          <a:stretch>
            <a:fillRect/>
          </a:stretch>
        </p:blipFill>
        <p:spPr>
          <a:xfrm>
            <a:off x="6528824" y="5536420"/>
            <a:ext cx="1068764" cy="1069460"/>
          </a:xfrm>
          <a:prstGeom prst="rect">
            <a:avLst/>
          </a:prstGeom>
        </p:spPr>
      </p:pic>
      <p:pic>
        <p:nvPicPr>
          <p:cNvPr id="3" name="Picture 2">
            <a:extLst>
              <a:ext uri="{FF2B5EF4-FFF2-40B4-BE49-F238E27FC236}">
                <a16:creationId xmlns:a16="http://schemas.microsoft.com/office/drawing/2014/main" id="{16CB6CA4-6392-B279-5825-F0E2FA93B37B}"/>
              </a:ext>
            </a:extLst>
          </p:cNvPr>
          <p:cNvPicPr>
            <a:picLocks noChangeAspect="1"/>
          </p:cNvPicPr>
          <p:nvPr/>
        </p:nvPicPr>
        <p:blipFill rotWithShape="1">
          <a:blip r:embed="rId12"/>
          <a:srcRect l="4055" t="4582" r="6338" b="5726"/>
          <a:stretch/>
        </p:blipFill>
        <p:spPr>
          <a:xfrm>
            <a:off x="4203489" y="820959"/>
            <a:ext cx="933287" cy="949927"/>
          </a:xfrm>
          <a:prstGeom prst="rect">
            <a:avLst/>
          </a:prstGeom>
        </p:spPr>
      </p:pic>
      <p:pic>
        <p:nvPicPr>
          <p:cNvPr id="18" name="Picture 17">
            <a:extLst>
              <a:ext uri="{FF2B5EF4-FFF2-40B4-BE49-F238E27FC236}">
                <a16:creationId xmlns:a16="http://schemas.microsoft.com/office/drawing/2014/main" id="{AD3AE11E-4025-73D3-EA50-E5D70645F848}"/>
              </a:ext>
            </a:extLst>
          </p:cNvPr>
          <p:cNvPicPr>
            <a:picLocks noChangeAspect="1"/>
          </p:cNvPicPr>
          <p:nvPr/>
        </p:nvPicPr>
        <p:blipFill>
          <a:blip r:embed="rId13"/>
          <a:stretch>
            <a:fillRect/>
          </a:stretch>
        </p:blipFill>
        <p:spPr>
          <a:xfrm>
            <a:off x="7119616" y="880002"/>
            <a:ext cx="1393867" cy="989912"/>
          </a:xfrm>
          <a:prstGeom prst="rect">
            <a:avLst/>
          </a:prstGeom>
        </p:spPr>
      </p:pic>
      <p:pic>
        <p:nvPicPr>
          <p:cNvPr id="16" name="Picture 15">
            <a:extLst>
              <a:ext uri="{FF2B5EF4-FFF2-40B4-BE49-F238E27FC236}">
                <a16:creationId xmlns:a16="http://schemas.microsoft.com/office/drawing/2014/main" id="{D89FE52B-5F8C-32B8-05D0-1F662D8C862A}"/>
              </a:ext>
            </a:extLst>
          </p:cNvPr>
          <p:cNvPicPr>
            <a:picLocks noChangeAspect="1"/>
          </p:cNvPicPr>
          <p:nvPr/>
        </p:nvPicPr>
        <p:blipFill rotWithShape="1">
          <a:blip r:embed="rId14"/>
          <a:srcRect t="10379"/>
          <a:stretch/>
        </p:blipFill>
        <p:spPr>
          <a:xfrm>
            <a:off x="5525509" y="739700"/>
            <a:ext cx="1205374" cy="952202"/>
          </a:xfrm>
          <a:prstGeom prst="rect">
            <a:avLst/>
          </a:prstGeom>
        </p:spPr>
      </p:pic>
    </p:spTree>
    <p:extLst>
      <p:ext uri="{BB962C8B-B14F-4D97-AF65-F5344CB8AC3E}">
        <p14:creationId xmlns:p14="http://schemas.microsoft.com/office/powerpoint/2010/main" val="2684413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binders on a shelf&#10;&#10;Description automatically generated with low confidence">
            <a:extLst>
              <a:ext uri="{FF2B5EF4-FFF2-40B4-BE49-F238E27FC236}">
                <a16:creationId xmlns:a16="http://schemas.microsoft.com/office/drawing/2014/main" id="{9BC06158-5EB5-F574-A413-0ED2E68FB23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 b="9706"/>
          <a:stretch/>
        </p:blipFill>
        <p:spPr>
          <a:xfrm>
            <a:off x="0" y="0"/>
            <a:ext cx="9144000" cy="5838302"/>
          </a:xfrm>
          <a:prstGeom prst="rect">
            <a:avLst/>
          </a:prstGeom>
        </p:spPr>
      </p:pic>
      <p:pic>
        <p:nvPicPr>
          <p:cNvPr id="10" name="Picture 9" descr="A picture containing font, graphics, design&#10;&#10;Description automatically generated">
            <a:extLst>
              <a:ext uri="{FF2B5EF4-FFF2-40B4-BE49-F238E27FC236}">
                <a16:creationId xmlns:a16="http://schemas.microsoft.com/office/drawing/2014/main" id="{C108CBB3-4AB0-38F3-6000-80F772C9E5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8493" y="5919482"/>
            <a:ext cx="791412" cy="610366"/>
          </a:xfrm>
          <a:prstGeom prst="rect">
            <a:avLst/>
          </a:prstGeom>
        </p:spPr>
      </p:pic>
      <p:pic>
        <p:nvPicPr>
          <p:cNvPr id="11" name="Picture 10" descr="A black background with white text&#10;&#10;Description automatically generated with low confidence">
            <a:extLst>
              <a:ext uri="{FF2B5EF4-FFF2-40B4-BE49-F238E27FC236}">
                <a16:creationId xmlns:a16="http://schemas.microsoft.com/office/drawing/2014/main" id="{D52CC5D3-DA97-283A-0C4D-0B8A79986F0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52765" y="6241125"/>
            <a:ext cx="1407845" cy="225254"/>
          </a:xfrm>
          <a:prstGeom prst="rect">
            <a:avLst/>
          </a:prstGeom>
        </p:spPr>
      </p:pic>
      <p:pic>
        <p:nvPicPr>
          <p:cNvPr id="12" name="Picture 11" descr="A pink text on a white background&#10;&#10;Description automatically generated with low confidence">
            <a:extLst>
              <a:ext uri="{FF2B5EF4-FFF2-40B4-BE49-F238E27FC236}">
                <a16:creationId xmlns:a16="http://schemas.microsoft.com/office/drawing/2014/main" id="{54898634-1CC2-43B4-9F9A-0FF8969E444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81654" y="6289038"/>
            <a:ext cx="814603" cy="212871"/>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C9025CC9-9C3E-7BA1-CB9B-282F0662C26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30671" b="28753"/>
          <a:stretch/>
        </p:blipFill>
        <p:spPr>
          <a:xfrm>
            <a:off x="5035194" y="6188353"/>
            <a:ext cx="814603" cy="330117"/>
          </a:xfrm>
          <a:prstGeom prst="rect">
            <a:avLst/>
          </a:prstGeom>
        </p:spPr>
      </p:pic>
      <p:pic>
        <p:nvPicPr>
          <p:cNvPr id="14" name="Picture 13" descr="A picture containing screenshot, rectangle, black&#10;&#10;Description automatically generated">
            <a:extLst>
              <a:ext uri="{FF2B5EF4-FFF2-40B4-BE49-F238E27FC236}">
                <a16:creationId xmlns:a16="http://schemas.microsoft.com/office/drawing/2014/main" id="{D928739B-E6C3-AADF-1062-FB83778998C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63775" y="6241125"/>
            <a:ext cx="1103015" cy="225774"/>
          </a:xfrm>
          <a:prstGeom prst="rect">
            <a:avLst/>
          </a:prstGeom>
        </p:spPr>
      </p:pic>
      <p:pic>
        <p:nvPicPr>
          <p:cNvPr id="15" name="Picture 14" descr="A green square with white text&#10;&#10;Description automatically generated with low confidence">
            <a:extLst>
              <a:ext uri="{FF2B5EF4-FFF2-40B4-BE49-F238E27FC236}">
                <a16:creationId xmlns:a16="http://schemas.microsoft.com/office/drawing/2014/main" id="{353F079A-20FC-60D6-56E7-11F7A64ABC7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610895" y="6151205"/>
            <a:ext cx="364978" cy="364978"/>
          </a:xfrm>
          <a:prstGeom prst="rect">
            <a:avLst/>
          </a:prstGeom>
        </p:spPr>
      </p:pic>
      <p:sp>
        <p:nvSpPr>
          <p:cNvPr id="9" name="TextBox 8">
            <a:extLst>
              <a:ext uri="{FF2B5EF4-FFF2-40B4-BE49-F238E27FC236}">
                <a16:creationId xmlns:a16="http://schemas.microsoft.com/office/drawing/2014/main" id="{D62347F6-50F9-296B-3793-C8C836AA964D}"/>
              </a:ext>
            </a:extLst>
          </p:cNvPr>
          <p:cNvSpPr txBox="1"/>
          <p:nvPr/>
        </p:nvSpPr>
        <p:spPr>
          <a:xfrm>
            <a:off x="0" y="1239236"/>
            <a:ext cx="9144009" cy="1976134"/>
          </a:xfrm>
          <a:prstGeom prst="rect">
            <a:avLst/>
          </a:prstGeom>
          <a:noFill/>
        </p:spPr>
        <p:txBody>
          <a:bodyPr vert="horz" lIns="91440" tIns="45720" rIns="91440" bIns="45720" rtlCol="0" anchor="b">
            <a:noAutofit/>
          </a:bodyPr>
          <a:lstStyle/>
          <a:p>
            <a:pPr algn="ctr" defTabSz="914400">
              <a:lnSpc>
                <a:spcPct val="90000"/>
              </a:lnSpc>
              <a:spcBef>
                <a:spcPct val="0"/>
              </a:spcBef>
              <a:spcAft>
                <a:spcPts val="600"/>
              </a:spcAft>
            </a:pPr>
            <a:r>
              <a:rPr lang="en-US" sz="2400" b="1" kern="1200" dirty="0">
                <a:solidFill>
                  <a:schemeClr val="bg1"/>
                </a:solidFill>
                <a:ea typeface="+mj-ea"/>
                <a:cs typeface="+mj-cs"/>
              </a:rPr>
              <a:t>Leading edge Net Zero Construction </a:t>
            </a:r>
          </a:p>
          <a:p>
            <a:pPr algn="ctr" defTabSz="914400">
              <a:lnSpc>
                <a:spcPct val="90000"/>
              </a:lnSpc>
              <a:spcBef>
                <a:spcPct val="0"/>
              </a:spcBef>
              <a:spcAft>
                <a:spcPts val="600"/>
              </a:spcAft>
            </a:pPr>
            <a:r>
              <a:rPr lang="en-US" sz="2400" b="1" kern="1200">
                <a:solidFill>
                  <a:schemeClr val="bg1"/>
                </a:solidFill>
                <a:ea typeface="+mj-ea"/>
                <a:cs typeface="+mj-cs"/>
              </a:rPr>
              <a:t>projects </a:t>
            </a:r>
            <a:r>
              <a:rPr lang="en-US" sz="2400" b="1">
                <a:solidFill>
                  <a:schemeClr val="bg1"/>
                </a:solidFill>
                <a:ea typeface="+mj-ea"/>
                <a:cs typeface="+mj-cs"/>
              </a:rPr>
              <a:t>serve </a:t>
            </a:r>
            <a:r>
              <a:rPr lang="en-US" sz="2400" b="1" dirty="0">
                <a:solidFill>
                  <a:schemeClr val="bg1"/>
                </a:solidFill>
                <a:ea typeface="+mj-ea"/>
                <a:cs typeface="+mj-cs"/>
              </a:rPr>
              <a:t>to push boundaries and evolve the industry</a:t>
            </a:r>
          </a:p>
          <a:p>
            <a:pPr algn="ctr" defTabSz="914400">
              <a:lnSpc>
                <a:spcPct val="90000"/>
              </a:lnSpc>
              <a:spcBef>
                <a:spcPct val="0"/>
              </a:spcBef>
              <a:spcAft>
                <a:spcPts val="600"/>
              </a:spcAft>
            </a:pPr>
            <a:endParaRPr lang="en-US" sz="2400" b="1" kern="1200" dirty="0">
              <a:solidFill>
                <a:schemeClr val="bg1"/>
              </a:solidFill>
              <a:ea typeface="+mj-ea"/>
              <a:cs typeface="+mj-cs"/>
            </a:endParaRPr>
          </a:p>
        </p:txBody>
      </p:sp>
      <p:sp>
        <p:nvSpPr>
          <p:cNvPr id="16" name="TextBox 15"/>
          <p:cNvSpPr txBox="1"/>
          <p:nvPr/>
        </p:nvSpPr>
        <p:spPr>
          <a:xfrm>
            <a:off x="1108493" y="3666106"/>
            <a:ext cx="7604622" cy="461665"/>
          </a:xfrm>
          <a:prstGeom prst="rect">
            <a:avLst/>
          </a:prstGeom>
          <a:noFill/>
        </p:spPr>
        <p:txBody>
          <a:bodyPr wrap="square" rtlCol="0">
            <a:spAutoFit/>
          </a:bodyPr>
          <a:lstStyle/>
          <a:p>
            <a:r>
              <a:rPr lang="en-GB" sz="2400" b="1" dirty="0">
                <a:solidFill>
                  <a:schemeClr val="bg1"/>
                </a:solidFill>
                <a:ea typeface="+mj-ea"/>
                <a:cs typeface="+mj-cs"/>
              </a:rPr>
              <a:t>So many hurdles, so few Net Zero Carbon Buildings… </a:t>
            </a:r>
          </a:p>
        </p:txBody>
      </p:sp>
    </p:spTree>
    <p:extLst>
      <p:ext uri="{BB962C8B-B14F-4D97-AF65-F5344CB8AC3E}">
        <p14:creationId xmlns:p14="http://schemas.microsoft.com/office/powerpoint/2010/main" val="4193088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950ACF-756D-AF46-E0B0-CD075A2E283E}"/>
              </a:ext>
            </a:extLst>
          </p:cNvPr>
          <p:cNvSpPr>
            <a:spLocks noGrp="1"/>
          </p:cNvSpPr>
          <p:nvPr>
            <p:ph type="title"/>
          </p:nvPr>
        </p:nvSpPr>
        <p:spPr>
          <a:xfrm>
            <a:off x="1028697" y="348865"/>
            <a:ext cx="7533018" cy="877729"/>
          </a:xfrm>
        </p:spPr>
        <p:txBody>
          <a:bodyPr anchor="ctr">
            <a:normAutofit/>
          </a:bodyPr>
          <a:lstStyle/>
          <a:p>
            <a:r>
              <a:rPr lang="en-US" sz="3500">
                <a:solidFill>
                  <a:srgbClr val="FFFFFF"/>
                </a:solidFill>
              </a:rPr>
              <a:t>Setting the scene</a:t>
            </a:r>
            <a:endParaRPr lang="en-GB" sz="3500">
              <a:solidFill>
                <a:srgbClr val="FFFFFF"/>
              </a:solidFill>
            </a:endParaRPr>
          </a:p>
        </p:txBody>
      </p:sp>
      <p:graphicFrame>
        <p:nvGraphicFramePr>
          <p:cNvPr id="33" name="Content Placeholder 2">
            <a:extLst>
              <a:ext uri="{FF2B5EF4-FFF2-40B4-BE49-F238E27FC236}">
                <a16:creationId xmlns:a16="http://schemas.microsoft.com/office/drawing/2014/main" id="{A852CAD7-2F30-D233-6D9A-CFA2404A148C}"/>
              </a:ext>
            </a:extLst>
          </p:cNvPr>
          <p:cNvGraphicFramePr>
            <a:graphicFrameLocks noGrp="1"/>
          </p:cNvGraphicFramePr>
          <p:nvPr>
            <p:ph idx="1"/>
            <p:extLst>
              <p:ext uri="{D42A27DB-BD31-4B8C-83A1-F6EECF244321}">
                <p14:modId xmlns:p14="http://schemas.microsoft.com/office/powerpoint/2010/main" val="3103640170"/>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7662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Shape 6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3" name="Rectangle 6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6FC95B8-1DD4-12C3-9E8C-42F14B244378}"/>
              </a:ext>
            </a:extLst>
          </p:cNvPr>
          <p:cNvSpPr txBox="1"/>
          <p:nvPr/>
        </p:nvSpPr>
        <p:spPr>
          <a:xfrm>
            <a:off x="381000" y="1683757"/>
            <a:ext cx="2514600" cy="2085356"/>
          </a:xfrm>
          <a:prstGeom prst="rect">
            <a:avLst/>
          </a:prstGeom>
        </p:spPr>
        <p:txBody>
          <a:bodyPr vert="horz" lIns="91440" tIns="45720" rIns="91440" bIns="45720" rtlCol="0" anchor="b">
            <a:normAutofit lnSpcReduction="10000"/>
          </a:bodyPr>
          <a:lstStyle/>
          <a:p>
            <a:pPr defTabSz="914400">
              <a:lnSpc>
                <a:spcPct val="90000"/>
              </a:lnSpc>
              <a:spcBef>
                <a:spcPct val="0"/>
              </a:spcBef>
              <a:spcAft>
                <a:spcPts val="600"/>
              </a:spcAft>
            </a:pPr>
            <a:r>
              <a:rPr lang="en-US" sz="3500" kern="1200" dirty="0">
                <a:solidFill>
                  <a:srgbClr val="FFFFFF"/>
                </a:solidFill>
                <a:latin typeface="+mj-lt"/>
                <a:ea typeface="+mj-ea"/>
                <a:cs typeface="+mj-cs"/>
              </a:rPr>
              <a:t>Challenge 1 :</a:t>
            </a:r>
          </a:p>
          <a:p>
            <a:pPr defTabSz="914400">
              <a:lnSpc>
                <a:spcPct val="90000"/>
              </a:lnSpc>
              <a:spcBef>
                <a:spcPct val="0"/>
              </a:spcBef>
              <a:spcAft>
                <a:spcPts val="600"/>
              </a:spcAft>
            </a:pPr>
            <a:endParaRPr lang="en-US" sz="3500" kern="1200" dirty="0">
              <a:solidFill>
                <a:srgbClr val="FFFFFF"/>
              </a:solidFill>
              <a:latin typeface="+mj-lt"/>
              <a:ea typeface="+mj-ea"/>
              <a:cs typeface="+mj-cs"/>
            </a:endParaRPr>
          </a:p>
          <a:p>
            <a:pPr defTabSz="914400">
              <a:lnSpc>
                <a:spcPct val="90000"/>
              </a:lnSpc>
              <a:spcBef>
                <a:spcPct val="0"/>
              </a:spcBef>
              <a:spcAft>
                <a:spcPts val="600"/>
              </a:spcAft>
            </a:pPr>
            <a:r>
              <a:rPr lang="en-US" sz="3500" kern="1200" dirty="0">
                <a:solidFill>
                  <a:srgbClr val="FFFFFF"/>
                </a:solidFill>
                <a:latin typeface="+mj-lt"/>
                <a:ea typeface="+mj-ea"/>
                <a:cs typeface="+mj-cs"/>
              </a:rPr>
              <a:t>The Net Zero Standards</a:t>
            </a:r>
          </a:p>
        </p:txBody>
      </p:sp>
      <p:pic>
        <p:nvPicPr>
          <p:cNvPr id="48" name="Picture 47">
            <a:extLst>
              <a:ext uri="{FF2B5EF4-FFF2-40B4-BE49-F238E27FC236}">
                <a16:creationId xmlns:a16="http://schemas.microsoft.com/office/drawing/2014/main" id="{18E2159E-675C-EF30-0F1F-45607DFA360F}"/>
              </a:ext>
            </a:extLst>
          </p:cNvPr>
          <p:cNvPicPr>
            <a:picLocks noChangeAspect="1"/>
          </p:cNvPicPr>
          <p:nvPr/>
        </p:nvPicPr>
        <p:blipFill>
          <a:blip r:embed="rId3"/>
          <a:stretch>
            <a:fillRect/>
          </a:stretch>
        </p:blipFill>
        <p:spPr>
          <a:xfrm>
            <a:off x="3187347" y="1095308"/>
            <a:ext cx="5772541" cy="4511697"/>
          </a:xfrm>
          <a:prstGeom prst="rect">
            <a:avLst/>
          </a:prstGeom>
        </p:spPr>
      </p:pic>
    </p:spTree>
    <p:extLst>
      <p:ext uri="{BB962C8B-B14F-4D97-AF65-F5344CB8AC3E}">
        <p14:creationId xmlns:p14="http://schemas.microsoft.com/office/powerpoint/2010/main" val="1860872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62347F6-50F9-296B-3793-C8C836AA964D}"/>
              </a:ext>
            </a:extLst>
          </p:cNvPr>
          <p:cNvSpPr txBox="1"/>
          <p:nvPr/>
        </p:nvSpPr>
        <p:spPr>
          <a:xfrm>
            <a:off x="439858" y="1683756"/>
            <a:ext cx="2336449" cy="2396359"/>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500" kern="1200" dirty="0">
                <a:solidFill>
                  <a:srgbClr val="FFFFFF"/>
                </a:solidFill>
                <a:latin typeface="+mj-lt"/>
                <a:ea typeface="+mj-ea"/>
                <a:cs typeface="+mj-cs"/>
              </a:rPr>
              <a:t>Our starting point…</a:t>
            </a:r>
          </a:p>
        </p:txBody>
      </p:sp>
      <p:pic>
        <p:nvPicPr>
          <p:cNvPr id="3" name="Picture 2">
            <a:extLst>
              <a:ext uri="{FF2B5EF4-FFF2-40B4-BE49-F238E27FC236}">
                <a16:creationId xmlns:a16="http://schemas.microsoft.com/office/drawing/2014/main" id="{247FBC18-4B9E-2A7D-EA3C-549A1CDCF0A6}"/>
              </a:ext>
            </a:extLst>
          </p:cNvPr>
          <p:cNvPicPr>
            <a:picLocks noChangeAspect="1"/>
          </p:cNvPicPr>
          <p:nvPr/>
        </p:nvPicPr>
        <p:blipFill rotWithShape="1">
          <a:blip r:embed="rId3"/>
          <a:srcRect l="32551" b="49055"/>
          <a:stretch/>
        </p:blipFill>
        <p:spPr>
          <a:xfrm>
            <a:off x="3812496" y="767113"/>
            <a:ext cx="4547367" cy="2661883"/>
          </a:xfrm>
          <a:prstGeom prst="rect">
            <a:avLst/>
          </a:prstGeom>
        </p:spPr>
      </p:pic>
      <p:sp>
        <p:nvSpPr>
          <p:cNvPr id="13" name="TextBox 12">
            <a:extLst>
              <a:ext uri="{FF2B5EF4-FFF2-40B4-BE49-F238E27FC236}">
                <a16:creationId xmlns:a16="http://schemas.microsoft.com/office/drawing/2014/main" id="{5B4B86DA-FEAA-2765-4664-1771A7CDC3E2}"/>
              </a:ext>
            </a:extLst>
          </p:cNvPr>
          <p:cNvSpPr txBox="1"/>
          <p:nvPr/>
        </p:nvSpPr>
        <p:spPr>
          <a:xfrm>
            <a:off x="3727904" y="358772"/>
            <a:ext cx="5087767" cy="369332"/>
          </a:xfrm>
          <a:prstGeom prst="rect">
            <a:avLst/>
          </a:prstGeom>
          <a:noFill/>
        </p:spPr>
        <p:txBody>
          <a:bodyPr wrap="square">
            <a:spAutoFit/>
          </a:bodyPr>
          <a:lstStyle/>
          <a:p>
            <a:pPr defTabSz="260604">
              <a:spcAft>
                <a:spcPts val="600"/>
              </a:spcAft>
            </a:pPr>
            <a:r>
              <a:rPr lang="en-US" kern="1200" dirty="0">
                <a:solidFill>
                  <a:schemeClr val="accent1">
                    <a:lumMod val="50000"/>
                  </a:schemeClr>
                </a:solidFill>
                <a:latin typeface="+mn-lt"/>
                <a:ea typeface="+mn-ea"/>
                <a:cs typeface="+mn-cs"/>
              </a:rPr>
              <a:t>From an existing shed with it’s own merits…</a:t>
            </a:r>
            <a:endParaRPr lang="en-GB" sz="3600" dirty="0">
              <a:solidFill>
                <a:schemeClr val="accent1">
                  <a:lumMod val="50000"/>
                </a:schemeClr>
              </a:solidFill>
            </a:endParaRPr>
          </a:p>
        </p:txBody>
      </p:sp>
      <p:sp>
        <p:nvSpPr>
          <p:cNvPr id="5" name="TextBox 4">
            <a:extLst>
              <a:ext uri="{FF2B5EF4-FFF2-40B4-BE49-F238E27FC236}">
                <a16:creationId xmlns:a16="http://schemas.microsoft.com/office/drawing/2014/main" id="{566D119E-3897-2AF1-DFC6-B9714CFB62B8}"/>
              </a:ext>
            </a:extLst>
          </p:cNvPr>
          <p:cNvSpPr txBox="1"/>
          <p:nvPr/>
        </p:nvSpPr>
        <p:spPr>
          <a:xfrm>
            <a:off x="159215" y="358772"/>
            <a:ext cx="2709928" cy="667875"/>
          </a:xfrm>
          <a:prstGeom prst="rect">
            <a:avLst/>
          </a:prstGeom>
          <a:noFill/>
        </p:spPr>
        <p:txBody>
          <a:bodyPr wrap="square" rtlCol="0">
            <a:spAutoFit/>
          </a:bodyPr>
          <a:lstStyle/>
          <a:p>
            <a:pPr defTabSz="914400">
              <a:lnSpc>
                <a:spcPct val="90000"/>
              </a:lnSpc>
              <a:spcBef>
                <a:spcPct val="0"/>
              </a:spcBef>
              <a:spcAft>
                <a:spcPts val="600"/>
              </a:spcAft>
            </a:pPr>
            <a:r>
              <a:rPr lang="en-US" kern="1200" dirty="0">
                <a:solidFill>
                  <a:srgbClr val="FFFFFF"/>
                </a:solidFill>
                <a:latin typeface="+mj-lt"/>
                <a:ea typeface="+mj-ea"/>
                <a:cs typeface="+mj-cs"/>
              </a:rPr>
              <a:t>Challenge 1: </a:t>
            </a:r>
          </a:p>
          <a:p>
            <a:pPr defTabSz="914400">
              <a:lnSpc>
                <a:spcPct val="90000"/>
              </a:lnSpc>
              <a:spcBef>
                <a:spcPct val="0"/>
              </a:spcBef>
              <a:spcAft>
                <a:spcPts val="600"/>
              </a:spcAft>
            </a:pPr>
            <a:r>
              <a:rPr lang="en-US" kern="1200" dirty="0">
                <a:solidFill>
                  <a:srgbClr val="FFFFFF"/>
                </a:solidFill>
                <a:latin typeface="+mj-lt"/>
                <a:ea typeface="+mj-ea"/>
                <a:cs typeface="+mj-cs"/>
              </a:rPr>
              <a:t>The Net Zero Standards</a:t>
            </a:r>
          </a:p>
        </p:txBody>
      </p:sp>
      <p:pic>
        <p:nvPicPr>
          <p:cNvPr id="6" name="Picture 5">
            <a:extLst>
              <a:ext uri="{FF2B5EF4-FFF2-40B4-BE49-F238E27FC236}">
                <a16:creationId xmlns:a16="http://schemas.microsoft.com/office/drawing/2014/main" id="{B38BFB75-7256-4FAA-93BE-A14C95889905}"/>
              </a:ext>
            </a:extLst>
          </p:cNvPr>
          <p:cNvPicPr>
            <a:picLocks noChangeAspect="1"/>
          </p:cNvPicPr>
          <p:nvPr/>
        </p:nvPicPr>
        <p:blipFill rotWithShape="1">
          <a:blip r:embed="rId4"/>
          <a:srcRect b="3044"/>
          <a:stretch/>
        </p:blipFill>
        <p:spPr>
          <a:xfrm>
            <a:off x="4186080" y="3468013"/>
            <a:ext cx="4171417" cy="3104095"/>
          </a:xfrm>
          <a:prstGeom prst="rect">
            <a:avLst/>
          </a:prstGeom>
        </p:spPr>
      </p:pic>
      <p:pic>
        <p:nvPicPr>
          <p:cNvPr id="8" name="Picture 7">
            <a:extLst>
              <a:ext uri="{FF2B5EF4-FFF2-40B4-BE49-F238E27FC236}">
                <a16:creationId xmlns:a16="http://schemas.microsoft.com/office/drawing/2014/main" id="{6CFD8F22-6EC2-8B68-D5C0-0D3E52DDEA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794" y="4574239"/>
            <a:ext cx="2721738" cy="2041302"/>
          </a:xfrm>
          <a:prstGeom prst="rect">
            <a:avLst/>
          </a:prstGeom>
        </p:spPr>
      </p:pic>
    </p:spTree>
    <p:extLst>
      <p:ext uri="{BB962C8B-B14F-4D97-AF65-F5344CB8AC3E}">
        <p14:creationId xmlns:p14="http://schemas.microsoft.com/office/powerpoint/2010/main" val="726965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D8B226-544A-3C68-EECF-5A851CEEF0FD}"/>
              </a:ext>
            </a:extLst>
          </p:cNvPr>
          <p:cNvSpPr txBox="1"/>
          <p:nvPr/>
        </p:nvSpPr>
        <p:spPr>
          <a:xfrm>
            <a:off x="324168" y="-1647"/>
            <a:ext cx="7695191" cy="11592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dirty="0">
                <a:solidFill>
                  <a:srgbClr val="FFFFFF"/>
                </a:solidFill>
                <a:latin typeface="+mj-lt"/>
                <a:ea typeface="+mj-ea"/>
                <a:cs typeface="+mj-cs"/>
              </a:rPr>
              <a:t>Challenge 1 – The Net Zero Standards </a:t>
            </a:r>
          </a:p>
          <a:p>
            <a:pPr defTabSz="914400">
              <a:lnSpc>
                <a:spcPct val="90000"/>
              </a:lnSpc>
              <a:spcBef>
                <a:spcPct val="0"/>
              </a:spcBef>
              <a:spcAft>
                <a:spcPts val="600"/>
              </a:spcAft>
            </a:pPr>
            <a:r>
              <a:rPr lang="en-US" dirty="0">
                <a:solidFill>
                  <a:srgbClr val="FFFFFF"/>
                </a:solidFill>
                <a:latin typeface="+mj-lt"/>
                <a:ea typeface="+mj-ea"/>
                <a:cs typeface="+mj-cs"/>
              </a:rPr>
              <a:t> - Objective 2 Embodied Carbon </a:t>
            </a:r>
          </a:p>
        </p:txBody>
      </p:sp>
      <p:pic>
        <p:nvPicPr>
          <p:cNvPr id="2" name="Picture 1">
            <a:extLst>
              <a:ext uri="{FF2B5EF4-FFF2-40B4-BE49-F238E27FC236}">
                <a16:creationId xmlns:a16="http://schemas.microsoft.com/office/drawing/2014/main" id="{F04C2EB7-6BAA-A221-8E1B-33F76DCFFB1B}"/>
              </a:ext>
            </a:extLst>
          </p:cNvPr>
          <p:cNvPicPr>
            <a:picLocks noChangeAspect="1"/>
          </p:cNvPicPr>
          <p:nvPr/>
        </p:nvPicPr>
        <p:blipFill>
          <a:blip r:embed="rId3"/>
          <a:stretch>
            <a:fillRect/>
          </a:stretch>
        </p:blipFill>
        <p:spPr>
          <a:xfrm>
            <a:off x="324168" y="2050837"/>
            <a:ext cx="8495662" cy="3801808"/>
          </a:xfrm>
          <a:prstGeom prst="rect">
            <a:avLst/>
          </a:prstGeom>
        </p:spPr>
      </p:pic>
      <p:sp>
        <p:nvSpPr>
          <p:cNvPr id="3" name="TextBox 2">
            <a:extLst>
              <a:ext uri="{FF2B5EF4-FFF2-40B4-BE49-F238E27FC236}">
                <a16:creationId xmlns:a16="http://schemas.microsoft.com/office/drawing/2014/main" id="{D308AC28-1814-9EE8-1A82-BE4398AD040E}"/>
              </a:ext>
            </a:extLst>
          </p:cNvPr>
          <p:cNvSpPr txBox="1"/>
          <p:nvPr/>
        </p:nvSpPr>
        <p:spPr>
          <a:xfrm>
            <a:off x="566057" y="6429829"/>
            <a:ext cx="5663795" cy="369332"/>
          </a:xfrm>
          <a:prstGeom prst="rect">
            <a:avLst/>
          </a:prstGeom>
          <a:noFill/>
        </p:spPr>
        <p:txBody>
          <a:bodyPr wrap="none" rtlCol="0">
            <a:spAutoFit/>
          </a:bodyPr>
          <a:lstStyle/>
          <a:p>
            <a:r>
              <a:rPr lang="en-US" dirty="0" err="1"/>
              <a:t>Leti</a:t>
            </a:r>
            <a:r>
              <a:rPr lang="en-US" dirty="0"/>
              <a:t> Guide for Embodied Carbon for a Commercial Building</a:t>
            </a:r>
            <a:endParaRPr lang="en-GB" dirty="0"/>
          </a:p>
        </p:txBody>
      </p:sp>
    </p:spTree>
    <p:extLst>
      <p:ext uri="{BB962C8B-B14F-4D97-AF65-F5344CB8AC3E}">
        <p14:creationId xmlns:p14="http://schemas.microsoft.com/office/powerpoint/2010/main" val="415562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342613" y="1039345"/>
            <a:ext cx="8458200" cy="4778881"/>
          </a:xfrm>
          <a:prstGeom prst="rect">
            <a:avLst/>
          </a:prstGeom>
        </p:spPr>
      </p:pic>
      <p:sp>
        <p:nvSpPr>
          <p:cNvPr id="2" name="TextBox 1">
            <a:extLst>
              <a:ext uri="{FF2B5EF4-FFF2-40B4-BE49-F238E27FC236}">
                <a16:creationId xmlns:a16="http://schemas.microsoft.com/office/drawing/2014/main" id="{37BE10A4-812E-585B-D039-16F164294665}"/>
              </a:ext>
            </a:extLst>
          </p:cNvPr>
          <p:cNvSpPr txBox="1"/>
          <p:nvPr/>
        </p:nvSpPr>
        <p:spPr>
          <a:xfrm>
            <a:off x="285033" y="235561"/>
            <a:ext cx="5905787" cy="341632"/>
          </a:xfrm>
          <a:prstGeom prst="rect">
            <a:avLst/>
          </a:prstGeom>
          <a:noFill/>
        </p:spPr>
        <p:txBody>
          <a:bodyPr wrap="square" rtlCol="0">
            <a:spAutoFit/>
          </a:bodyPr>
          <a:lstStyle/>
          <a:p>
            <a:pPr defTabSz="914400">
              <a:lnSpc>
                <a:spcPct val="90000"/>
              </a:lnSpc>
              <a:spcBef>
                <a:spcPct val="0"/>
              </a:spcBef>
              <a:spcAft>
                <a:spcPts val="600"/>
              </a:spcAft>
            </a:pPr>
            <a:r>
              <a:rPr lang="en-US" dirty="0">
                <a:solidFill>
                  <a:srgbClr val="FFFFFF"/>
                </a:solidFill>
                <a:latin typeface="+mj-lt"/>
                <a:ea typeface="+mj-ea"/>
                <a:cs typeface="+mj-cs"/>
              </a:rPr>
              <a:t>Challenge 1 – The Net Zero Standards</a:t>
            </a:r>
          </a:p>
        </p:txBody>
      </p:sp>
    </p:spTree>
    <p:extLst>
      <p:ext uri="{BB962C8B-B14F-4D97-AF65-F5344CB8AC3E}">
        <p14:creationId xmlns:p14="http://schemas.microsoft.com/office/powerpoint/2010/main" val="45921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BF857B-D695-BCED-7B77-656F7047AF34}"/>
              </a:ext>
            </a:extLst>
          </p:cNvPr>
          <p:cNvSpPr txBox="1"/>
          <p:nvPr/>
        </p:nvSpPr>
        <p:spPr>
          <a:xfrm>
            <a:off x="215153" y="151075"/>
            <a:ext cx="5964891" cy="461665"/>
          </a:xfrm>
          <a:prstGeom prst="rect">
            <a:avLst/>
          </a:prstGeom>
          <a:noFill/>
        </p:spPr>
        <p:txBody>
          <a:bodyPr wrap="square">
            <a:spAutoFit/>
          </a:bodyPr>
          <a:lstStyle/>
          <a:p>
            <a:r>
              <a:rPr lang="en-GB" sz="2400" b="1" i="0" u="none" strike="noStrike" baseline="0" dirty="0"/>
              <a:t>Embodied carbon targets + Stage 2 results:</a:t>
            </a:r>
            <a:endParaRPr lang="en-GB" sz="2400" b="1" dirty="0"/>
          </a:p>
        </p:txBody>
      </p:sp>
      <p:pic>
        <p:nvPicPr>
          <p:cNvPr id="3" name="Picture 2" descr="A picture containing text, screenshot, number, font&#10;&#10;Description automatically generated">
            <a:extLst>
              <a:ext uri="{FF2B5EF4-FFF2-40B4-BE49-F238E27FC236}">
                <a16:creationId xmlns:a16="http://schemas.microsoft.com/office/drawing/2014/main" id="{6AAFC09A-D616-B09B-251E-1C90ACEE2C6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7936" y="1186173"/>
            <a:ext cx="8255075" cy="4891897"/>
          </a:xfrm>
          <a:prstGeom prst="rect">
            <a:avLst/>
          </a:prstGeom>
        </p:spPr>
      </p:pic>
      <p:sp>
        <p:nvSpPr>
          <p:cNvPr id="4" name="Rectangle 3">
            <a:extLst>
              <a:ext uri="{FF2B5EF4-FFF2-40B4-BE49-F238E27FC236}">
                <a16:creationId xmlns:a16="http://schemas.microsoft.com/office/drawing/2014/main" id="{DE6656B4-AA21-65FA-992C-3A0A7F1D89BA}"/>
              </a:ext>
            </a:extLst>
          </p:cNvPr>
          <p:cNvSpPr/>
          <p:nvPr/>
        </p:nvSpPr>
        <p:spPr>
          <a:xfrm>
            <a:off x="377935" y="4003672"/>
            <a:ext cx="8255075" cy="2141634"/>
          </a:xfrm>
          <a:prstGeom prst="rect">
            <a:avLst/>
          </a:prstGeom>
          <a:noFill/>
          <a:ln w="57150" cap="flat" cmpd="sng" algn="ctr">
            <a:solidFill>
              <a:srgbClr val="9AB42A"/>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Tree>
    <p:extLst>
      <p:ext uri="{BB962C8B-B14F-4D97-AF65-F5344CB8AC3E}">
        <p14:creationId xmlns:p14="http://schemas.microsoft.com/office/powerpoint/2010/main" val="766923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B531884-5111-8CD3-7B50-DDA80910ECA3}"/>
              </a:ext>
            </a:extLst>
          </p:cNvPr>
          <p:cNvSpPr txBox="1"/>
          <p:nvPr/>
        </p:nvSpPr>
        <p:spPr>
          <a:xfrm>
            <a:off x="608562" y="349112"/>
            <a:ext cx="8115302" cy="87772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700" b="1" i="0" u="none" strike="noStrike" kern="1200" baseline="0" dirty="0">
                <a:solidFill>
                  <a:srgbClr val="FFFFFF"/>
                </a:solidFill>
                <a:latin typeface="+mj-lt"/>
                <a:ea typeface="+mj-ea"/>
                <a:cs typeface="+mj-cs"/>
              </a:rPr>
              <a:t>SFT NZPSB Operational Energy Target = 100 kWh/m</a:t>
            </a:r>
            <a:r>
              <a:rPr lang="en-US" sz="2700" b="1" i="0" u="none" strike="noStrike" kern="1200" baseline="30000" dirty="0">
                <a:solidFill>
                  <a:srgbClr val="FFFFFF"/>
                </a:solidFill>
                <a:latin typeface="+mj-lt"/>
                <a:ea typeface="+mj-ea"/>
                <a:cs typeface="+mj-cs"/>
              </a:rPr>
              <a:t>2</a:t>
            </a:r>
            <a:r>
              <a:rPr lang="en-US" sz="2700" b="1" i="0" u="none" strike="noStrike" kern="1200" baseline="0" dirty="0">
                <a:solidFill>
                  <a:srgbClr val="FFFFFF"/>
                </a:solidFill>
                <a:latin typeface="+mj-lt"/>
                <a:ea typeface="+mj-ea"/>
                <a:cs typeface="+mj-cs"/>
              </a:rPr>
              <a:t>/</a:t>
            </a:r>
            <a:r>
              <a:rPr lang="en-US" sz="2700" b="1" i="0" u="none" strike="noStrike" kern="1200" baseline="0" dirty="0" err="1">
                <a:solidFill>
                  <a:srgbClr val="FFFFFF"/>
                </a:solidFill>
                <a:latin typeface="+mj-lt"/>
                <a:ea typeface="+mj-ea"/>
                <a:cs typeface="+mj-cs"/>
              </a:rPr>
              <a:t>yr</a:t>
            </a:r>
            <a:r>
              <a:rPr lang="en-US" sz="2700" b="1" kern="1200" dirty="0">
                <a:solidFill>
                  <a:srgbClr val="FFFFFF"/>
                </a:solidFill>
                <a:latin typeface="+mj-lt"/>
                <a:ea typeface="+mj-ea"/>
                <a:cs typeface="+mj-cs"/>
              </a:rPr>
              <a:t>:</a:t>
            </a:r>
          </a:p>
        </p:txBody>
      </p:sp>
      <p:pic>
        <p:nvPicPr>
          <p:cNvPr id="3" name="Picture 2">
            <a:extLst>
              <a:ext uri="{FF2B5EF4-FFF2-40B4-BE49-F238E27FC236}">
                <a16:creationId xmlns:a16="http://schemas.microsoft.com/office/drawing/2014/main" id="{ED755E7A-C863-92FC-E3CD-B436CFF32A49}"/>
              </a:ext>
            </a:extLst>
          </p:cNvPr>
          <p:cNvPicPr>
            <a:picLocks noChangeAspect="1"/>
          </p:cNvPicPr>
          <p:nvPr/>
        </p:nvPicPr>
        <p:blipFill>
          <a:blip r:embed="rId3"/>
          <a:stretch>
            <a:fillRect/>
          </a:stretch>
        </p:blipFill>
        <p:spPr>
          <a:xfrm>
            <a:off x="483042" y="2068609"/>
            <a:ext cx="8195871" cy="2923892"/>
          </a:xfrm>
          <a:prstGeom prst="rect">
            <a:avLst/>
          </a:prstGeom>
        </p:spPr>
      </p:pic>
      <p:sp>
        <p:nvSpPr>
          <p:cNvPr id="6" name="Rectangle 5">
            <a:extLst>
              <a:ext uri="{FF2B5EF4-FFF2-40B4-BE49-F238E27FC236}">
                <a16:creationId xmlns:a16="http://schemas.microsoft.com/office/drawing/2014/main" id="{DE6656B4-AA21-65FA-992C-3A0A7F1D89BA}"/>
              </a:ext>
            </a:extLst>
          </p:cNvPr>
          <p:cNvSpPr/>
          <p:nvPr/>
        </p:nvSpPr>
        <p:spPr>
          <a:xfrm>
            <a:off x="5740041" y="4269959"/>
            <a:ext cx="2848971" cy="718087"/>
          </a:xfrm>
          <a:prstGeom prst="rect">
            <a:avLst/>
          </a:prstGeom>
          <a:noFill/>
          <a:ln w="57150" cap="flat" cmpd="sng" algn="ctr">
            <a:solidFill>
              <a:srgbClr val="9AB42A"/>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pic>
        <p:nvPicPr>
          <p:cNvPr id="4" name="Picture 3">
            <a:extLst>
              <a:ext uri="{FF2B5EF4-FFF2-40B4-BE49-F238E27FC236}">
                <a16:creationId xmlns:a16="http://schemas.microsoft.com/office/drawing/2014/main" id="{7D89781D-C68E-179D-1CC7-5E95DA1F6EEB}"/>
              </a:ext>
            </a:extLst>
          </p:cNvPr>
          <p:cNvPicPr>
            <a:picLocks noChangeAspect="1"/>
          </p:cNvPicPr>
          <p:nvPr/>
        </p:nvPicPr>
        <p:blipFill rotWithShape="1">
          <a:blip r:embed="rId4"/>
          <a:srcRect l="4055" t="4582" r="6338" b="5726"/>
          <a:stretch/>
        </p:blipFill>
        <p:spPr>
          <a:xfrm>
            <a:off x="7390998" y="5392525"/>
            <a:ext cx="1332866" cy="1356630"/>
          </a:xfrm>
          <a:prstGeom prst="rect">
            <a:avLst/>
          </a:prstGeom>
        </p:spPr>
      </p:pic>
    </p:spTree>
    <p:extLst>
      <p:ext uri="{BB962C8B-B14F-4D97-AF65-F5344CB8AC3E}">
        <p14:creationId xmlns:p14="http://schemas.microsoft.com/office/powerpoint/2010/main" val="4235230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map, screenshot, text&#10;&#10;Description automatically generated">
            <a:extLst>
              <a:ext uri="{FF2B5EF4-FFF2-40B4-BE49-F238E27FC236}">
                <a16:creationId xmlns:a16="http://schemas.microsoft.com/office/drawing/2014/main" id="{EC7153A5-02C8-E413-2B85-85E0EC0D04F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5940" t="11874" r="2941" b="31055"/>
          <a:stretch/>
        </p:blipFill>
        <p:spPr>
          <a:xfrm>
            <a:off x="3156889" y="263533"/>
            <a:ext cx="5418676" cy="3577898"/>
          </a:xfrm>
          <a:prstGeom prst="rect">
            <a:avLst/>
          </a:prstGeom>
        </p:spPr>
      </p:pic>
      <p:sp>
        <p:nvSpPr>
          <p:cNvPr id="55" name="Rectangle 5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Shape 6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3" name="Rectangle 6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E6EF9A-BD9E-2E83-A9C5-E75AEA76672B}"/>
              </a:ext>
            </a:extLst>
          </p:cNvPr>
          <p:cNvSpPr txBox="1"/>
          <p:nvPr/>
        </p:nvSpPr>
        <p:spPr>
          <a:xfrm>
            <a:off x="3156881" y="3870920"/>
            <a:ext cx="5098228" cy="584775"/>
          </a:xfrm>
          <a:prstGeom prst="rect">
            <a:avLst/>
          </a:prstGeom>
          <a:noFill/>
        </p:spPr>
        <p:txBody>
          <a:bodyPr wrap="square" rtlCol="0">
            <a:spAutoFit/>
          </a:bodyPr>
          <a:lstStyle/>
          <a:p>
            <a:r>
              <a:rPr lang="en-US" sz="1600" b="1" dirty="0"/>
              <a:t>The Existing site</a:t>
            </a:r>
            <a:endParaRPr lang="en-US" sz="1600" dirty="0"/>
          </a:p>
          <a:p>
            <a:endParaRPr lang="en-GB" sz="1600" dirty="0">
              <a:solidFill>
                <a:schemeClr val="bg1"/>
              </a:solidFill>
            </a:endParaRPr>
          </a:p>
        </p:txBody>
      </p:sp>
      <p:sp>
        <p:nvSpPr>
          <p:cNvPr id="7" name="Rectangle 6">
            <a:extLst>
              <a:ext uri="{FF2B5EF4-FFF2-40B4-BE49-F238E27FC236}">
                <a16:creationId xmlns:a16="http://schemas.microsoft.com/office/drawing/2014/main" id="{1861969E-EA1F-1041-8E16-3D12EF28D4F9}"/>
              </a:ext>
            </a:extLst>
          </p:cNvPr>
          <p:cNvSpPr/>
          <p:nvPr/>
        </p:nvSpPr>
        <p:spPr>
          <a:xfrm>
            <a:off x="9431746" y="1818057"/>
            <a:ext cx="785254" cy="360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7CA2B330-D55A-A3B8-CBC5-D53BAF7EE582}"/>
              </a:ext>
            </a:extLst>
          </p:cNvPr>
          <p:cNvGrpSpPr/>
          <p:nvPr/>
        </p:nvGrpSpPr>
        <p:grpSpPr>
          <a:xfrm>
            <a:off x="4702852" y="3321393"/>
            <a:ext cx="5252292" cy="3710227"/>
            <a:chOff x="3811592" y="3147768"/>
            <a:chExt cx="5252292" cy="3710227"/>
          </a:xfrm>
        </p:grpSpPr>
        <p:graphicFrame>
          <p:nvGraphicFramePr>
            <p:cNvPr id="9" name="Object 8">
              <a:extLst>
                <a:ext uri="{FF2B5EF4-FFF2-40B4-BE49-F238E27FC236}">
                  <a16:creationId xmlns:a16="http://schemas.microsoft.com/office/drawing/2014/main" id="{651D0547-D1C0-045C-F734-3BD127F57250}"/>
                </a:ext>
              </a:extLst>
            </p:cNvPr>
            <p:cNvGraphicFramePr>
              <a:graphicFrameLocks noChangeAspect="1"/>
            </p:cNvGraphicFramePr>
            <p:nvPr>
              <p:extLst>
                <p:ext uri="{D42A27DB-BD31-4B8C-83A1-F6EECF244321}">
                  <p14:modId xmlns:p14="http://schemas.microsoft.com/office/powerpoint/2010/main" val="2086382353"/>
                </p:ext>
              </p:extLst>
            </p:nvPr>
          </p:nvGraphicFramePr>
          <p:xfrm>
            <a:off x="3811592" y="3147768"/>
            <a:ext cx="5252292" cy="3710227"/>
          </p:xfrm>
          <a:graphic>
            <a:graphicData uri="http://schemas.openxmlformats.org/presentationml/2006/ole">
              <mc:AlternateContent xmlns:mc="http://schemas.openxmlformats.org/markup-compatibility/2006">
                <mc:Choice xmlns:v="urn:schemas-microsoft-com:vml" Requires="v">
                  <p:oleObj name="Acrobat Document" r:id="rId4" imgW="18166080" imgH="12832080" progId="AcroExch.Document.DC">
                    <p:embed/>
                  </p:oleObj>
                </mc:Choice>
                <mc:Fallback>
                  <p:oleObj name="Acrobat Document" r:id="rId4" imgW="18166080" imgH="12832080" progId="AcroExch.Document.DC">
                    <p:embed/>
                    <p:pic>
                      <p:nvPicPr>
                        <p:cNvPr id="9" name="Object 8">
                          <a:extLst>
                            <a:ext uri="{FF2B5EF4-FFF2-40B4-BE49-F238E27FC236}">
                              <a16:creationId xmlns:a16="http://schemas.microsoft.com/office/drawing/2014/main" id="{651D0547-D1C0-045C-F734-3BD127F57250}"/>
                            </a:ext>
                          </a:extLst>
                        </p:cNvPr>
                        <p:cNvPicPr/>
                        <p:nvPr/>
                      </p:nvPicPr>
                      <p:blipFill>
                        <a:blip r:embed="rId5"/>
                        <a:stretch>
                          <a:fillRect/>
                        </a:stretch>
                      </p:blipFill>
                      <p:spPr>
                        <a:xfrm>
                          <a:off x="3811592" y="3147768"/>
                          <a:ext cx="5252292" cy="3710227"/>
                        </a:xfrm>
                        <a:prstGeom prst="rect">
                          <a:avLst/>
                        </a:prstGeom>
                      </p:spPr>
                    </p:pic>
                  </p:oleObj>
                </mc:Fallback>
              </mc:AlternateContent>
            </a:graphicData>
          </a:graphic>
        </p:graphicFrame>
        <p:grpSp>
          <p:nvGrpSpPr>
            <p:cNvPr id="14" name="Group 13">
              <a:extLst>
                <a:ext uri="{FF2B5EF4-FFF2-40B4-BE49-F238E27FC236}">
                  <a16:creationId xmlns:a16="http://schemas.microsoft.com/office/drawing/2014/main" id="{9288A5A9-88E3-16BC-AB7B-03EA2DB08E77}"/>
                </a:ext>
              </a:extLst>
            </p:cNvPr>
            <p:cNvGrpSpPr/>
            <p:nvPr/>
          </p:nvGrpSpPr>
          <p:grpSpPr>
            <a:xfrm>
              <a:off x="4395499" y="3754940"/>
              <a:ext cx="3040380" cy="2552700"/>
              <a:chOff x="4395499" y="3743365"/>
              <a:chExt cx="3040380" cy="2552700"/>
            </a:xfrm>
          </p:grpSpPr>
          <p:sp>
            <p:nvSpPr>
              <p:cNvPr id="10" name="Rectangle 9">
                <a:extLst>
                  <a:ext uri="{FF2B5EF4-FFF2-40B4-BE49-F238E27FC236}">
                    <a16:creationId xmlns:a16="http://schemas.microsoft.com/office/drawing/2014/main" id="{4AF0AEB9-C2F1-EE36-F1F1-D2B463052D4E}"/>
                  </a:ext>
                </a:extLst>
              </p:cNvPr>
              <p:cNvSpPr/>
              <p:nvPr/>
            </p:nvSpPr>
            <p:spPr>
              <a:xfrm>
                <a:off x="4395499" y="3743365"/>
                <a:ext cx="2263140" cy="2552700"/>
              </a:xfrm>
              <a:prstGeom prst="rect">
                <a:avLst/>
              </a:prstGeom>
              <a:noFill/>
              <a:ln w="76200">
                <a:solidFill>
                  <a:srgbClr val="FF0000"/>
                </a:solidFill>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17709D7-1B63-EB34-4B31-ECCAECFE0982}"/>
                  </a:ext>
                </a:extLst>
              </p:cNvPr>
              <p:cNvSpPr/>
              <p:nvPr/>
            </p:nvSpPr>
            <p:spPr>
              <a:xfrm>
                <a:off x="6711979" y="3933865"/>
                <a:ext cx="723900" cy="2362200"/>
              </a:xfrm>
              <a:prstGeom prst="rect">
                <a:avLst/>
              </a:prstGeom>
              <a:noFill/>
              <a:ln w="76200">
                <a:solidFill>
                  <a:schemeClr val="accent6">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2" name="TextBox 11">
            <a:extLst>
              <a:ext uri="{FF2B5EF4-FFF2-40B4-BE49-F238E27FC236}">
                <a16:creationId xmlns:a16="http://schemas.microsoft.com/office/drawing/2014/main" id="{C84A3B24-8DAB-701A-FA57-13B73E28A9F9}"/>
              </a:ext>
            </a:extLst>
          </p:cNvPr>
          <p:cNvSpPr txBox="1"/>
          <p:nvPr/>
        </p:nvSpPr>
        <p:spPr>
          <a:xfrm>
            <a:off x="337697" y="1978225"/>
            <a:ext cx="2336449" cy="1452662"/>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500" kern="1200" dirty="0">
                <a:solidFill>
                  <a:srgbClr val="FFFFFF"/>
                </a:solidFill>
                <a:latin typeface="+mj-lt"/>
                <a:ea typeface="+mj-ea"/>
                <a:cs typeface="+mj-cs"/>
              </a:rPr>
              <a:t>Our starting point…</a:t>
            </a:r>
          </a:p>
        </p:txBody>
      </p:sp>
      <p:sp>
        <p:nvSpPr>
          <p:cNvPr id="13" name="TextBox 12">
            <a:extLst>
              <a:ext uri="{FF2B5EF4-FFF2-40B4-BE49-F238E27FC236}">
                <a16:creationId xmlns:a16="http://schemas.microsoft.com/office/drawing/2014/main" id="{450FE2F0-A628-368C-D7E5-9C910225E715}"/>
              </a:ext>
            </a:extLst>
          </p:cNvPr>
          <p:cNvSpPr txBox="1"/>
          <p:nvPr/>
        </p:nvSpPr>
        <p:spPr>
          <a:xfrm>
            <a:off x="159215" y="358772"/>
            <a:ext cx="2709928" cy="341632"/>
          </a:xfrm>
          <a:prstGeom prst="rect">
            <a:avLst/>
          </a:prstGeom>
          <a:noFill/>
        </p:spPr>
        <p:txBody>
          <a:bodyPr wrap="square" rtlCol="0">
            <a:spAutoFit/>
          </a:bodyPr>
          <a:lstStyle/>
          <a:p>
            <a:pPr defTabSz="914400">
              <a:lnSpc>
                <a:spcPct val="90000"/>
              </a:lnSpc>
              <a:spcBef>
                <a:spcPct val="0"/>
              </a:spcBef>
              <a:spcAft>
                <a:spcPts val="600"/>
              </a:spcAft>
            </a:pPr>
            <a:r>
              <a:rPr lang="en-US" kern="1200" dirty="0">
                <a:solidFill>
                  <a:srgbClr val="FFFFFF"/>
                </a:solidFill>
                <a:latin typeface="+mj-lt"/>
                <a:ea typeface="+mj-ea"/>
                <a:cs typeface="+mj-cs"/>
              </a:rPr>
              <a:t>Breakdown the complexity</a:t>
            </a:r>
          </a:p>
        </p:txBody>
      </p:sp>
      <p:sp>
        <p:nvSpPr>
          <p:cNvPr id="17" name="TextBox 16">
            <a:extLst>
              <a:ext uri="{FF2B5EF4-FFF2-40B4-BE49-F238E27FC236}">
                <a16:creationId xmlns:a16="http://schemas.microsoft.com/office/drawing/2014/main" id="{B9A1B6F0-9335-2E9D-CF68-8D60D24BD790}"/>
              </a:ext>
            </a:extLst>
          </p:cNvPr>
          <p:cNvSpPr txBox="1"/>
          <p:nvPr/>
        </p:nvSpPr>
        <p:spPr>
          <a:xfrm>
            <a:off x="3156881" y="6472189"/>
            <a:ext cx="5098228" cy="584775"/>
          </a:xfrm>
          <a:prstGeom prst="rect">
            <a:avLst/>
          </a:prstGeom>
          <a:noFill/>
        </p:spPr>
        <p:txBody>
          <a:bodyPr wrap="square" rtlCol="0">
            <a:spAutoFit/>
          </a:bodyPr>
          <a:lstStyle/>
          <a:p>
            <a:r>
              <a:rPr lang="en-US" sz="1600" b="1" dirty="0"/>
              <a:t>The Proposed Plan</a:t>
            </a:r>
            <a:endParaRPr lang="en-US" sz="1600" dirty="0"/>
          </a:p>
          <a:p>
            <a:endParaRPr lang="en-GB" sz="1600" dirty="0">
              <a:solidFill>
                <a:schemeClr val="bg1"/>
              </a:solidFill>
            </a:endParaRPr>
          </a:p>
        </p:txBody>
      </p:sp>
      <p:pic>
        <p:nvPicPr>
          <p:cNvPr id="2" name="Picture 1">
            <a:extLst>
              <a:ext uri="{FF2B5EF4-FFF2-40B4-BE49-F238E27FC236}">
                <a16:creationId xmlns:a16="http://schemas.microsoft.com/office/drawing/2014/main" id="{B050FFE0-5DB3-8F7D-052B-9E0CFCB7FAA9}"/>
              </a:ext>
            </a:extLst>
          </p:cNvPr>
          <p:cNvPicPr>
            <a:picLocks noChangeAspect="1"/>
          </p:cNvPicPr>
          <p:nvPr/>
        </p:nvPicPr>
        <p:blipFill rotWithShape="1">
          <a:blip r:embed="rId6"/>
          <a:srcRect l="4055" t="4582" r="6338" b="5726"/>
          <a:stretch/>
        </p:blipFill>
        <p:spPr>
          <a:xfrm>
            <a:off x="3439091" y="4800600"/>
            <a:ext cx="893800" cy="909736"/>
          </a:xfrm>
          <a:prstGeom prst="rect">
            <a:avLst/>
          </a:prstGeom>
        </p:spPr>
      </p:pic>
      <p:pic>
        <p:nvPicPr>
          <p:cNvPr id="3" name="Picture 2">
            <a:extLst>
              <a:ext uri="{FF2B5EF4-FFF2-40B4-BE49-F238E27FC236}">
                <a16:creationId xmlns:a16="http://schemas.microsoft.com/office/drawing/2014/main" id="{D5CD9979-6A06-2240-6E25-33784BCE50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765" y="4574239"/>
            <a:ext cx="2721738" cy="2041302"/>
          </a:xfrm>
          <a:prstGeom prst="rect">
            <a:avLst/>
          </a:prstGeom>
        </p:spPr>
      </p:pic>
    </p:spTree>
    <p:extLst>
      <p:ext uri="{BB962C8B-B14F-4D97-AF65-F5344CB8AC3E}">
        <p14:creationId xmlns:p14="http://schemas.microsoft.com/office/powerpoint/2010/main" val="33367491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4143</TotalTime>
  <Words>2755</Words>
  <Application>Microsoft Office PowerPoint</Application>
  <PresentationFormat>On-screen Show (4:3)</PresentationFormat>
  <Paragraphs>179</Paragraphs>
  <Slides>18</Slides>
  <Notes>18</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8" baseType="lpstr">
      <vt:lpstr>Arial</vt:lpstr>
      <vt:lpstr>Calibri</vt:lpstr>
      <vt:lpstr>Calibri Light</vt:lpstr>
      <vt:lpstr>HelveticaNeue LT 45 Light</vt:lpstr>
      <vt:lpstr>Segoe UI</vt:lpstr>
      <vt:lpstr>Times New Roman</vt:lpstr>
      <vt:lpstr>Wingdings</vt:lpstr>
      <vt:lpstr>Office Theme</vt:lpstr>
      <vt:lpstr>Custom Design</vt:lpstr>
      <vt:lpstr>Acrobat Document</vt:lpstr>
      <vt:lpstr>Jumping the Hurdles of a True Net Zero Construction  ICARB Conference 25th September 2023 Samantha McCabe Director of Sustainability Oberlander Architects B. Built Environment, B.Arch (Hons),RIBA, RIAS &amp; Passive House Designer </vt:lpstr>
      <vt:lpstr>Setting the scene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Murden</dc:creator>
  <cp:lastModifiedBy>Samantha McCabe</cp:lastModifiedBy>
  <cp:revision>88</cp:revision>
  <cp:lastPrinted>2023-09-24T19:06:27Z</cp:lastPrinted>
  <dcterms:created xsi:type="dcterms:W3CDTF">2023-05-23T09:18:09Z</dcterms:created>
  <dcterms:modified xsi:type="dcterms:W3CDTF">2023-09-24T19:45:30Z</dcterms:modified>
</cp:coreProperties>
</file>