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70" r:id="rId8"/>
    <p:sldId id="263" r:id="rId9"/>
    <p:sldId id="264" r:id="rId10"/>
    <p:sldId id="265" r:id="rId11"/>
    <p:sldId id="266" r:id="rId12"/>
    <p:sldId id="267" r:id="rId13"/>
    <p:sldId id="268" r:id="rId14"/>
  </p:sldIdLst>
  <p:sldSz cx="12193588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46"/>
  </p:normalViewPr>
  <p:slideViewPr>
    <p:cSldViewPr snapToGrid="0">
      <p:cViewPr varScale="1">
        <p:scale>
          <a:sx n="69" d="100"/>
          <a:sy n="69" d="100"/>
        </p:scale>
        <p:origin x="5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E38FC-2CD2-FC41-ABBF-920640FB3242}" type="datetimeFigureOut">
              <a:rPr lang="de-DE" smtClean="0"/>
              <a:t>24.09.2023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FC63D-30AA-104A-BF98-09C1D9C208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41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62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44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96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79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8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Mastertitelformat bearbeiten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3200" b="0" strike="noStrike" spc="-1">
                <a:latin typeface="Arial"/>
              </a:rPr>
              <a:t>Mastertextformat bearbeiten</a:t>
            </a: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3200" b="0" strike="noStrike" spc="-1">
                <a:latin typeface="Arial"/>
              </a:rPr>
              <a:t>Mastertextformat bearbeiten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Mastertitelformat bearbeiten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3200" b="0" strike="noStrike" spc="-1">
                <a:latin typeface="Arial"/>
              </a:rPr>
              <a:t>Mastertextformat bearbeiten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3200" b="0" strike="noStrike" spc="-1">
                <a:latin typeface="Arial"/>
              </a:rPr>
              <a:t>Mastertextformat bearbeiten</a:t>
            </a: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3200" b="0" strike="noStrike" spc="-1">
                <a:latin typeface="Arial"/>
              </a:rPr>
              <a:t>Mastertextformat bearbeiten</a:t>
            </a: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3200" b="0" strike="noStrike" spc="-1">
                <a:latin typeface="Arial"/>
              </a:rPr>
              <a:t>Mastertextformat bearbeiten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Mastertitelformat bearbeiten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3200" b="0" strike="noStrike" spc="-1">
                <a:latin typeface="Arial"/>
              </a:rPr>
              <a:t>Mastertextformat bearbeiten</a:t>
            </a: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3200" b="0" strike="noStrike" spc="-1">
                <a:latin typeface="Arial"/>
              </a:rPr>
              <a:t>Mastertextformat bearbeiten</a:t>
            </a: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3200" b="0" strike="noStrike" spc="-1">
                <a:latin typeface="Arial"/>
              </a:rPr>
              <a:t>Mastertextformat bearbeiten</a:t>
            </a: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3200" b="0" strike="noStrike" spc="-1">
                <a:latin typeface="Arial"/>
              </a:rPr>
              <a:t>Mastertextformat bearbeiten</a:t>
            </a: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3200" b="0" strike="noStrike" spc="-1">
                <a:latin typeface="Arial"/>
              </a:rPr>
              <a:t>Mastertextformat bearbeiten</a:t>
            </a: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3200" b="0" strike="noStrike" spc="-1">
                <a:latin typeface="Arial"/>
              </a:rPr>
              <a:t>Mastertextformat bearbeiten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86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Mastertitelformat bearbeiten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3200" b="0" strike="noStrike" spc="-1">
                <a:latin typeface="Arial"/>
              </a:rPr>
              <a:t>Master-Untertitelformat bearbeiten</a:t>
            </a: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Mastertitelformat bearbeiten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3200" b="0" strike="noStrike" spc="-1">
                <a:latin typeface="Arial"/>
              </a:rPr>
              <a:t>Mastertextformat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Mastertitelformat bearbeiten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3200" b="0" strike="noStrike" spc="-1">
                <a:latin typeface="Arial"/>
              </a:rPr>
              <a:t>Mastertextformat bearbeiten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3200" b="0" strike="noStrike" spc="-1">
                <a:latin typeface="Arial"/>
              </a:rPr>
              <a:t>Mastertextformat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Mastertitelformat bearbeiten</a:t>
            </a:r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3200" b="0" strike="noStrike" spc="-1">
                <a:latin typeface="Arial"/>
              </a:rPr>
              <a:t>Master-Untertitelformat bearbeiten</a:t>
            </a: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el, zwei Inhalte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Mastertitelformat bearbeiten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3200" b="0" strike="noStrike" spc="-1">
                <a:latin typeface="Arial"/>
              </a:rPr>
              <a:t>Mastertextformat bearbeiten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3200" b="0" strike="noStrike" spc="-1">
                <a:latin typeface="Arial"/>
              </a:rPr>
              <a:t>Mastertextformat bearbeiten</a:t>
            </a: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3200" b="0" strike="noStrike" spc="-1">
                <a:latin typeface="Arial"/>
              </a:rPr>
              <a:t>Mastertextformat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Mastertitelformat bearbeiten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3200" b="0" strike="noStrike" spc="-1">
                <a:latin typeface="Arial"/>
              </a:rPr>
              <a:t>Mastertextformat bearbeiten</a:t>
            </a: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3200" b="0" strike="noStrike" spc="-1">
                <a:latin typeface="Arial"/>
              </a:rPr>
              <a:t>Mastertextformat bearbeiten</a:t>
            </a: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3200" b="0" strike="noStrike" spc="-1">
                <a:latin typeface="Arial"/>
              </a:rPr>
              <a:t>Mastertextformat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Mastertitelformat bearbeiten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3200" b="0" strike="noStrike" spc="-1">
                <a:latin typeface="Arial"/>
              </a:rPr>
              <a:t>Mastertextformat bearbeiten</a:t>
            </a: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3200" b="0" strike="noStrike" spc="-1">
                <a:latin typeface="Arial"/>
              </a:rPr>
              <a:t>Mastertextformat bearbeiten</a:t>
            </a: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de-DE" sz="3200" b="0" strike="noStrike" spc="-1">
                <a:latin typeface="Arial"/>
              </a:rPr>
              <a:t>Mastertextformat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4038480" y="6356520"/>
            <a:ext cx="4114440" cy="364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37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r>
              <a:rPr lang="en-GB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635D92-C7BF-2EE8-5470-D50588795D9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458" y="252813"/>
            <a:ext cx="858043" cy="11539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GB" sz="6000" b="0" strike="noStrike" spc="-1" dirty="0">
                <a:solidFill>
                  <a:srgbClr val="000000"/>
                </a:solidFill>
                <a:latin typeface="Calibri Light"/>
              </a:rPr>
              <a:t>Circular Renewable Energy Supply for Existing Buildings</a:t>
            </a:r>
          </a:p>
        </p:txBody>
      </p:sp>
      <p:sp>
        <p:nvSpPr>
          <p:cNvPr id="79" name="CustomShape 2"/>
          <p:cNvSpPr/>
          <p:nvPr/>
        </p:nvSpPr>
        <p:spPr>
          <a:xfrm>
            <a:off x="1523880" y="3601800"/>
            <a:ext cx="9143640" cy="165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998"/>
              </a:spcBef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GB" sz="2400" b="0" strike="noStrike" spc="-1" dirty="0">
                <a:solidFill>
                  <a:srgbClr val="000000"/>
                </a:solidFill>
                <a:latin typeface="Calibri"/>
              </a:rPr>
              <a:t>Matthias 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Calibri"/>
              </a:rPr>
              <a:t>Haase</a:t>
            </a:r>
            <a:r>
              <a:rPr lang="en-GB" sz="2400" b="0" strike="noStrike" spc="-1" dirty="0">
                <a:solidFill>
                  <a:srgbClr val="000000"/>
                </a:solidFill>
                <a:latin typeface="Calibri"/>
              </a:rPr>
              <a:t> and Andras 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Calibri"/>
              </a:rPr>
              <a:t>Sailer</a:t>
            </a:r>
            <a:endParaRPr lang="en-GB" sz="24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998"/>
              </a:spcBef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en-GB" sz="2400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998"/>
              </a:spcBef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GB" sz="2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ZHAW Zurich University of Applied Sciences</a:t>
            </a:r>
            <a:br>
              <a:rPr lang="en-GB" sz="2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Department Life Sciences and Facility Management</a:t>
            </a:r>
            <a:br>
              <a:rPr lang="en-GB" sz="2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IFM Institute of Facility Management</a:t>
            </a:r>
            <a:br>
              <a:rPr lang="en-GB" sz="2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CH-8820 </a:t>
            </a:r>
            <a:r>
              <a:rPr lang="en-GB" sz="2400" b="0" strike="noStrike" spc="-1" dirty="0" err="1">
                <a:latin typeface="Calibri" panose="020F0502020204030204" pitchFamily="34" charset="0"/>
                <a:cs typeface="Calibri" panose="020F0502020204030204" pitchFamily="34" charset="0"/>
              </a:rPr>
              <a:t>Wädenswil</a:t>
            </a:r>
            <a:endParaRPr lang="en-GB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Bef>
                <a:spcPts val="998"/>
              </a:spcBef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en-GB" sz="2400" b="0" strike="noStrike" spc="-1" dirty="0"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8460000" y="277920"/>
            <a:ext cx="1980000" cy="121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GB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ICARB 2023</a:t>
            </a: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GB" sz="1600" b="0" i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 Measuring Net Zero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en-GB" sz="1600" b="0" strike="noStrike" spc="-1">
              <a:latin typeface="Arial"/>
            </a:endParaRPr>
          </a:p>
        </p:txBody>
      </p:sp>
      <p:sp>
        <p:nvSpPr>
          <p:cNvPr id="81" name="Line 4"/>
          <p:cNvSpPr/>
          <p:nvPr/>
        </p:nvSpPr>
        <p:spPr>
          <a:xfrm flipH="1" flipV="1">
            <a:off x="853920" y="661680"/>
            <a:ext cx="9398160" cy="2700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A2DBA84-88E2-D21E-877C-836760A7FC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8" y="0"/>
            <a:ext cx="858043" cy="115397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30D4855-F4B2-BA0B-17AF-DA592FB347C4}"/>
              </a:ext>
            </a:extLst>
          </p:cNvPr>
          <p:cNvSpPr/>
          <p:nvPr/>
        </p:nvSpPr>
        <p:spPr>
          <a:xfrm>
            <a:off x="10376640" y="688680"/>
            <a:ext cx="1683360" cy="11748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2" name="Grafik 81"/>
          <p:cNvPicPr/>
          <p:nvPr/>
        </p:nvPicPr>
        <p:blipFill>
          <a:blip r:embed="rId3"/>
          <a:stretch/>
        </p:blipFill>
        <p:spPr>
          <a:xfrm>
            <a:off x="10376640" y="180000"/>
            <a:ext cx="1683360" cy="820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4" y="0"/>
            <a:ext cx="12192000" cy="6858000"/>
          </a:xfrm>
          <a:prstGeom prst="rect">
            <a:avLst/>
          </a:prstGeom>
          <a:solidFill>
            <a:srgbClr val="EDF1F8"/>
          </a:solidFill>
          <a:ln/>
        </p:spPr>
      </p:sp>
      <p:pic>
        <p:nvPicPr>
          <p:cNvPr id="2049" name="Grafik 1" descr="Ein Bild, das Text, Diagramm, Reihe, Zahl enthält.&#10;&#10;Automatisch generierte Beschreibung">
            <a:extLst>
              <a:ext uri="{FF2B5EF4-FFF2-40B4-BE49-F238E27FC236}">
                <a16:creationId xmlns:a16="http://schemas.microsoft.com/office/drawing/2014/main" id="{ABDB5610-506F-26DD-025E-7C75110A0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1" y="1096825"/>
            <a:ext cx="11206633" cy="53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C8679596-80EC-27AC-3B20-1EBC007B4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841" y="6205337"/>
            <a:ext cx="11206633" cy="2716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just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	      Level of self-sufficiency	        self-consumption ratio	share feed-in to grid 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0F8EC2-1C5C-20C0-00BB-501FB0FEC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" y="36612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50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45AFFAC-2B8B-C941-6E96-AB3F85CB8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" y="227113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5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77A0B7A-62D0-47E4-2F18-49DD9F027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" y="2523696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500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3C7BD553-16B7-C36E-B1A1-3D9D10CCC473}"/>
              </a:ext>
            </a:extLst>
          </p:cNvPr>
          <p:cNvSpPr/>
          <p:nvPr/>
        </p:nvSpPr>
        <p:spPr>
          <a:xfrm>
            <a:off x="391056" y="0"/>
            <a:ext cx="8784099" cy="8100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  <a:tab pos="11231280" algn="l"/>
              </a:tabLst>
            </a:pPr>
            <a:r>
              <a:rPr lang="en-US" sz="3600" spc="-1" dirty="0">
                <a:solidFill>
                  <a:srgbClr val="000000"/>
                </a:solidFill>
                <a:latin typeface="Calibri Light"/>
              </a:rPr>
              <a:t>Results of Photovoltaic System Simulations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656352C0-47EC-D35D-90F0-336041B51E8B}"/>
              </a:ext>
            </a:extLst>
          </p:cNvPr>
          <p:cNvSpPr/>
          <p:nvPr/>
        </p:nvSpPr>
        <p:spPr>
          <a:xfrm flipH="1" flipV="1">
            <a:off x="853920" y="661680"/>
            <a:ext cx="9398160" cy="2700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923880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4" y="0"/>
            <a:ext cx="12192000" cy="6858000"/>
          </a:xfrm>
          <a:prstGeom prst="rect">
            <a:avLst/>
          </a:prstGeom>
          <a:solidFill>
            <a:srgbClr val="EDF1F8"/>
          </a:solidFill>
          <a:ln/>
        </p:spPr>
      </p:sp>
      <p:pic>
        <p:nvPicPr>
          <p:cNvPr id="3073" name="Grafik 1" descr="Ein Bild, das Text, Screenshot, Reihe, Diagramm enthält.&#10;&#10;Automatisch generierte Beschreibung">
            <a:extLst>
              <a:ext uri="{FF2B5EF4-FFF2-40B4-BE49-F238E27FC236}">
                <a16:creationId xmlns:a16="http://schemas.microsoft.com/office/drawing/2014/main" id="{EE94802F-5A50-38EF-CD9F-8F44ED8F3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3" y="948243"/>
            <a:ext cx="11541783" cy="555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542A87CD-12C0-793C-50C3-82A5FDF80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332" y="6480666"/>
            <a:ext cx="10353353" cy="30144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just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Profit/loss 	          	         		savings 			     total profit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0CD7D59-5328-3A7E-F27C-B89442F8B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" y="36612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50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8040F97-2869-9897-1776-8E3E3DB0C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" y="227113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5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0C14042-28FA-CA4E-ED3C-CD379B596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" y="2523696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500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8FABB341-3BAE-1869-2C56-3C53CF233719}"/>
              </a:ext>
            </a:extLst>
          </p:cNvPr>
          <p:cNvSpPr/>
          <p:nvPr/>
        </p:nvSpPr>
        <p:spPr>
          <a:xfrm>
            <a:off x="325903" y="8440"/>
            <a:ext cx="8784099" cy="8100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  <a:tab pos="11231280" algn="l"/>
              </a:tabLst>
            </a:pPr>
            <a:r>
              <a:rPr lang="en-US" sz="3600" b="1" spc="-1" dirty="0">
                <a:solidFill>
                  <a:srgbClr val="000000"/>
                </a:solidFill>
                <a:latin typeface="Calibri Light"/>
              </a:rPr>
              <a:t>Results of Photovoltaic System Simulations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46509D92-73BF-7153-8CA9-AC961660E4DB}"/>
              </a:ext>
            </a:extLst>
          </p:cNvPr>
          <p:cNvSpPr/>
          <p:nvPr/>
        </p:nvSpPr>
        <p:spPr>
          <a:xfrm flipH="1" flipV="1">
            <a:off x="853920" y="661680"/>
            <a:ext cx="9398160" cy="2700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791775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802" y="-4381"/>
            <a:ext cx="12192000" cy="68580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4" name="Text 2"/>
          <p:cNvSpPr/>
          <p:nvPr/>
        </p:nvSpPr>
        <p:spPr>
          <a:xfrm>
            <a:off x="391056" y="-4381"/>
            <a:ext cx="8784099" cy="8100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  <a:tab pos="11231280" algn="l"/>
              </a:tabLst>
            </a:pPr>
            <a:r>
              <a:rPr lang="en-US" sz="3600" b="1" spc="-1" dirty="0">
                <a:solidFill>
                  <a:srgbClr val="000000"/>
                </a:solidFill>
                <a:latin typeface="Calibri Light"/>
              </a:rPr>
              <a:t>Results of Photovoltaic System Simulations</a:t>
            </a:r>
          </a:p>
        </p:txBody>
      </p:sp>
      <p:pic>
        <p:nvPicPr>
          <p:cNvPr id="4098" name="Picture 2" descr="Ein Bild, das Text, Screenshot, Zahl, Diagramm enthält.&#10;&#10;Automatisch generierte Beschreibung">
            <a:extLst>
              <a:ext uri="{FF2B5EF4-FFF2-40B4-BE49-F238E27FC236}">
                <a16:creationId xmlns:a16="http://schemas.microsoft.com/office/drawing/2014/main" id="{01051701-9663-659F-D758-92C10E5D5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2" y="895928"/>
            <a:ext cx="5975773" cy="42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Grafik 1" descr="Ein Bild, das Text, Screenshot, Zahl, Schrift enthält.&#10;&#10;Automatisch generierte Beschreibung">
            <a:extLst>
              <a:ext uri="{FF2B5EF4-FFF2-40B4-BE49-F238E27FC236}">
                <a16:creationId xmlns:a16="http://schemas.microsoft.com/office/drawing/2014/main" id="{337C9EC0-C4B7-07EF-FD6C-D0551D41D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94" y="895927"/>
            <a:ext cx="5975756" cy="420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6119C84C-172D-E374-FA0A-4B21DA3D0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18" y="4824382"/>
            <a:ext cx="5201313" cy="27869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Payback period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9DA7452-661E-BB34-C072-071EE1E7B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8157" y="4824383"/>
            <a:ext cx="4610212" cy="2786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investment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8B15C55-8C67-9F15-AEFC-D0263932284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668499" y="3043519"/>
            <a:ext cx="3936669" cy="1824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5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endParaRPr lang="en-US" altLang="zh-CN" sz="1500"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E90D6145-5231-D689-965B-0931D9CBA09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225636" y="2956347"/>
            <a:ext cx="3936668" cy="40601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5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CHF</a:t>
            </a:r>
            <a:endParaRPr lang="en-US" altLang="zh-CN" sz="1500"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DFD73A0-9A12-2970-37B9-70113B92C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" y="36612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500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1FCF4130-6760-1006-E920-51826B509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" y="227113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500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C4B9FA22-DB8A-AB73-80AB-24E8FD002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424" y="1850223"/>
            <a:ext cx="18274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zh-CN" sz="1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10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zh-CN" sz="1500">
              <a:latin typeface="Arial" panose="020B0604020202020204" pitchFamily="34" charset="0"/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CEA31F98-DF9F-37E1-296F-6D74ADDE5CD1}"/>
              </a:ext>
            </a:extLst>
          </p:cNvPr>
          <p:cNvSpPr/>
          <p:nvPr/>
        </p:nvSpPr>
        <p:spPr>
          <a:xfrm flipH="1" flipV="1">
            <a:off x="853920" y="661680"/>
            <a:ext cx="9398160" cy="2700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51359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5267127" y="1438015"/>
            <a:ext cx="3703241" cy="5786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  <a:tab pos="11231280" algn="l"/>
              </a:tabLst>
            </a:pPr>
            <a:r>
              <a:rPr lang="en-US" sz="3600" b="1" spc="-1" dirty="0">
                <a:solidFill>
                  <a:srgbClr val="000000"/>
                </a:solidFill>
                <a:latin typeface="Calibri Light"/>
              </a:rPr>
              <a:t>Conclusion</a:t>
            </a:r>
          </a:p>
        </p:txBody>
      </p:sp>
      <p:sp>
        <p:nvSpPr>
          <p:cNvPr id="5" name="Text 3"/>
          <p:cNvSpPr/>
          <p:nvPr/>
        </p:nvSpPr>
        <p:spPr>
          <a:xfrm>
            <a:off x="4904509" y="2109643"/>
            <a:ext cx="6954981" cy="43188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The energy transition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to a renewable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energy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future can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only be achieved by addressing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related  challenges </a:t>
            </a:r>
            <a:endParaRPr lang="en-US" sz="2400" dirty="0">
              <a:solidFill>
                <a:srgbClr val="15213F"/>
              </a:solidFill>
              <a:latin typeface="Calibri" panose="020F0502020204030204" pitchFamily="34" charset="0"/>
              <a:ea typeface="Roboto" pitchFamily="34" charset="-122"/>
              <a:cs typeface="Calibri" panose="020F0502020204030204" pitchFamily="34" charset="0"/>
            </a:endParaRPr>
          </a:p>
          <a:p>
            <a:pPr>
              <a:lnSpc>
                <a:spcPts val="2332"/>
              </a:lnSpc>
            </a:pPr>
            <a:endParaRPr lang="en-US" sz="2400" dirty="0">
              <a:solidFill>
                <a:srgbClr val="15213F"/>
              </a:solidFill>
              <a:latin typeface="Calibri" panose="020F0502020204030204" pitchFamily="34" charset="0"/>
              <a:ea typeface="Roboto" pitchFamily="34" charset="-122"/>
              <a:cs typeface="Calibri" panose="020F0502020204030204" pitchFamily="34" charset="0"/>
            </a:endParaRPr>
          </a:p>
          <a:p>
            <a:pPr>
              <a:lnSpc>
                <a:spcPts val="2332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Photovoltaic systems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can provide viable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alternatives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to traditional energy consumption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, with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self-sufficient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Prosumers and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sustainable energy supplies that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can contribute to the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circular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economy</a:t>
            </a:r>
          </a:p>
          <a:p>
            <a:pPr>
              <a:lnSpc>
                <a:spcPts val="2332"/>
              </a:lnSpc>
            </a:pPr>
            <a:endParaRPr lang="en-US" sz="2400" dirty="0">
              <a:solidFill>
                <a:srgbClr val="15213F"/>
              </a:solidFill>
              <a:latin typeface="Calibri" panose="020F0502020204030204" pitchFamily="34" charset="0"/>
              <a:ea typeface="Roboto" pitchFamily="34" charset="-122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Finally,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one answer to the question of how to optimize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the business models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residential photovoltaics is to </a:t>
            </a: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ensure that the system dimensions should not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be based on self-consumption, but on </a:t>
            </a: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maximum size of system that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can be achieved on </a:t>
            </a: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site</a:t>
            </a:r>
            <a:r>
              <a:rPr lang="en-GB" sz="2000" dirty="0"/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" y="0"/>
            <a:ext cx="4572000" cy="6858000"/>
          </a:xfrm>
          <a:prstGeom prst="rect">
            <a:avLst/>
          </a:prstGeom>
        </p:spPr>
      </p:pic>
      <p:sp>
        <p:nvSpPr>
          <p:cNvPr id="2" name="Line 4">
            <a:extLst>
              <a:ext uri="{FF2B5EF4-FFF2-40B4-BE49-F238E27FC236}">
                <a16:creationId xmlns:a16="http://schemas.microsoft.com/office/drawing/2014/main" id="{4B8E1BA0-2ADF-F9D7-D6FC-08B9A7255599}"/>
              </a:ext>
            </a:extLst>
          </p:cNvPr>
          <p:cNvSpPr/>
          <p:nvPr/>
        </p:nvSpPr>
        <p:spPr>
          <a:xfrm flipH="1" flipV="1">
            <a:off x="853920" y="661680"/>
            <a:ext cx="9398160" cy="2700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536996" y="900297"/>
            <a:ext cx="10232604" cy="9129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Photovoltaic panels are an ideal solution for clean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energy</a:t>
            </a:r>
            <a:endParaRPr lang="en-US" sz="2400" dirty="0">
              <a:solidFill>
                <a:srgbClr val="15213F"/>
              </a:solidFill>
              <a:latin typeface="Calibri" panose="020F0502020204030204" pitchFamily="34" charset="0"/>
              <a:ea typeface="Roboto" pitchFamily="34" charset="-122"/>
              <a:cs typeface="Calibri" panose="020F0502020204030204" pitchFamily="34" charset="0"/>
            </a:endParaRPr>
          </a:p>
          <a:p>
            <a:pPr>
              <a:lnSpc>
                <a:spcPts val="2332"/>
              </a:lnSpc>
            </a:pPr>
            <a:endParaRPr lang="en-US" sz="2400" dirty="0" smtClean="0">
              <a:solidFill>
                <a:srgbClr val="15213F"/>
              </a:solidFill>
              <a:latin typeface="Calibri" panose="020F0502020204030204" pitchFamily="34" charset="0"/>
              <a:ea typeface="Roboto" pitchFamily="34" charset="-122"/>
              <a:cs typeface="Calibri" panose="020F0502020204030204" pitchFamily="34" charset="0"/>
            </a:endParaRPr>
          </a:p>
          <a:p>
            <a:pPr>
              <a:lnSpc>
                <a:spcPts val="2332"/>
              </a:lnSpc>
            </a:pP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Recent advances in cost-effectiveness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, performance, and environmental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benefits</a:t>
            </a:r>
          </a:p>
          <a:p>
            <a:pPr>
              <a:lnSpc>
                <a:spcPts val="2332"/>
              </a:lnSpc>
            </a:pPr>
            <a:endParaRPr lang="en-US" sz="2400" dirty="0" smtClean="0">
              <a:solidFill>
                <a:srgbClr val="15213F"/>
              </a:solidFill>
              <a:latin typeface="Calibri" panose="020F0502020204030204" pitchFamily="34" charset="0"/>
              <a:ea typeface="Roboto" pitchFamily="34" charset="-122"/>
              <a:cs typeface="Calibri" panose="020F0502020204030204" pitchFamily="34" charset="0"/>
            </a:endParaRPr>
          </a:p>
          <a:p>
            <a:pPr>
              <a:lnSpc>
                <a:spcPts val="2332"/>
              </a:lnSpc>
            </a:pP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How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can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PVs contribute to circular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principles?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36996" y="2629204"/>
            <a:ext cx="3114486" cy="3669175"/>
          </a:xfrm>
          <a:prstGeom prst="roundRect">
            <a:avLst>
              <a:gd name="adj" fmla="val 3956"/>
            </a:avLst>
          </a:prstGeom>
          <a:solidFill>
            <a:srgbClr val="E7EDF9"/>
          </a:solidFill>
          <a:ln/>
        </p:spPr>
      </p:sp>
      <p:sp>
        <p:nvSpPr>
          <p:cNvPr id="7" name="Text 5"/>
          <p:cNvSpPr/>
          <p:nvPr/>
        </p:nvSpPr>
        <p:spPr>
          <a:xfrm>
            <a:off x="853920" y="2675807"/>
            <a:ext cx="2120189" cy="9863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3200" dirty="0">
                <a:solidFill>
                  <a:srgbClr val="476FD6"/>
                </a:solidFill>
                <a:latin typeface="Calibri" panose="020F0502020204030204" pitchFamily="34" charset="0"/>
                <a:ea typeface="Roboto Slab" pitchFamily="34" charset="-122"/>
                <a:cs typeface="Calibri" panose="020F0502020204030204" pitchFamily="34" charset="0"/>
              </a:rPr>
              <a:t>Distributed Production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609600" y="3763507"/>
            <a:ext cx="3107851" cy="21166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PVs enable distributed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renewable energy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production</a:t>
            </a:r>
          </a:p>
          <a:p>
            <a:pPr>
              <a:lnSpc>
                <a:spcPts val="2332"/>
              </a:lnSpc>
            </a:pPr>
            <a:endParaRPr lang="en-US" sz="2400" dirty="0">
              <a:solidFill>
                <a:srgbClr val="15213F"/>
              </a:solidFill>
              <a:latin typeface="Calibri" panose="020F0502020204030204" pitchFamily="34" charset="0"/>
              <a:ea typeface="Roboto" pitchFamily="34" charset="-122"/>
              <a:cs typeface="Calibri" panose="020F0502020204030204" pitchFamily="34" charset="0"/>
            </a:endParaRPr>
          </a:p>
          <a:p>
            <a:pPr>
              <a:lnSpc>
                <a:spcPts val="2332"/>
              </a:lnSpc>
            </a:pP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Planned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to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be the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backbone of our future energy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systems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3776314" y="2612398"/>
            <a:ext cx="3178668" cy="3669174"/>
          </a:xfrm>
          <a:prstGeom prst="roundRect">
            <a:avLst>
              <a:gd name="adj" fmla="val 3956"/>
            </a:avLst>
          </a:prstGeom>
          <a:solidFill>
            <a:srgbClr val="E7EDF9"/>
          </a:solidFill>
          <a:ln/>
        </p:spPr>
      </p:sp>
      <p:sp>
        <p:nvSpPr>
          <p:cNvPr id="10" name="Text 8"/>
          <p:cNvSpPr/>
          <p:nvPr/>
        </p:nvSpPr>
        <p:spPr>
          <a:xfrm>
            <a:off x="3844837" y="2598037"/>
            <a:ext cx="2168036" cy="10641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3200" dirty="0">
                <a:solidFill>
                  <a:srgbClr val="476FD6"/>
                </a:solidFill>
                <a:latin typeface="Calibri" panose="020F0502020204030204" pitchFamily="34" charset="0"/>
                <a:ea typeface="Roboto Slab" pitchFamily="34" charset="-122"/>
                <a:cs typeface="Calibri" panose="020F0502020204030204" pitchFamily="34" charset="0"/>
              </a:rPr>
              <a:t>Energy Self-Sufficiency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101836" y="3763507"/>
            <a:ext cx="2853146" cy="17638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PVs can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create self-sufficient energy sources for entire regions,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enhancing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the circularity of energy use.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092028" y="2629204"/>
            <a:ext cx="3437355" cy="3669173"/>
          </a:xfrm>
          <a:prstGeom prst="roundRect">
            <a:avLst>
              <a:gd name="adj" fmla="val 3956"/>
            </a:avLst>
          </a:prstGeom>
          <a:solidFill>
            <a:srgbClr val="E7EDF9"/>
          </a:solidFill>
          <a:ln/>
        </p:spPr>
      </p:sp>
      <p:sp>
        <p:nvSpPr>
          <p:cNvPr id="13" name="Text 11"/>
          <p:cNvSpPr/>
          <p:nvPr/>
        </p:nvSpPr>
        <p:spPr>
          <a:xfrm>
            <a:off x="7150891" y="2640439"/>
            <a:ext cx="3471060" cy="6892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3200" dirty="0">
                <a:solidFill>
                  <a:srgbClr val="476FD6"/>
                </a:solidFill>
                <a:latin typeface="Calibri" panose="020F0502020204030204" pitchFamily="34" charset="0"/>
                <a:ea typeface="Roboto Slab" pitchFamily="34" charset="-122"/>
                <a:cs typeface="Calibri" panose="020F0502020204030204" pitchFamily="34" charset="0"/>
              </a:rPr>
              <a:t>Sustainable Energy Production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572433" y="3795523"/>
            <a:ext cx="3101189" cy="20723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Renewable energy production must be decentralized and sustainable to ensure energy supply in the long term.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2">
            <a:extLst>
              <a:ext uri="{FF2B5EF4-FFF2-40B4-BE49-F238E27FC236}">
                <a16:creationId xmlns:a16="http://schemas.microsoft.com/office/drawing/2014/main" id="{3840D8C8-03CE-E181-73D5-8C9A17B7732E}"/>
              </a:ext>
            </a:extLst>
          </p:cNvPr>
          <p:cNvSpPr/>
          <p:nvPr/>
        </p:nvSpPr>
        <p:spPr>
          <a:xfrm>
            <a:off x="391056" y="3423"/>
            <a:ext cx="8784099" cy="8100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  <a:tab pos="11231280" algn="l"/>
              </a:tabLst>
            </a:pPr>
            <a:r>
              <a:rPr lang="en-US" sz="3600" b="1" spc="-1" dirty="0">
                <a:solidFill>
                  <a:srgbClr val="000000"/>
                </a:solidFill>
                <a:latin typeface="Calibri Light"/>
              </a:rPr>
              <a:t>The power of Photovoltaic Technology</a:t>
            </a: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71A2EF67-D9F0-8B62-6C75-510D5E843BF9}"/>
              </a:ext>
            </a:extLst>
          </p:cNvPr>
          <p:cNvSpPr/>
          <p:nvPr/>
        </p:nvSpPr>
        <p:spPr>
          <a:xfrm flipH="1" flipV="1">
            <a:off x="853920" y="661680"/>
            <a:ext cx="9398160" cy="2700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FB70F782-A021-21F8-EBED-88851566C6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9" t="4557" r="7379" b="10740"/>
          <a:stretch/>
        </p:blipFill>
        <p:spPr bwMode="auto">
          <a:xfrm>
            <a:off x="7822175" y="1879388"/>
            <a:ext cx="4368801" cy="3896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3"/>
          <p:cNvSpPr/>
          <p:nvPr/>
        </p:nvSpPr>
        <p:spPr>
          <a:xfrm>
            <a:off x="275653" y="915861"/>
            <a:ext cx="11085074" cy="7304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917"/>
              </a:lnSpc>
            </a:pP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In the move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away from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old, unsustainable structures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of energy production and consumption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- how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can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individuals be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important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players in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energy supply chains?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71501" y="2742407"/>
            <a:ext cx="342404" cy="342404"/>
          </a:xfrm>
          <a:prstGeom prst="roundRect">
            <a:avLst>
              <a:gd name="adj" fmla="val 26669"/>
            </a:avLst>
          </a:prstGeom>
          <a:solidFill>
            <a:srgbClr val="E7EDF9"/>
          </a:solidFill>
          <a:ln/>
        </p:spPr>
      </p:sp>
      <p:sp>
        <p:nvSpPr>
          <p:cNvPr id="7" name="Text 5"/>
          <p:cNvSpPr/>
          <p:nvPr/>
        </p:nvSpPr>
        <p:spPr>
          <a:xfrm>
            <a:off x="695027" y="2770882"/>
            <a:ext cx="95250" cy="2853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247"/>
              </a:lnSpc>
            </a:pPr>
            <a:r>
              <a:rPr lang="en-US" sz="3600" dirty="0">
                <a:solidFill>
                  <a:srgbClr val="476FD6"/>
                </a:solidFill>
                <a:latin typeface="Calibri" panose="020F0502020204030204" pitchFamily="34" charset="0"/>
                <a:ea typeface="Roboto Slab" pitchFamily="34" charset="-122"/>
                <a:cs typeface="Calibri" panose="020F0502020204030204" pitchFamily="34" charset="0"/>
              </a:rPr>
              <a:t>1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066007" y="1990674"/>
            <a:ext cx="2928540" cy="4754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3200" dirty="0">
                <a:solidFill>
                  <a:srgbClr val="476FD6"/>
                </a:solidFill>
                <a:latin typeface="Calibri" panose="020F0502020204030204" pitchFamily="34" charset="0"/>
                <a:ea typeface="Roboto Slab" pitchFamily="34" charset="-122"/>
                <a:cs typeface="Calibri" panose="020F0502020204030204" pitchFamily="34" charset="0"/>
              </a:rPr>
              <a:t>Simultaneous Consumption and Production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3453" y="3491032"/>
            <a:ext cx="3299520" cy="9739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917"/>
              </a:lnSpc>
            </a:pPr>
            <a:r>
              <a:rPr lang="en-US" sz="20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P</a:t>
            </a:r>
            <a:r>
              <a:rPr lang="en-US" sz="20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rosumers </a:t>
            </a:r>
            <a:r>
              <a:rPr lang="en-US" sz="20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consume electricity from the grid while also feeding electricity back into the grid as a producer.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3886895" y="2742407"/>
            <a:ext cx="342404" cy="342404"/>
          </a:xfrm>
          <a:prstGeom prst="roundRect">
            <a:avLst>
              <a:gd name="adj" fmla="val 26669"/>
            </a:avLst>
          </a:prstGeom>
          <a:solidFill>
            <a:srgbClr val="E7EDF9"/>
          </a:solidFill>
          <a:ln/>
        </p:spPr>
      </p:sp>
      <p:sp>
        <p:nvSpPr>
          <p:cNvPr id="11" name="Text 9"/>
          <p:cNvSpPr/>
          <p:nvPr/>
        </p:nvSpPr>
        <p:spPr>
          <a:xfrm>
            <a:off x="3994547" y="2770882"/>
            <a:ext cx="127000" cy="2853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247"/>
              </a:lnSpc>
            </a:pPr>
            <a:r>
              <a:rPr lang="en-US" sz="3600" dirty="0">
                <a:solidFill>
                  <a:srgbClr val="476FD6"/>
                </a:solidFill>
                <a:latin typeface="Calibri" panose="020F0502020204030204" pitchFamily="34" charset="0"/>
                <a:ea typeface="Roboto Slab" pitchFamily="34" charset="-122"/>
                <a:cs typeface="Calibri" panose="020F0502020204030204" pitchFamily="34" charset="0"/>
              </a:rPr>
              <a:t>2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4343898" y="1962326"/>
            <a:ext cx="3200017" cy="4754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3200" dirty="0">
                <a:solidFill>
                  <a:srgbClr val="476FD6"/>
                </a:solidFill>
                <a:latin typeface="Calibri" panose="020F0502020204030204" pitchFamily="34" charset="0"/>
                <a:ea typeface="Roboto Slab" pitchFamily="34" charset="-122"/>
                <a:cs typeface="Calibri" panose="020F0502020204030204" pitchFamily="34" charset="0"/>
              </a:rPr>
              <a:t>The Role of the Prosumer in Energy Transition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4343898" y="3629254"/>
            <a:ext cx="3312333" cy="8357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917"/>
              </a:lnSpc>
            </a:pPr>
            <a:r>
              <a:rPr lang="en-US" sz="20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Prosumers are </a:t>
            </a:r>
            <a:r>
              <a:rPr lang="en-US" sz="20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active players </a:t>
            </a:r>
            <a:r>
              <a:rPr lang="en-US" sz="20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in the </a:t>
            </a:r>
            <a:r>
              <a:rPr lang="en-US" sz="20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energy markets and the </a:t>
            </a:r>
            <a:r>
              <a:rPr lang="en-US" sz="20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transition </a:t>
            </a:r>
            <a:r>
              <a:rPr lang="en-US" sz="20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process.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571501" y="4910634"/>
            <a:ext cx="342404" cy="342404"/>
          </a:xfrm>
          <a:prstGeom prst="roundRect">
            <a:avLst>
              <a:gd name="adj" fmla="val 26669"/>
            </a:avLst>
          </a:prstGeom>
          <a:solidFill>
            <a:srgbClr val="E7EDF9"/>
          </a:solidFill>
          <a:ln/>
        </p:spPr>
      </p:sp>
      <p:sp>
        <p:nvSpPr>
          <p:cNvPr id="15" name="Text 13"/>
          <p:cNvSpPr/>
          <p:nvPr/>
        </p:nvSpPr>
        <p:spPr>
          <a:xfrm>
            <a:off x="682327" y="4939109"/>
            <a:ext cx="120650" cy="2853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247"/>
              </a:lnSpc>
            </a:pPr>
            <a:r>
              <a:rPr lang="en-US" sz="3600" dirty="0">
                <a:solidFill>
                  <a:srgbClr val="476FD6"/>
                </a:solidFill>
                <a:latin typeface="Calibri" panose="020F0502020204030204" pitchFamily="34" charset="0"/>
                <a:ea typeface="Roboto Slab" pitchFamily="34" charset="-122"/>
                <a:cs typeface="Calibri" panose="020F0502020204030204" pitchFamily="34" charset="0"/>
              </a:rPr>
              <a:t>3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056022" y="4623614"/>
            <a:ext cx="3315393" cy="7304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en-US" sz="3200" dirty="0">
                <a:solidFill>
                  <a:srgbClr val="476FD6"/>
                </a:solidFill>
                <a:latin typeface="Calibri" panose="020F0502020204030204" pitchFamily="34" charset="0"/>
                <a:ea typeface="Roboto Slab" pitchFamily="34" charset="-122"/>
                <a:cs typeface="Calibri" panose="020F0502020204030204" pitchFamily="34" charset="0"/>
              </a:rPr>
              <a:t>Solar System on the Roof of </a:t>
            </a:r>
          </a:p>
          <a:p>
            <a:r>
              <a:rPr lang="en-US" sz="3200" dirty="0">
                <a:solidFill>
                  <a:srgbClr val="476FD6"/>
                </a:solidFill>
                <a:latin typeface="Calibri" panose="020F0502020204030204" pitchFamily="34" charset="0"/>
                <a:ea typeface="Roboto Slab" pitchFamily="34" charset="-122"/>
                <a:cs typeface="Calibri" panose="020F0502020204030204" pitchFamily="34" charset="0"/>
              </a:rPr>
              <a:t>Private Households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004018" y="5635463"/>
            <a:ext cx="6477909" cy="9408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917"/>
              </a:lnSpc>
            </a:pPr>
            <a:r>
              <a:rPr lang="en-US" sz="20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Individuals </a:t>
            </a:r>
            <a:r>
              <a:rPr lang="en-US" sz="20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become </a:t>
            </a:r>
            <a:r>
              <a:rPr lang="en-US" sz="20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prosumers by installing solar systems on the roofs of their private households, </a:t>
            </a:r>
            <a:r>
              <a:rPr lang="en-US" sz="20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disruptin</a:t>
            </a:r>
            <a:r>
              <a:rPr lang="en-US" sz="20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g </a:t>
            </a:r>
            <a:r>
              <a:rPr lang="en-US" sz="20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traditional </a:t>
            </a:r>
            <a:r>
              <a:rPr lang="en-US" sz="20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energy </a:t>
            </a:r>
            <a:r>
              <a:rPr lang="en-US" sz="20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consumption patterns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2">
            <a:extLst>
              <a:ext uri="{FF2B5EF4-FFF2-40B4-BE49-F238E27FC236}">
                <a16:creationId xmlns:a16="http://schemas.microsoft.com/office/drawing/2014/main" id="{979A1D07-4E08-C473-7B5A-07379DC38699}"/>
              </a:ext>
            </a:extLst>
          </p:cNvPr>
          <p:cNvSpPr/>
          <p:nvPr/>
        </p:nvSpPr>
        <p:spPr>
          <a:xfrm>
            <a:off x="391056" y="-15955"/>
            <a:ext cx="8784099" cy="8100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  <a:tab pos="11231280" algn="l"/>
              </a:tabLst>
            </a:pPr>
            <a:r>
              <a:rPr lang="en-US" sz="3600" b="1" spc="-1" dirty="0">
                <a:solidFill>
                  <a:srgbClr val="000000"/>
                </a:solidFill>
                <a:latin typeface="Calibri Light"/>
              </a:rPr>
              <a:t>The Emerging Prosumer Strategy</a:t>
            </a: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AA779DCC-49B6-C85B-F0D9-82B86D1D3A73}"/>
              </a:ext>
            </a:extLst>
          </p:cNvPr>
          <p:cNvSpPr/>
          <p:nvPr/>
        </p:nvSpPr>
        <p:spPr>
          <a:xfrm flipH="1" flipV="1">
            <a:off x="853920" y="661680"/>
            <a:ext cx="9398160" cy="2700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520862" y="997131"/>
            <a:ext cx="10103411" cy="8885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Can buildings and entire regions become energy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self-sufficient?</a:t>
            </a:r>
          </a:p>
          <a:p>
            <a:pPr>
              <a:lnSpc>
                <a:spcPts val="2332"/>
              </a:lnSpc>
            </a:pPr>
            <a:endParaRPr lang="en-US" sz="2400" dirty="0">
              <a:solidFill>
                <a:srgbClr val="15213F"/>
              </a:solidFill>
              <a:latin typeface="Calibri" panose="020F0502020204030204" pitchFamily="34" charset="0"/>
              <a:ea typeface="Roboto" pitchFamily="34" charset="-122"/>
              <a:cs typeface="Calibri" panose="020F0502020204030204" pitchFamily="34" charset="0"/>
            </a:endParaRPr>
          </a:p>
          <a:p>
            <a:pPr>
              <a:lnSpc>
                <a:spcPts val="2332"/>
              </a:lnSpc>
            </a:pP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To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what degree can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this happen with innovative technologies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and practices?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0862" y="2578894"/>
            <a:ext cx="11053822" cy="672307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7" name="Text 5"/>
          <p:cNvSpPr/>
          <p:nvPr/>
        </p:nvSpPr>
        <p:spPr>
          <a:xfrm>
            <a:off x="1884263" y="2770386"/>
            <a:ext cx="185162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3200" dirty="0">
                <a:solidFill>
                  <a:srgbClr val="476FD6"/>
                </a:solidFill>
                <a:latin typeface="Calibri" panose="020F0502020204030204" pitchFamily="34" charset="0"/>
                <a:ea typeface="Roboto Slab" pitchFamily="34" charset="-122"/>
                <a:cs typeface="Calibri" panose="020F0502020204030204" pitchFamily="34" charset="0"/>
              </a:rPr>
              <a:t>Definition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6285112" y="2770386"/>
            <a:ext cx="213995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3200" dirty="0">
                <a:solidFill>
                  <a:srgbClr val="476FD6"/>
                </a:solidFill>
                <a:latin typeface="Calibri" panose="020F0502020204030204" pitchFamily="34" charset="0"/>
                <a:ea typeface="Roboto Slab" pitchFamily="34" charset="-122"/>
                <a:cs typeface="Calibri" panose="020F0502020204030204" pitchFamily="34" charset="0"/>
              </a:rPr>
              <a:t>Proposed Scenarios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20862" y="3473251"/>
            <a:ext cx="4024213" cy="2961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32"/>
              </a:lnSpc>
            </a:pPr>
            <a:r>
              <a:rPr lang="en-US" sz="2400" b="1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Tendential Self-Sufficiency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255995" y="3368576"/>
            <a:ext cx="6318689" cy="592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Partial reliance on grid energy and partial energy production through self-sustainable methods.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520862" y="4078288"/>
            <a:ext cx="11053822" cy="1123256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12" name="Text 10"/>
          <p:cNvSpPr/>
          <p:nvPr/>
        </p:nvSpPr>
        <p:spPr>
          <a:xfrm>
            <a:off x="604002" y="4454962"/>
            <a:ext cx="4024213" cy="2961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32"/>
              </a:lnSpc>
            </a:pPr>
            <a:r>
              <a:rPr lang="en-US" sz="2400" b="1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Soft or On-Grid Self-Sufficiency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5370653" y="4195664"/>
            <a:ext cx="6204031" cy="8885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Most energy needs met through sustainable self-production, with a supplementary connection to the traditional energy grid.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57822" y="5615087"/>
            <a:ext cx="4651993" cy="4135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332"/>
              </a:lnSpc>
            </a:pPr>
            <a:r>
              <a:rPr lang="en-US" sz="2400" b="1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Strong, Hard, or Complete Autarky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370653" y="5318919"/>
            <a:ext cx="6204031" cy="8885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Complete self-sufficient energy production through sustainable methods without reliance on the traditional energy grid.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2">
            <a:extLst>
              <a:ext uri="{FF2B5EF4-FFF2-40B4-BE49-F238E27FC236}">
                <a16:creationId xmlns:a16="http://schemas.microsoft.com/office/drawing/2014/main" id="{895A3804-BB40-7382-73B7-1545EAFFF2C8}"/>
              </a:ext>
            </a:extLst>
          </p:cNvPr>
          <p:cNvSpPr/>
          <p:nvPr/>
        </p:nvSpPr>
        <p:spPr>
          <a:xfrm>
            <a:off x="391056" y="-4383"/>
            <a:ext cx="8784099" cy="8100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  <a:tab pos="11231280" algn="l"/>
              </a:tabLst>
            </a:pPr>
            <a:r>
              <a:rPr lang="en-US" sz="3600" b="1" spc="-1" dirty="0" smtClean="0">
                <a:solidFill>
                  <a:srgbClr val="000000"/>
                </a:solidFill>
                <a:latin typeface="Calibri Light"/>
              </a:rPr>
              <a:t>Self-Sufficiency </a:t>
            </a:r>
            <a:r>
              <a:rPr lang="en-US" sz="3600" b="1" spc="-1" dirty="0">
                <a:solidFill>
                  <a:srgbClr val="000000"/>
                </a:solidFill>
                <a:latin typeface="Calibri Light"/>
              </a:rPr>
              <a:t>in Energy Production</a:t>
            </a: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C98E1DA7-0959-09C1-C4B5-3EC4D4C862BA}"/>
              </a:ext>
            </a:extLst>
          </p:cNvPr>
          <p:cNvSpPr/>
          <p:nvPr/>
        </p:nvSpPr>
        <p:spPr>
          <a:xfrm flipH="1" flipV="1">
            <a:off x="853920" y="661680"/>
            <a:ext cx="9398160" cy="2700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423889" y="1095406"/>
            <a:ext cx="11376072" cy="7313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920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How can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PVs contribute to energy self-sufficiency for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residential buildings? </a:t>
            </a:r>
            <a:endParaRPr lang="en-US" sz="2400" dirty="0" smtClean="0">
              <a:solidFill>
                <a:srgbClr val="15213F"/>
              </a:solidFill>
              <a:latin typeface="Calibri" panose="020F0502020204030204" pitchFamily="34" charset="0"/>
              <a:ea typeface="Roboto" pitchFamily="34" charset="-122"/>
              <a:cs typeface="Calibri" panose="020F0502020204030204" pitchFamily="34" charset="0"/>
            </a:endParaRPr>
          </a:p>
          <a:p>
            <a:pPr>
              <a:lnSpc>
                <a:spcPts val="1920"/>
              </a:lnSpc>
            </a:pPr>
            <a:endParaRPr lang="en-US" sz="2400" dirty="0">
              <a:solidFill>
                <a:srgbClr val="15213F"/>
              </a:solidFill>
              <a:latin typeface="Calibri" panose="020F0502020204030204" pitchFamily="34" charset="0"/>
              <a:ea typeface="Roboto" pitchFamily="34" charset="-122"/>
              <a:cs typeface="Calibri" panose="020F0502020204030204" pitchFamily="34" charset="0"/>
            </a:endParaRPr>
          </a:p>
          <a:p>
            <a:pPr>
              <a:lnSpc>
                <a:spcPts val="1920"/>
              </a:lnSpc>
            </a:pP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What challenges exist for </a:t>
            </a:r>
            <a:r>
              <a:rPr lang="en-US" sz="2400" dirty="0" err="1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implementating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 such systems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and how can they be addressed?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1169042" y="4133772"/>
            <a:ext cx="9630137" cy="45719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7" name="Shape 5"/>
          <p:cNvSpPr/>
          <p:nvPr/>
        </p:nvSpPr>
        <p:spPr>
          <a:xfrm>
            <a:off x="3411515" y="4149031"/>
            <a:ext cx="30460" cy="533400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8" name="Shape 6"/>
          <p:cNvSpPr/>
          <p:nvPr/>
        </p:nvSpPr>
        <p:spPr>
          <a:xfrm>
            <a:off x="3255295" y="3977581"/>
            <a:ext cx="342900" cy="342900"/>
          </a:xfrm>
          <a:prstGeom prst="roundRect">
            <a:avLst>
              <a:gd name="adj" fmla="val 26671"/>
            </a:avLst>
          </a:prstGeom>
          <a:solidFill>
            <a:srgbClr val="E7EDF9"/>
          </a:solidFill>
          <a:ln/>
        </p:spPr>
      </p:sp>
      <p:sp>
        <p:nvSpPr>
          <p:cNvPr id="9" name="Text 7"/>
          <p:cNvSpPr/>
          <p:nvPr/>
        </p:nvSpPr>
        <p:spPr>
          <a:xfrm>
            <a:off x="3379120" y="4006156"/>
            <a:ext cx="95250" cy="28575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250"/>
              </a:lnSpc>
            </a:pPr>
            <a:r>
              <a:rPr lang="en-US" sz="3600" dirty="0">
                <a:solidFill>
                  <a:srgbClr val="476FD6"/>
                </a:solidFill>
                <a:latin typeface="Calibri" panose="020F0502020204030204" pitchFamily="34" charset="0"/>
                <a:ea typeface="Roboto Slab" pitchFamily="34" charset="-122"/>
                <a:cs typeface="Calibri" panose="020F0502020204030204" pitchFamily="34" charset="0"/>
              </a:rPr>
              <a:t>1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424959" y="4744490"/>
            <a:ext cx="3358146" cy="2379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1875"/>
              </a:lnSpc>
            </a:pPr>
            <a:r>
              <a:rPr lang="en-US" sz="2800" dirty="0">
                <a:solidFill>
                  <a:srgbClr val="476FD6"/>
                </a:solidFill>
                <a:latin typeface="Calibri" panose="020F0502020204030204" pitchFamily="34" charset="0"/>
                <a:ea typeface="Roboto Slab" pitchFamily="34" charset="-122"/>
                <a:cs typeface="Calibri" panose="020F0502020204030204" pitchFamily="34" charset="0"/>
              </a:rPr>
              <a:t>Implementation Challenges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94914" y="5247430"/>
            <a:ext cx="5130331" cy="7313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1920"/>
              </a:lnSpc>
            </a:pP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Building integrated PVs face challenges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of limited surface areas and potential structural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constraints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6081465" y="3615631"/>
            <a:ext cx="30460" cy="533400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13" name="Shape 11"/>
          <p:cNvSpPr/>
          <p:nvPr/>
        </p:nvSpPr>
        <p:spPr>
          <a:xfrm>
            <a:off x="5925245" y="3977581"/>
            <a:ext cx="342900" cy="342900"/>
          </a:xfrm>
          <a:prstGeom prst="roundRect">
            <a:avLst>
              <a:gd name="adj" fmla="val 26671"/>
            </a:avLst>
          </a:prstGeom>
          <a:solidFill>
            <a:srgbClr val="E7EDF9"/>
          </a:solidFill>
          <a:ln/>
        </p:spPr>
      </p:sp>
      <p:sp>
        <p:nvSpPr>
          <p:cNvPr id="14" name="Text 12"/>
          <p:cNvSpPr/>
          <p:nvPr/>
        </p:nvSpPr>
        <p:spPr>
          <a:xfrm>
            <a:off x="6033195" y="4006156"/>
            <a:ext cx="127000" cy="28575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250"/>
              </a:lnSpc>
            </a:pPr>
            <a:r>
              <a:rPr lang="en-US" sz="3600" dirty="0">
                <a:solidFill>
                  <a:srgbClr val="476FD6"/>
                </a:solidFill>
                <a:latin typeface="Calibri" panose="020F0502020204030204" pitchFamily="34" charset="0"/>
                <a:ea typeface="Roboto Slab" pitchFamily="34" charset="-122"/>
                <a:cs typeface="Calibri" panose="020F0502020204030204" pitchFamily="34" charset="0"/>
              </a:rPr>
              <a:t>2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477147" y="2141155"/>
            <a:ext cx="3239095" cy="4762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1875"/>
              </a:lnSpc>
            </a:pPr>
            <a:r>
              <a:rPr lang="en-US" sz="2800" dirty="0">
                <a:solidFill>
                  <a:srgbClr val="476FD6"/>
                </a:solidFill>
                <a:latin typeface="Calibri" panose="020F0502020204030204" pitchFamily="34" charset="0"/>
                <a:ea typeface="Roboto Slab" pitchFamily="34" charset="-122"/>
                <a:cs typeface="Calibri" panose="020F0502020204030204" pitchFamily="34" charset="0"/>
              </a:rPr>
              <a:t>Economic and Efficiency Challenges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3255295" y="2882302"/>
            <a:ext cx="5221636" cy="7313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1920"/>
              </a:lnSpc>
            </a:pP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PV systems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require substantial up-front investments, with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multi-year paybacks.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8786139" y="4149031"/>
            <a:ext cx="30460" cy="533400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18" name="Shape 16"/>
          <p:cNvSpPr/>
          <p:nvPr/>
        </p:nvSpPr>
        <p:spPr>
          <a:xfrm>
            <a:off x="8629919" y="3977581"/>
            <a:ext cx="342900" cy="342900"/>
          </a:xfrm>
          <a:prstGeom prst="roundRect">
            <a:avLst>
              <a:gd name="adj" fmla="val 26671"/>
            </a:avLst>
          </a:prstGeom>
          <a:solidFill>
            <a:srgbClr val="E7EDF9"/>
          </a:solidFill>
          <a:ln/>
        </p:spPr>
      </p:sp>
      <p:sp>
        <p:nvSpPr>
          <p:cNvPr id="19" name="Text 17"/>
          <p:cNvSpPr/>
          <p:nvPr/>
        </p:nvSpPr>
        <p:spPr>
          <a:xfrm>
            <a:off x="8741044" y="4006156"/>
            <a:ext cx="120650" cy="28575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250"/>
              </a:lnSpc>
            </a:pPr>
            <a:r>
              <a:rPr lang="en-US" sz="3600" dirty="0">
                <a:solidFill>
                  <a:srgbClr val="476FD6"/>
                </a:solidFill>
                <a:latin typeface="Calibri" panose="020F0502020204030204" pitchFamily="34" charset="0"/>
                <a:ea typeface="Roboto Slab" pitchFamily="34" charset="-122"/>
                <a:cs typeface="Calibri" panose="020F0502020204030204" pitchFamily="34" charset="0"/>
              </a:rPr>
              <a:t>3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012985" y="4622500"/>
            <a:ext cx="4457527" cy="9906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1875"/>
              </a:lnSpc>
            </a:pPr>
            <a:r>
              <a:rPr lang="en-US" sz="2800" dirty="0">
                <a:solidFill>
                  <a:srgbClr val="476FD6"/>
                </a:solidFill>
                <a:latin typeface="Calibri" panose="020F0502020204030204" pitchFamily="34" charset="0"/>
                <a:ea typeface="Roboto Slab" pitchFamily="34" charset="-122"/>
                <a:cs typeface="Calibri" panose="020F0502020204030204" pitchFamily="34" charset="0"/>
              </a:rPr>
              <a:t>Incentives and Policies to Boost Adoption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6742546" y="5230133"/>
            <a:ext cx="5057415" cy="9751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1920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Financial incentives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enhance PV adoption in residences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and help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overcome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their associated challenges.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2">
            <a:extLst>
              <a:ext uri="{FF2B5EF4-FFF2-40B4-BE49-F238E27FC236}">
                <a16:creationId xmlns:a16="http://schemas.microsoft.com/office/drawing/2014/main" id="{1AD0F323-FBB0-3047-333A-3263EAE325BC}"/>
              </a:ext>
            </a:extLst>
          </p:cNvPr>
          <p:cNvSpPr/>
          <p:nvPr/>
        </p:nvSpPr>
        <p:spPr>
          <a:xfrm>
            <a:off x="391056" y="-4383"/>
            <a:ext cx="8784099" cy="8100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  <a:tab pos="11231280" algn="l"/>
              </a:tabLst>
            </a:pPr>
            <a:r>
              <a:rPr lang="en-US" sz="3600" b="1" spc="-1" dirty="0">
                <a:solidFill>
                  <a:srgbClr val="000000"/>
                </a:solidFill>
                <a:latin typeface="Calibri Light"/>
              </a:rPr>
              <a:t>Photovoltaic Systems in Residential Buildings</a:t>
            </a: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2067AFB5-606F-631C-DEA8-0C1E7ABB667E}"/>
              </a:ext>
            </a:extLst>
          </p:cNvPr>
          <p:cNvSpPr/>
          <p:nvPr/>
        </p:nvSpPr>
        <p:spPr>
          <a:xfrm flipH="1" flipV="1">
            <a:off x="853920" y="661680"/>
            <a:ext cx="9398160" cy="2700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1699121" y="818991"/>
            <a:ext cx="5918200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556"/>
              </a:lnSpc>
            </a:pPr>
            <a:r>
              <a:rPr lang="en-US" sz="5400" dirty="0">
                <a:solidFill>
                  <a:srgbClr val="476FD6"/>
                </a:solidFill>
                <a:latin typeface="Calibri" panose="020F0502020204030204" pitchFamily="34" charset="0"/>
                <a:ea typeface="Roboto Slab" pitchFamily="34" charset="-122"/>
                <a:cs typeface="Calibri" panose="020F0502020204030204" pitchFamily="34" charset="0"/>
              </a:rPr>
              <a:t>The Wingertstrasse Project</a:t>
            </a: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699121" y="1496785"/>
            <a:ext cx="9153606" cy="592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Case study of a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real-life residential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BIPV project in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Zurich, Switzerland.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853920" y="3157042"/>
            <a:ext cx="185162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3200" b="1" dirty="0">
                <a:solidFill>
                  <a:srgbClr val="476FD6"/>
                </a:solidFill>
                <a:latin typeface="Calibri" panose="020F0502020204030204" pitchFamily="34" charset="0"/>
                <a:ea typeface="Roboto Slab" pitchFamily="34" charset="-122"/>
                <a:cs typeface="Calibri" panose="020F0502020204030204" pitchFamily="34" charset="0"/>
              </a:rPr>
              <a:t>The</a:t>
            </a:r>
            <a:r>
              <a:rPr lang="en-US" sz="3200" dirty="0">
                <a:solidFill>
                  <a:srgbClr val="476FD6"/>
                </a:solidFill>
                <a:latin typeface="Calibri" panose="020F0502020204030204" pitchFamily="34" charset="0"/>
                <a:ea typeface="Roboto Slab" pitchFamily="34" charset="-122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476FD6"/>
                </a:solidFill>
                <a:latin typeface="Calibri" panose="020F0502020204030204" pitchFamily="34" charset="0"/>
                <a:ea typeface="Roboto Slab" pitchFamily="34" charset="-122"/>
                <a:cs typeface="Calibri" panose="020F0502020204030204" pitchFamily="34" charset="0"/>
              </a:rPr>
              <a:t>Project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91057" y="3848527"/>
            <a:ext cx="3913088" cy="13572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The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project began in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1996,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to promote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renewable energy use in residential buildings.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001107" y="3136775"/>
            <a:ext cx="185162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3200" b="1" dirty="0">
                <a:solidFill>
                  <a:srgbClr val="476FD6"/>
                </a:solidFill>
                <a:latin typeface="Calibri" panose="020F0502020204030204" pitchFamily="34" charset="0"/>
                <a:ea typeface="Roboto Slab" pitchFamily="34" charset="-122"/>
                <a:cs typeface="Calibri" panose="020F0502020204030204" pitchFamily="34" charset="0"/>
              </a:rPr>
              <a:t>Results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057566" y="3732844"/>
            <a:ext cx="3985535" cy="17374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The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PV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system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was built in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2012 to only produce the required amount of </a:t>
            </a: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electricity to achieve self-sufficiency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rates of up to 30%.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2">
            <a:extLst>
              <a:ext uri="{FF2B5EF4-FFF2-40B4-BE49-F238E27FC236}">
                <a16:creationId xmlns:a16="http://schemas.microsoft.com/office/drawing/2014/main" id="{969B1749-0DA1-305A-977D-1A8D8CA42DD7}"/>
              </a:ext>
            </a:extLst>
          </p:cNvPr>
          <p:cNvSpPr/>
          <p:nvPr/>
        </p:nvSpPr>
        <p:spPr>
          <a:xfrm>
            <a:off x="391056" y="-5659"/>
            <a:ext cx="8784099" cy="8100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  <a:tab pos="11231280" algn="l"/>
              </a:tabLst>
            </a:pPr>
            <a:r>
              <a:rPr lang="en-US" sz="3600" b="1" spc="-1" dirty="0">
                <a:solidFill>
                  <a:srgbClr val="000000"/>
                </a:solidFill>
                <a:latin typeface="Calibri Light"/>
              </a:rPr>
              <a:t>Case study</a:t>
            </a: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1E3EE540-AC8F-B672-2478-E09445484FCF}"/>
              </a:ext>
            </a:extLst>
          </p:cNvPr>
          <p:cNvSpPr/>
          <p:nvPr/>
        </p:nvSpPr>
        <p:spPr>
          <a:xfrm flipH="1" flipV="1">
            <a:off x="853920" y="661680"/>
            <a:ext cx="9398160" cy="2700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A84C6FF-43AC-5854-B11A-979442AD6CC1}"/>
              </a:ext>
            </a:extLst>
          </p:cNvPr>
          <p:cNvGrpSpPr/>
          <p:nvPr/>
        </p:nvGrpSpPr>
        <p:grpSpPr>
          <a:xfrm>
            <a:off x="4385785" y="2702583"/>
            <a:ext cx="3671781" cy="4438997"/>
            <a:chOff x="0" y="0"/>
            <a:chExt cx="3422015" cy="4235977"/>
          </a:xfrm>
        </p:grpSpPr>
        <p:sp>
          <p:nvSpPr>
            <p:cNvPr id="11" name="Textfeld 14">
              <a:extLst>
                <a:ext uri="{FF2B5EF4-FFF2-40B4-BE49-F238E27FC236}">
                  <a16:creationId xmlns:a16="http://schemas.microsoft.com/office/drawing/2014/main" id="{90121DC3-1403-14D1-8656-F394E9F77D88}"/>
                </a:ext>
              </a:extLst>
            </p:cNvPr>
            <p:cNvSpPr txBox="1"/>
            <p:nvPr/>
          </p:nvSpPr>
          <p:spPr>
            <a:xfrm>
              <a:off x="0" y="3977532"/>
              <a:ext cx="3422015" cy="25844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de-CH" sz="900" i="0">
                  <a:solidFill>
                    <a:srgbClr val="44546A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Photovoltaikanlage Projekt Wingertstrasse </a:t>
              </a:r>
              <a:endParaRPr lang="de-CH" sz="900" i="1">
                <a:solidFill>
                  <a:srgbClr val="4454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D3A61213-5325-3494-ACDF-5493C9FFF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42492" y="493077"/>
              <a:ext cx="3943350" cy="295719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969B1749-0DA1-305A-977D-1A8D8CA42DD7}"/>
              </a:ext>
            </a:extLst>
          </p:cNvPr>
          <p:cNvSpPr/>
          <p:nvPr/>
        </p:nvSpPr>
        <p:spPr>
          <a:xfrm>
            <a:off x="391056" y="-5659"/>
            <a:ext cx="8784099" cy="8100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  <a:tab pos="11231280" algn="l"/>
              </a:tabLst>
            </a:pPr>
            <a:r>
              <a:rPr lang="en-US" sz="3600" b="1" spc="-1" dirty="0" smtClean="0">
                <a:solidFill>
                  <a:srgbClr val="000000"/>
                </a:solidFill>
                <a:latin typeface="Calibri Light"/>
              </a:rPr>
              <a:t>Three Case Study Scenarios </a:t>
            </a:r>
            <a:endParaRPr lang="en-US" sz="3600" b="1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1E3EE540-AC8F-B672-2478-E09445484FCF}"/>
              </a:ext>
            </a:extLst>
          </p:cNvPr>
          <p:cNvSpPr/>
          <p:nvPr/>
        </p:nvSpPr>
        <p:spPr>
          <a:xfrm flipH="1" flipV="1">
            <a:off x="853920" y="661680"/>
            <a:ext cx="9398160" cy="2700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463" y="804363"/>
            <a:ext cx="7929590" cy="186578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48074" y="3411049"/>
            <a:ext cx="112467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alibri-Bold"/>
              </a:rPr>
              <a:t>First </a:t>
            </a:r>
            <a:r>
              <a:rPr lang="en-GB" b="1" dirty="0">
                <a:latin typeface="Calibri-Bold"/>
              </a:rPr>
              <a:t>case – with </a:t>
            </a:r>
            <a:r>
              <a:rPr lang="en-GB" b="1" dirty="0" smtClean="0">
                <a:latin typeface="Calibri-Bold"/>
              </a:rPr>
              <a:t>consumers</a:t>
            </a:r>
            <a:endParaRPr lang="en-GB" b="1" dirty="0">
              <a:latin typeface="Calibri-Bold"/>
            </a:endParaRPr>
          </a:p>
          <a:p>
            <a:r>
              <a:rPr lang="en-GB" dirty="0">
                <a:latin typeface="Calibri" panose="020F0502020204030204" pitchFamily="34" charset="0"/>
              </a:rPr>
              <a:t>The first case scenario differs in the inclusion of the consumers. The consumers </a:t>
            </a:r>
            <a:r>
              <a:rPr lang="en-GB" dirty="0" smtClean="0">
                <a:latin typeface="Calibri" panose="020F0502020204030204" pitchFamily="34" charset="0"/>
              </a:rPr>
              <a:t>are three </a:t>
            </a:r>
            <a:r>
              <a:rPr lang="en-GB" dirty="0">
                <a:latin typeface="Calibri" panose="020F0502020204030204" pitchFamily="34" charset="0"/>
              </a:rPr>
              <a:t>apartment buildings with a total of 22 residents. </a:t>
            </a:r>
            <a:endParaRPr lang="en-GB" dirty="0" smtClean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b="1" dirty="0"/>
              <a:t>Second case – with consumer and storage</a:t>
            </a:r>
          </a:p>
          <a:p>
            <a:r>
              <a:rPr lang="en-GB" dirty="0" smtClean="0"/>
              <a:t>In this scenario PVs are </a:t>
            </a:r>
            <a:r>
              <a:rPr lang="en-GB" dirty="0"/>
              <a:t>supplemented with the use of a battery (10kWh</a:t>
            </a:r>
            <a:r>
              <a:rPr lang="en-GB" dirty="0" smtClean="0"/>
              <a:t>). </a:t>
            </a:r>
          </a:p>
          <a:p>
            <a:endParaRPr lang="en-GB" dirty="0" smtClean="0"/>
          </a:p>
          <a:p>
            <a:r>
              <a:rPr lang="en-GB" b="1" dirty="0"/>
              <a:t>Third case – with consumer and storage and </a:t>
            </a:r>
            <a:r>
              <a:rPr lang="en-GB" b="1" dirty="0" smtClean="0"/>
              <a:t>three times larger </a:t>
            </a:r>
            <a:r>
              <a:rPr lang="en-GB" b="1" dirty="0"/>
              <a:t>PV system</a:t>
            </a:r>
          </a:p>
          <a:p>
            <a:r>
              <a:rPr lang="en-GB" dirty="0" smtClean="0"/>
              <a:t>135 </a:t>
            </a:r>
            <a:r>
              <a:rPr lang="en-GB" dirty="0"/>
              <a:t>modules were installed and the dimension of the battery </a:t>
            </a:r>
            <a:r>
              <a:rPr lang="en-GB" dirty="0" smtClean="0"/>
              <a:t>enlarged to </a:t>
            </a:r>
            <a:r>
              <a:rPr lang="en-GB" dirty="0"/>
              <a:t>45 kWh.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472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391056" y="816021"/>
            <a:ext cx="10544799" cy="7805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What results can be expected from photovoltaic systems in residential buildings? </a:t>
            </a:r>
            <a:endParaRPr lang="en-US" sz="2400" dirty="0" smtClean="0">
              <a:solidFill>
                <a:srgbClr val="15213F"/>
              </a:solidFill>
              <a:latin typeface="Calibri" panose="020F0502020204030204" pitchFamily="34" charset="0"/>
              <a:ea typeface="Roboto" pitchFamily="34" charset="-122"/>
              <a:cs typeface="Calibri" panose="020F0502020204030204" pitchFamily="34" charset="0"/>
            </a:endParaRPr>
          </a:p>
          <a:p>
            <a:pPr>
              <a:lnSpc>
                <a:spcPts val="1633"/>
              </a:lnSpc>
            </a:pPr>
            <a:endParaRPr lang="en-US" sz="2400" dirty="0" smtClean="0">
              <a:solidFill>
                <a:srgbClr val="15213F"/>
              </a:solidFill>
              <a:latin typeface="Calibri" panose="020F0502020204030204" pitchFamily="34" charset="0"/>
              <a:ea typeface="Roboto" pitchFamily="34" charset="-122"/>
              <a:cs typeface="Calibri" panose="020F0502020204030204" pitchFamily="34" charset="0"/>
            </a:endParaRPr>
          </a:p>
          <a:p>
            <a:pPr>
              <a:lnSpc>
                <a:spcPts val="1633"/>
              </a:lnSpc>
            </a:pPr>
            <a:r>
              <a:rPr lang="en-US" sz="2400" dirty="0" smtClean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The </a:t>
            </a: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following table provides some answers.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474562" y="1985863"/>
            <a:ext cx="11215867" cy="474365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7" name="Text 5"/>
          <p:cNvSpPr/>
          <p:nvPr/>
        </p:nvSpPr>
        <p:spPr>
          <a:xfrm>
            <a:off x="2809073" y="2122568"/>
            <a:ext cx="1985709" cy="2017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595"/>
              </a:lnSpc>
            </a:pPr>
            <a:r>
              <a:rPr lang="en-US" sz="2400" dirty="0">
                <a:solidFill>
                  <a:srgbClr val="476FD6"/>
                </a:solidFill>
                <a:latin typeface="Calibri" panose="020F0502020204030204" pitchFamily="34" charset="0"/>
                <a:ea typeface="Roboto Slab" pitchFamily="34" charset="-122"/>
                <a:cs typeface="Calibri" panose="020F0502020204030204" pitchFamily="34" charset="0"/>
              </a:rPr>
              <a:t>Key Data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6036279" y="2121795"/>
            <a:ext cx="1189131" cy="2025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595"/>
              </a:lnSpc>
            </a:pPr>
            <a:r>
              <a:rPr lang="en-US" sz="2400" dirty="0">
                <a:solidFill>
                  <a:srgbClr val="476FD6"/>
                </a:solidFill>
                <a:latin typeface="Calibri" panose="020F0502020204030204" pitchFamily="34" charset="0"/>
                <a:ea typeface="Roboto Slab" pitchFamily="34" charset="-122"/>
                <a:cs typeface="Calibri" panose="020F0502020204030204" pitchFamily="34" charset="0"/>
              </a:rPr>
              <a:t>Base Case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633724" y="2144097"/>
            <a:ext cx="1189131" cy="2025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595"/>
              </a:lnSpc>
            </a:pPr>
            <a:r>
              <a:rPr lang="en-US" sz="2400" dirty="0">
                <a:solidFill>
                  <a:srgbClr val="476FD6"/>
                </a:solidFill>
                <a:latin typeface="Calibri" panose="020F0502020204030204" pitchFamily="34" charset="0"/>
                <a:ea typeface="Roboto Slab" pitchFamily="34" charset="-122"/>
                <a:cs typeface="Calibri" panose="020F0502020204030204" pitchFamily="34" charset="0"/>
              </a:rPr>
              <a:t>Case 1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004364" y="2151119"/>
            <a:ext cx="1189131" cy="2025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595"/>
              </a:lnSpc>
            </a:pPr>
            <a:r>
              <a:rPr lang="en-US" sz="2400" dirty="0">
                <a:solidFill>
                  <a:srgbClr val="476FD6"/>
                </a:solidFill>
                <a:latin typeface="Calibri" panose="020F0502020204030204" pitchFamily="34" charset="0"/>
                <a:ea typeface="Roboto Slab" pitchFamily="34" charset="-122"/>
                <a:cs typeface="Calibri" panose="020F0502020204030204" pitchFamily="34" charset="0"/>
              </a:rPr>
              <a:t>Case 2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363459" y="2144097"/>
            <a:ext cx="1193040" cy="2025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595"/>
              </a:lnSpc>
            </a:pPr>
            <a:r>
              <a:rPr lang="en-US" sz="2400" dirty="0">
                <a:solidFill>
                  <a:srgbClr val="476FD6"/>
                </a:solidFill>
                <a:latin typeface="Calibri" panose="020F0502020204030204" pitchFamily="34" charset="0"/>
                <a:ea typeface="Roboto Slab" pitchFamily="34" charset="-122"/>
                <a:cs typeface="Calibri" panose="020F0502020204030204" pitchFamily="34" charset="0"/>
              </a:rPr>
              <a:t>Case 3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37089" y="2544267"/>
            <a:ext cx="5456031" cy="6218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Avg. Self-Sufficiency Ratio per Year (%)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6036279" y="2544268"/>
            <a:ext cx="1189131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-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633724" y="2566570"/>
            <a:ext cx="1189131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37.0%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004364" y="2573592"/>
            <a:ext cx="1189131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46.5%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0363459" y="2566570"/>
            <a:ext cx="1193040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72.9%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474562" y="2880653"/>
            <a:ext cx="11215867" cy="493217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18" name="Text 16"/>
          <p:cNvSpPr/>
          <p:nvPr/>
        </p:nvSpPr>
        <p:spPr>
          <a:xfrm>
            <a:off x="637089" y="2986995"/>
            <a:ext cx="5265260" cy="8259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Avg. Self-Consumption Ratio per Year (%)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6036279" y="2964693"/>
            <a:ext cx="1189131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-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633724" y="2986995"/>
            <a:ext cx="1189131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67.9%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9004364" y="2994017"/>
            <a:ext cx="1189131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84.7%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10363459" y="2986995"/>
            <a:ext cx="1193040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50.2%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648634" y="3444664"/>
            <a:ext cx="5265260" cy="6194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Avg. Feed-in Ratio per Year (%)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6036279" y="3442289"/>
            <a:ext cx="1189131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100%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7633724" y="3464591"/>
            <a:ext cx="1189131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32.1%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9004364" y="3471613"/>
            <a:ext cx="1189131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15.3%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10363459" y="3464591"/>
            <a:ext cx="1193040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49.8%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Shape 26"/>
          <p:cNvSpPr/>
          <p:nvPr/>
        </p:nvSpPr>
        <p:spPr>
          <a:xfrm>
            <a:off x="463017" y="3836258"/>
            <a:ext cx="11215867" cy="493217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29" name="Text 27"/>
          <p:cNvSpPr/>
          <p:nvPr/>
        </p:nvSpPr>
        <p:spPr>
          <a:xfrm>
            <a:off x="637089" y="3922672"/>
            <a:ext cx="5265260" cy="6194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Photovoltaic System Yield per Year (kWh)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6024734" y="3920297"/>
            <a:ext cx="1189131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11,800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7622179" y="3942599"/>
            <a:ext cx="1189131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11,800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8992819" y="3949621"/>
            <a:ext cx="1189131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11,800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10351914" y="3942599"/>
            <a:ext cx="1193040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35,421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637089" y="4424136"/>
            <a:ext cx="5265260" cy="6194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Self-Consumption per Year (kWh)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6024734" y="4421760"/>
            <a:ext cx="1189131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-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 34"/>
          <p:cNvSpPr/>
          <p:nvPr/>
        </p:nvSpPr>
        <p:spPr>
          <a:xfrm>
            <a:off x="7622179" y="4444062"/>
            <a:ext cx="1189131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7,097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35"/>
          <p:cNvSpPr/>
          <p:nvPr/>
        </p:nvSpPr>
        <p:spPr>
          <a:xfrm>
            <a:off x="8992819" y="4451084"/>
            <a:ext cx="1189131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9,291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 36"/>
          <p:cNvSpPr/>
          <p:nvPr/>
        </p:nvSpPr>
        <p:spPr>
          <a:xfrm>
            <a:off x="10351914" y="4444062"/>
            <a:ext cx="1193040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15,191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Shape 37"/>
          <p:cNvSpPr/>
          <p:nvPr/>
        </p:nvSpPr>
        <p:spPr>
          <a:xfrm>
            <a:off x="463017" y="4828328"/>
            <a:ext cx="11215867" cy="493218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40" name="Text 38"/>
          <p:cNvSpPr/>
          <p:nvPr/>
        </p:nvSpPr>
        <p:spPr>
          <a:xfrm>
            <a:off x="637089" y="4913950"/>
            <a:ext cx="5265260" cy="4129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Grid Feed-in per Year (kWh)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39"/>
          <p:cNvSpPr/>
          <p:nvPr/>
        </p:nvSpPr>
        <p:spPr>
          <a:xfrm>
            <a:off x="6024734" y="4912367"/>
            <a:ext cx="1189131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11,800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 40"/>
          <p:cNvSpPr/>
          <p:nvPr/>
        </p:nvSpPr>
        <p:spPr>
          <a:xfrm>
            <a:off x="7622179" y="4934669"/>
            <a:ext cx="1189131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4,703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 41"/>
          <p:cNvSpPr/>
          <p:nvPr/>
        </p:nvSpPr>
        <p:spPr>
          <a:xfrm>
            <a:off x="8992819" y="4941691"/>
            <a:ext cx="1189131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2,127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42"/>
          <p:cNvSpPr/>
          <p:nvPr/>
        </p:nvSpPr>
        <p:spPr>
          <a:xfrm>
            <a:off x="10351914" y="4934669"/>
            <a:ext cx="1193040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17,540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 43"/>
          <p:cNvSpPr/>
          <p:nvPr/>
        </p:nvSpPr>
        <p:spPr>
          <a:xfrm>
            <a:off x="648634" y="5404002"/>
            <a:ext cx="5265260" cy="6194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Electricity Purchase per Year (kWh)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 44"/>
          <p:cNvSpPr/>
          <p:nvPr/>
        </p:nvSpPr>
        <p:spPr>
          <a:xfrm>
            <a:off x="6036279" y="5401626"/>
            <a:ext cx="1189131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20,064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 45"/>
          <p:cNvSpPr/>
          <p:nvPr/>
        </p:nvSpPr>
        <p:spPr>
          <a:xfrm>
            <a:off x="7633724" y="5423928"/>
            <a:ext cx="1189131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12,967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 46"/>
          <p:cNvSpPr/>
          <p:nvPr/>
        </p:nvSpPr>
        <p:spPr>
          <a:xfrm>
            <a:off x="9004364" y="5430950"/>
            <a:ext cx="1189131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10,773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 47"/>
          <p:cNvSpPr/>
          <p:nvPr/>
        </p:nvSpPr>
        <p:spPr>
          <a:xfrm>
            <a:off x="10363459" y="5423928"/>
            <a:ext cx="1193040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4,873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Shape 48"/>
          <p:cNvSpPr/>
          <p:nvPr/>
        </p:nvSpPr>
        <p:spPr>
          <a:xfrm>
            <a:off x="463017" y="5776820"/>
            <a:ext cx="11215867" cy="493218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51" name="Text 49"/>
          <p:cNvSpPr/>
          <p:nvPr/>
        </p:nvSpPr>
        <p:spPr>
          <a:xfrm>
            <a:off x="637089" y="5863234"/>
            <a:ext cx="5265260" cy="6194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Remuneration per Year / Case (CHF)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50"/>
          <p:cNvSpPr/>
          <p:nvPr/>
        </p:nvSpPr>
        <p:spPr>
          <a:xfrm>
            <a:off x="6024734" y="5860859"/>
            <a:ext cx="1189131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4,708.20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 51"/>
          <p:cNvSpPr/>
          <p:nvPr/>
        </p:nvSpPr>
        <p:spPr>
          <a:xfrm>
            <a:off x="7622179" y="5883161"/>
            <a:ext cx="1189131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1,876.50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 52"/>
          <p:cNvSpPr/>
          <p:nvPr/>
        </p:nvSpPr>
        <p:spPr>
          <a:xfrm>
            <a:off x="8992819" y="5890183"/>
            <a:ext cx="1189131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848.67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 53"/>
          <p:cNvSpPr/>
          <p:nvPr/>
        </p:nvSpPr>
        <p:spPr>
          <a:xfrm>
            <a:off x="10351914" y="5883161"/>
            <a:ext cx="1193040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6,998.46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 54"/>
          <p:cNvSpPr/>
          <p:nvPr/>
        </p:nvSpPr>
        <p:spPr>
          <a:xfrm>
            <a:off x="648634" y="6334331"/>
            <a:ext cx="5265260" cy="6218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Electricity Costs per Year / Case (</a:t>
            </a:r>
            <a:r>
              <a:rPr lang="en-US" sz="240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CHF)</a:t>
            </a:r>
            <a:endParaRPr lang="en-US" sz="2400" dirty="0">
              <a:solidFill>
                <a:srgbClr val="15213F"/>
              </a:solidFill>
              <a:latin typeface="Calibri" panose="020F0502020204030204" pitchFamily="34" charset="0"/>
              <a:ea typeface="Roboto" pitchFamily="34" charset="-122"/>
              <a:cs typeface="Calibri" panose="020F0502020204030204" pitchFamily="34" charset="0"/>
            </a:endParaRPr>
          </a:p>
        </p:txBody>
      </p:sp>
      <p:sp>
        <p:nvSpPr>
          <p:cNvPr id="57" name="Text 55"/>
          <p:cNvSpPr/>
          <p:nvPr/>
        </p:nvSpPr>
        <p:spPr>
          <a:xfrm>
            <a:off x="6024734" y="6334332"/>
            <a:ext cx="1189131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4,314.76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 56"/>
          <p:cNvSpPr/>
          <p:nvPr/>
        </p:nvSpPr>
        <p:spPr>
          <a:xfrm>
            <a:off x="7622179" y="6356634"/>
            <a:ext cx="1189131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2,788.55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 57"/>
          <p:cNvSpPr/>
          <p:nvPr/>
        </p:nvSpPr>
        <p:spPr>
          <a:xfrm>
            <a:off x="8992819" y="6363656"/>
            <a:ext cx="1189131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2,316.73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58"/>
          <p:cNvSpPr/>
          <p:nvPr/>
        </p:nvSpPr>
        <p:spPr>
          <a:xfrm>
            <a:off x="10351914" y="6356634"/>
            <a:ext cx="1193040" cy="2072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633"/>
              </a:lnSpc>
            </a:pPr>
            <a:r>
              <a:rPr lang="en-US" sz="2400" dirty="0">
                <a:solidFill>
                  <a:srgbClr val="15213F"/>
                </a:solidFill>
                <a:latin typeface="Calibri" panose="020F0502020204030204" pitchFamily="34" charset="0"/>
                <a:ea typeface="Roboto" pitchFamily="34" charset="-122"/>
                <a:cs typeface="Calibri" panose="020F0502020204030204" pitchFamily="34" charset="0"/>
              </a:rPr>
              <a:t>1,047.94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2">
            <a:extLst>
              <a:ext uri="{FF2B5EF4-FFF2-40B4-BE49-F238E27FC236}">
                <a16:creationId xmlns:a16="http://schemas.microsoft.com/office/drawing/2014/main" id="{FB665942-ED02-86FA-6110-D6A326394BA8}"/>
              </a:ext>
            </a:extLst>
          </p:cNvPr>
          <p:cNvSpPr/>
          <p:nvPr/>
        </p:nvSpPr>
        <p:spPr>
          <a:xfrm>
            <a:off x="391056" y="17746"/>
            <a:ext cx="8784099" cy="8100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  <a:tab pos="11231280" algn="l"/>
              </a:tabLst>
            </a:pPr>
            <a:r>
              <a:rPr lang="en-US" sz="3600" spc="-1" dirty="0">
                <a:solidFill>
                  <a:srgbClr val="000000"/>
                </a:solidFill>
                <a:latin typeface="Calibri Light"/>
              </a:rPr>
              <a:t>Results of Photovoltaic System Simulations</a:t>
            </a: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12FB9E13-1E09-5482-807B-F5F0F6C95907}"/>
              </a:ext>
            </a:extLst>
          </p:cNvPr>
          <p:cNvSpPr/>
          <p:nvPr/>
        </p:nvSpPr>
        <p:spPr>
          <a:xfrm flipH="1" flipV="1">
            <a:off x="853920" y="661680"/>
            <a:ext cx="9398160" cy="2700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EE8D4D46-F05F-FE99-3A8C-9C00170528B4}"/>
              </a:ext>
            </a:extLst>
          </p:cNvPr>
          <p:cNvSpPr/>
          <p:nvPr/>
        </p:nvSpPr>
        <p:spPr>
          <a:xfrm>
            <a:off x="7622179" y="2070064"/>
            <a:ext cx="1000960" cy="31910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Case 1</a:t>
            </a: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EDC0730E-E777-49EC-57D6-28BEB3EFFC29}"/>
              </a:ext>
            </a:extLst>
          </p:cNvPr>
          <p:cNvSpPr/>
          <p:nvPr/>
        </p:nvSpPr>
        <p:spPr>
          <a:xfrm>
            <a:off x="9004364" y="2074739"/>
            <a:ext cx="1088760" cy="31910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Case 2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CE671B23-5185-A2DB-3509-6DCDBB0D2F72}"/>
              </a:ext>
            </a:extLst>
          </p:cNvPr>
          <p:cNvSpPr/>
          <p:nvPr/>
        </p:nvSpPr>
        <p:spPr>
          <a:xfrm>
            <a:off x="10424146" y="2071604"/>
            <a:ext cx="1000960" cy="3191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Case 3</a:t>
            </a:r>
          </a:p>
        </p:txBody>
      </p:sp>
      <p:pic>
        <p:nvPicPr>
          <p:cNvPr id="65" name="Grafik 64" descr="Akku mit einfarbiger Füllung">
            <a:extLst>
              <a:ext uri="{FF2B5EF4-FFF2-40B4-BE49-F238E27FC236}">
                <a16:creationId xmlns:a16="http://schemas.microsoft.com/office/drawing/2014/main" id="{700D0A4C-FE8A-3B7C-1407-3CE59DA1E9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39869" y="1254159"/>
            <a:ext cx="914400" cy="914400"/>
          </a:xfrm>
          <a:prstGeom prst="rect">
            <a:avLst/>
          </a:prstGeom>
        </p:spPr>
      </p:pic>
      <p:pic>
        <p:nvPicPr>
          <p:cNvPr id="67" name="Grafik 66" descr="Netzplandiagramm mit einfarbiger Füllung">
            <a:extLst>
              <a:ext uri="{FF2B5EF4-FFF2-40B4-BE49-F238E27FC236}">
                <a16:creationId xmlns:a16="http://schemas.microsoft.com/office/drawing/2014/main" id="{BE932BDE-6784-BB8E-040C-F39C8C3130E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55933" y="1142858"/>
            <a:ext cx="914400" cy="914400"/>
          </a:xfrm>
          <a:prstGeom prst="rect">
            <a:avLst/>
          </a:prstGeom>
        </p:spPr>
      </p:pic>
      <p:pic>
        <p:nvPicPr>
          <p:cNvPr id="69" name="Grafik 68" descr="Geschäftswachstum mit einfarbiger Füllung">
            <a:extLst>
              <a:ext uri="{FF2B5EF4-FFF2-40B4-BE49-F238E27FC236}">
                <a16:creationId xmlns:a16="http://schemas.microsoft.com/office/drawing/2014/main" id="{C4B81291-0704-D358-13D7-270AFFBF553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02779" y="121516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Grafik 1" descr="Ein Bild, das Text, Diagramm, Reihe, Screenshot enthält.&#10;&#10;Automatisch generierte Beschreibung">
            <a:extLst>
              <a:ext uri="{FF2B5EF4-FFF2-40B4-BE49-F238E27FC236}">
                <a16:creationId xmlns:a16="http://schemas.microsoft.com/office/drawing/2014/main" id="{1DB6BD0D-361B-E54B-1C4A-8C1F22EFA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3" y="1589748"/>
            <a:ext cx="9594748" cy="444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feld 1">
            <a:extLst>
              <a:ext uri="{FF2B5EF4-FFF2-40B4-BE49-F238E27FC236}">
                <a16:creationId xmlns:a16="http://schemas.microsoft.com/office/drawing/2014/main" id="{FD0205E0-AEA7-F575-B97C-E99AC0B62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123" y="5862914"/>
            <a:ext cx="9594748" cy="3386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just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el. production 	 self-		   grid		electricity	            grid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63" name="Text Box 3">
            <a:extLst>
              <a:ext uri="{FF2B5EF4-FFF2-40B4-BE49-F238E27FC236}">
                <a16:creationId xmlns:a16="http://schemas.microsoft.com/office/drawing/2014/main" id="{7855FFEC-BCBF-A3EE-EFF8-96E68145EDB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217118" y="3689855"/>
            <a:ext cx="4441608" cy="2508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kWh p.a.</a:t>
            </a:r>
            <a:endParaRPr lang="en-US" altLang="zh-CN" sz="4000" dirty="0">
              <a:latin typeface="Arial" panose="020B0604020202020204" pitchFamily="34" charset="0"/>
            </a:endParaRPr>
          </a:p>
        </p:txBody>
      </p:sp>
      <p:sp>
        <p:nvSpPr>
          <p:cNvPr id="1024" name="Rectangle 4">
            <a:extLst>
              <a:ext uri="{FF2B5EF4-FFF2-40B4-BE49-F238E27FC236}">
                <a16:creationId xmlns:a16="http://schemas.microsoft.com/office/drawing/2014/main" id="{A34F813B-9B5F-041A-4797-58692B731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" y="36612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500"/>
          </a:p>
        </p:txBody>
      </p:sp>
      <p:sp>
        <p:nvSpPr>
          <p:cNvPr id="1026" name="Rectangle 7">
            <a:extLst>
              <a:ext uri="{FF2B5EF4-FFF2-40B4-BE49-F238E27FC236}">
                <a16:creationId xmlns:a16="http://schemas.microsoft.com/office/drawing/2014/main" id="{111C4592-CEE0-7C52-5FC4-1D26FCF64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" y="227113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500"/>
          </a:p>
        </p:txBody>
      </p:sp>
      <p:sp>
        <p:nvSpPr>
          <p:cNvPr id="1027" name="Rectangle 8">
            <a:extLst>
              <a:ext uri="{FF2B5EF4-FFF2-40B4-BE49-F238E27FC236}">
                <a16:creationId xmlns:a16="http://schemas.microsoft.com/office/drawing/2014/main" id="{6DA34074-BBD1-AF3E-6E93-84E85DFB4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" y="2439030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500"/>
          </a:p>
        </p:txBody>
      </p:sp>
      <p:sp>
        <p:nvSpPr>
          <p:cNvPr id="2" name="Text 2">
            <a:extLst>
              <a:ext uri="{FF2B5EF4-FFF2-40B4-BE49-F238E27FC236}">
                <a16:creationId xmlns:a16="http://schemas.microsoft.com/office/drawing/2014/main" id="{47EA1110-56A1-D7F4-7211-9847C8814455}"/>
              </a:ext>
            </a:extLst>
          </p:cNvPr>
          <p:cNvSpPr/>
          <p:nvPr/>
        </p:nvSpPr>
        <p:spPr>
          <a:xfrm>
            <a:off x="391056" y="0"/>
            <a:ext cx="8784099" cy="8100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  <a:tab pos="11231280" algn="l"/>
              </a:tabLst>
            </a:pPr>
            <a:r>
              <a:rPr lang="en-US" sz="3600" spc="-1" dirty="0">
                <a:solidFill>
                  <a:srgbClr val="000000"/>
                </a:solidFill>
                <a:latin typeface="Calibri Light"/>
              </a:rPr>
              <a:t>Results of Photovoltaic System Simulations</a:t>
            </a: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C7734E46-E8F2-63E7-7FB1-C3D20E05C7A5}"/>
              </a:ext>
            </a:extLst>
          </p:cNvPr>
          <p:cNvSpPr/>
          <p:nvPr/>
        </p:nvSpPr>
        <p:spPr>
          <a:xfrm flipH="1" flipV="1">
            <a:off x="853920" y="661680"/>
            <a:ext cx="9398160" cy="2700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Textfeld 1">
            <a:extLst>
              <a:ext uri="{FF2B5EF4-FFF2-40B4-BE49-F238E27FC236}">
                <a16:creationId xmlns:a16="http://schemas.microsoft.com/office/drawing/2014/main" id="{1F784695-44EC-DB42-C8DB-6BF764D74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420" y="6196320"/>
            <a:ext cx="9594748" cy="3386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just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PV 	 	consumption 	load		demand 	        supply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4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60</TotalTime>
  <Words>816</Words>
  <Application>Microsoft Office PowerPoint</Application>
  <PresentationFormat>Custom</PresentationFormat>
  <Paragraphs>164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Microsoft YaHei</vt:lpstr>
      <vt:lpstr>Arial</vt:lpstr>
      <vt:lpstr>Calibri</vt:lpstr>
      <vt:lpstr>Calibri Light</vt:lpstr>
      <vt:lpstr>Calibri-Bold</vt:lpstr>
      <vt:lpstr>DejaVu Sans</vt:lpstr>
      <vt:lpstr>Roboto</vt:lpstr>
      <vt:lpstr>Roboto Slab</vt:lpstr>
      <vt:lpstr>Symbol</vt:lpstr>
      <vt:lpstr>Times New Roman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Haase Matthias (haam)</dc:creator>
  <dc:description/>
  <cp:lastModifiedBy>Roaf, Susan</cp:lastModifiedBy>
  <cp:revision>10</cp:revision>
  <dcterms:created xsi:type="dcterms:W3CDTF">2023-09-23T14:15:03Z</dcterms:created>
  <dcterms:modified xsi:type="dcterms:W3CDTF">2023-09-24T21:23:59Z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  <property fmtid="{D5CDD505-2E9C-101B-9397-08002B2CF9AE}" pid="12" name="MSIP_Label_10d9bad3-6dac-4e9a-89a3-89f3b8d247b2_Enabled">
    <vt:lpwstr>true</vt:lpwstr>
  </property>
  <property fmtid="{D5CDD505-2E9C-101B-9397-08002B2CF9AE}" pid="13" name="MSIP_Label_10d9bad3-6dac-4e9a-89a3-89f3b8d247b2_SetDate">
    <vt:lpwstr>2023-09-23T14:15:41Z</vt:lpwstr>
  </property>
  <property fmtid="{D5CDD505-2E9C-101B-9397-08002B2CF9AE}" pid="14" name="MSIP_Label_10d9bad3-6dac-4e9a-89a3-89f3b8d247b2_Method">
    <vt:lpwstr>Standard</vt:lpwstr>
  </property>
  <property fmtid="{D5CDD505-2E9C-101B-9397-08002B2CF9AE}" pid="15" name="MSIP_Label_10d9bad3-6dac-4e9a-89a3-89f3b8d247b2_Name">
    <vt:lpwstr>10d9bad3-6dac-4e9a-89a3-89f3b8d247b2</vt:lpwstr>
  </property>
  <property fmtid="{D5CDD505-2E9C-101B-9397-08002B2CF9AE}" pid="16" name="MSIP_Label_10d9bad3-6dac-4e9a-89a3-89f3b8d247b2_SiteId">
    <vt:lpwstr>5d1a9f9d-201f-4a10-b983-451cf65cbc1e</vt:lpwstr>
  </property>
  <property fmtid="{D5CDD505-2E9C-101B-9397-08002B2CF9AE}" pid="17" name="MSIP_Label_10d9bad3-6dac-4e9a-89a3-89f3b8d247b2_ActionId">
    <vt:lpwstr>1e6967e2-72cb-4469-857b-393e89e2f1c1</vt:lpwstr>
  </property>
  <property fmtid="{D5CDD505-2E9C-101B-9397-08002B2CF9AE}" pid="18" name="MSIP_Label_10d9bad3-6dac-4e9a-89a3-89f3b8d247b2_ContentBits">
    <vt:lpwstr>0</vt:lpwstr>
  </property>
</Properties>
</file>