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10.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media/image57.png" ContentType="image/png"/>
  <Override PartName="/ppt/media/image1.png" ContentType="image/png"/>
  <Override PartName="/ppt/media/image58.png" ContentType="image/png"/>
  <Override PartName="/ppt/media/image2.png" ContentType="image/png"/>
  <Override PartName="/ppt/media/image59.png" ContentType="image/png"/>
  <Override PartName="/ppt/media/image3.png" ContentType="image/png"/>
  <Override PartName="/ppt/media/image4.png" ContentType="image/png"/>
  <Override PartName="/ppt/media/image70.png" ContentType="image/png"/>
  <Override PartName="/ppt/media/image71.png" ContentType="image/png"/>
  <Override PartName="/ppt/media/image5.png" ContentType="image/png"/>
  <Override PartName="/ppt/media/image8.jpeg" ContentType="image/jpeg"/>
  <Override PartName="/ppt/media/image41.png" ContentType="image/png"/>
  <Override PartName="/ppt/media/image72.png" ContentType="image/png"/>
  <Override PartName="/ppt/media/image6.png" ContentType="image/png"/>
  <Override PartName="/ppt/media/image73.png" ContentType="image/png"/>
  <Override PartName="/ppt/media/image7.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jpeg" ContentType="image/jpeg"/>
  <Override PartName="/ppt/media/image39.png" ContentType="image/png"/>
  <Override PartName="/ppt/media/image16.jpeg" ContentType="image/jpeg"/>
  <Override PartName="/ppt/media/image49.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40.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47.png" ContentType="image/png"/>
  <Override PartName="/ppt/media/image48.png" ContentType="image/png"/>
  <Override PartName="/ppt/media/image50.png" ContentType="image/png"/>
  <Override PartName="/ppt/media/image51.png" ContentType="image/png"/>
  <Override PartName="/ppt/media/image52.png" ContentType="image/png"/>
  <Override PartName="/ppt/media/image53.png" ContentType="image/png"/>
  <Override PartName="/ppt/media/image54.png" ContentType="image/png"/>
  <Override PartName="/ppt/media/image55.png" ContentType="image/png"/>
  <Override PartName="/ppt/media/image56.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media/image74.png" ContentType="image/png"/>
  <Override PartName="/ppt/media/image75.jpeg" ContentType="image/jpeg"/>
  <Override PartName="/ppt/media/image76.png" ContentType="image/png"/>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Lst>
  <p:sldSz cx="18288000" cy="10287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n-US" sz="1800" spc="-1" strike="noStrike">
                <a:solidFill>
                  <a:srgbClr val="000000"/>
                </a:solidFill>
                <a:latin typeface="Calibri"/>
              </a:rPr>
              <a:t>Click to move the slide</a:t>
            </a:r>
            <a:endParaRPr b="0" lang="en-US" sz="1800" spc="-1" strike="noStrike">
              <a:solidFill>
                <a:srgbClr val="000000"/>
              </a:solidFill>
              <a:latin typeface="Calibri"/>
            </a:endParaRPr>
          </a:p>
        </p:txBody>
      </p:sp>
      <p:sp>
        <p:nvSpPr>
          <p:cNvPr id="42" name="PlaceHolder 2"/>
          <p:cNvSpPr>
            <a:spLocks noGrp="1"/>
          </p:cNvSpPr>
          <p:nvPr>
            <p:ph type="body"/>
          </p:nvPr>
        </p:nvSpPr>
        <p:spPr>
          <a:xfrm>
            <a:off x="756000" y="5078520"/>
            <a:ext cx="6047640" cy="4811040"/>
          </a:xfrm>
          <a:prstGeom prst="rect">
            <a:avLst/>
          </a:prstGeom>
        </p:spPr>
        <p:txBody>
          <a:bodyPr lIns="0" rIns="0" tIns="0" bIns="0">
            <a:noAutofit/>
          </a:bodyPr>
          <a:p>
            <a:r>
              <a:rPr b="0" lang="en-GB" sz="2000" spc="-1" strike="noStrike">
                <a:latin typeface="Arial"/>
              </a:rPr>
              <a:t>Click to edit the notes' format</a:t>
            </a:r>
            <a:endParaRPr b="0" lang="en-GB" sz="2000" spc="-1" strike="noStrike">
              <a:latin typeface="Arial"/>
            </a:endParaRPr>
          </a:p>
        </p:txBody>
      </p:sp>
      <p:sp>
        <p:nvSpPr>
          <p:cNvPr id="43" name="PlaceHolder 3"/>
          <p:cNvSpPr>
            <a:spLocks noGrp="1"/>
          </p:cNvSpPr>
          <p:nvPr>
            <p:ph type="hdr"/>
          </p:nvPr>
        </p:nvSpPr>
        <p:spPr>
          <a:xfrm>
            <a:off x="0" y="0"/>
            <a:ext cx="3280680" cy="534240"/>
          </a:xfrm>
          <a:prstGeom prst="rect">
            <a:avLst/>
          </a:prstGeom>
        </p:spPr>
        <p:txBody>
          <a:bodyPr lIns="0" rIns="0" tIns="0" bIns="0">
            <a:noAutofit/>
          </a:bodyPr>
          <a:p>
            <a:r>
              <a:rPr b="0" lang="en-GB" sz="1400" spc="-1" strike="noStrike">
                <a:latin typeface="Times New Roman"/>
              </a:rPr>
              <a:t>&lt;header&gt;</a:t>
            </a:r>
            <a:endParaRPr b="0" lang="en-GB" sz="1400" spc="-1" strike="noStrike">
              <a:latin typeface="Times New Roman"/>
            </a:endParaRPr>
          </a:p>
        </p:txBody>
      </p:sp>
      <p:sp>
        <p:nvSpPr>
          <p:cNvPr id="44" name="PlaceHolder 4"/>
          <p:cNvSpPr>
            <a:spLocks noGrp="1"/>
          </p:cNvSpPr>
          <p:nvPr>
            <p:ph type="dt"/>
          </p:nvPr>
        </p:nvSpPr>
        <p:spPr>
          <a:xfrm>
            <a:off x="4278960" y="0"/>
            <a:ext cx="3280680" cy="534240"/>
          </a:xfrm>
          <a:prstGeom prst="rect">
            <a:avLst/>
          </a:prstGeom>
        </p:spPr>
        <p:txBody>
          <a:bodyPr lIns="0" rIns="0" tIns="0" bIns="0">
            <a:noAutofit/>
          </a:bodyPr>
          <a:p>
            <a:pPr algn="r"/>
            <a:r>
              <a:rPr b="0" lang="en-GB" sz="1400" spc="-1" strike="noStrike">
                <a:latin typeface="Times New Roman"/>
              </a:rPr>
              <a:t>&lt;date/time&gt;</a:t>
            </a:r>
            <a:endParaRPr b="0" lang="en-GB" sz="1400" spc="-1" strike="noStrike">
              <a:latin typeface="Times New Roman"/>
            </a:endParaRPr>
          </a:p>
        </p:txBody>
      </p:sp>
      <p:sp>
        <p:nvSpPr>
          <p:cNvPr id="45" name="PlaceHolder 5"/>
          <p:cNvSpPr>
            <a:spLocks noGrp="1"/>
          </p:cNvSpPr>
          <p:nvPr>
            <p:ph type="ftr"/>
          </p:nvPr>
        </p:nvSpPr>
        <p:spPr>
          <a:xfrm>
            <a:off x="0" y="10157400"/>
            <a:ext cx="3280680" cy="534240"/>
          </a:xfrm>
          <a:prstGeom prst="rect">
            <a:avLst/>
          </a:prstGeom>
        </p:spPr>
        <p:txBody>
          <a:bodyPr lIns="0" rIns="0" tIns="0" bIns="0" anchor="b">
            <a:noAutofit/>
          </a:bodyPr>
          <a:p>
            <a:r>
              <a:rPr b="0" lang="en-GB" sz="1400" spc="-1" strike="noStrike">
                <a:latin typeface="Times New Roman"/>
              </a:rPr>
              <a:t>&lt;footer&gt;</a:t>
            </a:r>
            <a:endParaRPr b="0" lang="en-GB" sz="1400" spc="-1" strike="noStrike">
              <a:latin typeface="Times New Roman"/>
            </a:endParaRPr>
          </a:p>
        </p:txBody>
      </p:sp>
      <p:sp>
        <p:nvSpPr>
          <p:cNvPr id="46"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6EF460D1-AABB-4310-A2FF-EF36E14BCF42}" type="slidenum">
              <a:rPr b="0" lang="en-GB" sz="1400" spc="-1" strike="noStrike">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PlaceHolder 1"/>
          <p:cNvSpPr>
            <a:spLocks noGrp="1"/>
          </p:cNvSpPr>
          <p:nvPr>
            <p:ph type="sldImg"/>
          </p:nvPr>
        </p:nvSpPr>
        <p:spPr>
          <a:xfrm>
            <a:off x="685800" y="1143000"/>
            <a:ext cx="5486040" cy="3085920"/>
          </a:xfrm>
          <a:prstGeom prst="rect">
            <a:avLst/>
          </a:prstGeom>
        </p:spPr>
      </p:sp>
      <p:sp>
        <p:nvSpPr>
          <p:cNvPr id="437"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US" sz="2000" spc="-1" strike="noStrike">
                <a:solidFill>
                  <a:srgbClr val="1d2228"/>
                </a:solidFill>
                <a:latin typeface="UICTFontTextStyleBody"/>
              </a:rPr>
              <a:t>So, after the evaluation, 26 assemblies were shortlisted. 17 of them were wall assemblies and five roof and four floor assemblies were selected.</a:t>
            </a:r>
            <a:endParaRPr b="0" lang="en-GB" sz="2000" spc="-1" strike="noStrike">
              <a:latin typeface="Arial"/>
            </a:endParaRPr>
          </a:p>
          <a:p>
            <a:pPr>
              <a:lnSpc>
                <a:spcPct val="100000"/>
              </a:lnSpc>
              <a:tabLst>
                <a:tab algn="l" pos="0"/>
              </a:tabLst>
            </a:pPr>
            <a:endParaRPr b="0" lang="en-GB" sz="2000" spc="-1" strike="noStrike">
              <a:latin typeface="Arial"/>
            </a:endParaRPr>
          </a:p>
        </p:txBody>
      </p:sp>
      <p:sp>
        <p:nvSpPr>
          <p:cNvPr id="438"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C193FE3F-03E5-46AD-9326-31438C08BDBF}"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PlaceHolder 1"/>
          <p:cNvSpPr>
            <a:spLocks noGrp="1"/>
          </p:cNvSpPr>
          <p:nvPr>
            <p:ph type="sldImg"/>
          </p:nvPr>
        </p:nvSpPr>
        <p:spPr>
          <a:xfrm>
            <a:off x="685800" y="1143000"/>
            <a:ext cx="5486040" cy="3085920"/>
          </a:xfrm>
          <a:prstGeom prst="rect">
            <a:avLst/>
          </a:prstGeom>
        </p:spPr>
      </p:sp>
      <p:sp>
        <p:nvSpPr>
          <p:cNvPr id="440"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US" sz="2000" spc="-1" strike="noStrike">
                <a:solidFill>
                  <a:srgbClr val="1d2228"/>
                </a:solidFill>
                <a:latin typeface="UICTFontTextStyleBody"/>
              </a:rPr>
              <a:t>This slide shows the 17 wall assemblies shortlisted. W14 to 17 are for retrofit applications.</a:t>
            </a:r>
            <a:endParaRPr b="0" lang="en-GB" sz="2000" spc="-1" strike="noStrike">
              <a:latin typeface="Arial"/>
            </a:endParaRPr>
          </a:p>
          <a:p>
            <a:pPr>
              <a:lnSpc>
                <a:spcPct val="100000"/>
              </a:lnSpc>
              <a:tabLst>
                <a:tab algn="l" pos="0"/>
              </a:tabLst>
            </a:pPr>
            <a:endParaRPr b="0" lang="en-GB" sz="2000" spc="-1" strike="noStrike">
              <a:latin typeface="Arial"/>
            </a:endParaRPr>
          </a:p>
        </p:txBody>
      </p:sp>
      <p:sp>
        <p:nvSpPr>
          <p:cNvPr id="441"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E3A19FF8-8E34-40BE-A32C-6D4BC71555C0}"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2" name="PlaceHolder 1"/>
          <p:cNvSpPr>
            <a:spLocks noGrp="1"/>
          </p:cNvSpPr>
          <p:nvPr>
            <p:ph type="sldImg"/>
          </p:nvPr>
        </p:nvSpPr>
        <p:spPr>
          <a:xfrm>
            <a:off x="685800" y="1143000"/>
            <a:ext cx="5486040" cy="3085920"/>
          </a:xfrm>
          <a:prstGeom prst="rect">
            <a:avLst/>
          </a:prstGeom>
        </p:spPr>
      </p:sp>
      <p:sp>
        <p:nvSpPr>
          <p:cNvPr id="443"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US" sz="1800" spc="-1" strike="noStrike">
                <a:latin typeface="Calibri"/>
                <a:ea typeface="Calibri"/>
              </a:rPr>
              <a:t>These are the roof assemblies. We have roof systems on metal, concrete, and CLT deck for variety. R04 is for retrofit applications.</a:t>
            </a:r>
            <a:endParaRPr b="0" lang="en-GB" sz="1800" spc="-1" strike="noStrike">
              <a:latin typeface="Arial"/>
            </a:endParaRPr>
          </a:p>
          <a:p>
            <a:pPr>
              <a:lnSpc>
                <a:spcPct val="100000"/>
              </a:lnSpc>
              <a:tabLst>
                <a:tab algn="l" pos="0"/>
              </a:tabLst>
            </a:pPr>
            <a:endParaRPr b="0" lang="en-GB" sz="1800" spc="-1" strike="noStrike">
              <a:latin typeface="Arial"/>
            </a:endParaRPr>
          </a:p>
        </p:txBody>
      </p:sp>
      <p:sp>
        <p:nvSpPr>
          <p:cNvPr id="444"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6CF1CC64-9202-408B-A751-4AB9B1D24D52}"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PlaceHolder 1"/>
          <p:cNvSpPr>
            <a:spLocks noGrp="1"/>
          </p:cNvSpPr>
          <p:nvPr>
            <p:ph type="sldImg"/>
          </p:nvPr>
        </p:nvSpPr>
        <p:spPr>
          <a:xfrm>
            <a:off x="685800" y="1143000"/>
            <a:ext cx="5486040" cy="3085920"/>
          </a:xfrm>
          <a:prstGeom prst="rect">
            <a:avLst/>
          </a:prstGeom>
        </p:spPr>
      </p:sp>
      <p:sp>
        <p:nvSpPr>
          <p:cNvPr id="446"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CA" sz="2000" spc="-1" strike="noStrike">
                <a:latin typeface="Arial"/>
              </a:rPr>
              <a:t>These are the floor assemblies.</a:t>
            </a:r>
            <a:endParaRPr b="0" lang="en-GB" sz="2000" spc="-1" strike="noStrike">
              <a:latin typeface="Arial"/>
            </a:endParaRPr>
          </a:p>
          <a:p>
            <a:pPr>
              <a:lnSpc>
                <a:spcPct val="100000"/>
              </a:lnSpc>
              <a:tabLst>
                <a:tab algn="l" pos="0"/>
              </a:tabLst>
            </a:pPr>
            <a:endParaRPr b="0" lang="en-GB" sz="2000" spc="-1" strike="noStrike">
              <a:latin typeface="Arial"/>
            </a:endParaRPr>
          </a:p>
        </p:txBody>
      </p:sp>
      <p:sp>
        <p:nvSpPr>
          <p:cNvPr id="447"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ECAB804C-051D-493A-93A8-75B996BD98B5}"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PlaceHolder 1"/>
          <p:cNvSpPr>
            <a:spLocks noGrp="1"/>
          </p:cNvSpPr>
          <p:nvPr>
            <p:ph type="sldImg"/>
          </p:nvPr>
        </p:nvSpPr>
        <p:spPr>
          <a:xfrm>
            <a:off x="685800" y="1143000"/>
            <a:ext cx="5486040" cy="3085920"/>
          </a:xfrm>
          <a:prstGeom prst="rect">
            <a:avLst/>
          </a:prstGeom>
        </p:spPr>
      </p:sp>
      <p:sp>
        <p:nvSpPr>
          <p:cNvPr id="449"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US" sz="2000" spc="-1" strike="noStrike">
                <a:solidFill>
                  <a:srgbClr val="1d2228"/>
                </a:solidFill>
                <a:latin typeface="UICTFontTextStyleBody"/>
              </a:rPr>
              <a:t>The goal of our research from an LCA perspective was to quantify the absolute and embodied carbon intensity of 26 enclosure assemblies, using a functional unit of 9 square metres of assembly area, the prescribed thermal performance I  mention previously, and a 60-year life span. Our scope was focused on the Global Warming Potential impact category. Our temporal boundary was A1-A5. We had included B1 to B5, but due to limited data and uncertainty in these life cycle modules, we had to exclude them from the final results. We didn’t analyse the impact of the assemblies on the energy use in the buildings as that was out of the scope of this research. </a:t>
            </a:r>
            <a:endParaRPr b="0" lang="en-GB" sz="2000" spc="-1" strike="noStrike">
              <a:latin typeface="Arial"/>
            </a:endParaRPr>
          </a:p>
          <a:p>
            <a:pPr>
              <a:lnSpc>
                <a:spcPct val="100000"/>
              </a:lnSpc>
              <a:tabLst>
                <a:tab algn="l" pos="0"/>
              </a:tabLst>
            </a:pPr>
            <a:endParaRPr b="0" lang="en-GB" sz="2000" spc="-1" strike="noStrike">
              <a:latin typeface="Arial"/>
            </a:endParaRPr>
          </a:p>
        </p:txBody>
      </p:sp>
      <p:sp>
        <p:nvSpPr>
          <p:cNvPr id="450"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C2FE3ED3-D9B2-4B6A-9930-0DDC62F29F6F}"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PlaceHolder 1"/>
          <p:cNvSpPr>
            <a:spLocks noGrp="1"/>
          </p:cNvSpPr>
          <p:nvPr>
            <p:ph type="sldImg"/>
          </p:nvPr>
        </p:nvSpPr>
        <p:spPr>
          <a:xfrm>
            <a:off x="685800" y="1143000"/>
            <a:ext cx="5486040" cy="3085920"/>
          </a:xfrm>
          <a:prstGeom prst="rect">
            <a:avLst/>
          </a:prstGeom>
        </p:spPr>
      </p:sp>
      <p:sp>
        <p:nvSpPr>
          <p:cNvPr id="452"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US" sz="1800" spc="-1" strike="noStrike">
                <a:latin typeface="Calibri"/>
                <a:ea typeface="Calibri"/>
              </a:rPr>
              <a:t>We did the quantity takeoffs using an Excel spreadsheet using the assembly specifications received from our partners at RDH. We calculated the volume of each component layer for the functional unit area of 9 square metres. Once that was calculated, we used One Click LCA for the impact assessment. We used generic EPDs from industry associations or regional averages for standardisation and comparability. In some situations, we had to use specific EPDs for products that didn’t have generic EPDs. We reported biogenic carbon separately for the assemblies with sequestered carbon. </a:t>
            </a:r>
            <a:endParaRPr b="0" lang="en-GB" sz="1800" spc="-1" strike="noStrike">
              <a:latin typeface="Arial"/>
            </a:endParaRPr>
          </a:p>
          <a:p>
            <a:pPr>
              <a:lnSpc>
                <a:spcPct val="100000"/>
              </a:lnSpc>
              <a:tabLst>
                <a:tab algn="l" pos="0"/>
              </a:tabLst>
            </a:pPr>
            <a:endParaRPr b="0" lang="en-GB" sz="1800" spc="-1" strike="noStrike">
              <a:latin typeface="Arial"/>
            </a:endParaRPr>
          </a:p>
        </p:txBody>
      </p:sp>
      <p:sp>
        <p:nvSpPr>
          <p:cNvPr id="453"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6A22DEA0-D018-45A4-BC94-A2907B4A2717}"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4" name="PlaceHolder 1"/>
          <p:cNvSpPr>
            <a:spLocks noGrp="1"/>
          </p:cNvSpPr>
          <p:nvPr>
            <p:ph type="sldImg"/>
          </p:nvPr>
        </p:nvSpPr>
        <p:spPr>
          <a:xfrm>
            <a:off x="685800" y="1143000"/>
            <a:ext cx="5486040" cy="3085920"/>
          </a:xfrm>
          <a:prstGeom prst="rect">
            <a:avLst/>
          </a:prstGeom>
        </p:spPr>
      </p:sp>
      <p:sp>
        <p:nvSpPr>
          <p:cNvPr id="455"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US" sz="2000" spc="-1" strike="noStrike">
                <a:solidFill>
                  <a:srgbClr val="1d2228"/>
                </a:solidFill>
                <a:latin typeface="UICTFontTextStyleBody"/>
              </a:rPr>
              <a:t>Our results showed a diverse range of values, with assemblies built with wood-based back-up structures performing better than concrete, brick, steel, etc. The worst-performing assemblies were the ones with concrete backup structures. This slide and the next two slides show a visualisation of the results. Here, we are looking at the embodied carbon of walls 1 to 9.  </a:t>
            </a:r>
            <a:endParaRPr b="0" lang="en-GB" sz="2000" spc="-1" strike="noStrike">
              <a:latin typeface="Arial"/>
            </a:endParaRPr>
          </a:p>
          <a:p>
            <a:pPr>
              <a:lnSpc>
                <a:spcPct val="100000"/>
              </a:lnSpc>
              <a:tabLst>
                <a:tab algn="l" pos="0"/>
              </a:tabLst>
            </a:pPr>
            <a:endParaRPr b="0" lang="en-GB" sz="2000" spc="-1" strike="noStrike">
              <a:latin typeface="Arial"/>
            </a:endParaRPr>
          </a:p>
        </p:txBody>
      </p:sp>
      <p:sp>
        <p:nvSpPr>
          <p:cNvPr id="456"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EC47BF32-B97D-47FB-B616-00A4AB311FE5}"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PlaceHolder 1"/>
          <p:cNvSpPr>
            <a:spLocks noGrp="1"/>
          </p:cNvSpPr>
          <p:nvPr>
            <p:ph type="sldImg"/>
          </p:nvPr>
        </p:nvSpPr>
        <p:spPr>
          <a:xfrm>
            <a:off x="685800" y="1143000"/>
            <a:ext cx="5486040" cy="3085920"/>
          </a:xfrm>
          <a:prstGeom prst="rect">
            <a:avLst/>
          </a:prstGeom>
        </p:spPr>
      </p:sp>
      <p:sp>
        <p:nvSpPr>
          <p:cNvPr id="458"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br/>
            <a:endParaRPr b="0" lang="en-GB" sz="2000" spc="-1" strike="noStrike">
              <a:latin typeface="Arial"/>
            </a:endParaRPr>
          </a:p>
          <a:p>
            <a:pPr marL="216000" indent="-216000">
              <a:lnSpc>
                <a:spcPct val="100000"/>
              </a:lnSpc>
            </a:pPr>
            <a:endParaRPr b="0" lang="en-GB" sz="2000" spc="-1" strike="noStrike">
              <a:latin typeface="Arial"/>
            </a:endParaRPr>
          </a:p>
        </p:txBody>
      </p:sp>
      <p:sp>
        <p:nvSpPr>
          <p:cNvPr id="459"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C01789F3-78E0-4F7B-AB6E-ECE8396D95F1}"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PlaceHolder 1"/>
          <p:cNvSpPr>
            <a:spLocks noGrp="1"/>
          </p:cNvSpPr>
          <p:nvPr>
            <p:ph type="sldImg"/>
          </p:nvPr>
        </p:nvSpPr>
        <p:spPr>
          <a:xfrm>
            <a:off x="685800" y="1143000"/>
            <a:ext cx="5486040" cy="3085920"/>
          </a:xfrm>
          <a:prstGeom prst="rect">
            <a:avLst/>
          </a:prstGeom>
        </p:spPr>
      </p:sp>
      <p:sp>
        <p:nvSpPr>
          <p:cNvPr id="461" name="PlaceHolder 2"/>
          <p:cNvSpPr>
            <a:spLocks noGrp="1"/>
          </p:cNvSpPr>
          <p:nvPr>
            <p:ph type="body"/>
          </p:nvPr>
        </p:nvSpPr>
        <p:spPr>
          <a:xfrm>
            <a:off x="685800" y="4400640"/>
            <a:ext cx="5486040" cy="3600000"/>
          </a:xfrm>
          <a:prstGeom prst="rect">
            <a:avLst/>
          </a:prstGeom>
        </p:spPr>
        <p:txBody>
          <a:bodyPr>
            <a:noAutofit/>
          </a:bodyPr>
          <a:p>
            <a:endParaRPr b="0" lang="en-GB" sz="2000" spc="-1" strike="noStrike">
              <a:latin typeface="Arial"/>
            </a:endParaRPr>
          </a:p>
        </p:txBody>
      </p:sp>
      <p:sp>
        <p:nvSpPr>
          <p:cNvPr id="462"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74912F6F-7336-4FBF-AB9C-51EBB088ECC5}"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PlaceHolder 1"/>
          <p:cNvSpPr>
            <a:spLocks noGrp="1"/>
          </p:cNvSpPr>
          <p:nvPr>
            <p:ph type="sldImg"/>
          </p:nvPr>
        </p:nvSpPr>
        <p:spPr>
          <a:xfrm>
            <a:off x="685800" y="1143000"/>
            <a:ext cx="5486040" cy="3085920"/>
          </a:xfrm>
          <a:prstGeom prst="rect">
            <a:avLst/>
          </a:prstGeom>
        </p:spPr>
      </p:sp>
      <p:sp>
        <p:nvSpPr>
          <p:cNvPr id="464"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solidFill>
                  <a:srgbClr val="1d2228"/>
                </a:solidFill>
                <a:latin typeface="UICTFontTextStyleBody"/>
              </a:rPr>
              <a:t>The feedback we’ve received from industry professionals in Canada has been phenomenal. They see the value of our results and methodology for early design decision-making. Similarly, procurement professionals can use our guidance document to quickly compare the impact of specified designs.</a:t>
            </a:r>
            <a:endParaRPr b="0" lang="en-GB" sz="2000" spc="-1" strike="noStrike">
              <a:latin typeface="Arial"/>
            </a:endParaRPr>
          </a:p>
          <a:p>
            <a:pPr marL="216000" indent="-216000">
              <a:lnSpc>
                <a:spcPct val="100000"/>
              </a:lnSpc>
            </a:pPr>
            <a:r>
              <a:rPr b="0" lang="en-US" sz="2000" spc="-1" strike="noStrike">
                <a:solidFill>
                  <a:srgbClr val="1d2228"/>
                </a:solidFill>
                <a:latin typeface="UICTFontTextStyleBody"/>
              </a:rPr>
              <a:t>On the policy side, the results can be used to define carbon budgets for building enclosures in new construction and retrofit scenarios. </a:t>
            </a:r>
            <a:endParaRPr b="0" lang="en-GB" sz="2000" spc="-1" strike="noStrike">
              <a:latin typeface="Arial"/>
            </a:endParaRPr>
          </a:p>
          <a:p>
            <a:pPr marL="216000" indent="-216000">
              <a:lnSpc>
                <a:spcPct val="100000"/>
              </a:lnSpc>
            </a:pPr>
            <a:endParaRPr b="0" lang="en-GB" sz="2000" spc="-1" strike="noStrike">
              <a:latin typeface="Arial"/>
            </a:endParaRPr>
          </a:p>
          <a:p>
            <a:pPr marL="216000" indent="-216000">
              <a:lnSpc>
                <a:spcPct val="100000"/>
              </a:lnSpc>
            </a:pPr>
            <a:r>
              <a:rPr b="0" lang="en-US" sz="2000" spc="-1" strike="noStrike">
                <a:solidFill>
                  <a:srgbClr val="1d2228"/>
                </a:solidFill>
                <a:latin typeface="UICTFontTextStyleBody"/>
              </a:rPr>
              <a:t>The limitations of our research provide room for future research. For example, similar research could be conducted for fenestration systems - doors, windows, and curtain walls. Research could be conducted that considers other building performance indicators like hygrothermal qualities of materials, indoor air quality, and the impact of these enclosure systems on the operational emissions. As mentioned previously, this research focused on GWP, but future research could provide a more balanced view by including a weighted comparison of the other impact categories. A significant limitation was the lack of data and EPDs, which introduced uncertainties in our results. As more jurisdictions call for LCAs, we expect that more quality EPDs will become available and help reduce uncertainties. </a:t>
            </a:r>
            <a:endParaRPr b="0" lang="en-GB" sz="2000" spc="-1" strike="noStrike">
              <a:latin typeface="Arial"/>
            </a:endParaRPr>
          </a:p>
          <a:p>
            <a:pPr marL="216000" indent="-216000">
              <a:lnSpc>
                <a:spcPct val="100000"/>
              </a:lnSpc>
            </a:pPr>
            <a:br/>
            <a:endParaRPr b="0" lang="en-GB" sz="2000" spc="-1" strike="noStrike">
              <a:latin typeface="Arial"/>
            </a:endParaRPr>
          </a:p>
          <a:p>
            <a:pPr marL="216000" indent="-216000">
              <a:lnSpc>
                <a:spcPct val="100000"/>
              </a:lnSpc>
            </a:pPr>
            <a:endParaRPr b="0" lang="en-GB" sz="2000" spc="-1" strike="noStrike">
              <a:latin typeface="Arial"/>
            </a:endParaRPr>
          </a:p>
        </p:txBody>
      </p:sp>
      <p:sp>
        <p:nvSpPr>
          <p:cNvPr id="465"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39FC51BF-F845-46EE-9793-65A7894E8005}"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PlaceHolder 1"/>
          <p:cNvSpPr>
            <a:spLocks noGrp="1"/>
          </p:cNvSpPr>
          <p:nvPr>
            <p:ph type="sldImg"/>
          </p:nvPr>
        </p:nvSpPr>
        <p:spPr>
          <a:xfrm>
            <a:off x="685800" y="1143000"/>
            <a:ext cx="5486040" cy="3085920"/>
          </a:xfrm>
          <a:prstGeom prst="rect">
            <a:avLst/>
          </a:prstGeom>
        </p:spPr>
      </p:sp>
      <p:sp>
        <p:nvSpPr>
          <p:cNvPr id="416"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US" sz="2000" spc="-1" strike="noStrike">
                <a:solidFill>
                  <a:srgbClr val="1d2228"/>
                </a:solidFill>
                <a:latin typeface="UICTFontTextStyleBody"/>
              </a:rPr>
              <a:t>You’ve heard about embodied and whole-life Carbon throughout this conference, so I’ll skip the definitions. So, why do we care about embodied carbon? I’ll answer this question in a Canadian context. We’ve been making some progress on reducing operational emissions due to more stringent building codes and standards around energy efficiency in buildings. Some of these regulations include fuel switching from natural gas to electricity. This is good because the majority of Provinces/Territories in Canada have relatively clean electricity grids. So, fuel switching significantly reduces the operational emissions of our buildings. However, as our buildings become more energy efficient, studies have shown that the embodied carbon will represent a higher percentage of the building’s whole-life carbon – up to 80%. This is why much attention needs to be paid to embodied carbon, just like operational carbon. </a:t>
            </a:r>
            <a:endParaRPr b="0" lang="en-GB" sz="2000" spc="-1" strike="noStrike">
              <a:latin typeface="Arial"/>
            </a:endParaRPr>
          </a:p>
          <a:p>
            <a:pPr>
              <a:lnSpc>
                <a:spcPct val="100000"/>
              </a:lnSpc>
              <a:tabLst>
                <a:tab algn="l" pos="0"/>
              </a:tabLst>
            </a:pPr>
            <a:endParaRPr b="0" lang="en-GB" sz="2000" spc="-1" strike="noStrike">
              <a:latin typeface="Arial"/>
            </a:endParaRPr>
          </a:p>
        </p:txBody>
      </p:sp>
      <p:sp>
        <p:nvSpPr>
          <p:cNvPr id="417"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68AF5EF5-0D9C-4795-B20A-7F7B921BFF56}"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PlaceHolder 1"/>
          <p:cNvSpPr>
            <a:spLocks noGrp="1"/>
          </p:cNvSpPr>
          <p:nvPr>
            <p:ph type="sldImg"/>
          </p:nvPr>
        </p:nvSpPr>
        <p:spPr>
          <a:xfrm>
            <a:off x="685800" y="1143000"/>
            <a:ext cx="5486040" cy="3085920"/>
          </a:xfrm>
          <a:prstGeom prst="rect">
            <a:avLst/>
          </a:prstGeom>
        </p:spPr>
      </p:sp>
      <p:sp>
        <p:nvSpPr>
          <p:cNvPr id="419"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solidFill>
                  <a:srgbClr val="1d2228"/>
                </a:solidFill>
                <a:latin typeface="UICTFontTextStyleBody"/>
              </a:rPr>
              <a:t>Again, thankfully, this is the case globally and in Canada as more jurisdictions start to include language around embodied carbon in their standards. In Toronto, the current standard of the Toronto Green Standard, requires city-owned buildings to conduct an upfront carbon assessment to identify low-carbon material alternatives that result in an embodied carbon intensity of 350 kgCO2e/m2. </a:t>
            </a:r>
            <a:endParaRPr b="0" lang="en-GB" sz="2000" spc="-1" strike="noStrike">
              <a:latin typeface="Arial"/>
            </a:endParaRPr>
          </a:p>
          <a:p>
            <a:pPr marL="216000" indent="-216000">
              <a:lnSpc>
                <a:spcPct val="100000"/>
              </a:lnSpc>
            </a:pPr>
            <a:endParaRPr b="0" lang="en-GB" sz="2000" spc="-1" strike="noStrike">
              <a:latin typeface="Arial"/>
            </a:endParaRPr>
          </a:p>
          <a:p>
            <a:pPr marL="216000" indent="-216000">
              <a:lnSpc>
                <a:spcPct val="100000"/>
              </a:lnSpc>
            </a:pPr>
            <a:r>
              <a:rPr b="0" lang="en-US" sz="2000" spc="-1" strike="noStrike">
                <a:solidFill>
                  <a:srgbClr val="1d2228"/>
                </a:solidFill>
                <a:latin typeface="UICTFontTextStyleBody"/>
              </a:rPr>
              <a:t>In Vancouver, there is the Vancouver Building Bylaw (VBBL) code, which now requires the tracking and reduction of embodied carbon in Part 3 buildings (large buildings). Aiming for a 40% EC reduction by 2030.</a:t>
            </a:r>
            <a:endParaRPr b="0" lang="en-GB" sz="2000" spc="-1" strike="noStrike">
              <a:latin typeface="Arial"/>
            </a:endParaRPr>
          </a:p>
          <a:p>
            <a:pPr marL="216000" indent="-216000">
              <a:lnSpc>
                <a:spcPct val="100000"/>
              </a:lnSpc>
            </a:pPr>
            <a:endParaRPr b="0" lang="en-GB" sz="2000" spc="-1" strike="noStrike">
              <a:latin typeface="Arial"/>
            </a:endParaRPr>
          </a:p>
          <a:p>
            <a:pPr marL="216000" indent="-216000">
              <a:lnSpc>
                <a:spcPct val="100000"/>
              </a:lnSpc>
            </a:pPr>
            <a:r>
              <a:rPr b="0" lang="en-US" sz="2000" spc="-1" strike="noStrike">
                <a:solidFill>
                  <a:srgbClr val="1d2228"/>
                </a:solidFill>
                <a:latin typeface="UICTFontTextStyleBody"/>
              </a:rPr>
              <a:t>The Canadian Green Building Council (CaGBC) developed the Zero Carbon Building Design Standard to help us meet this target. Version 3 of the standard was published in 2022 with better emphasis on embodied carbon. The embodied carbon requirement for projects looking to get certified is that they must demonstrate a 10% reduction in embodied carbon intensity compared to the baseline or must not exceed 500 kgCO2e/m2.</a:t>
            </a:r>
            <a:endParaRPr b="0" lang="en-GB" sz="2000" spc="-1" strike="noStrike">
              <a:latin typeface="Arial"/>
            </a:endParaRPr>
          </a:p>
          <a:p>
            <a:pPr marL="216000" indent="-216000">
              <a:lnSpc>
                <a:spcPct val="100000"/>
              </a:lnSpc>
            </a:pPr>
            <a:endParaRPr b="0" lang="en-GB" sz="2000" spc="-1" strike="noStrike">
              <a:latin typeface="Arial"/>
            </a:endParaRPr>
          </a:p>
        </p:txBody>
      </p:sp>
      <p:sp>
        <p:nvSpPr>
          <p:cNvPr id="420"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D2A536C1-4E01-4F3E-92BD-32674F7EFDBA}"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PlaceHolder 1"/>
          <p:cNvSpPr>
            <a:spLocks noGrp="1"/>
          </p:cNvSpPr>
          <p:nvPr>
            <p:ph type="sldImg"/>
          </p:nvPr>
        </p:nvSpPr>
        <p:spPr>
          <a:xfrm>
            <a:off x="685800" y="1143000"/>
            <a:ext cx="5486040" cy="3085920"/>
          </a:xfrm>
          <a:prstGeom prst="rect">
            <a:avLst/>
          </a:prstGeom>
        </p:spPr>
      </p:sp>
      <p:sp>
        <p:nvSpPr>
          <p:cNvPr id="422"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solidFill>
                  <a:srgbClr val="1d2228"/>
                </a:solidFill>
                <a:latin typeface="UICTFontTextStyleBody"/>
              </a:rPr>
              <a:t>Our preliminary research showed limited studies on the detailed analysis of the embodied carbon of the layers of building enclosures at a system level. The few that focused on enclosure systems excluded the roof and floor assemblies, which also play a critical role in the energy efficiency of buildings. This gap doesn’t provide designers, policy-makers, and procurement professionals with enough information to better understand the embodied impacts of enclosure layers and easily select the most sustainable materials and systems early in the design process.</a:t>
            </a:r>
            <a:endParaRPr b="0" lang="en-GB" sz="2000" spc="-1" strike="noStrike">
              <a:latin typeface="Arial"/>
            </a:endParaRPr>
          </a:p>
          <a:p>
            <a:pPr marL="216000" indent="-216000">
              <a:lnSpc>
                <a:spcPct val="100000"/>
              </a:lnSpc>
            </a:pPr>
            <a:r>
              <a:rPr b="0" lang="en-US" sz="2000" spc="-1" strike="noStrike">
                <a:solidFill>
                  <a:srgbClr val="1d2228"/>
                </a:solidFill>
                <a:latin typeface="UICTFontTextStyleBody"/>
              </a:rPr>
              <a:t>So our objectives were to develop a replicable methodology for enclosure assemblies and then quantify the embodied carbon of 26 commonly-used enclosure assemblies of Part 3 buildings in the Greater Toronto and Hamilton Area. </a:t>
            </a:r>
            <a:endParaRPr b="0" lang="en-GB" sz="2000" spc="-1" strike="noStrike">
              <a:latin typeface="Arial"/>
            </a:endParaRPr>
          </a:p>
          <a:p>
            <a:pPr marL="216000" indent="-216000">
              <a:lnSpc>
                <a:spcPct val="100000"/>
              </a:lnSpc>
            </a:pPr>
            <a:endParaRPr b="0" lang="en-GB" sz="2000" spc="-1" strike="noStrike">
              <a:latin typeface="Arial"/>
            </a:endParaRPr>
          </a:p>
        </p:txBody>
      </p:sp>
      <p:sp>
        <p:nvSpPr>
          <p:cNvPr id="423"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AD8F76F7-03EA-429C-9FFE-2BE2146D8513}"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PlaceHolder 1"/>
          <p:cNvSpPr>
            <a:spLocks noGrp="1"/>
          </p:cNvSpPr>
          <p:nvPr>
            <p:ph type="sldImg"/>
          </p:nvPr>
        </p:nvSpPr>
        <p:spPr>
          <a:xfrm>
            <a:off x="685800" y="1143000"/>
            <a:ext cx="5486040" cy="3085920"/>
          </a:xfrm>
          <a:prstGeom prst="rect">
            <a:avLst/>
          </a:prstGeom>
        </p:spPr>
      </p:sp>
      <p:sp>
        <p:nvSpPr>
          <p:cNvPr id="425"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US" sz="2000" spc="-1" strike="noStrike">
                <a:solidFill>
                  <a:srgbClr val="1d2228"/>
                </a:solidFill>
                <a:latin typeface="UICTFontTextStyleBody"/>
              </a:rPr>
              <a:t>I have broken our methodology into two parts - enclosure selection and LCA for embodied carbon analysis. Our research partners at RDH worked on the enclosure selection because of their wealth of experience in this area and their relationship with manufacturers, contractors, and other consultants in the industry. At TMU, we conducted the embodied carbon analysis. </a:t>
            </a:r>
            <a:endParaRPr b="0" lang="en-GB" sz="2000" spc="-1" strike="noStrike">
              <a:latin typeface="Arial"/>
            </a:endParaRPr>
          </a:p>
          <a:p>
            <a:pPr>
              <a:lnSpc>
                <a:spcPct val="100000"/>
              </a:lnSpc>
              <a:tabLst>
                <a:tab algn="l" pos="0"/>
              </a:tabLst>
            </a:pPr>
            <a:endParaRPr b="0" lang="en-GB" sz="2000" spc="-1" strike="noStrike">
              <a:latin typeface="Arial"/>
            </a:endParaRPr>
          </a:p>
        </p:txBody>
      </p:sp>
      <p:sp>
        <p:nvSpPr>
          <p:cNvPr id="426"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3808D10A-3E86-47C2-B8CE-EE1D0F8DDED8}"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PlaceHolder 1"/>
          <p:cNvSpPr>
            <a:spLocks noGrp="1"/>
          </p:cNvSpPr>
          <p:nvPr>
            <p:ph type="sldImg"/>
          </p:nvPr>
        </p:nvSpPr>
        <p:spPr>
          <a:xfrm>
            <a:off x="685800" y="1143000"/>
            <a:ext cx="5486040" cy="3085920"/>
          </a:xfrm>
          <a:prstGeom prst="rect">
            <a:avLst/>
          </a:prstGeom>
        </p:spPr>
      </p:sp>
      <p:sp>
        <p:nvSpPr>
          <p:cNvPr id="428"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US" sz="2000" spc="-1" strike="noStrike">
                <a:solidFill>
                  <a:srgbClr val="1d2228"/>
                </a:solidFill>
                <a:latin typeface="UICTFontTextStyleBody"/>
              </a:rPr>
              <a:t>There were three steps in the enclosure selection methodology - the first was setting performance targets, the second was exploring the assembly configurations in the GTHA to determine the 26 most-commonly used assemblies as the last step. I’ll touch on each step a little more in the coming slides</a:t>
            </a:r>
            <a:endParaRPr b="0" lang="en-GB" sz="2000" spc="-1" strike="noStrike">
              <a:latin typeface="Arial"/>
            </a:endParaRPr>
          </a:p>
          <a:p>
            <a:pPr>
              <a:lnSpc>
                <a:spcPct val="100000"/>
              </a:lnSpc>
              <a:tabLst>
                <a:tab algn="l" pos="0"/>
              </a:tabLst>
            </a:pPr>
            <a:endParaRPr b="0" lang="en-GB" sz="2000" spc="-1" strike="noStrike">
              <a:latin typeface="Arial"/>
            </a:endParaRPr>
          </a:p>
        </p:txBody>
      </p:sp>
      <p:sp>
        <p:nvSpPr>
          <p:cNvPr id="429"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FB358C97-A69A-46F1-9679-2E8B0F551924}"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PlaceHolder 1"/>
          <p:cNvSpPr>
            <a:spLocks noGrp="1"/>
          </p:cNvSpPr>
          <p:nvPr>
            <p:ph type="sldImg"/>
          </p:nvPr>
        </p:nvSpPr>
        <p:spPr>
          <a:xfrm>
            <a:off x="685800" y="1143000"/>
            <a:ext cx="5486040" cy="3085920"/>
          </a:xfrm>
          <a:prstGeom prst="rect">
            <a:avLst/>
          </a:prstGeom>
        </p:spPr>
      </p:sp>
      <p:sp>
        <p:nvSpPr>
          <p:cNvPr id="431"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US" sz="2000" spc="-1" strike="noStrike">
                <a:solidFill>
                  <a:srgbClr val="1d2228"/>
                </a:solidFill>
                <a:latin typeface="UICTFontTextStyleBody"/>
              </a:rPr>
              <a:t>When we began this research, the TGS version 3 was in effect, and we wanted to set reasonable performance targets that exceeded the standard then. We used an R-value of R-25 for the walls and floors and R-30 for the roofs.  These targets are not ambitious by today’s standards but represent mainstream base targets. </a:t>
            </a:r>
            <a:endParaRPr b="0" lang="en-GB" sz="2000" spc="-1" strike="noStrike">
              <a:latin typeface="Arial"/>
            </a:endParaRPr>
          </a:p>
          <a:p>
            <a:pPr>
              <a:lnSpc>
                <a:spcPct val="100000"/>
              </a:lnSpc>
              <a:tabLst>
                <a:tab algn="l" pos="0"/>
              </a:tabLst>
            </a:pPr>
            <a:endParaRPr b="0" lang="en-GB" sz="2000" spc="-1" strike="noStrike">
              <a:latin typeface="Arial"/>
            </a:endParaRPr>
          </a:p>
        </p:txBody>
      </p:sp>
      <p:sp>
        <p:nvSpPr>
          <p:cNvPr id="432"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9026F86E-C3FB-40A9-881D-16165682EFF7}" type="slidenum">
              <a:rPr b="0" lang="en-CA" sz="1200" spc="-1" strike="noStrike">
                <a:latin typeface="Times New Roman"/>
              </a:rPr>
              <a:t>&lt;number&gt;</a:t>
            </a:fld>
            <a:endParaRPr b="0" lang="en-GB"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PlaceHolder 1"/>
          <p:cNvSpPr>
            <a:spLocks noGrp="1"/>
          </p:cNvSpPr>
          <p:nvPr>
            <p:ph type="sldImg"/>
          </p:nvPr>
        </p:nvSpPr>
        <p:spPr>
          <a:xfrm>
            <a:off x="685800" y="1143000"/>
            <a:ext cx="5486040" cy="3085920"/>
          </a:xfrm>
          <a:prstGeom prst="rect">
            <a:avLst/>
          </a:prstGeom>
        </p:spPr>
      </p:sp>
      <p:sp>
        <p:nvSpPr>
          <p:cNvPr id="434"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US" sz="2000" spc="-1" strike="noStrike">
                <a:solidFill>
                  <a:srgbClr val="1d2228"/>
                </a:solidFill>
                <a:latin typeface="UICTFontTextStyleBody"/>
              </a:rPr>
              <a:t>Based on RDH’s experience working with envelope systems and in consultation with other consultants in the GTHA, the RDH team gathered several enclosure configurations for review. It was important that the assemblies were among the commonly-used in the GTHA and the selections had a variety of materials. It was also important that they could be used in new construction and some for retrofit applications.</a:t>
            </a:r>
            <a:endParaRPr b="0" lang="en-GB" sz="2000" spc="-1" strike="noStrike">
              <a:latin typeface="Arial"/>
            </a:endParaRPr>
          </a:p>
          <a:p>
            <a:pPr>
              <a:lnSpc>
                <a:spcPct val="100000"/>
              </a:lnSpc>
              <a:tabLst>
                <a:tab algn="l" pos="0"/>
              </a:tabLst>
            </a:pPr>
            <a:endParaRPr b="0" lang="en-GB" sz="2000" spc="-1" strike="noStrike">
              <a:latin typeface="Arial"/>
            </a:endParaRPr>
          </a:p>
        </p:txBody>
      </p:sp>
      <p:sp>
        <p:nvSpPr>
          <p:cNvPr id="435" name="TextShape 3"/>
          <p:cNvSpPr txBox="1"/>
          <p:nvPr/>
        </p:nvSpPr>
        <p:spPr>
          <a:xfrm>
            <a:off x="3884760" y="8685360"/>
            <a:ext cx="2971440" cy="458280"/>
          </a:xfrm>
          <a:prstGeom prst="rect">
            <a:avLst/>
          </a:prstGeom>
          <a:noFill/>
          <a:ln w="0">
            <a:noFill/>
          </a:ln>
        </p:spPr>
        <p:txBody>
          <a:bodyPr anchor="b">
            <a:noAutofit/>
          </a:bodyPr>
          <a:p>
            <a:pPr algn="r">
              <a:lnSpc>
                <a:spcPct val="100000"/>
              </a:lnSpc>
            </a:pPr>
            <a:fld id="{7FFA364F-663C-4A20-A70A-8696AEBBAF01}" type="slidenum">
              <a:rPr b="0" lang="en-CA" sz="1200" spc="-1" strike="noStrike">
                <a:latin typeface="Times New Roman"/>
              </a:rPr>
              <a:t>&lt;number&gt;</a:t>
            </a:fld>
            <a:endParaRPr b="0" lang="en-GB"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7" name="PlaceHolder 2"/>
          <p:cNvSpPr>
            <a:spLocks noGrp="1"/>
          </p:cNvSpPr>
          <p:nvPr>
            <p:ph type="body"/>
          </p:nvPr>
        </p:nvSpPr>
        <p:spPr>
          <a:xfrm>
            <a:off x="914400" y="2406960"/>
            <a:ext cx="16458840" cy="2845440"/>
          </a:xfrm>
          <a:prstGeom prst="rect">
            <a:avLst/>
          </a:prstGeom>
        </p:spPr>
        <p:txBody>
          <a:bodyPr lIns="0" rIns="0" tIns="0" bIns="0">
            <a:normAutofit/>
          </a:bodyPr>
          <a:p>
            <a:endParaRPr b="0" lang="en-US" sz="3200" spc="-1" strike="noStrike">
              <a:solidFill>
                <a:srgbClr val="000000"/>
              </a:solidFill>
              <a:latin typeface="Calibri"/>
            </a:endParaRPr>
          </a:p>
        </p:txBody>
      </p:sp>
      <p:sp>
        <p:nvSpPr>
          <p:cNvPr id="28" name="PlaceHolder 3"/>
          <p:cNvSpPr>
            <a:spLocks noGrp="1"/>
          </p:cNvSpPr>
          <p:nvPr>
            <p:ph type="body"/>
          </p:nvPr>
        </p:nvSpPr>
        <p:spPr>
          <a:xfrm>
            <a:off x="914400" y="5523120"/>
            <a:ext cx="16458840" cy="28454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914400" y="410400"/>
            <a:ext cx="16458840" cy="17175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0" name="PlaceHolder 2"/>
          <p:cNvSpPr>
            <a:spLocks noGrp="1"/>
          </p:cNvSpPr>
          <p:nvPr>
            <p:ph type="body"/>
          </p:nvPr>
        </p:nvSpPr>
        <p:spPr>
          <a:xfrm>
            <a:off x="914400" y="2406960"/>
            <a:ext cx="8031600" cy="2845440"/>
          </a:xfrm>
          <a:prstGeom prst="rect">
            <a:avLst/>
          </a:prstGeom>
        </p:spPr>
        <p:txBody>
          <a:bodyPr lIns="0" rIns="0" tIns="0" bIns="0">
            <a:normAutofit/>
          </a:bodyPr>
          <a:p>
            <a:endParaRPr b="0" lang="en-US" sz="3200" spc="-1" strike="noStrike">
              <a:solidFill>
                <a:srgbClr val="000000"/>
              </a:solidFill>
              <a:latin typeface="Calibri"/>
            </a:endParaRPr>
          </a:p>
        </p:txBody>
      </p:sp>
      <p:sp>
        <p:nvSpPr>
          <p:cNvPr id="31" name="PlaceHolder 3"/>
          <p:cNvSpPr>
            <a:spLocks noGrp="1"/>
          </p:cNvSpPr>
          <p:nvPr>
            <p:ph type="body"/>
          </p:nvPr>
        </p:nvSpPr>
        <p:spPr>
          <a:xfrm>
            <a:off x="9348120" y="2406960"/>
            <a:ext cx="8031600" cy="2845440"/>
          </a:xfrm>
          <a:prstGeom prst="rect">
            <a:avLst/>
          </a:prstGeom>
        </p:spPr>
        <p:txBody>
          <a:bodyPr lIns="0" rIns="0" tIns="0" bIns="0">
            <a:normAutofit/>
          </a:bodyPr>
          <a:p>
            <a:endParaRPr b="0" lang="en-US" sz="3200" spc="-1" strike="noStrike">
              <a:solidFill>
                <a:srgbClr val="000000"/>
              </a:solidFill>
              <a:latin typeface="Calibri"/>
            </a:endParaRPr>
          </a:p>
        </p:txBody>
      </p:sp>
      <p:sp>
        <p:nvSpPr>
          <p:cNvPr id="32" name="PlaceHolder 4"/>
          <p:cNvSpPr>
            <a:spLocks noGrp="1"/>
          </p:cNvSpPr>
          <p:nvPr>
            <p:ph type="body"/>
          </p:nvPr>
        </p:nvSpPr>
        <p:spPr>
          <a:xfrm>
            <a:off x="914400" y="5523120"/>
            <a:ext cx="8031600" cy="2845440"/>
          </a:xfrm>
          <a:prstGeom prst="rect">
            <a:avLst/>
          </a:prstGeom>
        </p:spPr>
        <p:txBody>
          <a:bodyPr lIns="0" rIns="0" tIns="0" bIns="0">
            <a:normAutofit/>
          </a:bodyPr>
          <a:p>
            <a:endParaRPr b="0" lang="en-US" sz="3200" spc="-1" strike="noStrike">
              <a:solidFill>
                <a:srgbClr val="000000"/>
              </a:solidFill>
              <a:latin typeface="Calibri"/>
            </a:endParaRPr>
          </a:p>
        </p:txBody>
      </p:sp>
      <p:sp>
        <p:nvSpPr>
          <p:cNvPr id="33" name="PlaceHolder 5"/>
          <p:cNvSpPr>
            <a:spLocks noGrp="1"/>
          </p:cNvSpPr>
          <p:nvPr>
            <p:ph type="body"/>
          </p:nvPr>
        </p:nvSpPr>
        <p:spPr>
          <a:xfrm>
            <a:off x="9348120" y="5523120"/>
            <a:ext cx="8031600" cy="28454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914400" y="410400"/>
            <a:ext cx="16458840" cy="17175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5" name="PlaceHolder 2"/>
          <p:cNvSpPr>
            <a:spLocks noGrp="1"/>
          </p:cNvSpPr>
          <p:nvPr>
            <p:ph type="body"/>
          </p:nvPr>
        </p:nvSpPr>
        <p:spPr>
          <a:xfrm>
            <a:off x="914400" y="2406960"/>
            <a:ext cx="5299560" cy="2845440"/>
          </a:xfrm>
          <a:prstGeom prst="rect">
            <a:avLst/>
          </a:prstGeom>
        </p:spPr>
        <p:txBody>
          <a:bodyPr lIns="0" rIns="0" tIns="0" bIns="0">
            <a:normAutofit/>
          </a:bodyPr>
          <a:p>
            <a:endParaRPr b="0" lang="en-US" sz="3200" spc="-1" strike="noStrike">
              <a:solidFill>
                <a:srgbClr val="000000"/>
              </a:solidFill>
              <a:latin typeface="Calibri"/>
            </a:endParaRPr>
          </a:p>
        </p:txBody>
      </p:sp>
      <p:sp>
        <p:nvSpPr>
          <p:cNvPr id="36" name="PlaceHolder 3"/>
          <p:cNvSpPr>
            <a:spLocks noGrp="1"/>
          </p:cNvSpPr>
          <p:nvPr>
            <p:ph type="body"/>
          </p:nvPr>
        </p:nvSpPr>
        <p:spPr>
          <a:xfrm>
            <a:off x="6479280" y="2406960"/>
            <a:ext cx="5299560" cy="2845440"/>
          </a:xfrm>
          <a:prstGeom prst="rect">
            <a:avLst/>
          </a:prstGeom>
        </p:spPr>
        <p:txBody>
          <a:bodyPr lIns="0" rIns="0" tIns="0" bIns="0">
            <a:normAutofit/>
          </a:bodyPr>
          <a:p>
            <a:endParaRPr b="0" lang="en-US" sz="3200" spc="-1" strike="noStrike">
              <a:solidFill>
                <a:srgbClr val="000000"/>
              </a:solidFill>
              <a:latin typeface="Calibri"/>
            </a:endParaRPr>
          </a:p>
        </p:txBody>
      </p:sp>
      <p:sp>
        <p:nvSpPr>
          <p:cNvPr id="37" name="PlaceHolder 4"/>
          <p:cNvSpPr>
            <a:spLocks noGrp="1"/>
          </p:cNvSpPr>
          <p:nvPr>
            <p:ph type="body"/>
          </p:nvPr>
        </p:nvSpPr>
        <p:spPr>
          <a:xfrm>
            <a:off x="12044160" y="2406960"/>
            <a:ext cx="5299560" cy="2845440"/>
          </a:xfrm>
          <a:prstGeom prst="rect">
            <a:avLst/>
          </a:prstGeom>
        </p:spPr>
        <p:txBody>
          <a:bodyPr lIns="0" rIns="0" tIns="0" bIns="0">
            <a:normAutofit/>
          </a:bodyPr>
          <a:p>
            <a:endParaRPr b="0" lang="en-US" sz="3200" spc="-1" strike="noStrike">
              <a:solidFill>
                <a:srgbClr val="000000"/>
              </a:solidFill>
              <a:latin typeface="Calibri"/>
            </a:endParaRPr>
          </a:p>
        </p:txBody>
      </p:sp>
      <p:sp>
        <p:nvSpPr>
          <p:cNvPr id="38" name="PlaceHolder 5"/>
          <p:cNvSpPr>
            <a:spLocks noGrp="1"/>
          </p:cNvSpPr>
          <p:nvPr>
            <p:ph type="body"/>
          </p:nvPr>
        </p:nvSpPr>
        <p:spPr>
          <a:xfrm>
            <a:off x="914400" y="5523120"/>
            <a:ext cx="5299560" cy="2845440"/>
          </a:xfrm>
          <a:prstGeom prst="rect">
            <a:avLst/>
          </a:prstGeom>
        </p:spPr>
        <p:txBody>
          <a:bodyPr lIns="0" rIns="0" tIns="0" bIns="0">
            <a:normAutofit/>
          </a:bodyPr>
          <a:p>
            <a:endParaRPr b="0" lang="en-US" sz="3200" spc="-1" strike="noStrike">
              <a:solidFill>
                <a:srgbClr val="000000"/>
              </a:solidFill>
              <a:latin typeface="Calibri"/>
            </a:endParaRPr>
          </a:p>
        </p:txBody>
      </p:sp>
      <p:sp>
        <p:nvSpPr>
          <p:cNvPr id="39" name="PlaceHolder 6"/>
          <p:cNvSpPr>
            <a:spLocks noGrp="1"/>
          </p:cNvSpPr>
          <p:nvPr>
            <p:ph type="body"/>
          </p:nvPr>
        </p:nvSpPr>
        <p:spPr>
          <a:xfrm>
            <a:off x="6479280" y="5523120"/>
            <a:ext cx="5299560" cy="2845440"/>
          </a:xfrm>
          <a:prstGeom prst="rect">
            <a:avLst/>
          </a:prstGeom>
        </p:spPr>
        <p:txBody>
          <a:bodyPr lIns="0" rIns="0" tIns="0" bIns="0">
            <a:normAutofit/>
          </a:bodyPr>
          <a:p>
            <a:endParaRPr b="0" lang="en-US" sz="3200" spc="-1" strike="noStrike">
              <a:solidFill>
                <a:srgbClr val="000000"/>
              </a:solidFill>
              <a:latin typeface="Calibri"/>
            </a:endParaRPr>
          </a:p>
        </p:txBody>
      </p:sp>
      <p:sp>
        <p:nvSpPr>
          <p:cNvPr id="40" name="PlaceHolder 7"/>
          <p:cNvSpPr>
            <a:spLocks noGrp="1"/>
          </p:cNvSpPr>
          <p:nvPr>
            <p:ph type="body"/>
          </p:nvPr>
        </p:nvSpPr>
        <p:spPr>
          <a:xfrm>
            <a:off x="12044160" y="5523120"/>
            <a:ext cx="5299560" cy="28454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410400"/>
            <a:ext cx="16458840" cy="17175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 name="PlaceHolder 2"/>
          <p:cNvSpPr>
            <a:spLocks noGrp="1"/>
          </p:cNvSpPr>
          <p:nvPr>
            <p:ph type="subTitle"/>
          </p:nvPr>
        </p:nvSpPr>
        <p:spPr>
          <a:xfrm>
            <a:off x="914400" y="2406960"/>
            <a:ext cx="16458840" cy="596592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914400" y="410400"/>
            <a:ext cx="16458840" cy="17175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8" name="PlaceHolder 2"/>
          <p:cNvSpPr>
            <a:spLocks noGrp="1"/>
          </p:cNvSpPr>
          <p:nvPr>
            <p:ph type="body"/>
          </p:nvPr>
        </p:nvSpPr>
        <p:spPr>
          <a:xfrm>
            <a:off x="914400" y="2406960"/>
            <a:ext cx="16458840" cy="59659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410400"/>
            <a:ext cx="16458840" cy="17175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0" name="PlaceHolder 2"/>
          <p:cNvSpPr>
            <a:spLocks noGrp="1"/>
          </p:cNvSpPr>
          <p:nvPr>
            <p:ph type="body"/>
          </p:nvPr>
        </p:nvSpPr>
        <p:spPr>
          <a:xfrm>
            <a:off x="914400" y="2406960"/>
            <a:ext cx="8031600" cy="5965920"/>
          </a:xfrm>
          <a:prstGeom prst="rect">
            <a:avLst/>
          </a:prstGeom>
        </p:spPr>
        <p:txBody>
          <a:bodyPr lIns="0" rIns="0" tIns="0" bIns="0">
            <a:normAutofit/>
          </a:bodyPr>
          <a:p>
            <a:endParaRPr b="0" lang="en-US" sz="3200" spc="-1" strike="noStrike">
              <a:solidFill>
                <a:srgbClr val="000000"/>
              </a:solidFill>
              <a:latin typeface="Calibri"/>
            </a:endParaRPr>
          </a:p>
        </p:txBody>
      </p:sp>
      <p:sp>
        <p:nvSpPr>
          <p:cNvPr id="11" name="PlaceHolder 3"/>
          <p:cNvSpPr>
            <a:spLocks noGrp="1"/>
          </p:cNvSpPr>
          <p:nvPr>
            <p:ph type="body"/>
          </p:nvPr>
        </p:nvSpPr>
        <p:spPr>
          <a:xfrm>
            <a:off x="9348120" y="2406960"/>
            <a:ext cx="8031600" cy="59659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914400" y="410400"/>
            <a:ext cx="16458840" cy="171756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914400" y="410400"/>
            <a:ext cx="16458840" cy="7962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914400" y="410400"/>
            <a:ext cx="16458840" cy="17175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5" name="PlaceHolder 2"/>
          <p:cNvSpPr>
            <a:spLocks noGrp="1"/>
          </p:cNvSpPr>
          <p:nvPr>
            <p:ph type="body"/>
          </p:nvPr>
        </p:nvSpPr>
        <p:spPr>
          <a:xfrm>
            <a:off x="914400" y="2406960"/>
            <a:ext cx="8031600" cy="28454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 name="PlaceHolder 3"/>
          <p:cNvSpPr>
            <a:spLocks noGrp="1"/>
          </p:cNvSpPr>
          <p:nvPr>
            <p:ph type="body"/>
          </p:nvPr>
        </p:nvSpPr>
        <p:spPr>
          <a:xfrm>
            <a:off x="9348120" y="2406960"/>
            <a:ext cx="8031600" cy="5965920"/>
          </a:xfrm>
          <a:prstGeom prst="rect">
            <a:avLst/>
          </a:prstGeom>
        </p:spPr>
        <p:txBody>
          <a:bodyPr lIns="0" rIns="0" tIns="0" bIns="0">
            <a:normAutofit/>
          </a:bodyPr>
          <a:p>
            <a:endParaRPr b="0" lang="en-US" sz="3200" spc="-1" strike="noStrike">
              <a:solidFill>
                <a:srgbClr val="000000"/>
              </a:solidFill>
              <a:latin typeface="Calibri"/>
            </a:endParaRPr>
          </a:p>
        </p:txBody>
      </p:sp>
      <p:sp>
        <p:nvSpPr>
          <p:cNvPr id="17" name="PlaceHolder 4"/>
          <p:cNvSpPr>
            <a:spLocks noGrp="1"/>
          </p:cNvSpPr>
          <p:nvPr>
            <p:ph type="body"/>
          </p:nvPr>
        </p:nvSpPr>
        <p:spPr>
          <a:xfrm>
            <a:off x="914400" y="5523120"/>
            <a:ext cx="8031600" cy="28454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914400" y="410400"/>
            <a:ext cx="16458840" cy="17175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9" name="PlaceHolder 2"/>
          <p:cNvSpPr>
            <a:spLocks noGrp="1"/>
          </p:cNvSpPr>
          <p:nvPr>
            <p:ph type="body"/>
          </p:nvPr>
        </p:nvSpPr>
        <p:spPr>
          <a:xfrm>
            <a:off x="914400" y="2406960"/>
            <a:ext cx="8031600" cy="5965920"/>
          </a:xfrm>
          <a:prstGeom prst="rect">
            <a:avLst/>
          </a:prstGeom>
        </p:spPr>
        <p:txBody>
          <a:bodyPr lIns="0" rIns="0" tIns="0" bIns="0">
            <a:normAutofit/>
          </a:bodyPr>
          <a:p>
            <a:endParaRPr b="0" lang="en-US" sz="3200" spc="-1" strike="noStrike">
              <a:solidFill>
                <a:srgbClr val="000000"/>
              </a:solidFill>
              <a:latin typeface="Calibri"/>
            </a:endParaRPr>
          </a:p>
        </p:txBody>
      </p:sp>
      <p:sp>
        <p:nvSpPr>
          <p:cNvPr id="20" name="PlaceHolder 3"/>
          <p:cNvSpPr>
            <a:spLocks noGrp="1"/>
          </p:cNvSpPr>
          <p:nvPr>
            <p:ph type="body"/>
          </p:nvPr>
        </p:nvSpPr>
        <p:spPr>
          <a:xfrm>
            <a:off x="9348120" y="2406960"/>
            <a:ext cx="8031600" cy="2845440"/>
          </a:xfrm>
          <a:prstGeom prst="rect">
            <a:avLst/>
          </a:prstGeom>
        </p:spPr>
        <p:txBody>
          <a:bodyPr lIns="0" rIns="0" tIns="0" bIns="0">
            <a:normAutofit/>
          </a:bodyPr>
          <a:p>
            <a:endParaRPr b="0" lang="en-US" sz="3200" spc="-1" strike="noStrike">
              <a:solidFill>
                <a:srgbClr val="000000"/>
              </a:solidFill>
              <a:latin typeface="Calibri"/>
            </a:endParaRPr>
          </a:p>
        </p:txBody>
      </p:sp>
      <p:sp>
        <p:nvSpPr>
          <p:cNvPr id="21" name="PlaceHolder 4"/>
          <p:cNvSpPr>
            <a:spLocks noGrp="1"/>
          </p:cNvSpPr>
          <p:nvPr>
            <p:ph type="body"/>
          </p:nvPr>
        </p:nvSpPr>
        <p:spPr>
          <a:xfrm>
            <a:off x="9348120" y="5523120"/>
            <a:ext cx="8031600" cy="28454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14400" y="410400"/>
            <a:ext cx="16458840" cy="17175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3" name="PlaceHolder 2"/>
          <p:cNvSpPr>
            <a:spLocks noGrp="1"/>
          </p:cNvSpPr>
          <p:nvPr>
            <p:ph type="body"/>
          </p:nvPr>
        </p:nvSpPr>
        <p:spPr>
          <a:xfrm>
            <a:off x="914400" y="2406960"/>
            <a:ext cx="8031600" cy="2845440"/>
          </a:xfrm>
          <a:prstGeom prst="rect">
            <a:avLst/>
          </a:prstGeom>
        </p:spPr>
        <p:txBody>
          <a:bodyPr lIns="0" rIns="0" tIns="0" bIns="0">
            <a:normAutofit/>
          </a:bodyPr>
          <a:p>
            <a:endParaRPr b="0" lang="en-US" sz="3200" spc="-1" strike="noStrike">
              <a:solidFill>
                <a:srgbClr val="000000"/>
              </a:solidFill>
              <a:latin typeface="Calibri"/>
            </a:endParaRPr>
          </a:p>
        </p:txBody>
      </p:sp>
      <p:sp>
        <p:nvSpPr>
          <p:cNvPr id="24" name="PlaceHolder 3"/>
          <p:cNvSpPr>
            <a:spLocks noGrp="1"/>
          </p:cNvSpPr>
          <p:nvPr>
            <p:ph type="body"/>
          </p:nvPr>
        </p:nvSpPr>
        <p:spPr>
          <a:xfrm>
            <a:off x="9348120" y="2406960"/>
            <a:ext cx="8031600" cy="2845440"/>
          </a:xfrm>
          <a:prstGeom prst="rect">
            <a:avLst/>
          </a:prstGeom>
        </p:spPr>
        <p:txBody>
          <a:bodyPr lIns="0" rIns="0" tIns="0" bIns="0">
            <a:normAutofit/>
          </a:bodyPr>
          <a:p>
            <a:endParaRPr b="0" lang="en-US" sz="3200" spc="-1" strike="noStrike">
              <a:solidFill>
                <a:srgbClr val="000000"/>
              </a:solidFill>
              <a:latin typeface="Calibri"/>
            </a:endParaRPr>
          </a:p>
        </p:txBody>
      </p:sp>
      <p:sp>
        <p:nvSpPr>
          <p:cNvPr id="25" name="PlaceHolder 4"/>
          <p:cNvSpPr>
            <a:spLocks noGrp="1"/>
          </p:cNvSpPr>
          <p:nvPr>
            <p:ph type="body"/>
          </p:nvPr>
        </p:nvSpPr>
        <p:spPr>
          <a:xfrm>
            <a:off x="914400" y="5523120"/>
            <a:ext cx="16458840" cy="28454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dt"/>
          </p:nvPr>
        </p:nvSpPr>
        <p:spPr>
          <a:xfrm>
            <a:off x="457200" y="6356520"/>
            <a:ext cx="2133360" cy="364680"/>
          </a:xfrm>
          <a:prstGeom prst="rect">
            <a:avLst/>
          </a:prstGeom>
        </p:spPr>
        <p:txBody>
          <a:bodyPr anchor="ctr">
            <a:noAutofit/>
          </a:bodyPr>
          <a:p>
            <a:pPr>
              <a:lnSpc>
                <a:spcPct val="100000"/>
              </a:lnSpc>
            </a:pPr>
            <a:fld id="{65D26554-997A-4AD8-9773-8564D3B7860A}" type="datetime">
              <a:rPr b="0" lang="en-US" sz="1200" spc="-1" strike="noStrike">
                <a:solidFill>
                  <a:srgbClr val="8b8b8b"/>
                </a:solidFill>
                <a:latin typeface="Calibri"/>
              </a:rPr>
              <a:t>9/23/23</a:t>
            </a:fld>
            <a:endParaRPr b="0" lang="en-GB" sz="1200" spc="-1" strike="noStrike">
              <a:latin typeface="Times New Roman"/>
            </a:endParaRPr>
          </a:p>
        </p:txBody>
      </p:sp>
      <p:sp>
        <p:nvSpPr>
          <p:cNvPr id="1" name="PlaceHolder 2"/>
          <p:cNvSpPr>
            <a:spLocks noGrp="1"/>
          </p:cNvSpPr>
          <p:nvPr>
            <p:ph type="ftr"/>
          </p:nvPr>
        </p:nvSpPr>
        <p:spPr>
          <a:xfrm>
            <a:off x="3124080" y="6356520"/>
            <a:ext cx="2895120" cy="364680"/>
          </a:xfrm>
          <a:prstGeom prst="rect">
            <a:avLst/>
          </a:prstGeom>
        </p:spPr>
        <p:txBody>
          <a:bodyPr anchor="ctr">
            <a:noAutofit/>
          </a:bodyPr>
          <a:p>
            <a:endParaRPr b="0" lang="en-GB" sz="2400" spc="-1" strike="noStrike">
              <a:latin typeface="Times New Roman"/>
            </a:endParaRPr>
          </a:p>
        </p:txBody>
      </p:sp>
      <p:sp>
        <p:nvSpPr>
          <p:cNvPr id="2" name="PlaceHolder 3"/>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07B7BB56-B621-4A3C-AC3D-B451465B3CF3}" type="slidenum">
              <a:rPr b="0" lang="en-US" sz="1200" spc="-1" strike="noStrike">
                <a:solidFill>
                  <a:srgbClr val="8b8b8b"/>
                </a:solidFill>
                <a:latin typeface="Calibri"/>
              </a:rPr>
              <a:t>14</a:t>
            </a:fld>
            <a:endParaRPr b="0" lang="en-GB" sz="1200" spc="-1" strike="noStrike">
              <a:latin typeface="Times New Roman"/>
            </a:endParaRPr>
          </a:p>
        </p:txBody>
      </p:sp>
      <p:sp>
        <p:nvSpPr>
          <p:cNvPr id="3" name="PlaceHolder 4"/>
          <p:cNvSpPr>
            <a:spLocks noGrp="1"/>
          </p:cNvSpPr>
          <p:nvPr>
            <p:ph type="title"/>
          </p:nvPr>
        </p:nvSpPr>
        <p:spPr>
          <a:xfrm>
            <a:off x="914400" y="410400"/>
            <a:ext cx="16458840" cy="1717560"/>
          </a:xfrm>
          <a:prstGeom prst="rect">
            <a:avLst/>
          </a:prstGeom>
        </p:spPr>
        <p:txBody>
          <a:bodyPr lIns="0" rIns="0" tIns="0" bIns="0" anchor="ctr">
            <a:noAutofit/>
          </a:bodyP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4" name="PlaceHolder 5"/>
          <p:cNvSpPr>
            <a:spLocks noGrp="1"/>
          </p:cNvSpPr>
          <p:nvPr>
            <p:ph type="body"/>
          </p:nvPr>
        </p:nvSpPr>
        <p:spPr>
          <a:xfrm>
            <a:off x="914400" y="2406960"/>
            <a:ext cx="16458840" cy="5965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1.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slideLayout" Target="../slideLayouts/slideLayout1.xml"/><Relationship Id="rId7"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slideLayout" Target="../slideLayouts/slideLayout1.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slideLayout" Target="../slideLayouts/slideLayout1.xml"/><Relationship Id="rId6"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1.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slideLayout" Target="../slideLayouts/slideLayout1.xml"/><Relationship Id="rId6"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slideLayout" Target="../slideLayouts/slideLayout1.xml"/><Relationship Id="rId8"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slideLayout" Target="../slideLayouts/slideLayout1.xml"/><Relationship Id="rId6"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slideLayout" Target="../slideLayouts/slideLayout1.xml"/><Relationship Id="rId8"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jpeg"/><Relationship Id="rId3"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73.png"/><Relationship Id="rId11"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jpeg"/><Relationship Id="rId3" Type="http://schemas.openxmlformats.org/officeDocument/2006/relationships/image" Target="../media/image76.png"/><Relationship Id="rId4"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slideLayout" Target="../slideLayouts/slideLayout1.xml"/><Relationship Id="rId4"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1.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slideLayout" Target="../slideLayouts/slideLayout1.xml"/><Relationship Id="rId5"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slideLayout" Target="../slideLayouts/slideLayout1.xml"/><Relationship Id="rId9"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1.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1.xml"/><Relationship Id="rId4"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sp>
        <p:nvSpPr>
          <p:cNvPr id="47" name="CustomShape 1"/>
          <p:cNvSpPr/>
          <p:nvPr/>
        </p:nvSpPr>
        <p:spPr>
          <a:xfrm>
            <a:off x="16594200" y="9043200"/>
            <a:ext cx="3596760" cy="1968120"/>
          </a:xfrm>
          <a:custGeom>
            <a:avLst/>
            <a:gdLst/>
            <a:ahLst/>
            <a:rect l="l" t="t" r="r" b="b"/>
            <a:pathLst>
              <a:path w="3597021" h="1968551">
                <a:moveTo>
                  <a:pt x="0" y="0"/>
                </a:moveTo>
                <a:lnTo>
                  <a:pt x="3597020" y="0"/>
                </a:lnTo>
                <a:lnTo>
                  <a:pt x="3597020" y="1968551"/>
                </a:lnTo>
                <a:lnTo>
                  <a:pt x="0" y="1968551"/>
                </a:lnTo>
                <a:lnTo>
                  <a:pt x="0" y="0"/>
                </a:lnTo>
                <a:close/>
              </a:path>
            </a:pathLst>
          </a:custGeom>
          <a:blipFill rotWithShape="0">
            <a:blip r:embed="rId1"/>
            <a:stretch/>
          </a:blipFill>
          <a:ln w="0">
            <a:noFill/>
          </a:ln>
        </p:spPr>
        <p:style>
          <a:lnRef idx="0"/>
          <a:fillRef idx="0"/>
          <a:effectRef idx="0"/>
          <a:fontRef idx="minor"/>
        </p:style>
      </p:sp>
      <p:grpSp>
        <p:nvGrpSpPr>
          <p:cNvPr id="48" name="Group 2"/>
          <p:cNvGrpSpPr/>
          <p:nvPr/>
        </p:nvGrpSpPr>
        <p:grpSpPr>
          <a:xfrm>
            <a:off x="-1542960" y="-630720"/>
            <a:ext cx="3085920" cy="11372040"/>
            <a:chOff x="-1542960" y="-630720"/>
            <a:chExt cx="3085920" cy="11372040"/>
          </a:xfrm>
        </p:grpSpPr>
        <p:sp>
          <p:nvSpPr>
            <p:cNvPr id="49" name="CustomShape 3"/>
            <p:cNvSpPr/>
            <p:nvPr/>
          </p:nvSpPr>
          <p:spPr>
            <a:xfrm>
              <a:off x="-1542960" y="-558360"/>
              <a:ext cx="3085920" cy="11299680"/>
            </a:xfrm>
            <a:custGeom>
              <a:avLst/>
              <a:gdLst/>
              <a:ahLst/>
              <a:rect l="l" t="t" r="r" b="b"/>
              <a:pathLst>
                <a:path w="812800" h="2976105">
                  <a:moveTo>
                    <a:pt x="0" y="0"/>
                  </a:moveTo>
                  <a:lnTo>
                    <a:pt x="812800" y="0"/>
                  </a:lnTo>
                  <a:lnTo>
                    <a:pt x="812800" y="2976105"/>
                  </a:lnTo>
                  <a:lnTo>
                    <a:pt x="0" y="2976105"/>
                  </a:lnTo>
                  <a:close/>
                </a:path>
              </a:pathLst>
            </a:custGeom>
            <a:solidFill>
              <a:srgbClr val="aebba5"/>
            </a:solidFill>
            <a:ln w="0">
              <a:noFill/>
            </a:ln>
          </p:spPr>
          <p:style>
            <a:lnRef idx="0"/>
            <a:fillRef idx="0"/>
            <a:effectRef idx="0"/>
            <a:fontRef idx="minor"/>
          </p:style>
        </p:sp>
        <p:sp>
          <p:nvSpPr>
            <p:cNvPr id="50" name="CustomShape 4"/>
            <p:cNvSpPr/>
            <p:nvPr/>
          </p:nvSpPr>
          <p:spPr>
            <a:xfrm>
              <a:off x="-1542960" y="-630720"/>
              <a:ext cx="3085920" cy="3157920"/>
            </a:xfrm>
            <a:prstGeom prst="rect">
              <a:avLst/>
            </a:prstGeom>
            <a:noFill/>
            <a:ln w="0">
              <a:noFill/>
            </a:ln>
          </p:spPr>
          <p:style>
            <a:lnRef idx="0"/>
            <a:fillRef idx="0"/>
            <a:effectRef idx="0"/>
            <a:fontRef idx="minor"/>
          </p:style>
        </p:sp>
      </p:grpSp>
      <p:sp>
        <p:nvSpPr>
          <p:cNvPr id="51" name="CustomShape 5"/>
          <p:cNvSpPr/>
          <p:nvPr/>
        </p:nvSpPr>
        <p:spPr>
          <a:xfrm>
            <a:off x="3881160" y="6437880"/>
            <a:ext cx="11460240" cy="2054520"/>
          </a:xfrm>
          <a:prstGeom prst="rect">
            <a:avLst/>
          </a:prstGeom>
          <a:noFill/>
          <a:ln w="0">
            <a:noFill/>
          </a:ln>
        </p:spPr>
        <p:style>
          <a:lnRef idx="0"/>
          <a:fillRef idx="0"/>
          <a:effectRef idx="0"/>
          <a:fontRef idx="minor"/>
        </p:style>
        <p:txBody>
          <a:bodyPr lIns="0" rIns="0" tIns="0" bIns="0">
            <a:spAutoFit/>
          </a:bodyPr>
          <a:p>
            <a:pPr>
              <a:lnSpc>
                <a:spcPts val="4045"/>
              </a:lnSpc>
            </a:pPr>
            <a:r>
              <a:rPr b="0" lang="en-US" sz="2890" spc="143" strike="noStrike">
                <a:solidFill>
                  <a:srgbClr val="231f20"/>
                </a:solidFill>
                <a:latin typeface="Open Sauce"/>
              </a:rPr>
              <a:t>A research collaboration between Toronto Metropolitan University and RDH Building Science Inc., funded by The Atmospheric Fund (TAF)</a:t>
            </a:r>
            <a:endParaRPr b="0" lang="en-GB" sz="2890" spc="-1" strike="noStrike">
              <a:latin typeface="Arial"/>
            </a:endParaRPr>
          </a:p>
          <a:p>
            <a:pPr>
              <a:lnSpc>
                <a:spcPts val="4045"/>
              </a:lnSpc>
            </a:pPr>
            <a:endParaRPr b="0" lang="en-GB" sz="2890" spc="-1" strike="noStrike">
              <a:latin typeface="Arial"/>
            </a:endParaRPr>
          </a:p>
        </p:txBody>
      </p:sp>
      <p:sp>
        <p:nvSpPr>
          <p:cNvPr id="52" name="CustomShape 6"/>
          <p:cNvSpPr/>
          <p:nvPr/>
        </p:nvSpPr>
        <p:spPr>
          <a:xfrm>
            <a:off x="3960000" y="1980000"/>
            <a:ext cx="13578840" cy="4442040"/>
          </a:xfrm>
          <a:prstGeom prst="rect">
            <a:avLst/>
          </a:prstGeom>
          <a:noFill/>
          <a:ln w="0">
            <a:noFill/>
          </a:ln>
        </p:spPr>
        <p:style>
          <a:lnRef idx="0"/>
          <a:fillRef idx="0"/>
          <a:effectRef idx="0"/>
          <a:fontRef idx="minor"/>
        </p:style>
        <p:txBody>
          <a:bodyPr lIns="0" rIns="0" tIns="0" bIns="0">
            <a:spAutoFit/>
          </a:bodyPr>
          <a:p>
            <a:pPr>
              <a:lnSpc>
                <a:spcPts val="6996"/>
              </a:lnSpc>
            </a:pPr>
            <a:r>
              <a:rPr b="0" lang="en-US" sz="7290" spc="253" strike="noStrike">
                <a:solidFill>
                  <a:srgbClr val="231f20"/>
                </a:solidFill>
                <a:latin typeface="Codec Pro Ultra-Bold"/>
              </a:rPr>
              <a:t>Quantifying the Embodied Emissions of Building Envelope Systems in a Toronto Context</a:t>
            </a:r>
            <a:endParaRPr b="0" lang="en-GB" sz="7290" spc="-1" strike="noStrike">
              <a:latin typeface="Arial"/>
            </a:endParaRPr>
          </a:p>
        </p:txBody>
      </p:sp>
      <p:sp>
        <p:nvSpPr>
          <p:cNvPr id="53" name="CustomShape 7"/>
          <p:cNvSpPr/>
          <p:nvPr/>
        </p:nvSpPr>
        <p:spPr>
          <a:xfrm>
            <a:off x="-2777760" y="-207000"/>
            <a:ext cx="3806280" cy="2082960"/>
          </a:xfrm>
          <a:custGeom>
            <a:avLst/>
            <a:gdLst/>
            <a:ahLst/>
            <a:rect l="l" t="t" r="r" b="b"/>
            <a:pathLst>
              <a:path w="3806571" h="2083232">
                <a:moveTo>
                  <a:pt x="0" y="0"/>
                </a:moveTo>
                <a:lnTo>
                  <a:pt x="3806571" y="0"/>
                </a:lnTo>
                <a:lnTo>
                  <a:pt x="3806571" y="2083233"/>
                </a:lnTo>
                <a:lnTo>
                  <a:pt x="0" y="2083233"/>
                </a:lnTo>
                <a:lnTo>
                  <a:pt x="0" y="0"/>
                </a:lnTo>
                <a:close/>
              </a:path>
            </a:pathLst>
          </a:custGeom>
          <a:blipFill rotWithShape="0">
            <a:blip r:embed="rId2"/>
            <a:stretch/>
          </a:blipFill>
          <a:ln w="0">
            <a:noFill/>
          </a:ln>
        </p:spPr>
        <p:style>
          <a:lnRef idx="0"/>
          <a:fillRef idx="0"/>
          <a:effectRef idx="0"/>
          <a:fontRef idx="minor"/>
        </p:style>
      </p:sp>
      <p:sp>
        <p:nvSpPr>
          <p:cNvPr id="54" name="CustomShape 8"/>
          <p:cNvSpPr/>
          <p:nvPr/>
        </p:nvSpPr>
        <p:spPr>
          <a:xfrm>
            <a:off x="11305440" y="9441360"/>
            <a:ext cx="1629000" cy="885960"/>
          </a:xfrm>
          <a:custGeom>
            <a:avLst/>
            <a:gdLst/>
            <a:ahLst/>
            <a:rect l="l" t="t" r="r" b="b"/>
            <a:pathLst>
              <a:path w="1629496" h="886374">
                <a:moveTo>
                  <a:pt x="0" y="0"/>
                </a:moveTo>
                <a:lnTo>
                  <a:pt x="1629495" y="0"/>
                </a:lnTo>
                <a:lnTo>
                  <a:pt x="1629495" y="886374"/>
                </a:lnTo>
                <a:lnTo>
                  <a:pt x="0" y="886374"/>
                </a:lnTo>
                <a:lnTo>
                  <a:pt x="0" y="0"/>
                </a:lnTo>
                <a:close/>
              </a:path>
            </a:pathLst>
          </a:custGeom>
          <a:blipFill rotWithShape="0">
            <a:blip r:embed="rId3"/>
            <a:stretch/>
          </a:blipFill>
          <a:ln w="0">
            <a:noFill/>
          </a:ln>
        </p:spPr>
        <p:style>
          <a:lnRef idx="0"/>
          <a:fillRef idx="0"/>
          <a:effectRef idx="0"/>
          <a:fontRef idx="minor"/>
        </p:style>
      </p:sp>
      <p:sp>
        <p:nvSpPr>
          <p:cNvPr id="55" name="CustomShape 9"/>
          <p:cNvSpPr/>
          <p:nvPr/>
        </p:nvSpPr>
        <p:spPr>
          <a:xfrm>
            <a:off x="13144680" y="9590760"/>
            <a:ext cx="1786320" cy="677880"/>
          </a:xfrm>
          <a:custGeom>
            <a:avLst/>
            <a:gdLst/>
            <a:ahLst/>
            <a:rect l="l" t="t" r="r" b="b"/>
            <a:pathLst>
              <a:path w="1786609" h="678338">
                <a:moveTo>
                  <a:pt x="0" y="0"/>
                </a:moveTo>
                <a:lnTo>
                  <a:pt x="1786609" y="0"/>
                </a:lnTo>
                <a:lnTo>
                  <a:pt x="1786609" y="678338"/>
                </a:lnTo>
                <a:lnTo>
                  <a:pt x="0" y="678338"/>
                </a:lnTo>
                <a:lnTo>
                  <a:pt x="0" y="0"/>
                </a:lnTo>
                <a:close/>
              </a:path>
            </a:pathLst>
          </a:custGeom>
          <a:blipFill rotWithShape="0">
            <a:blip r:embed="rId4"/>
            <a:stretch/>
          </a:blipFill>
          <a:ln w="0">
            <a:noFill/>
          </a:ln>
        </p:spPr>
        <p:style>
          <a:lnRef idx="0"/>
          <a:fillRef idx="0"/>
          <a:effectRef idx="0"/>
          <a:fontRef idx="minor"/>
        </p:style>
      </p:sp>
      <p:sp>
        <p:nvSpPr>
          <p:cNvPr id="56" name="CustomShape 10"/>
          <p:cNvSpPr/>
          <p:nvPr/>
        </p:nvSpPr>
        <p:spPr>
          <a:xfrm>
            <a:off x="14931360" y="9500040"/>
            <a:ext cx="1452960" cy="827280"/>
          </a:xfrm>
          <a:custGeom>
            <a:avLst/>
            <a:gdLst/>
            <a:ahLst/>
            <a:rect l="l" t="t" r="r" b="b"/>
            <a:pathLst>
              <a:path w="1453421" h="827776">
                <a:moveTo>
                  <a:pt x="0" y="0"/>
                </a:moveTo>
                <a:lnTo>
                  <a:pt x="1453422" y="0"/>
                </a:lnTo>
                <a:lnTo>
                  <a:pt x="1453422" y="827776"/>
                </a:lnTo>
                <a:lnTo>
                  <a:pt x="0" y="827776"/>
                </a:lnTo>
                <a:lnTo>
                  <a:pt x="0" y="0"/>
                </a:lnTo>
                <a:close/>
              </a:path>
            </a:pathLst>
          </a:custGeom>
          <a:blipFill rotWithShape="0">
            <a:blip r:embed="rId5"/>
            <a:stretch/>
          </a:blipFill>
          <a:ln w="0">
            <a:noFill/>
          </a:ln>
        </p:spPr>
        <p:style>
          <a:lnRef idx="0"/>
          <a:fillRef idx="0"/>
          <a:effectRef idx="0"/>
          <a:fontRef idx="minor"/>
        </p:style>
      </p:sp>
      <p:sp>
        <p:nvSpPr>
          <p:cNvPr id="57" name="CustomShape 11"/>
          <p:cNvSpPr/>
          <p:nvPr/>
        </p:nvSpPr>
        <p:spPr>
          <a:xfrm>
            <a:off x="3881160" y="8661960"/>
            <a:ext cx="8121240" cy="1091520"/>
          </a:xfrm>
          <a:prstGeom prst="rect">
            <a:avLst/>
          </a:prstGeom>
          <a:noFill/>
          <a:ln w="0">
            <a:noFill/>
          </a:ln>
        </p:spPr>
        <p:style>
          <a:lnRef idx="0"/>
          <a:fillRef idx="0"/>
          <a:effectRef idx="0"/>
          <a:fontRef idx="minor"/>
        </p:style>
        <p:txBody>
          <a:bodyPr lIns="0" rIns="0" tIns="0" bIns="0">
            <a:spAutoFit/>
          </a:bodyPr>
          <a:p>
            <a:pPr>
              <a:lnSpc>
                <a:spcPts val="2866"/>
              </a:lnSpc>
            </a:pPr>
            <a:r>
              <a:rPr b="0" lang="en-US" sz="2050" spc="199" strike="noStrike">
                <a:solidFill>
                  <a:srgbClr val="231f20"/>
                </a:solidFill>
                <a:latin typeface="Open Sauce"/>
              </a:rPr>
              <a:t>Bofa Udisi, </a:t>
            </a:r>
            <a:r>
              <a:rPr b="0" lang="en-US" sz="2050" spc="199" strike="noStrike">
                <a:solidFill>
                  <a:srgbClr val="231f20"/>
                </a:solidFill>
                <a:latin typeface="Open Sauce Italics"/>
              </a:rPr>
              <a:t>MEB, PMP, CEM, CMVP</a:t>
            </a:r>
            <a:endParaRPr b="0" lang="en-GB" sz="2050" spc="-1" strike="noStrike">
              <a:latin typeface="Arial"/>
            </a:endParaRPr>
          </a:p>
          <a:p>
            <a:pPr>
              <a:lnSpc>
                <a:spcPts val="2866"/>
              </a:lnSpc>
            </a:pPr>
            <a:r>
              <a:rPr b="0" lang="en-US" sz="2050" spc="199" strike="noStrike">
                <a:solidFill>
                  <a:srgbClr val="231f20"/>
                </a:solidFill>
                <a:latin typeface="Open Sauce"/>
              </a:rPr>
              <a:t>Ph.D. Candidate, Toronto Metropolitan University</a:t>
            </a:r>
            <a:endParaRPr b="0" lang="en-GB" sz="2050" spc="-1" strike="noStrike">
              <a:latin typeface="Arial"/>
            </a:endParaRPr>
          </a:p>
          <a:p>
            <a:pPr>
              <a:lnSpc>
                <a:spcPts val="2866"/>
              </a:lnSpc>
            </a:pPr>
            <a:endParaRPr b="0" lang="en-GB" sz="2050" spc="-1" strike="noStrike">
              <a:latin typeface="Arial"/>
            </a:endParaRPr>
          </a:p>
        </p:txBody>
      </p:sp>
      <p:grpSp>
        <p:nvGrpSpPr>
          <p:cNvPr id="58" name="Group 12"/>
          <p:cNvGrpSpPr/>
          <p:nvPr/>
        </p:nvGrpSpPr>
        <p:grpSpPr>
          <a:xfrm>
            <a:off x="152280" y="8257320"/>
            <a:ext cx="3404880" cy="3444840"/>
            <a:chOff x="152280" y="8257320"/>
            <a:chExt cx="3404880" cy="3444840"/>
          </a:xfrm>
        </p:grpSpPr>
        <p:sp>
          <p:nvSpPr>
            <p:cNvPr id="59" name="CustomShape 13"/>
            <p:cNvSpPr/>
            <p:nvPr/>
          </p:nvSpPr>
          <p:spPr>
            <a:xfrm>
              <a:off x="152280" y="829728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60" name="CustomShape 14"/>
            <p:cNvSpPr/>
            <p:nvPr/>
          </p:nvSpPr>
          <p:spPr>
            <a:xfrm>
              <a:off x="152280" y="825732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1</a:t>
              </a:r>
              <a:endParaRPr b="0" lang="en-GB" sz="2200" spc="-1" strike="noStrike">
                <a:latin typeface="Arial"/>
              </a:endParaRPr>
            </a:p>
          </p:txBody>
        </p:sp>
      </p:grpSp>
      <p:sp>
        <p:nvSpPr>
          <p:cNvPr id="61" name="CustomShape 15"/>
          <p:cNvSpPr/>
          <p:nvPr/>
        </p:nvSpPr>
        <p:spPr>
          <a:xfrm>
            <a:off x="13626360" y="385560"/>
            <a:ext cx="1979640" cy="1186200"/>
          </a:xfrm>
          <a:prstGeom prst="rect">
            <a:avLst/>
          </a:prstGeom>
          <a:noFill/>
          <a:ln w="0">
            <a:noFill/>
          </a:ln>
        </p:spPr>
        <p:style>
          <a:lnRef idx="0"/>
          <a:fillRef idx="0"/>
          <a:effectRef idx="0"/>
          <a:fontRef idx="minor"/>
        </p:style>
        <p:txBody>
          <a:bodyPr lIns="90000" rIns="90000" tIns="45000" bIns="45000">
            <a:spAutoFit/>
          </a:bodyPr>
          <a:p>
            <a:pPr algn="ctr">
              <a:lnSpc>
                <a:spcPct val="10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r>
              <a:rPr b="1" lang="en-GB" sz="2400" spc="-1" strike="noStrike">
                <a:solidFill>
                  <a:srgbClr val="000000"/>
                </a:solidFill>
                <a:latin typeface="Times New Roman"/>
                <a:ea typeface="DejaVu Sans"/>
              </a:rPr>
              <a:t>ICARB 2023</a:t>
            </a:r>
            <a:endParaRPr b="0" lang="en-GB" sz="2400" spc="-1" strike="noStrike">
              <a:latin typeface="Arial"/>
            </a:endParaRPr>
          </a:p>
          <a:p>
            <a:pPr>
              <a:lnSpc>
                <a:spcPct val="10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r>
              <a:rPr b="0" i="1" lang="en-GB" sz="1600" spc="-1" strike="noStrike">
                <a:solidFill>
                  <a:srgbClr val="000000"/>
                </a:solidFill>
                <a:latin typeface="Times New Roman"/>
                <a:ea typeface="Microsoft YaHei"/>
              </a:rPr>
              <a:t> </a:t>
            </a:r>
            <a:r>
              <a:rPr b="0" i="1" lang="en-GB" sz="1600" spc="-1" strike="noStrike">
                <a:solidFill>
                  <a:srgbClr val="000000"/>
                </a:solidFill>
                <a:latin typeface="Times New Roman"/>
                <a:ea typeface="Microsoft YaHei"/>
              </a:rPr>
              <a:t>Measuring Net Zero</a:t>
            </a:r>
            <a:endParaRPr b="0" lang="en-GB" sz="1600" spc="-1" strike="noStrike">
              <a:latin typeface="Arial"/>
            </a:endParaRPr>
          </a:p>
          <a:p>
            <a:pPr>
              <a:lnSpc>
                <a:spcPct val="10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endParaRPr b="0" lang="en-GB" sz="1600" spc="-1" strike="noStrike">
              <a:latin typeface="Arial"/>
            </a:endParaRPr>
          </a:p>
          <a:p>
            <a:pPr>
              <a:lnSpc>
                <a:spcPct val="10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endParaRPr b="0" lang="en-GB" sz="1600" spc="-1" strike="noStrike">
              <a:latin typeface="Arial"/>
            </a:endParaRPr>
          </a:p>
        </p:txBody>
      </p:sp>
      <p:sp>
        <p:nvSpPr>
          <p:cNvPr id="62" name="Line 16"/>
          <p:cNvSpPr/>
          <p:nvPr/>
        </p:nvSpPr>
        <p:spPr>
          <a:xfrm flipH="1">
            <a:off x="1828800" y="796320"/>
            <a:ext cx="13589640" cy="3600"/>
          </a:xfrm>
          <a:prstGeom prst="line">
            <a:avLst/>
          </a:prstGeom>
          <a:ln w="6480">
            <a:solidFill>
              <a:srgbClr val="4472c4"/>
            </a:solidFill>
            <a:miter/>
          </a:ln>
        </p:spPr>
        <p:style>
          <a:lnRef idx="0"/>
          <a:fillRef idx="0"/>
          <a:effectRef idx="0"/>
          <a:fontRef idx="minor"/>
        </p:style>
      </p:sp>
      <p:pic>
        <p:nvPicPr>
          <p:cNvPr id="63" name="Picture 24" descr=""/>
          <p:cNvPicPr/>
          <p:nvPr/>
        </p:nvPicPr>
        <p:blipFill>
          <a:blip r:embed="rId6"/>
          <a:stretch/>
        </p:blipFill>
        <p:spPr>
          <a:xfrm>
            <a:off x="15543000" y="287640"/>
            <a:ext cx="1683000" cy="82044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239" name="Group 1"/>
          <p:cNvGrpSpPr/>
          <p:nvPr/>
        </p:nvGrpSpPr>
        <p:grpSpPr>
          <a:xfrm>
            <a:off x="-1542960" y="-630720"/>
            <a:ext cx="3085920" cy="11372040"/>
            <a:chOff x="-1542960" y="-630720"/>
            <a:chExt cx="3085920" cy="11372040"/>
          </a:xfrm>
        </p:grpSpPr>
        <p:sp>
          <p:nvSpPr>
            <p:cNvPr id="240" name="CustomShape 2"/>
            <p:cNvSpPr/>
            <p:nvPr/>
          </p:nvSpPr>
          <p:spPr>
            <a:xfrm>
              <a:off x="-1542960" y="-558360"/>
              <a:ext cx="3085920" cy="11299680"/>
            </a:xfrm>
            <a:custGeom>
              <a:avLst/>
              <a:gdLst/>
              <a:ahLst/>
              <a:rect l="l" t="t" r="r" b="b"/>
              <a:pathLst>
                <a:path w="812800" h="2976105">
                  <a:moveTo>
                    <a:pt x="0" y="0"/>
                  </a:moveTo>
                  <a:lnTo>
                    <a:pt x="812800" y="0"/>
                  </a:lnTo>
                  <a:lnTo>
                    <a:pt x="812800" y="2976105"/>
                  </a:lnTo>
                  <a:lnTo>
                    <a:pt x="0" y="2976105"/>
                  </a:lnTo>
                  <a:close/>
                </a:path>
              </a:pathLst>
            </a:custGeom>
            <a:solidFill>
              <a:srgbClr val="aebba5"/>
            </a:solidFill>
            <a:ln w="0">
              <a:noFill/>
            </a:ln>
          </p:spPr>
          <p:style>
            <a:lnRef idx="0"/>
            <a:fillRef idx="0"/>
            <a:effectRef idx="0"/>
            <a:fontRef idx="minor"/>
          </p:style>
        </p:sp>
        <p:sp>
          <p:nvSpPr>
            <p:cNvPr id="241" name="CustomShape 3"/>
            <p:cNvSpPr/>
            <p:nvPr/>
          </p:nvSpPr>
          <p:spPr>
            <a:xfrm>
              <a:off x="-1542960" y="-630720"/>
              <a:ext cx="3085920" cy="3157920"/>
            </a:xfrm>
            <a:prstGeom prst="rect">
              <a:avLst/>
            </a:prstGeom>
            <a:noFill/>
            <a:ln w="0">
              <a:noFill/>
            </a:ln>
          </p:spPr>
          <p:style>
            <a:lnRef idx="0"/>
            <a:fillRef idx="0"/>
            <a:effectRef idx="0"/>
            <a:fontRef idx="minor"/>
          </p:style>
        </p:sp>
      </p:grpSp>
      <p:sp>
        <p:nvSpPr>
          <p:cNvPr id="242" name="CustomShape 4"/>
          <p:cNvSpPr/>
          <p:nvPr/>
        </p:nvSpPr>
        <p:spPr>
          <a:xfrm>
            <a:off x="1804680" y="628920"/>
            <a:ext cx="8391600" cy="3032280"/>
          </a:xfrm>
          <a:prstGeom prst="rect">
            <a:avLst/>
          </a:prstGeom>
          <a:noFill/>
          <a:ln w="0">
            <a:noFill/>
          </a:ln>
        </p:spPr>
        <p:style>
          <a:lnRef idx="0"/>
          <a:fillRef idx="0"/>
          <a:effectRef idx="0"/>
          <a:fontRef idx="minor"/>
        </p:style>
        <p:txBody>
          <a:bodyPr lIns="0" rIns="0" tIns="0" bIns="0">
            <a:spAutoFit/>
          </a:bodyPr>
          <a:p>
            <a:pPr>
              <a:lnSpc>
                <a:spcPts val="7960"/>
              </a:lnSpc>
            </a:pPr>
            <a:r>
              <a:rPr b="0" lang="en-US" sz="5770" spc="562" strike="noStrike">
                <a:solidFill>
                  <a:srgbClr val="231f20"/>
                </a:solidFill>
                <a:latin typeface="Codec Pro ExtraBold"/>
              </a:rPr>
              <a:t>Enclosure Selection Methodology</a:t>
            </a:r>
            <a:endParaRPr b="0" lang="en-GB" sz="5770" spc="-1" strike="noStrike">
              <a:latin typeface="Arial"/>
            </a:endParaRPr>
          </a:p>
        </p:txBody>
      </p:sp>
      <p:sp>
        <p:nvSpPr>
          <p:cNvPr id="243" name="Line 5"/>
          <p:cNvSpPr/>
          <p:nvPr/>
        </p:nvSpPr>
        <p:spPr>
          <a:xfrm flipV="1">
            <a:off x="5672880" y="5213520"/>
            <a:ext cx="1369080" cy="1919520"/>
          </a:xfrm>
          <a:prstGeom prst="line">
            <a:avLst/>
          </a:prstGeom>
          <a:ln w="66675">
            <a:solidFill>
              <a:srgbClr val="000000">
                <a:alpha val="46000"/>
              </a:srgbClr>
            </a:solidFill>
            <a:prstDash val="sysDot"/>
            <a:round/>
          </a:ln>
        </p:spPr>
        <p:style>
          <a:lnRef idx="0"/>
          <a:fillRef idx="0"/>
          <a:effectRef idx="0"/>
          <a:fontRef idx="minor"/>
        </p:style>
      </p:sp>
      <p:sp>
        <p:nvSpPr>
          <p:cNvPr id="244" name="CustomShape 6"/>
          <p:cNvSpPr/>
          <p:nvPr/>
        </p:nvSpPr>
        <p:spPr>
          <a:xfrm>
            <a:off x="2999160" y="7407000"/>
            <a:ext cx="4042440" cy="1418760"/>
          </a:xfrm>
          <a:prstGeom prst="rect">
            <a:avLst/>
          </a:prstGeom>
          <a:noFill/>
          <a:ln w="0">
            <a:noFill/>
          </a:ln>
        </p:spPr>
        <p:style>
          <a:lnRef idx="0"/>
          <a:fillRef idx="0"/>
          <a:effectRef idx="0"/>
          <a:fontRef idx="minor"/>
        </p:style>
        <p:txBody>
          <a:bodyPr lIns="0" rIns="0" tIns="0" bIns="0">
            <a:spAutoFit/>
          </a:bodyPr>
          <a:p>
            <a:pPr algn="ctr">
              <a:lnSpc>
                <a:spcPts val="3725"/>
              </a:lnSpc>
            </a:pPr>
            <a:r>
              <a:rPr b="0" lang="en-US" sz="2700" spc="262" strike="noStrike">
                <a:solidFill>
                  <a:srgbClr val="231f20"/>
                </a:solidFill>
                <a:latin typeface="Open Sauce Bold"/>
              </a:rPr>
              <a:t>Seventeen wall assemblies</a:t>
            </a:r>
            <a:endParaRPr b="0" lang="en-GB" sz="2700" spc="-1" strike="noStrike">
              <a:latin typeface="Arial"/>
            </a:endParaRPr>
          </a:p>
          <a:p>
            <a:pPr algn="ctr">
              <a:lnSpc>
                <a:spcPts val="3725"/>
              </a:lnSpc>
            </a:pPr>
            <a:endParaRPr b="0" lang="en-GB" sz="2700" spc="-1" strike="noStrike">
              <a:latin typeface="Arial"/>
            </a:endParaRPr>
          </a:p>
        </p:txBody>
      </p:sp>
      <p:sp>
        <p:nvSpPr>
          <p:cNvPr id="245" name="Line 7"/>
          <p:cNvSpPr/>
          <p:nvPr/>
        </p:nvSpPr>
        <p:spPr>
          <a:xfrm flipV="1">
            <a:off x="9853200" y="5648040"/>
            <a:ext cx="225720" cy="2837880"/>
          </a:xfrm>
          <a:prstGeom prst="line">
            <a:avLst/>
          </a:prstGeom>
          <a:ln w="66675">
            <a:solidFill>
              <a:srgbClr val="000000">
                <a:alpha val="57000"/>
              </a:srgbClr>
            </a:solidFill>
            <a:prstDash val="sysDot"/>
            <a:round/>
          </a:ln>
        </p:spPr>
        <p:style>
          <a:lnRef idx="0"/>
          <a:fillRef idx="0"/>
          <a:effectRef idx="0"/>
          <a:fontRef idx="minor"/>
        </p:style>
      </p:sp>
      <p:sp>
        <p:nvSpPr>
          <p:cNvPr id="246" name="CustomShape 8"/>
          <p:cNvSpPr/>
          <p:nvPr/>
        </p:nvSpPr>
        <p:spPr>
          <a:xfrm>
            <a:off x="9144000" y="8694720"/>
            <a:ext cx="5772960" cy="1418760"/>
          </a:xfrm>
          <a:prstGeom prst="rect">
            <a:avLst/>
          </a:prstGeom>
          <a:noFill/>
          <a:ln w="0">
            <a:noFill/>
          </a:ln>
        </p:spPr>
        <p:style>
          <a:lnRef idx="0"/>
          <a:fillRef idx="0"/>
          <a:effectRef idx="0"/>
          <a:fontRef idx="minor"/>
        </p:style>
        <p:txBody>
          <a:bodyPr lIns="0" rIns="0" tIns="0" bIns="0">
            <a:spAutoFit/>
          </a:bodyPr>
          <a:p>
            <a:pPr algn="ctr">
              <a:lnSpc>
                <a:spcPts val="3725"/>
              </a:lnSpc>
            </a:pPr>
            <a:r>
              <a:rPr b="0" lang="en-US" sz="2700" spc="262" strike="noStrike">
                <a:solidFill>
                  <a:srgbClr val="231f20"/>
                </a:solidFill>
                <a:latin typeface="Open Sauce Bold"/>
              </a:rPr>
              <a:t>Five roof assemblies</a:t>
            </a:r>
            <a:endParaRPr b="0" lang="en-GB" sz="2700" spc="-1" strike="noStrike">
              <a:latin typeface="Arial"/>
            </a:endParaRPr>
          </a:p>
          <a:p>
            <a:pPr algn="ctr">
              <a:lnSpc>
                <a:spcPts val="3725"/>
              </a:lnSpc>
            </a:pPr>
            <a:endParaRPr b="0" lang="en-GB" sz="2700" spc="-1" strike="noStrike">
              <a:latin typeface="Arial"/>
            </a:endParaRPr>
          </a:p>
          <a:p>
            <a:pPr algn="ctr">
              <a:lnSpc>
                <a:spcPts val="3725"/>
              </a:lnSpc>
            </a:pPr>
            <a:endParaRPr b="0" lang="en-GB" sz="2700" spc="-1" strike="noStrike">
              <a:latin typeface="Arial"/>
            </a:endParaRPr>
          </a:p>
        </p:txBody>
      </p:sp>
      <p:sp>
        <p:nvSpPr>
          <p:cNvPr id="247" name="CustomShape 9"/>
          <p:cNvSpPr/>
          <p:nvPr/>
        </p:nvSpPr>
        <p:spPr>
          <a:xfrm>
            <a:off x="12404160" y="6971040"/>
            <a:ext cx="5772960" cy="945720"/>
          </a:xfrm>
          <a:prstGeom prst="rect">
            <a:avLst/>
          </a:prstGeom>
          <a:noFill/>
          <a:ln w="0">
            <a:noFill/>
          </a:ln>
        </p:spPr>
        <p:style>
          <a:lnRef idx="0"/>
          <a:fillRef idx="0"/>
          <a:effectRef idx="0"/>
          <a:fontRef idx="minor"/>
        </p:style>
        <p:txBody>
          <a:bodyPr lIns="0" rIns="0" tIns="0" bIns="0">
            <a:spAutoFit/>
          </a:bodyPr>
          <a:p>
            <a:pPr algn="ctr">
              <a:lnSpc>
                <a:spcPts val="3725"/>
              </a:lnSpc>
            </a:pPr>
            <a:r>
              <a:rPr b="0" lang="en-US" sz="2700" spc="262" strike="noStrike">
                <a:solidFill>
                  <a:srgbClr val="231f20"/>
                </a:solidFill>
                <a:latin typeface="Open Sauce Bold"/>
              </a:rPr>
              <a:t>Four floor assemblies</a:t>
            </a:r>
            <a:endParaRPr b="0" lang="en-GB" sz="2700" spc="-1" strike="noStrike">
              <a:latin typeface="Arial"/>
            </a:endParaRPr>
          </a:p>
          <a:p>
            <a:pPr algn="ctr">
              <a:lnSpc>
                <a:spcPts val="3725"/>
              </a:lnSpc>
            </a:pPr>
            <a:endParaRPr b="0" lang="en-GB" sz="2700" spc="-1" strike="noStrike">
              <a:latin typeface="Arial"/>
            </a:endParaRPr>
          </a:p>
        </p:txBody>
      </p:sp>
      <p:sp>
        <p:nvSpPr>
          <p:cNvPr id="248" name="Line 10"/>
          <p:cNvSpPr/>
          <p:nvPr/>
        </p:nvSpPr>
        <p:spPr>
          <a:xfrm flipH="1" flipV="1">
            <a:off x="12654000" y="5213520"/>
            <a:ext cx="1043280" cy="1732320"/>
          </a:xfrm>
          <a:prstGeom prst="line">
            <a:avLst/>
          </a:prstGeom>
          <a:ln w="66675">
            <a:solidFill>
              <a:srgbClr val="000000">
                <a:alpha val="57000"/>
              </a:srgbClr>
            </a:solidFill>
            <a:prstDash val="sysDot"/>
            <a:round/>
          </a:ln>
        </p:spPr>
        <p:style>
          <a:lnRef idx="0"/>
          <a:fillRef idx="0"/>
          <a:effectRef idx="0"/>
          <a:fontRef idx="minor"/>
        </p:style>
      </p:sp>
      <p:grpSp>
        <p:nvGrpSpPr>
          <p:cNvPr id="249" name="Group 11"/>
          <p:cNvGrpSpPr/>
          <p:nvPr/>
        </p:nvGrpSpPr>
        <p:grpSpPr>
          <a:xfrm>
            <a:off x="5020920" y="3250800"/>
            <a:ext cx="10116360" cy="2019240"/>
            <a:chOff x="5020920" y="3250800"/>
            <a:chExt cx="10116360" cy="2019240"/>
          </a:xfrm>
        </p:grpSpPr>
        <p:sp>
          <p:nvSpPr>
            <p:cNvPr id="250" name="CustomShape 12"/>
            <p:cNvSpPr/>
            <p:nvPr/>
          </p:nvSpPr>
          <p:spPr>
            <a:xfrm>
              <a:off x="6351480" y="3250800"/>
              <a:ext cx="7314840" cy="1462680"/>
            </a:xfrm>
            <a:custGeom>
              <a:avLst/>
              <a:gdLst/>
              <a:ahLst/>
              <a:rect l="l" t="t" r="r" b="b"/>
              <a:pathLst>
                <a:path w="9753600" h="1950720">
                  <a:moveTo>
                    <a:pt x="0" y="0"/>
                  </a:moveTo>
                  <a:lnTo>
                    <a:pt x="9753600" y="0"/>
                  </a:lnTo>
                  <a:lnTo>
                    <a:pt x="9753600" y="1950720"/>
                  </a:lnTo>
                  <a:lnTo>
                    <a:pt x="0" y="1950720"/>
                  </a:lnTo>
                  <a:lnTo>
                    <a:pt x="0" y="0"/>
                  </a:lnTo>
                  <a:close/>
                </a:path>
              </a:pathLst>
            </a:custGeom>
            <a:blipFill rotWithShape="0">
              <a:blip r:embed="rId1"/>
              <a:stretch/>
            </a:blipFill>
            <a:ln w="0">
              <a:noFill/>
            </a:ln>
          </p:spPr>
          <p:style>
            <a:lnRef idx="0"/>
            <a:fillRef idx="0"/>
            <a:effectRef idx="0"/>
            <a:fontRef idx="minor"/>
          </p:style>
        </p:sp>
        <p:sp>
          <p:nvSpPr>
            <p:cNvPr id="251" name="CustomShape 13"/>
            <p:cNvSpPr/>
            <p:nvPr/>
          </p:nvSpPr>
          <p:spPr>
            <a:xfrm>
              <a:off x="5020920" y="3681720"/>
              <a:ext cx="10116360" cy="1588320"/>
            </a:xfrm>
            <a:prstGeom prst="rect">
              <a:avLst/>
            </a:prstGeom>
            <a:noFill/>
            <a:ln w="0">
              <a:noFill/>
            </a:ln>
          </p:spPr>
          <p:style>
            <a:lnRef idx="0"/>
            <a:fillRef idx="0"/>
            <a:effectRef idx="0"/>
            <a:fontRef idx="minor"/>
          </p:style>
          <p:txBody>
            <a:bodyPr lIns="0" rIns="0" tIns="0" bIns="0">
              <a:spAutoFit/>
            </a:bodyPr>
            <a:p>
              <a:pPr algn="ctr">
                <a:lnSpc>
                  <a:spcPts val="4170"/>
                </a:lnSpc>
              </a:pPr>
              <a:r>
                <a:rPr b="0" lang="en-US" sz="3020" spc="293" strike="noStrike">
                  <a:solidFill>
                    <a:srgbClr val="231f20"/>
                  </a:solidFill>
                  <a:latin typeface="Open Sauce Bold"/>
                </a:rPr>
                <a:t>26 ASSEMBLIES BUILT</a:t>
              </a:r>
              <a:endParaRPr b="0" lang="en-GB" sz="3020" spc="-1" strike="noStrike">
                <a:latin typeface="Arial"/>
              </a:endParaRPr>
            </a:p>
            <a:p>
              <a:pPr algn="ctr">
                <a:lnSpc>
                  <a:spcPts val="4170"/>
                </a:lnSpc>
              </a:pPr>
              <a:endParaRPr b="0" lang="en-GB" sz="3020" spc="-1" strike="noStrike">
                <a:latin typeface="Arial"/>
              </a:endParaRPr>
            </a:p>
            <a:p>
              <a:pPr algn="ctr">
                <a:lnSpc>
                  <a:spcPts val="4170"/>
                </a:lnSpc>
              </a:pPr>
              <a:endParaRPr b="0" lang="en-GB" sz="3020" spc="-1" strike="noStrike">
                <a:latin typeface="Arial"/>
              </a:endParaRPr>
            </a:p>
          </p:txBody>
        </p:sp>
      </p:grpSp>
      <p:grpSp>
        <p:nvGrpSpPr>
          <p:cNvPr id="252" name="Group 14"/>
          <p:cNvGrpSpPr/>
          <p:nvPr/>
        </p:nvGrpSpPr>
        <p:grpSpPr>
          <a:xfrm>
            <a:off x="188280" y="8151480"/>
            <a:ext cx="3404880" cy="3444840"/>
            <a:chOff x="188280" y="8151480"/>
            <a:chExt cx="3404880" cy="3444840"/>
          </a:xfrm>
        </p:grpSpPr>
        <p:sp>
          <p:nvSpPr>
            <p:cNvPr id="253" name="CustomShape 15"/>
            <p:cNvSpPr/>
            <p:nvPr/>
          </p:nvSpPr>
          <p:spPr>
            <a:xfrm>
              <a:off x="188280" y="819144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254" name="CustomShape 16"/>
            <p:cNvSpPr/>
            <p:nvPr/>
          </p:nvSpPr>
          <p:spPr>
            <a:xfrm>
              <a:off x="188280" y="815148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10</a:t>
              </a:r>
              <a:endParaRPr b="0" lang="en-GB" sz="2200" spc="-1" strike="noStrike">
                <a:latin typeface="Arial"/>
              </a:endParaRPr>
            </a:p>
          </p:txBody>
        </p:sp>
      </p:grpSp>
      <p:sp>
        <p:nvSpPr>
          <p:cNvPr id="255" name="CustomShape 17"/>
          <p:cNvSpPr/>
          <p:nvPr/>
        </p:nvSpPr>
        <p:spPr>
          <a:xfrm>
            <a:off x="8478720" y="3031560"/>
            <a:ext cx="3435480" cy="1855080"/>
          </a:xfrm>
          <a:custGeom>
            <a:avLst/>
            <a:gdLst/>
            <a:ahLst/>
            <a:rect l="l" t="t" r="r" b="b"/>
            <a:pathLst>
              <a:path w="3435707" h="1855282">
                <a:moveTo>
                  <a:pt x="0" y="0"/>
                </a:moveTo>
                <a:lnTo>
                  <a:pt x="3435707" y="0"/>
                </a:lnTo>
                <a:lnTo>
                  <a:pt x="3435707" y="1855282"/>
                </a:lnTo>
                <a:lnTo>
                  <a:pt x="0" y="1855282"/>
                </a:lnTo>
                <a:lnTo>
                  <a:pt x="0" y="0"/>
                </a:lnTo>
                <a:close/>
              </a:path>
            </a:pathLst>
          </a:custGeom>
          <a:blipFill rotWithShape="0">
            <a:blip r:embed="rId2">
              <a:alphaModFix amt="14000"/>
            </a:blip>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256" name="Group 1"/>
          <p:cNvGrpSpPr/>
          <p:nvPr/>
        </p:nvGrpSpPr>
        <p:grpSpPr>
          <a:xfrm>
            <a:off x="-1542960" y="-630720"/>
            <a:ext cx="3085920" cy="11372040"/>
            <a:chOff x="-1542960" y="-630720"/>
            <a:chExt cx="3085920" cy="11372040"/>
          </a:xfrm>
        </p:grpSpPr>
        <p:sp>
          <p:nvSpPr>
            <p:cNvPr id="257" name="CustomShape 2"/>
            <p:cNvSpPr/>
            <p:nvPr/>
          </p:nvSpPr>
          <p:spPr>
            <a:xfrm>
              <a:off x="-1542960" y="-558360"/>
              <a:ext cx="3085920" cy="11299680"/>
            </a:xfrm>
            <a:custGeom>
              <a:avLst/>
              <a:gdLst/>
              <a:ahLst/>
              <a:rect l="l" t="t" r="r" b="b"/>
              <a:pathLst>
                <a:path w="812800" h="2976105">
                  <a:moveTo>
                    <a:pt x="0" y="0"/>
                  </a:moveTo>
                  <a:lnTo>
                    <a:pt x="812800" y="0"/>
                  </a:lnTo>
                  <a:lnTo>
                    <a:pt x="812800" y="2976105"/>
                  </a:lnTo>
                  <a:lnTo>
                    <a:pt x="0" y="2976105"/>
                  </a:lnTo>
                  <a:close/>
                </a:path>
              </a:pathLst>
            </a:custGeom>
            <a:solidFill>
              <a:srgbClr val="aebba5"/>
            </a:solidFill>
            <a:ln w="0">
              <a:noFill/>
            </a:ln>
          </p:spPr>
          <p:style>
            <a:lnRef idx="0"/>
            <a:fillRef idx="0"/>
            <a:effectRef idx="0"/>
            <a:fontRef idx="minor"/>
          </p:style>
        </p:sp>
        <p:sp>
          <p:nvSpPr>
            <p:cNvPr id="258" name="CustomShape 3"/>
            <p:cNvSpPr/>
            <p:nvPr/>
          </p:nvSpPr>
          <p:spPr>
            <a:xfrm>
              <a:off x="-1542960" y="-630720"/>
              <a:ext cx="3085920" cy="3157920"/>
            </a:xfrm>
            <a:prstGeom prst="rect">
              <a:avLst/>
            </a:prstGeom>
            <a:noFill/>
            <a:ln w="0">
              <a:noFill/>
            </a:ln>
          </p:spPr>
          <p:style>
            <a:lnRef idx="0"/>
            <a:fillRef idx="0"/>
            <a:effectRef idx="0"/>
            <a:fontRef idx="minor"/>
          </p:style>
        </p:sp>
      </p:grpSp>
      <p:sp>
        <p:nvSpPr>
          <p:cNvPr id="259" name="CustomShape 4"/>
          <p:cNvSpPr/>
          <p:nvPr/>
        </p:nvSpPr>
        <p:spPr>
          <a:xfrm>
            <a:off x="1804680" y="2318760"/>
            <a:ext cx="3859560" cy="5908320"/>
          </a:xfrm>
          <a:custGeom>
            <a:avLst/>
            <a:gdLst/>
            <a:ahLst/>
            <a:rect l="l" t="t" r="r" b="b"/>
            <a:pathLst>
              <a:path w="3859896" h="5908849">
                <a:moveTo>
                  <a:pt x="0" y="0"/>
                </a:moveTo>
                <a:lnTo>
                  <a:pt x="3859896" y="0"/>
                </a:lnTo>
                <a:lnTo>
                  <a:pt x="3859896" y="5908849"/>
                </a:lnTo>
                <a:lnTo>
                  <a:pt x="0" y="5908849"/>
                </a:lnTo>
                <a:lnTo>
                  <a:pt x="0" y="0"/>
                </a:lnTo>
                <a:close/>
              </a:path>
            </a:pathLst>
          </a:custGeom>
          <a:blipFill rotWithShape="0">
            <a:blip r:embed="rId1"/>
            <a:stretch/>
          </a:blipFill>
          <a:ln w="0">
            <a:noFill/>
          </a:ln>
        </p:spPr>
        <p:style>
          <a:lnRef idx="0"/>
          <a:fillRef idx="0"/>
          <a:effectRef idx="0"/>
          <a:fontRef idx="minor"/>
        </p:style>
      </p:sp>
      <p:sp>
        <p:nvSpPr>
          <p:cNvPr id="260" name="CustomShape 5"/>
          <p:cNvSpPr/>
          <p:nvPr/>
        </p:nvSpPr>
        <p:spPr>
          <a:xfrm>
            <a:off x="5921640" y="2318760"/>
            <a:ext cx="3838680" cy="5908320"/>
          </a:xfrm>
          <a:custGeom>
            <a:avLst/>
            <a:gdLst/>
            <a:ahLst/>
            <a:rect l="l" t="t" r="r" b="b"/>
            <a:pathLst>
              <a:path w="3839200" h="5908849">
                <a:moveTo>
                  <a:pt x="0" y="0"/>
                </a:moveTo>
                <a:lnTo>
                  <a:pt x="3839200" y="0"/>
                </a:lnTo>
                <a:lnTo>
                  <a:pt x="3839200" y="5908849"/>
                </a:lnTo>
                <a:lnTo>
                  <a:pt x="0" y="5908849"/>
                </a:lnTo>
                <a:lnTo>
                  <a:pt x="0" y="0"/>
                </a:lnTo>
                <a:close/>
              </a:path>
            </a:pathLst>
          </a:custGeom>
          <a:blipFill rotWithShape="0">
            <a:blip r:embed="rId2"/>
            <a:stretch/>
          </a:blipFill>
          <a:ln w="0">
            <a:noFill/>
          </a:ln>
        </p:spPr>
        <p:style>
          <a:lnRef idx="0"/>
          <a:fillRef idx="0"/>
          <a:effectRef idx="0"/>
          <a:fontRef idx="minor"/>
        </p:style>
      </p:sp>
      <p:sp>
        <p:nvSpPr>
          <p:cNvPr id="261" name="CustomShape 6"/>
          <p:cNvSpPr/>
          <p:nvPr/>
        </p:nvSpPr>
        <p:spPr>
          <a:xfrm>
            <a:off x="6007320" y="8521560"/>
            <a:ext cx="3667320" cy="1473120"/>
          </a:xfrm>
          <a:custGeom>
            <a:avLst/>
            <a:gdLst/>
            <a:ahLst/>
            <a:rect l="l" t="t" r="r" b="b"/>
            <a:pathLst>
              <a:path w="3667670" h="1473552">
                <a:moveTo>
                  <a:pt x="0" y="0"/>
                </a:moveTo>
                <a:lnTo>
                  <a:pt x="3667670" y="0"/>
                </a:lnTo>
                <a:lnTo>
                  <a:pt x="3667670" y="1473552"/>
                </a:lnTo>
                <a:lnTo>
                  <a:pt x="0" y="1473552"/>
                </a:lnTo>
                <a:lnTo>
                  <a:pt x="0" y="0"/>
                </a:lnTo>
                <a:close/>
              </a:path>
            </a:pathLst>
          </a:custGeom>
          <a:blipFill rotWithShape="0">
            <a:blip r:embed="rId3"/>
            <a:srcRect l="0" t="-2996" r="0" b="-2996"/>
            <a:stretch/>
          </a:blipFill>
          <a:ln w="0">
            <a:noFill/>
          </a:ln>
        </p:spPr>
        <p:style>
          <a:lnRef idx="0"/>
          <a:fillRef idx="0"/>
          <a:effectRef idx="0"/>
          <a:fontRef idx="minor"/>
        </p:style>
      </p:sp>
      <p:sp>
        <p:nvSpPr>
          <p:cNvPr id="262" name="CustomShape 7"/>
          <p:cNvSpPr/>
          <p:nvPr/>
        </p:nvSpPr>
        <p:spPr>
          <a:xfrm>
            <a:off x="10018080" y="2364120"/>
            <a:ext cx="3876480" cy="5893200"/>
          </a:xfrm>
          <a:custGeom>
            <a:avLst/>
            <a:gdLst/>
            <a:ahLst/>
            <a:rect l="l" t="t" r="r" b="b"/>
            <a:pathLst>
              <a:path w="3876876" h="5893688">
                <a:moveTo>
                  <a:pt x="0" y="0"/>
                </a:moveTo>
                <a:lnTo>
                  <a:pt x="3876876" y="0"/>
                </a:lnTo>
                <a:lnTo>
                  <a:pt x="3876876" y="5893688"/>
                </a:lnTo>
                <a:lnTo>
                  <a:pt x="0" y="5893688"/>
                </a:lnTo>
                <a:lnTo>
                  <a:pt x="0" y="0"/>
                </a:lnTo>
                <a:close/>
              </a:path>
            </a:pathLst>
          </a:custGeom>
          <a:blipFill rotWithShape="0">
            <a:blip r:embed="rId4"/>
            <a:stretch/>
          </a:blipFill>
          <a:ln w="0">
            <a:noFill/>
          </a:ln>
        </p:spPr>
        <p:style>
          <a:lnRef idx="0"/>
          <a:fillRef idx="0"/>
          <a:effectRef idx="0"/>
          <a:fontRef idx="minor"/>
        </p:style>
      </p:sp>
      <p:sp>
        <p:nvSpPr>
          <p:cNvPr id="263" name="CustomShape 8"/>
          <p:cNvSpPr/>
          <p:nvPr/>
        </p:nvSpPr>
        <p:spPr>
          <a:xfrm>
            <a:off x="14152320" y="2304000"/>
            <a:ext cx="3796560" cy="5938560"/>
          </a:xfrm>
          <a:custGeom>
            <a:avLst/>
            <a:gdLst/>
            <a:ahLst/>
            <a:rect l="l" t="t" r="r" b="b"/>
            <a:pathLst>
              <a:path w="3796830" h="5938891">
                <a:moveTo>
                  <a:pt x="0" y="0"/>
                </a:moveTo>
                <a:lnTo>
                  <a:pt x="3796830" y="0"/>
                </a:lnTo>
                <a:lnTo>
                  <a:pt x="3796830" y="5938891"/>
                </a:lnTo>
                <a:lnTo>
                  <a:pt x="0" y="5938891"/>
                </a:lnTo>
                <a:lnTo>
                  <a:pt x="0" y="0"/>
                </a:lnTo>
                <a:close/>
              </a:path>
            </a:pathLst>
          </a:custGeom>
          <a:blipFill rotWithShape="0">
            <a:blip r:embed="rId5"/>
            <a:stretch/>
          </a:blipFill>
          <a:ln w="0">
            <a:noFill/>
          </a:ln>
        </p:spPr>
        <p:style>
          <a:lnRef idx="0"/>
          <a:fillRef idx="0"/>
          <a:effectRef idx="0"/>
          <a:fontRef idx="minor"/>
        </p:style>
      </p:sp>
      <p:sp>
        <p:nvSpPr>
          <p:cNvPr id="264" name="CustomShape 9"/>
          <p:cNvSpPr/>
          <p:nvPr/>
        </p:nvSpPr>
        <p:spPr>
          <a:xfrm>
            <a:off x="1804680" y="628920"/>
            <a:ext cx="14412600" cy="2021400"/>
          </a:xfrm>
          <a:prstGeom prst="rect">
            <a:avLst/>
          </a:prstGeom>
          <a:noFill/>
          <a:ln w="0">
            <a:noFill/>
          </a:ln>
        </p:spPr>
        <p:style>
          <a:lnRef idx="0"/>
          <a:fillRef idx="0"/>
          <a:effectRef idx="0"/>
          <a:fontRef idx="minor"/>
        </p:style>
        <p:txBody>
          <a:bodyPr lIns="0" rIns="0" tIns="0" bIns="0">
            <a:spAutoFit/>
          </a:bodyPr>
          <a:p>
            <a:pPr>
              <a:lnSpc>
                <a:spcPts val="7960"/>
              </a:lnSpc>
            </a:pPr>
            <a:r>
              <a:rPr b="0" lang="en-US" sz="5770" spc="562" strike="noStrike">
                <a:solidFill>
                  <a:srgbClr val="231f20"/>
                </a:solidFill>
                <a:latin typeface="Codec Pro ExtraBold"/>
              </a:rPr>
              <a:t>Enclosure Selection Methodology</a:t>
            </a:r>
            <a:endParaRPr b="0" lang="en-GB" sz="5770" spc="-1" strike="noStrike">
              <a:latin typeface="Arial"/>
            </a:endParaRPr>
          </a:p>
        </p:txBody>
      </p:sp>
      <p:grpSp>
        <p:nvGrpSpPr>
          <p:cNvPr id="265" name="Group 10"/>
          <p:cNvGrpSpPr/>
          <p:nvPr/>
        </p:nvGrpSpPr>
        <p:grpSpPr>
          <a:xfrm>
            <a:off x="76320" y="8187840"/>
            <a:ext cx="3404880" cy="3444840"/>
            <a:chOff x="76320" y="8187840"/>
            <a:chExt cx="3404880" cy="3444840"/>
          </a:xfrm>
        </p:grpSpPr>
        <p:sp>
          <p:nvSpPr>
            <p:cNvPr id="266" name="CustomShape 11"/>
            <p:cNvSpPr/>
            <p:nvPr/>
          </p:nvSpPr>
          <p:spPr>
            <a:xfrm>
              <a:off x="76320" y="822780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267" name="CustomShape 12"/>
            <p:cNvSpPr/>
            <p:nvPr/>
          </p:nvSpPr>
          <p:spPr>
            <a:xfrm>
              <a:off x="76320" y="818784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11</a:t>
              </a:r>
              <a:endParaRPr b="0" lang="en-GB" sz="2200" spc="-1" strike="noStrike">
                <a:latin typeface="Arial"/>
              </a:endParaRPr>
            </a:p>
          </p:txBody>
        </p:sp>
      </p:gr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268" name="Group 1"/>
          <p:cNvGrpSpPr/>
          <p:nvPr/>
        </p:nvGrpSpPr>
        <p:grpSpPr>
          <a:xfrm>
            <a:off x="-1542960" y="-630720"/>
            <a:ext cx="3085920" cy="11372040"/>
            <a:chOff x="-1542960" y="-630720"/>
            <a:chExt cx="3085920" cy="11372040"/>
          </a:xfrm>
        </p:grpSpPr>
        <p:sp>
          <p:nvSpPr>
            <p:cNvPr id="269" name="CustomShape 2"/>
            <p:cNvSpPr/>
            <p:nvPr/>
          </p:nvSpPr>
          <p:spPr>
            <a:xfrm>
              <a:off x="-1542960" y="-558360"/>
              <a:ext cx="3085920" cy="11299680"/>
            </a:xfrm>
            <a:custGeom>
              <a:avLst/>
              <a:gdLst/>
              <a:ahLst/>
              <a:rect l="l" t="t" r="r" b="b"/>
              <a:pathLst>
                <a:path w="812800" h="2976105">
                  <a:moveTo>
                    <a:pt x="0" y="0"/>
                  </a:moveTo>
                  <a:lnTo>
                    <a:pt x="812800" y="0"/>
                  </a:lnTo>
                  <a:lnTo>
                    <a:pt x="812800" y="2976105"/>
                  </a:lnTo>
                  <a:lnTo>
                    <a:pt x="0" y="2976105"/>
                  </a:lnTo>
                  <a:close/>
                </a:path>
              </a:pathLst>
            </a:custGeom>
            <a:solidFill>
              <a:srgbClr val="aebba5"/>
            </a:solidFill>
            <a:ln w="0">
              <a:noFill/>
            </a:ln>
          </p:spPr>
          <p:style>
            <a:lnRef idx="0"/>
            <a:fillRef idx="0"/>
            <a:effectRef idx="0"/>
            <a:fontRef idx="minor"/>
          </p:style>
        </p:sp>
        <p:sp>
          <p:nvSpPr>
            <p:cNvPr id="270" name="CustomShape 3"/>
            <p:cNvSpPr/>
            <p:nvPr/>
          </p:nvSpPr>
          <p:spPr>
            <a:xfrm>
              <a:off x="-1542960" y="-630720"/>
              <a:ext cx="3085920" cy="3157920"/>
            </a:xfrm>
            <a:prstGeom prst="rect">
              <a:avLst/>
            </a:prstGeom>
            <a:noFill/>
            <a:ln w="0">
              <a:noFill/>
            </a:ln>
          </p:spPr>
          <p:style>
            <a:lnRef idx="0"/>
            <a:fillRef idx="0"/>
            <a:effectRef idx="0"/>
            <a:fontRef idx="minor"/>
          </p:style>
        </p:sp>
      </p:grpSp>
      <p:sp>
        <p:nvSpPr>
          <p:cNvPr id="271" name="CustomShape 4"/>
          <p:cNvSpPr/>
          <p:nvPr/>
        </p:nvSpPr>
        <p:spPr>
          <a:xfrm>
            <a:off x="6492240" y="2322360"/>
            <a:ext cx="4050000" cy="4338720"/>
          </a:xfrm>
          <a:custGeom>
            <a:avLst/>
            <a:gdLst/>
            <a:ahLst/>
            <a:rect l="l" t="t" r="r" b="b"/>
            <a:pathLst>
              <a:path w="4050430" h="4339255">
                <a:moveTo>
                  <a:pt x="0" y="0"/>
                </a:moveTo>
                <a:lnTo>
                  <a:pt x="4050430" y="0"/>
                </a:lnTo>
                <a:lnTo>
                  <a:pt x="4050430" y="4339255"/>
                </a:lnTo>
                <a:lnTo>
                  <a:pt x="0" y="4339255"/>
                </a:lnTo>
                <a:lnTo>
                  <a:pt x="0" y="0"/>
                </a:lnTo>
                <a:close/>
              </a:path>
            </a:pathLst>
          </a:custGeom>
          <a:blipFill rotWithShape="0">
            <a:blip r:embed="rId1"/>
            <a:stretch/>
          </a:blipFill>
          <a:ln w="0">
            <a:noFill/>
          </a:ln>
        </p:spPr>
        <p:style>
          <a:lnRef idx="0"/>
          <a:fillRef idx="0"/>
          <a:effectRef idx="0"/>
          <a:fontRef idx="minor"/>
        </p:style>
      </p:sp>
      <p:sp>
        <p:nvSpPr>
          <p:cNvPr id="272" name="CustomShape 5"/>
          <p:cNvSpPr/>
          <p:nvPr/>
        </p:nvSpPr>
        <p:spPr>
          <a:xfrm>
            <a:off x="6595920" y="6938640"/>
            <a:ext cx="4050000" cy="2956680"/>
          </a:xfrm>
          <a:custGeom>
            <a:avLst/>
            <a:gdLst/>
            <a:ahLst/>
            <a:rect l="l" t="t" r="r" b="b"/>
            <a:pathLst>
              <a:path w="4050430" h="2957020">
                <a:moveTo>
                  <a:pt x="0" y="0"/>
                </a:moveTo>
                <a:lnTo>
                  <a:pt x="4050430" y="0"/>
                </a:lnTo>
                <a:lnTo>
                  <a:pt x="4050430" y="2957020"/>
                </a:lnTo>
                <a:lnTo>
                  <a:pt x="0" y="2957020"/>
                </a:lnTo>
                <a:lnTo>
                  <a:pt x="0" y="0"/>
                </a:lnTo>
                <a:close/>
              </a:path>
            </a:pathLst>
          </a:custGeom>
          <a:blipFill rotWithShape="0">
            <a:blip r:embed="rId2"/>
            <a:stretch/>
          </a:blipFill>
          <a:ln w="0">
            <a:noFill/>
          </a:ln>
        </p:spPr>
        <p:style>
          <a:lnRef idx="0"/>
          <a:fillRef idx="0"/>
          <a:effectRef idx="0"/>
          <a:fontRef idx="minor"/>
        </p:style>
      </p:sp>
      <p:sp>
        <p:nvSpPr>
          <p:cNvPr id="273" name="CustomShape 6"/>
          <p:cNvSpPr/>
          <p:nvPr/>
        </p:nvSpPr>
        <p:spPr>
          <a:xfrm>
            <a:off x="1804680" y="318600"/>
            <a:ext cx="14412600" cy="2021400"/>
          </a:xfrm>
          <a:prstGeom prst="rect">
            <a:avLst/>
          </a:prstGeom>
          <a:noFill/>
          <a:ln w="0">
            <a:noFill/>
          </a:ln>
        </p:spPr>
        <p:style>
          <a:lnRef idx="0"/>
          <a:fillRef idx="0"/>
          <a:effectRef idx="0"/>
          <a:fontRef idx="minor"/>
        </p:style>
        <p:txBody>
          <a:bodyPr lIns="0" rIns="0" tIns="0" bIns="0">
            <a:spAutoFit/>
          </a:bodyPr>
          <a:p>
            <a:pPr>
              <a:lnSpc>
                <a:spcPts val="7960"/>
              </a:lnSpc>
            </a:pPr>
            <a:r>
              <a:rPr b="0" lang="en-US" sz="5770" spc="562" strike="noStrike">
                <a:solidFill>
                  <a:srgbClr val="231f20"/>
                </a:solidFill>
                <a:latin typeface="Codec Pro ExtraBold"/>
              </a:rPr>
              <a:t>Enclosure Selection Methodology</a:t>
            </a:r>
            <a:endParaRPr b="0" lang="en-GB" sz="5770" spc="-1" strike="noStrike">
              <a:latin typeface="Arial"/>
            </a:endParaRPr>
          </a:p>
        </p:txBody>
      </p:sp>
      <p:grpSp>
        <p:nvGrpSpPr>
          <p:cNvPr id="274" name="Group 7"/>
          <p:cNvGrpSpPr/>
          <p:nvPr/>
        </p:nvGrpSpPr>
        <p:grpSpPr>
          <a:xfrm>
            <a:off x="152280" y="8151480"/>
            <a:ext cx="3404880" cy="3444840"/>
            <a:chOff x="152280" y="8151480"/>
            <a:chExt cx="3404880" cy="3444840"/>
          </a:xfrm>
        </p:grpSpPr>
        <p:sp>
          <p:nvSpPr>
            <p:cNvPr id="275" name="CustomShape 8"/>
            <p:cNvSpPr/>
            <p:nvPr/>
          </p:nvSpPr>
          <p:spPr>
            <a:xfrm>
              <a:off x="152280" y="819144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276" name="CustomShape 9"/>
            <p:cNvSpPr/>
            <p:nvPr/>
          </p:nvSpPr>
          <p:spPr>
            <a:xfrm>
              <a:off x="152280" y="815148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12</a:t>
              </a:r>
              <a:endParaRPr b="0" lang="en-GB" sz="2200" spc="-1" strike="noStrike">
                <a:latin typeface="Arial"/>
              </a:endParaRPr>
            </a:p>
          </p:txBody>
        </p:sp>
      </p:gr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277" name="Group 1"/>
          <p:cNvGrpSpPr/>
          <p:nvPr/>
        </p:nvGrpSpPr>
        <p:grpSpPr>
          <a:xfrm>
            <a:off x="-1542960" y="-630720"/>
            <a:ext cx="3085920" cy="11372040"/>
            <a:chOff x="-1542960" y="-630720"/>
            <a:chExt cx="3085920" cy="11372040"/>
          </a:xfrm>
        </p:grpSpPr>
        <p:sp>
          <p:nvSpPr>
            <p:cNvPr id="278" name="CustomShape 2"/>
            <p:cNvSpPr/>
            <p:nvPr/>
          </p:nvSpPr>
          <p:spPr>
            <a:xfrm>
              <a:off x="-1542960" y="-558360"/>
              <a:ext cx="3085920" cy="11299680"/>
            </a:xfrm>
            <a:custGeom>
              <a:avLst/>
              <a:gdLst/>
              <a:ahLst/>
              <a:rect l="l" t="t" r="r" b="b"/>
              <a:pathLst>
                <a:path w="812800" h="2976105">
                  <a:moveTo>
                    <a:pt x="0" y="0"/>
                  </a:moveTo>
                  <a:lnTo>
                    <a:pt x="812800" y="0"/>
                  </a:lnTo>
                  <a:lnTo>
                    <a:pt x="812800" y="2976105"/>
                  </a:lnTo>
                  <a:lnTo>
                    <a:pt x="0" y="2976105"/>
                  </a:lnTo>
                  <a:close/>
                </a:path>
              </a:pathLst>
            </a:custGeom>
            <a:solidFill>
              <a:srgbClr val="aebba5"/>
            </a:solidFill>
            <a:ln w="0">
              <a:noFill/>
            </a:ln>
          </p:spPr>
          <p:style>
            <a:lnRef idx="0"/>
            <a:fillRef idx="0"/>
            <a:effectRef idx="0"/>
            <a:fontRef idx="minor"/>
          </p:style>
        </p:sp>
        <p:sp>
          <p:nvSpPr>
            <p:cNvPr id="279" name="CustomShape 3"/>
            <p:cNvSpPr/>
            <p:nvPr/>
          </p:nvSpPr>
          <p:spPr>
            <a:xfrm>
              <a:off x="-1542960" y="-630720"/>
              <a:ext cx="3085920" cy="3157920"/>
            </a:xfrm>
            <a:prstGeom prst="rect">
              <a:avLst/>
            </a:prstGeom>
            <a:noFill/>
            <a:ln w="0">
              <a:noFill/>
            </a:ln>
          </p:spPr>
          <p:style>
            <a:lnRef idx="0"/>
            <a:fillRef idx="0"/>
            <a:effectRef idx="0"/>
            <a:fontRef idx="minor"/>
          </p:style>
        </p:sp>
      </p:grpSp>
      <p:sp>
        <p:nvSpPr>
          <p:cNvPr id="280" name="CustomShape 4"/>
          <p:cNvSpPr/>
          <p:nvPr/>
        </p:nvSpPr>
        <p:spPr>
          <a:xfrm>
            <a:off x="2937240" y="2881800"/>
            <a:ext cx="12413160" cy="4522680"/>
          </a:xfrm>
          <a:custGeom>
            <a:avLst/>
            <a:gdLst/>
            <a:ahLst/>
            <a:rect l="l" t="t" r="r" b="b"/>
            <a:pathLst>
              <a:path w="12413484" h="4523214">
                <a:moveTo>
                  <a:pt x="0" y="0"/>
                </a:moveTo>
                <a:lnTo>
                  <a:pt x="12413484" y="0"/>
                </a:lnTo>
                <a:lnTo>
                  <a:pt x="12413484" y="4523214"/>
                </a:lnTo>
                <a:lnTo>
                  <a:pt x="0" y="4523214"/>
                </a:lnTo>
                <a:lnTo>
                  <a:pt x="0" y="0"/>
                </a:lnTo>
                <a:close/>
              </a:path>
            </a:pathLst>
          </a:custGeom>
          <a:blipFill rotWithShape="0">
            <a:blip r:embed="rId1"/>
            <a:stretch/>
          </a:blipFill>
          <a:ln w="0">
            <a:noFill/>
          </a:ln>
        </p:spPr>
        <p:style>
          <a:lnRef idx="0"/>
          <a:fillRef idx="0"/>
          <a:effectRef idx="0"/>
          <a:fontRef idx="minor"/>
        </p:style>
      </p:sp>
      <p:sp>
        <p:nvSpPr>
          <p:cNvPr id="281" name="CustomShape 5"/>
          <p:cNvSpPr/>
          <p:nvPr/>
        </p:nvSpPr>
        <p:spPr>
          <a:xfrm>
            <a:off x="1804680" y="628920"/>
            <a:ext cx="14412600" cy="2021400"/>
          </a:xfrm>
          <a:prstGeom prst="rect">
            <a:avLst/>
          </a:prstGeom>
          <a:noFill/>
          <a:ln w="0">
            <a:noFill/>
          </a:ln>
        </p:spPr>
        <p:style>
          <a:lnRef idx="0"/>
          <a:fillRef idx="0"/>
          <a:effectRef idx="0"/>
          <a:fontRef idx="minor"/>
        </p:style>
        <p:txBody>
          <a:bodyPr lIns="0" rIns="0" tIns="0" bIns="0">
            <a:spAutoFit/>
          </a:bodyPr>
          <a:p>
            <a:pPr>
              <a:lnSpc>
                <a:spcPts val="7960"/>
              </a:lnSpc>
            </a:pPr>
            <a:r>
              <a:rPr b="0" lang="en-US" sz="5770" spc="562" strike="noStrike">
                <a:solidFill>
                  <a:srgbClr val="231f20"/>
                </a:solidFill>
                <a:latin typeface="Codec Pro ExtraBold"/>
              </a:rPr>
              <a:t>Enclosure Selection Methodology</a:t>
            </a:r>
            <a:endParaRPr b="0" lang="en-GB" sz="5770" spc="-1" strike="noStrike">
              <a:latin typeface="Arial"/>
            </a:endParaRPr>
          </a:p>
        </p:txBody>
      </p:sp>
      <p:grpSp>
        <p:nvGrpSpPr>
          <p:cNvPr id="282" name="Group 6"/>
          <p:cNvGrpSpPr/>
          <p:nvPr/>
        </p:nvGrpSpPr>
        <p:grpSpPr>
          <a:xfrm>
            <a:off x="228600" y="8151480"/>
            <a:ext cx="3404880" cy="3444840"/>
            <a:chOff x="228600" y="8151480"/>
            <a:chExt cx="3404880" cy="3444840"/>
          </a:xfrm>
        </p:grpSpPr>
        <p:sp>
          <p:nvSpPr>
            <p:cNvPr id="283" name="CustomShape 7"/>
            <p:cNvSpPr/>
            <p:nvPr/>
          </p:nvSpPr>
          <p:spPr>
            <a:xfrm>
              <a:off x="228600" y="819144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284" name="CustomShape 8"/>
            <p:cNvSpPr/>
            <p:nvPr/>
          </p:nvSpPr>
          <p:spPr>
            <a:xfrm>
              <a:off x="228600" y="815148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13</a:t>
              </a:r>
              <a:endParaRPr b="0" lang="en-GB" sz="2200" spc="-1" strike="noStrike">
                <a:latin typeface="Arial"/>
              </a:endParaRPr>
            </a:p>
          </p:txBody>
        </p:sp>
      </p:gr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285" name="Group 1"/>
          <p:cNvGrpSpPr/>
          <p:nvPr/>
        </p:nvGrpSpPr>
        <p:grpSpPr>
          <a:xfrm>
            <a:off x="-1542960" y="-630720"/>
            <a:ext cx="3085920" cy="11372040"/>
            <a:chOff x="-1542960" y="-630720"/>
            <a:chExt cx="3085920" cy="11372040"/>
          </a:xfrm>
        </p:grpSpPr>
        <p:sp>
          <p:nvSpPr>
            <p:cNvPr id="286" name="CustomShape 2"/>
            <p:cNvSpPr/>
            <p:nvPr/>
          </p:nvSpPr>
          <p:spPr>
            <a:xfrm>
              <a:off x="-1542960" y="-558360"/>
              <a:ext cx="3085920" cy="11299680"/>
            </a:xfrm>
            <a:custGeom>
              <a:avLst/>
              <a:gdLst/>
              <a:ahLst/>
              <a:rect l="l" t="t" r="r" b="b"/>
              <a:pathLst>
                <a:path w="812800" h="2976105">
                  <a:moveTo>
                    <a:pt x="0" y="0"/>
                  </a:moveTo>
                  <a:lnTo>
                    <a:pt x="812800" y="0"/>
                  </a:lnTo>
                  <a:lnTo>
                    <a:pt x="812800" y="2976105"/>
                  </a:lnTo>
                  <a:lnTo>
                    <a:pt x="0" y="2976105"/>
                  </a:lnTo>
                  <a:close/>
                </a:path>
              </a:pathLst>
            </a:custGeom>
            <a:solidFill>
              <a:srgbClr val="aebba5"/>
            </a:solidFill>
            <a:ln w="0">
              <a:noFill/>
            </a:ln>
          </p:spPr>
          <p:style>
            <a:lnRef idx="0"/>
            <a:fillRef idx="0"/>
            <a:effectRef idx="0"/>
            <a:fontRef idx="minor"/>
          </p:style>
        </p:sp>
        <p:sp>
          <p:nvSpPr>
            <p:cNvPr id="287" name="CustomShape 3"/>
            <p:cNvSpPr/>
            <p:nvPr/>
          </p:nvSpPr>
          <p:spPr>
            <a:xfrm>
              <a:off x="-1542960" y="-630720"/>
              <a:ext cx="3085920" cy="3157920"/>
            </a:xfrm>
            <a:prstGeom prst="rect">
              <a:avLst/>
            </a:prstGeom>
            <a:noFill/>
            <a:ln w="0">
              <a:noFill/>
            </a:ln>
          </p:spPr>
          <p:style>
            <a:lnRef idx="0"/>
            <a:fillRef idx="0"/>
            <a:effectRef idx="0"/>
            <a:fontRef idx="minor"/>
          </p:style>
        </p:sp>
      </p:grpSp>
      <p:grpSp>
        <p:nvGrpSpPr>
          <p:cNvPr id="288" name="Group 4"/>
          <p:cNvGrpSpPr/>
          <p:nvPr/>
        </p:nvGrpSpPr>
        <p:grpSpPr>
          <a:xfrm>
            <a:off x="1804680" y="503280"/>
            <a:ext cx="3873600" cy="3564720"/>
            <a:chOff x="1804680" y="503280"/>
            <a:chExt cx="3873600" cy="3564720"/>
          </a:xfrm>
        </p:grpSpPr>
        <p:sp>
          <p:nvSpPr>
            <p:cNvPr id="289" name="CustomShape 5"/>
            <p:cNvSpPr/>
            <p:nvPr/>
          </p:nvSpPr>
          <p:spPr>
            <a:xfrm>
              <a:off x="1804680" y="1651680"/>
              <a:ext cx="3873600" cy="1134360"/>
            </a:xfrm>
            <a:custGeom>
              <a:avLst/>
              <a:gdLst/>
              <a:ahLst/>
              <a:rect l="l" t="t" r="r" b="b"/>
              <a:pathLst>
                <a:path w="924685" h="270801">
                  <a:moveTo>
                    <a:pt x="35971" y="0"/>
                  </a:moveTo>
                  <a:lnTo>
                    <a:pt x="888713" y="0"/>
                  </a:lnTo>
                  <a:cubicBezTo>
                    <a:pt x="908580" y="0"/>
                    <a:pt x="924685" y="16105"/>
                    <a:pt x="924685" y="35971"/>
                  </a:cubicBezTo>
                  <a:lnTo>
                    <a:pt x="924685" y="234829"/>
                  </a:lnTo>
                  <a:cubicBezTo>
                    <a:pt x="924685" y="254696"/>
                    <a:pt x="908580" y="270801"/>
                    <a:pt x="888713" y="270801"/>
                  </a:cubicBezTo>
                  <a:lnTo>
                    <a:pt x="35971" y="270801"/>
                  </a:lnTo>
                  <a:cubicBezTo>
                    <a:pt x="26431" y="270801"/>
                    <a:pt x="17282" y="267011"/>
                    <a:pt x="10536" y="260265"/>
                  </a:cubicBezTo>
                  <a:cubicBezTo>
                    <a:pt x="3790" y="253519"/>
                    <a:pt x="0" y="244370"/>
                    <a:pt x="0" y="234829"/>
                  </a:cubicBezTo>
                  <a:lnTo>
                    <a:pt x="0" y="35971"/>
                  </a:lnTo>
                  <a:cubicBezTo>
                    <a:pt x="0" y="16105"/>
                    <a:pt x="16105" y="0"/>
                    <a:pt x="35971" y="0"/>
                  </a:cubicBezTo>
                  <a:close/>
                </a:path>
              </a:pathLst>
            </a:custGeom>
            <a:gradFill rotWithShape="0">
              <a:gsLst>
                <a:gs pos="0">
                  <a:srgbClr val="a61c0a">
                    <a:alpha val="41176"/>
                  </a:srgbClr>
                </a:gs>
                <a:gs pos="100000">
                  <a:srgbClr val="ffd2bb">
                    <a:alpha val="21176"/>
                  </a:srgbClr>
                </a:gs>
              </a:gsLst>
              <a:lin ang="0"/>
            </a:gradFill>
            <a:ln w="0">
              <a:noFill/>
            </a:ln>
          </p:spPr>
          <p:style>
            <a:lnRef idx="0"/>
            <a:fillRef idx="0"/>
            <a:effectRef idx="0"/>
            <a:fontRef idx="minor"/>
          </p:style>
        </p:sp>
        <p:sp>
          <p:nvSpPr>
            <p:cNvPr id="290" name="CustomShape 6"/>
            <p:cNvSpPr/>
            <p:nvPr/>
          </p:nvSpPr>
          <p:spPr>
            <a:xfrm>
              <a:off x="1955880" y="503280"/>
              <a:ext cx="3404880" cy="3564720"/>
            </a:xfrm>
            <a:prstGeom prst="rect">
              <a:avLst/>
            </a:prstGeom>
            <a:noFill/>
            <a:ln w="0">
              <a:noFill/>
            </a:ln>
          </p:spPr>
          <p:style>
            <a:lnRef idx="0"/>
            <a:fillRef idx="0"/>
            <a:effectRef idx="0"/>
            <a:fontRef idx="minor"/>
          </p:style>
          <p:txBody>
            <a:bodyPr lIns="56160" rIns="56160" tIns="56160" bIns="56160" anchor="ctr">
              <a:noAutofit/>
            </a:bodyPr>
            <a:p>
              <a:pPr>
                <a:lnSpc>
                  <a:spcPts val="3900"/>
                </a:lnSpc>
              </a:pPr>
              <a:r>
                <a:rPr b="0" lang="en-US" sz="3000" spc="-1" strike="noStrike">
                  <a:solidFill>
                    <a:srgbClr val="ffffff"/>
                  </a:solidFill>
                  <a:latin typeface="Montserrat Light Bold"/>
                </a:rPr>
                <a:t> </a:t>
              </a:r>
              <a:r>
                <a:rPr b="0" lang="en-US" sz="3000" spc="-1" strike="noStrike">
                  <a:solidFill>
                    <a:srgbClr val="000000"/>
                  </a:solidFill>
                  <a:latin typeface="Montserrat Light Bold"/>
                </a:rPr>
                <a:t>Goal and Scope</a:t>
              </a:r>
              <a:endParaRPr b="0" lang="en-GB" sz="3000" spc="-1" strike="noStrike">
                <a:latin typeface="Arial"/>
              </a:endParaRPr>
            </a:p>
          </p:txBody>
        </p:sp>
      </p:grpSp>
      <p:sp>
        <p:nvSpPr>
          <p:cNvPr id="291" name="CustomShape 7"/>
          <p:cNvSpPr/>
          <p:nvPr/>
        </p:nvSpPr>
        <p:spPr>
          <a:xfrm>
            <a:off x="7585560" y="2730600"/>
            <a:ext cx="10049400" cy="6194880"/>
          </a:xfrm>
          <a:custGeom>
            <a:avLst/>
            <a:gdLst/>
            <a:ahLst/>
            <a:rect l="l" t="t" r="r" b="b"/>
            <a:pathLst>
              <a:path w="10049839" h="6195226">
                <a:moveTo>
                  <a:pt x="0" y="0"/>
                </a:moveTo>
                <a:lnTo>
                  <a:pt x="10049840" y="0"/>
                </a:lnTo>
                <a:lnTo>
                  <a:pt x="10049840" y="6195225"/>
                </a:lnTo>
                <a:lnTo>
                  <a:pt x="0" y="6195225"/>
                </a:lnTo>
                <a:lnTo>
                  <a:pt x="0" y="0"/>
                </a:lnTo>
                <a:close/>
              </a:path>
            </a:pathLst>
          </a:custGeom>
          <a:blipFill rotWithShape="0">
            <a:blip r:embed="rId1"/>
            <a:stretch/>
          </a:blipFill>
          <a:ln w="0">
            <a:noFill/>
          </a:ln>
        </p:spPr>
        <p:style>
          <a:lnRef idx="0"/>
          <a:fillRef idx="0"/>
          <a:effectRef idx="0"/>
          <a:fontRef idx="minor"/>
        </p:style>
      </p:sp>
      <p:grpSp>
        <p:nvGrpSpPr>
          <p:cNvPr id="292" name="Group 8"/>
          <p:cNvGrpSpPr/>
          <p:nvPr/>
        </p:nvGrpSpPr>
        <p:grpSpPr>
          <a:xfrm>
            <a:off x="7076160" y="3198600"/>
            <a:ext cx="2238480" cy="4890600"/>
            <a:chOff x="7076160" y="3198600"/>
            <a:chExt cx="2238480" cy="4890600"/>
          </a:xfrm>
        </p:grpSpPr>
        <p:sp>
          <p:nvSpPr>
            <p:cNvPr id="293" name="Line 9"/>
            <p:cNvSpPr/>
            <p:nvPr/>
          </p:nvSpPr>
          <p:spPr>
            <a:xfrm>
              <a:off x="7076160" y="3232080"/>
              <a:ext cx="2126520" cy="0"/>
            </a:xfrm>
            <a:prstGeom prst="line">
              <a:avLst/>
            </a:prstGeom>
            <a:ln w="88900">
              <a:solidFill>
                <a:srgbClr val="bf6219"/>
              </a:solidFill>
              <a:prstDash val="sysDot"/>
              <a:round/>
            </a:ln>
          </p:spPr>
          <p:style>
            <a:lnRef idx="0"/>
            <a:fillRef idx="0"/>
            <a:effectRef idx="0"/>
            <a:fontRef idx="minor"/>
          </p:style>
        </p:sp>
        <p:sp>
          <p:nvSpPr>
            <p:cNvPr id="294" name="Line 10"/>
            <p:cNvSpPr/>
            <p:nvPr/>
          </p:nvSpPr>
          <p:spPr>
            <a:xfrm>
              <a:off x="7109640" y="8089200"/>
              <a:ext cx="2205000" cy="0"/>
            </a:xfrm>
            <a:prstGeom prst="line">
              <a:avLst/>
            </a:prstGeom>
            <a:ln w="88900">
              <a:solidFill>
                <a:srgbClr val="bf6219"/>
              </a:solidFill>
              <a:prstDash val="sysDot"/>
              <a:round/>
            </a:ln>
          </p:spPr>
          <p:style>
            <a:lnRef idx="0"/>
            <a:fillRef idx="0"/>
            <a:effectRef idx="0"/>
            <a:fontRef idx="minor"/>
          </p:style>
        </p:sp>
        <p:sp>
          <p:nvSpPr>
            <p:cNvPr id="295" name="Line 11"/>
            <p:cNvSpPr/>
            <p:nvPr/>
          </p:nvSpPr>
          <p:spPr>
            <a:xfrm>
              <a:off x="7109640" y="3198600"/>
              <a:ext cx="0" cy="4890600"/>
            </a:xfrm>
            <a:prstGeom prst="line">
              <a:avLst/>
            </a:prstGeom>
            <a:ln w="88900">
              <a:solidFill>
                <a:srgbClr val="bf6219"/>
              </a:solidFill>
              <a:prstDash val="sysDot"/>
              <a:round/>
            </a:ln>
          </p:spPr>
          <p:style>
            <a:lnRef idx="0"/>
            <a:fillRef idx="0"/>
            <a:effectRef idx="0"/>
            <a:fontRef idx="minor"/>
          </p:style>
        </p:sp>
        <p:sp>
          <p:nvSpPr>
            <p:cNvPr id="296" name="Line 12"/>
            <p:cNvSpPr/>
            <p:nvPr/>
          </p:nvSpPr>
          <p:spPr>
            <a:xfrm>
              <a:off x="9236160" y="3232080"/>
              <a:ext cx="0" cy="4857120"/>
            </a:xfrm>
            <a:prstGeom prst="line">
              <a:avLst/>
            </a:prstGeom>
            <a:ln w="88900">
              <a:solidFill>
                <a:srgbClr val="bf6219"/>
              </a:solidFill>
              <a:prstDash val="sysDot"/>
              <a:round/>
            </a:ln>
          </p:spPr>
          <p:style>
            <a:lnRef idx="0"/>
            <a:fillRef idx="0"/>
            <a:effectRef idx="0"/>
            <a:fontRef idx="minor"/>
          </p:style>
        </p:sp>
      </p:grpSp>
      <p:sp>
        <p:nvSpPr>
          <p:cNvPr id="297" name="CustomShape 13"/>
          <p:cNvSpPr/>
          <p:nvPr/>
        </p:nvSpPr>
        <p:spPr>
          <a:xfrm>
            <a:off x="7076520" y="1129680"/>
            <a:ext cx="2238120" cy="2071080"/>
          </a:xfrm>
          <a:custGeom>
            <a:avLst/>
            <a:gdLst/>
            <a:ahLst/>
            <a:rect l="l" t="t" r="r" b="b"/>
            <a:pathLst>
              <a:path w="2238350" h="2071492">
                <a:moveTo>
                  <a:pt x="0" y="0"/>
                </a:moveTo>
                <a:lnTo>
                  <a:pt x="2238350" y="0"/>
                </a:lnTo>
                <a:lnTo>
                  <a:pt x="2238350" y="2071491"/>
                </a:lnTo>
                <a:lnTo>
                  <a:pt x="0" y="2071491"/>
                </a:lnTo>
                <a:lnTo>
                  <a:pt x="0" y="0"/>
                </a:lnTo>
                <a:close/>
              </a:path>
            </a:pathLst>
          </a:custGeom>
          <a:blipFill rotWithShape="0">
            <a:blip r:embed="rId2"/>
            <a:stretch/>
          </a:blipFill>
          <a:ln w="0">
            <a:noFill/>
          </a:ln>
        </p:spPr>
        <p:style>
          <a:lnRef idx="0"/>
          <a:fillRef idx="0"/>
          <a:effectRef idx="0"/>
          <a:fontRef idx="minor"/>
        </p:style>
      </p:sp>
      <p:sp>
        <p:nvSpPr>
          <p:cNvPr id="298" name="CustomShape 14"/>
          <p:cNvSpPr/>
          <p:nvPr/>
        </p:nvSpPr>
        <p:spPr>
          <a:xfrm rot="2335200">
            <a:off x="12723480" y="8508600"/>
            <a:ext cx="2287800" cy="1763640"/>
          </a:xfrm>
          <a:custGeom>
            <a:avLst/>
            <a:gdLst/>
            <a:ahLst/>
            <a:rect l="l" t="t" r="r" b="b"/>
            <a:pathLst>
              <a:path w="2288122" h="1763934">
                <a:moveTo>
                  <a:pt x="0" y="0"/>
                </a:moveTo>
                <a:lnTo>
                  <a:pt x="2288121" y="0"/>
                </a:lnTo>
                <a:lnTo>
                  <a:pt x="2288121" y="1763934"/>
                </a:lnTo>
                <a:lnTo>
                  <a:pt x="0" y="1763934"/>
                </a:lnTo>
                <a:lnTo>
                  <a:pt x="0" y="0"/>
                </a:lnTo>
                <a:close/>
              </a:path>
            </a:pathLst>
          </a:custGeom>
          <a:blipFill rotWithShape="0">
            <a:blip r:embed="rId3"/>
            <a:stretch/>
          </a:blipFill>
          <a:ln w="0">
            <a:noFill/>
          </a:ln>
        </p:spPr>
        <p:style>
          <a:lnRef idx="0"/>
          <a:fillRef idx="0"/>
          <a:effectRef idx="0"/>
          <a:fontRef idx="minor"/>
        </p:style>
      </p:sp>
      <p:sp>
        <p:nvSpPr>
          <p:cNvPr id="299" name="CustomShape 15"/>
          <p:cNvSpPr/>
          <p:nvPr/>
        </p:nvSpPr>
        <p:spPr>
          <a:xfrm rot="13953600">
            <a:off x="10378440" y="8529840"/>
            <a:ext cx="2549160" cy="1756440"/>
          </a:xfrm>
          <a:custGeom>
            <a:avLst/>
            <a:gdLst/>
            <a:ahLst/>
            <a:rect l="l" t="t" r="r" b="b"/>
            <a:pathLst>
              <a:path w="2549501" h="1756838">
                <a:moveTo>
                  <a:pt x="0" y="0"/>
                </a:moveTo>
                <a:lnTo>
                  <a:pt x="2549501" y="0"/>
                </a:lnTo>
                <a:lnTo>
                  <a:pt x="2549501" y="1756838"/>
                </a:lnTo>
                <a:lnTo>
                  <a:pt x="0" y="1756838"/>
                </a:lnTo>
                <a:lnTo>
                  <a:pt x="0" y="0"/>
                </a:lnTo>
                <a:close/>
              </a:path>
            </a:pathLst>
          </a:custGeom>
          <a:blipFill rotWithShape="0">
            <a:blip r:embed="rId4"/>
            <a:stretch/>
          </a:blipFill>
          <a:ln w="0">
            <a:noFill/>
          </a:ln>
        </p:spPr>
        <p:style>
          <a:lnRef idx="0"/>
          <a:fillRef idx="0"/>
          <a:effectRef idx="0"/>
          <a:fontRef idx="minor"/>
        </p:style>
      </p:sp>
      <p:sp>
        <p:nvSpPr>
          <p:cNvPr id="300" name="CustomShape 16"/>
          <p:cNvSpPr/>
          <p:nvPr/>
        </p:nvSpPr>
        <p:spPr>
          <a:xfrm>
            <a:off x="1804680" y="61560"/>
            <a:ext cx="14412600" cy="1011240"/>
          </a:xfrm>
          <a:prstGeom prst="rect">
            <a:avLst/>
          </a:prstGeom>
          <a:noFill/>
          <a:ln w="0">
            <a:noFill/>
          </a:ln>
        </p:spPr>
        <p:style>
          <a:lnRef idx="0"/>
          <a:fillRef idx="0"/>
          <a:effectRef idx="0"/>
          <a:fontRef idx="minor"/>
        </p:style>
        <p:txBody>
          <a:bodyPr lIns="0" rIns="0" tIns="0" bIns="0">
            <a:spAutoFit/>
          </a:bodyPr>
          <a:p>
            <a:pPr>
              <a:lnSpc>
                <a:spcPts val="7960"/>
              </a:lnSpc>
            </a:pPr>
            <a:r>
              <a:rPr b="0" lang="en-US" sz="5770" spc="562" strike="noStrike">
                <a:solidFill>
                  <a:srgbClr val="231f20"/>
                </a:solidFill>
                <a:latin typeface="Codec Pro ExtraBold"/>
              </a:rPr>
              <a:t>LCA Methodology</a:t>
            </a:r>
            <a:endParaRPr b="0" lang="en-GB" sz="5770" spc="-1" strike="noStrike">
              <a:latin typeface="Arial"/>
            </a:endParaRPr>
          </a:p>
        </p:txBody>
      </p:sp>
      <p:sp>
        <p:nvSpPr>
          <p:cNvPr id="301" name="CustomShape 17"/>
          <p:cNvSpPr/>
          <p:nvPr/>
        </p:nvSpPr>
        <p:spPr>
          <a:xfrm>
            <a:off x="1908360" y="3707280"/>
            <a:ext cx="4971960" cy="6561000"/>
          </a:xfrm>
          <a:prstGeom prst="rect">
            <a:avLst/>
          </a:prstGeom>
          <a:noFill/>
          <a:ln w="0">
            <a:noFill/>
          </a:ln>
        </p:spPr>
        <p:style>
          <a:lnRef idx="0"/>
          <a:fillRef idx="0"/>
          <a:effectRef idx="0"/>
          <a:fontRef idx="minor"/>
        </p:style>
        <p:txBody>
          <a:bodyPr lIns="0" rIns="0" tIns="0" bIns="0">
            <a:spAutoFit/>
          </a:bodyPr>
          <a:p>
            <a:pPr>
              <a:lnSpc>
                <a:spcPts val="3974"/>
              </a:lnSpc>
            </a:pPr>
            <a:r>
              <a:rPr b="0" lang="en-US" sz="2880" spc="279" strike="noStrike">
                <a:solidFill>
                  <a:srgbClr val="231f20"/>
                </a:solidFill>
                <a:latin typeface="Open Sauce Bold"/>
              </a:rPr>
              <a:t>9 m2 of enclosure assemblies</a:t>
            </a:r>
            <a:endParaRPr b="0" lang="en-GB" sz="2880" spc="-1" strike="noStrike">
              <a:latin typeface="Arial"/>
            </a:endParaRPr>
          </a:p>
          <a:p>
            <a:pPr>
              <a:lnSpc>
                <a:spcPts val="3974"/>
              </a:lnSpc>
            </a:pPr>
            <a:endParaRPr b="0" lang="en-GB" sz="2880" spc="-1" strike="noStrike">
              <a:latin typeface="Arial"/>
            </a:endParaRPr>
          </a:p>
          <a:p>
            <a:pPr>
              <a:lnSpc>
                <a:spcPts val="3974"/>
              </a:lnSpc>
            </a:pPr>
            <a:r>
              <a:rPr b="0" lang="en-US" sz="2880" spc="279" strike="noStrike">
                <a:solidFill>
                  <a:srgbClr val="231f20"/>
                </a:solidFill>
                <a:latin typeface="Open Sauce Bold"/>
              </a:rPr>
              <a:t>Thermal performance function (specified R-values)</a:t>
            </a:r>
            <a:endParaRPr b="0" lang="en-GB" sz="2880" spc="-1" strike="noStrike">
              <a:latin typeface="Arial"/>
            </a:endParaRPr>
          </a:p>
          <a:p>
            <a:pPr>
              <a:lnSpc>
                <a:spcPts val="3974"/>
              </a:lnSpc>
            </a:pPr>
            <a:endParaRPr b="0" lang="en-GB" sz="2880" spc="-1" strike="noStrike">
              <a:latin typeface="Arial"/>
            </a:endParaRPr>
          </a:p>
          <a:p>
            <a:pPr>
              <a:lnSpc>
                <a:spcPts val="3974"/>
              </a:lnSpc>
            </a:pPr>
            <a:r>
              <a:rPr b="0" lang="en-US" sz="2880" spc="279" strike="noStrike">
                <a:solidFill>
                  <a:srgbClr val="231f20"/>
                </a:solidFill>
                <a:latin typeface="Open Sauce Bold"/>
              </a:rPr>
              <a:t>Focus on GWP </a:t>
            </a:r>
            <a:endParaRPr b="0" lang="en-GB" sz="2880" spc="-1" strike="noStrike">
              <a:latin typeface="Arial"/>
            </a:endParaRPr>
          </a:p>
          <a:p>
            <a:pPr>
              <a:lnSpc>
                <a:spcPts val="3974"/>
              </a:lnSpc>
            </a:pPr>
            <a:endParaRPr b="0" lang="en-GB" sz="2880" spc="-1" strike="noStrike">
              <a:latin typeface="Arial"/>
            </a:endParaRPr>
          </a:p>
          <a:p>
            <a:pPr>
              <a:lnSpc>
                <a:spcPts val="3974"/>
              </a:lnSpc>
            </a:pPr>
            <a:r>
              <a:rPr b="0" lang="en-US" sz="2880" spc="279" strike="noStrike">
                <a:solidFill>
                  <a:srgbClr val="231f20"/>
                </a:solidFill>
                <a:latin typeface="Open Sauce Bold"/>
              </a:rPr>
              <a:t>60-year lifespan</a:t>
            </a:r>
            <a:endParaRPr b="0" lang="en-GB" sz="2880" spc="-1" strike="noStrike">
              <a:latin typeface="Arial"/>
            </a:endParaRPr>
          </a:p>
          <a:p>
            <a:pPr algn="ctr">
              <a:lnSpc>
                <a:spcPts val="3974"/>
              </a:lnSpc>
            </a:pPr>
            <a:endParaRPr b="0" lang="en-GB" sz="2880" spc="-1" strike="noStrike">
              <a:latin typeface="Arial"/>
            </a:endParaRPr>
          </a:p>
          <a:p>
            <a:pPr algn="ctr">
              <a:lnSpc>
                <a:spcPts val="3974"/>
              </a:lnSpc>
            </a:pPr>
            <a:endParaRPr b="0" lang="en-GB" sz="2880" spc="-1" strike="noStrike">
              <a:latin typeface="Arial"/>
            </a:endParaRPr>
          </a:p>
        </p:txBody>
      </p:sp>
      <p:sp>
        <p:nvSpPr>
          <p:cNvPr id="302" name="CustomShape 18"/>
          <p:cNvSpPr/>
          <p:nvPr/>
        </p:nvSpPr>
        <p:spPr>
          <a:xfrm>
            <a:off x="9144000" y="1009800"/>
            <a:ext cx="2286000" cy="907920"/>
          </a:xfrm>
          <a:prstGeom prst="rect">
            <a:avLst/>
          </a:prstGeom>
          <a:noFill/>
          <a:ln w="0">
            <a:noFill/>
          </a:ln>
        </p:spPr>
        <p:style>
          <a:lnRef idx="0"/>
          <a:fillRef idx="0"/>
          <a:effectRef idx="0"/>
          <a:fontRef idx="minor"/>
        </p:style>
        <p:txBody>
          <a:bodyPr lIns="0" rIns="0" tIns="0" bIns="0">
            <a:spAutoFit/>
          </a:bodyPr>
          <a:p>
            <a:pPr algn="ctr">
              <a:lnSpc>
                <a:spcPts val="2384"/>
              </a:lnSpc>
            </a:pPr>
            <a:r>
              <a:rPr b="0" lang="en-US" sz="1729" spc="168" strike="noStrike">
                <a:solidFill>
                  <a:srgbClr val="bf6219"/>
                </a:solidFill>
                <a:latin typeface="Open Sauce Bold"/>
              </a:rPr>
              <a:t>Study System Boundary A1-A3</a:t>
            </a:r>
            <a:endParaRPr b="0" lang="en-GB" sz="1729" spc="-1" strike="noStrike">
              <a:latin typeface="Arial"/>
            </a:endParaRPr>
          </a:p>
          <a:p>
            <a:pPr algn="ctr">
              <a:lnSpc>
                <a:spcPts val="2384"/>
              </a:lnSpc>
            </a:pPr>
            <a:endParaRPr b="0" lang="en-GB" sz="1729" spc="-1" strike="noStrike">
              <a:latin typeface="Arial"/>
            </a:endParaRPr>
          </a:p>
        </p:txBody>
      </p:sp>
      <p:sp>
        <p:nvSpPr>
          <p:cNvPr id="303" name="CustomShape 19"/>
          <p:cNvSpPr/>
          <p:nvPr/>
        </p:nvSpPr>
        <p:spPr>
          <a:xfrm>
            <a:off x="15311880" y="9239400"/>
            <a:ext cx="2286000" cy="907920"/>
          </a:xfrm>
          <a:prstGeom prst="rect">
            <a:avLst/>
          </a:prstGeom>
          <a:noFill/>
          <a:ln w="0">
            <a:noFill/>
          </a:ln>
        </p:spPr>
        <p:style>
          <a:lnRef idx="0"/>
          <a:fillRef idx="0"/>
          <a:effectRef idx="0"/>
          <a:fontRef idx="minor"/>
        </p:style>
        <p:txBody>
          <a:bodyPr lIns="0" rIns="0" tIns="0" bIns="0">
            <a:spAutoFit/>
          </a:bodyPr>
          <a:p>
            <a:pPr algn="ctr">
              <a:lnSpc>
                <a:spcPts val="2384"/>
              </a:lnSpc>
            </a:pPr>
            <a:r>
              <a:rPr b="0" lang="en-US" sz="1729" spc="168" strike="noStrike">
                <a:solidFill>
                  <a:srgbClr val="004aad"/>
                </a:solidFill>
                <a:latin typeface="Open Sauce Bold"/>
              </a:rPr>
              <a:t>Out of scope of </a:t>
            </a:r>
            <a:endParaRPr b="0" lang="en-GB" sz="1729" spc="-1" strike="noStrike">
              <a:latin typeface="Arial"/>
            </a:endParaRPr>
          </a:p>
          <a:p>
            <a:pPr algn="ctr">
              <a:lnSpc>
                <a:spcPts val="2384"/>
              </a:lnSpc>
            </a:pPr>
            <a:r>
              <a:rPr b="0" lang="en-US" sz="1729" spc="168" strike="noStrike">
                <a:solidFill>
                  <a:srgbClr val="004aad"/>
                </a:solidFill>
                <a:latin typeface="Open Sauce Bold"/>
              </a:rPr>
              <a:t>EN 15978 LCA </a:t>
            </a:r>
            <a:endParaRPr b="0" lang="en-GB" sz="1729" spc="-1" strike="noStrike">
              <a:latin typeface="Arial"/>
            </a:endParaRPr>
          </a:p>
          <a:p>
            <a:pPr algn="ctr">
              <a:lnSpc>
                <a:spcPts val="2384"/>
              </a:lnSpc>
            </a:pPr>
            <a:endParaRPr b="0" lang="en-GB" sz="1729" spc="-1" strike="noStrike">
              <a:latin typeface="Arial"/>
            </a:endParaRPr>
          </a:p>
        </p:txBody>
      </p:sp>
      <p:grpSp>
        <p:nvGrpSpPr>
          <p:cNvPr id="304" name="Group 20"/>
          <p:cNvGrpSpPr/>
          <p:nvPr/>
        </p:nvGrpSpPr>
        <p:grpSpPr>
          <a:xfrm>
            <a:off x="152280" y="8177400"/>
            <a:ext cx="3404880" cy="3444840"/>
            <a:chOff x="152280" y="8177400"/>
            <a:chExt cx="3404880" cy="3444840"/>
          </a:xfrm>
        </p:grpSpPr>
        <p:sp>
          <p:nvSpPr>
            <p:cNvPr id="305" name="CustomShape 21"/>
            <p:cNvSpPr/>
            <p:nvPr/>
          </p:nvSpPr>
          <p:spPr>
            <a:xfrm>
              <a:off x="152280" y="821700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306" name="CustomShape 22"/>
            <p:cNvSpPr/>
            <p:nvPr/>
          </p:nvSpPr>
          <p:spPr>
            <a:xfrm>
              <a:off x="152280" y="817740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14</a:t>
              </a:r>
              <a:endParaRPr b="0" lang="en-GB" sz="2200" spc="-1" strike="noStrike">
                <a:latin typeface="Arial"/>
              </a:endParaRPr>
            </a:p>
          </p:txBody>
        </p:sp>
      </p:gr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307" name="Group 1"/>
          <p:cNvGrpSpPr/>
          <p:nvPr/>
        </p:nvGrpSpPr>
        <p:grpSpPr>
          <a:xfrm>
            <a:off x="-1542960" y="-630720"/>
            <a:ext cx="3085920" cy="11372040"/>
            <a:chOff x="-1542960" y="-630720"/>
            <a:chExt cx="3085920" cy="11372040"/>
          </a:xfrm>
        </p:grpSpPr>
        <p:sp>
          <p:nvSpPr>
            <p:cNvPr id="308" name="CustomShape 2"/>
            <p:cNvSpPr/>
            <p:nvPr/>
          </p:nvSpPr>
          <p:spPr>
            <a:xfrm>
              <a:off x="-1542960" y="-558360"/>
              <a:ext cx="3085920" cy="11299680"/>
            </a:xfrm>
            <a:custGeom>
              <a:avLst/>
              <a:gdLst/>
              <a:ahLst/>
              <a:rect l="l" t="t" r="r" b="b"/>
              <a:pathLst>
                <a:path w="812800" h="2976105">
                  <a:moveTo>
                    <a:pt x="0" y="0"/>
                  </a:moveTo>
                  <a:lnTo>
                    <a:pt x="812800" y="0"/>
                  </a:lnTo>
                  <a:lnTo>
                    <a:pt x="812800" y="2976105"/>
                  </a:lnTo>
                  <a:lnTo>
                    <a:pt x="0" y="2976105"/>
                  </a:lnTo>
                  <a:close/>
                </a:path>
              </a:pathLst>
            </a:custGeom>
            <a:solidFill>
              <a:srgbClr val="aebba5"/>
            </a:solidFill>
            <a:ln w="0">
              <a:noFill/>
            </a:ln>
          </p:spPr>
          <p:style>
            <a:lnRef idx="0"/>
            <a:fillRef idx="0"/>
            <a:effectRef idx="0"/>
            <a:fontRef idx="minor"/>
          </p:style>
        </p:sp>
        <p:sp>
          <p:nvSpPr>
            <p:cNvPr id="309" name="CustomShape 3"/>
            <p:cNvSpPr/>
            <p:nvPr/>
          </p:nvSpPr>
          <p:spPr>
            <a:xfrm>
              <a:off x="-1542960" y="-630720"/>
              <a:ext cx="3085920" cy="3157920"/>
            </a:xfrm>
            <a:prstGeom prst="rect">
              <a:avLst/>
            </a:prstGeom>
            <a:noFill/>
            <a:ln w="0">
              <a:noFill/>
            </a:ln>
          </p:spPr>
          <p:style>
            <a:lnRef idx="0"/>
            <a:fillRef idx="0"/>
            <a:effectRef idx="0"/>
            <a:fontRef idx="minor"/>
          </p:style>
        </p:sp>
      </p:grpSp>
      <p:grpSp>
        <p:nvGrpSpPr>
          <p:cNvPr id="310" name="Group 4"/>
          <p:cNvGrpSpPr/>
          <p:nvPr/>
        </p:nvGrpSpPr>
        <p:grpSpPr>
          <a:xfrm>
            <a:off x="4209480" y="2981160"/>
            <a:ext cx="3943080" cy="1395720"/>
            <a:chOff x="4209480" y="2981160"/>
            <a:chExt cx="3943080" cy="1395720"/>
          </a:xfrm>
        </p:grpSpPr>
        <p:sp>
          <p:nvSpPr>
            <p:cNvPr id="311" name="CustomShape 5"/>
            <p:cNvSpPr/>
            <p:nvPr/>
          </p:nvSpPr>
          <p:spPr>
            <a:xfrm>
              <a:off x="4209480" y="3101040"/>
              <a:ext cx="3943080" cy="1134360"/>
            </a:xfrm>
            <a:custGeom>
              <a:avLst/>
              <a:gdLst/>
              <a:ahLst/>
              <a:rect l="l" t="t" r="r" b="b"/>
              <a:pathLst>
                <a:path w="941203" h="270801">
                  <a:moveTo>
                    <a:pt x="35340" y="0"/>
                  </a:moveTo>
                  <a:lnTo>
                    <a:pt x="905864" y="0"/>
                  </a:lnTo>
                  <a:cubicBezTo>
                    <a:pt x="925381" y="0"/>
                    <a:pt x="941203" y="15822"/>
                    <a:pt x="941203" y="35340"/>
                  </a:cubicBezTo>
                  <a:lnTo>
                    <a:pt x="941203" y="235461"/>
                  </a:lnTo>
                  <a:cubicBezTo>
                    <a:pt x="941203" y="254978"/>
                    <a:pt x="925381" y="270801"/>
                    <a:pt x="905864" y="270801"/>
                  </a:cubicBezTo>
                  <a:lnTo>
                    <a:pt x="35340" y="270801"/>
                  </a:lnTo>
                  <a:cubicBezTo>
                    <a:pt x="15822" y="270801"/>
                    <a:pt x="0" y="254978"/>
                    <a:pt x="0" y="235461"/>
                  </a:cubicBezTo>
                  <a:lnTo>
                    <a:pt x="0" y="35340"/>
                  </a:lnTo>
                  <a:cubicBezTo>
                    <a:pt x="0" y="15822"/>
                    <a:pt x="15822" y="0"/>
                    <a:pt x="35340" y="0"/>
                  </a:cubicBezTo>
                  <a:close/>
                </a:path>
              </a:pathLst>
            </a:custGeom>
            <a:gradFill rotWithShape="0">
              <a:gsLst>
                <a:gs pos="0">
                  <a:srgbClr val="95a694">
                    <a:alpha val="64313"/>
                  </a:srgbClr>
                </a:gs>
                <a:gs pos="100000">
                  <a:srgbClr val="cfdfcd">
                    <a:alpha val="36078"/>
                  </a:srgbClr>
                </a:gs>
              </a:gsLst>
              <a:lin ang="0"/>
            </a:gradFill>
            <a:ln w="0">
              <a:noFill/>
            </a:ln>
          </p:spPr>
          <p:style>
            <a:lnRef idx="0"/>
            <a:fillRef idx="0"/>
            <a:effectRef idx="0"/>
            <a:fontRef idx="minor"/>
          </p:style>
        </p:sp>
        <p:sp>
          <p:nvSpPr>
            <p:cNvPr id="312" name="CustomShape 6"/>
            <p:cNvSpPr/>
            <p:nvPr/>
          </p:nvSpPr>
          <p:spPr>
            <a:xfrm>
              <a:off x="4209480" y="2981160"/>
              <a:ext cx="3404880" cy="1395720"/>
            </a:xfrm>
            <a:prstGeom prst="rect">
              <a:avLst/>
            </a:prstGeom>
            <a:noFill/>
            <a:ln w="0">
              <a:noFill/>
            </a:ln>
          </p:spPr>
          <p:style>
            <a:lnRef idx="0"/>
            <a:fillRef idx="0"/>
            <a:effectRef idx="0"/>
            <a:fontRef idx="minor"/>
          </p:style>
          <p:txBody>
            <a:bodyPr lIns="56160" rIns="56160" tIns="56160" bIns="56160" anchor="ctr">
              <a:noAutofit/>
            </a:bodyPr>
            <a:p>
              <a:pPr>
                <a:lnSpc>
                  <a:spcPts val="3251"/>
                </a:lnSpc>
              </a:pPr>
              <a:r>
                <a:rPr b="0" lang="en-US" sz="2500" spc="-1" strike="noStrike">
                  <a:solidFill>
                    <a:srgbClr val="ffffff"/>
                  </a:solidFill>
                  <a:latin typeface="Montserrat Light Bold"/>
                </a:rPr>
                <a:t> </a:t>
              </a:r>
              <a:r>
                <a:rPr b="0" lang="en-US" sz="2500" spc="-1" strike="noStrike">
                  <a:solidFill>
                    <a:srgbClr val="000000"/>
                  </a:solidFill>
                  <a:latin typeface="Montserrat Light Bold"/>
                </a:rPr>
                <a:t>Inventory Analysis</a:t>
              </a:r>
              <a:endParaRPr b="0" lang="en-GB" sz="2500" spc="-1" strike="noStrike">
                <a:latin typeface="Arial"/>
              </a:endParaRPr>
            </a:p>
          </p:txBody>
        </p:sp>
      </p:grpSp>
      <p:grpSp>
        <p:nvGrpSpPr>
          <p:cNvPr id="313" name="Group 7"/>
          <p:cNvGrpSpPr/>
          <p:nvPr/>
        </p:nvGrpSpPr>
        <p:grpSpPr>
          <a:xfrm>
            <a:off x="8793720" y="4299480"/>
            <a:ext cx="4219920" cy="2198520"/>
            <a:chOff x="8793720" y="4299480"/>
            <a:chExt cx="4219920" cy="2198520"/>
          </a:xfrm>
        </p:grpSpPr>
        <p:sp>
          <p:nvSpPr>
            <p:cNvPr id="314" name="CustomShape 8"/>
            <p:cNvSpPr/>
            <p:nvPr/>
          </p:nvSpPr>
          <p:spPr>
            <a:xfrm>
              <a:off x="8793720" y="4831560"/>
              <a:ext cx="4219920" cy="1134360"/>
            </a:xfrm>
            <a:custGeom>
              <a:avLst/>
              <a:gdLst/>
              <a:ahLst/>
              <a:rect l="l" t="t" r="r" b="b"/>
              <a:pathLst>
                <a:path w="1007279" h="270801">
                  <a:moveTo>
                    <a:pt x="33022" y="0"/>
                  </a:moveTo>
                  <a:lnTo>
                    <a:pt x="974257" y="0"/>
                  </a:lnTo>
                  <a:cubicBezTo>
                    <a:pt x="983015" y="0"/>
                    <a:pt x="991414" y="3479"/>
                    <a:pt x="997607" y="9672"/>
                  </a:cubicBezTo>
                  <a:cubicBezTo>
                    <a:pt x="1003800" y="15865"/>
                    <a:pt x="1007279" y="24264"/>
                    <a:pt x="1007279" y="33022"/>
                  </a:cubicBezTo>
                  <a:lnTo>
                    <a:pt x="1007279" y="237779"/>
                  </a:lnTo>
                  <a:cubicBezTo>
                    <a:pt x="1007279" y="256016"/>
                    <a:pt x="992494" y="270801"/>
                    <a:pt x="974257" y="270801"/>
                  </a:cubicBezTo>
                  <a:lnTo>
                    <a:pt x="33022" y="270801"/>
                  </a:lnTo>
                  <a:cubicBezTo>
                    <a:pt x="24264" y="270801"/>
                    <a:pt x="15865" y="267322"/>
                    <a:pt x="9672" y="261129"/>
                  </a:cubicBezTo>
                  <a:cubicBezTo>
                    <a:pt x="3479" y="254936"/>
                    <a:pt x="0" y="246537"/>
                    <a:pt x="0" y="237779"/>
                  </a:cubicBezTo>
                  <a:lnTo>
                    <a:pt x="0" y="33022"/>
                  </a:lnTo>
                  <a:cubicBezTo>
                    <a:pt x="0" y="24264"/>
                    <a:pt x="3479" y="15865"/>
                    <a:pt x="9672" y="9672"/>
                  </a:cubicBezTo>
                  <a:cubicBezTo>
                    <a:pt x="15865" y="3479"/>
                    <a:pt x="24264" y="0"/>
                    <a:pt x="33022" y="0"/>
                  </a:cubicBezTo>
                  <a:close/>
                </a:path>
              </a:pathLst>
            </a:custGeom>
            <a:gradFill rotWithShape="0">
              <a:gsLst>
                <a:gs pos="0">
                  <a:srgbClr val="95a694">
                    <a:alpha val="64313"/>
                  </a:srgbClr>
                </a:gs>
                <a:gs pos="100000">
                  <a:srgbClr val="cfdfcd">
                    <a:alpha val="36078"/>
                  </a:srgbClr>
                </a:gs>
              </a:gsLst>
              <a:lin ang="0"/>
            </a:gradFill>
            <a:ln w="0">
              <a:noFill/>
            </a:ln>
          </p:spPr>
          <p:style>
            <a:lnRef idx="0"/>
            <a:fillRef idx="0"/>
            <a:effectRef idx="0"/>
            <a:fontRef idx="minor"/>
          </p:style>
        </p:sp>
        <p:sp>
          <p:nvSpPr>
            <p:cNvPr id="315" name="CustomShape 9"/>
            <p:cNvSpPr/>
            <p:nvPr/>
          </p:nvSpPr>
          <p:spPr>
            <a:xfrm>
              <a:off x="8970480" y="4299480"/>
              <a:ext cx="3839040" cy="2198520"/>
            </a:xfrm>
            <a:prstGeom prst="rect">
              <a:avLst/>
            </a:prstGeom>
            <a:noFill/>
            <a:ln w="0">
              <a:noFill/>
            </a:ln>
          </p:spPr>
          <p:style>
            <a:lnRef idx="0"/>
            <a:fillRef idx="0"/>
            <a:effectRef idx="0"/>
            <a:fontRef idx="minor"/>
          </p:style>
          <p:txBody>
            <a:bodyPr lIns="56160" rIns="56160" tIns="56160" bIns="56160" anchor="ctr">
              <a:noAutofit/>
            </a:bodyPr>
            <a:p>
              <a:pPr>
                <a:lnSpc>
                  <a:spcPts val="3251"/>
                </a:lnSpc>
              </a:pPr>
              <a:r>
                <a:rPr b="0" lang="en-US" sz="2500" spc="-1" strike="noStrike">
                  <a:solidFill>
                    <a:srgbClr val="ffffff"/>
                  </a:solidFill>
                  <a:latin typeface="Montserrat Light Bold"/>
                </a:rPr>
                <a:t> </a:t>
              </a:r>
              <a:r>
                <a:rPr b="0" lang="en-US" sz="2500" spc="-1" strike="noStrike">
                  <a:solidFill>
                    <a:srgbClr val="000000"/>
                  </a:solidFill>
                  <a:latin typeface="Montserrat Light Bold"/>
                </a:rPr>
                <a:t>Impact Assessment </a:t>
              </a:r>
              <a:endParaRPr b="0" lang="en-GB" sz="2500" spc="-1" strike="noStrike">
                <a:latin typeface="Arial"/>
              </a:endParaRPr>
            </a:p>
          </p:txBody>
        </p:sp>
      </p:grpSp>
      <p:sp>
        <p:nvSpPr>
          <p:cNvPr id="316" name="CustomShape 10"/>
          <p:cNvSpPr/>
          <p:nvPr/>
        </p:nvSpPr>
        <p:spPr>
          <a:xfrm>
            <a:off x="12983400" y="5892840"/>
            <a:ext cx="3146400" cy="2001240"/>
          </a:xfrm>
          <a:custGeom>
            <a:avLst/>
            <a:gdLst/>
            <a:ahLst/>
            <a:rect l="l" t="t" r="r" b="b"/>
            <a:pathLst>
              <a:path w="3146847" h="2001528">
                <a:moveTo>
                  <a:pt x="0" y="0"/>
                </a:moveTo>
                <a:lnTo>
                  <a:pt x="3146848" y="0"/>
                </a:lnTo>
                <a:lnTo>
                  <a:pt x="3146848" y="2001528"/>
                </a:lnTo>
                <a:lnTo>
                  <a:pt x="0" y="2001528"/>
                </a:lnTo>
                <a:lnTo>
                  <a:pt x="0" y="0"/>
                </a:lnTo>
                <a:close/>
              </a:path>
            </a:pathLst>
          </a:custGeom>
          <a:blipFill rotWithShape="0">
            <a:blip r:embed="rId1"/>
            <a:stretch/>
          </a:blipFill>
          <a:ln w="0">
            <a:noFill/>
          </a:ln>
        </p:spPr>
        <p:style>
          <a:lnRef idx="0"/>
          <a:fillRef idx="0"/>
          <a:effectRef idx="0"/>
          <a:fontRef idx="minor"/>
        </p:style>
      </p:sp>
      <p:sp>
        <p:nvSpPr>
          <p:cNvPr id="317" name="CustomShape 11"/>
          <p:cNvSpPr/>
          <p:nvPr/>
        </p:nvSpPr>
        <p:spPr>
          <a:xfrm>
            <a:off x="1804680" y="61560"/>
            <a:ext cx="14412600" cy="1011240"/>
          </a:xfrm>
          <a:prstGeom prst="rect">
            <a:avLst/>
          </a:prstGeom>
          <a:noFill/>
          <a:ln w="0">
            <a:noFill/>
          </a:ln>
        </p:spPr>
        <p:style>
          <a:lnRef idx="0"/>
          <a:fillRef idx="0"/>
          <a:effectRef idx="0"/>
          <a:fontRef idx="minor"/>
        </p:style>
        <p:txBody>
          <a:bodyPr lIns="0" rIns="0" tIns="0" bIns="0">
            <a:spAutoFit/>
          </a:bodyPr>
          <a:p>
            <a:pPr>
              <a:lnSpc>
                <a:spcPts val="7960"/>
              </a:lnSpc>
            </a:pPr>
            <a:r>
              <a:rPr b="0" lang="en-US" sz="5770" spc="562" strike="noStrike">
                <a:solidFill>
                  <a:srgbClr val="231f20"/>
                </a:solidFill>
                <a:latin typeface="Codec Pro ExtraBold"/>
              </a:rPr>
              <a:t>LCA Methodology</a:t>
            </a:r>
            <a:endParaRPr b="0" lang="en-GB" sz="5770" spc="-1" strike="noStrike">
              <a:latin typeface="Arial"/>
            </a:endParaRPr>
          </a:p>
        </p:txBody>
      </p:sp>
      <p:sp>
        <p:nvSpPr>
          <p:cNvPr id="318" name="CustomShape 12"/>
          <p:cNvSpPr/>
          <p:nvPr/>
        </p:nvSpPr>
        <p:spPr>
          <a:xfrm>
            <a:off x="4209480" y="4439160"/>
            <a:ext cx="3839040" cy="1848600"/>
          </a:xfrm>
          <a:prstGeom prst="rect">
            <a:avLst/>
          </a:prstGeom>
          <a:noFill/>
          <a:ln w="0">
            <a:noFill/>
          </a:ln>
        </p:spPr>
        <p:style>
          <a:lnRef idx="0"/>
          <a:fillRef idx="0"/>
          <a:effectRef idx="0"/>
          <a:fontRef idx="minor"/>
        </p:style>
        <p:txBody>
          <a:bodyPr lIns="0" rIns="0" tIns="0" bIns="0">
            <a:spAutoFit/>
          </a:bodyPr>
          <a:p>
            <a:pPr>
              <a:lnSpc>
                <a:spcPts val="2426"/>
              </a:lnSpc>
            </a:pPr>
            <a:r>
              <a:rPr b="0" lang="en-US" sz="1760" spc="171" strike="noStrike">
                <a:solidFill>
                  <a:srgbClr val="231f20"/>
                </a:solidFill>
                <a:latin typeface="Open Sauce Bold"/>
              </a:rPr>
              <a:t>Quantity takeoffs</a:t>
            </a:r>
            <a:endParaRPr b="0" lang="en-GB" sz="1760" spc="-1" strike="noStrike">
              <a:latin typeface="Arial"/>
            </a:endParaRPr>
          </a:p>
          <a:p>
            <a:pPr>
              <a:lnSpc>
                <a:spcPts val="2426"/>
              </a:lnSpc>
            </a:pPr>
            <a:endParaRPr b="0" lang="en-GB" sz="1760" spc="-1" strike="noStrike">
              <a:latin typeface="Arial"/>
            </a:endParaRPr>
          </a:p>
          <a:p>
            <a:pPr>
              <a:lnSpc>
                <a:spcPts val="2426"/>
              </a:lnSpc>
            </a:pPr>
            <a:r>
              <a:rPr b="0" lang="en-US" sz="1760" spc="171" strike="noStrike">
                <a:solidFill>
                  <a:srgbClr val="231f20"/>
                </a:solidFill>
                <a:latin typeface="Open Sauce Bold"/>
              </a:rPr>
              <a:t>Material volume for 9 m2 of each component</a:t>
            </a:r>
            <a:endParaRPr b="0" lang="en-GB" sz="1760" spc="-1" strike="noStrike">
              <a:latin typeface="Arial"/>
            </a:endParaRPr>
          </a:p>
          <a:p>
            <a:pPr algn="ctr">
              <a:lnSpc>
                <a:spcPts val="2426"/>
              </a:lnSpc>
            </a:pPr>
            <a:endParaRPr b="0" lang="en-GB" sz="1760" spc="-1" strike="noStrike">
              <a:latin typeface="Arial"/>
            </a:endParaRPr>
          </a:p>
          <a:p>
            <a:pPr algn="ctr">
              <a:lnSpc>
                <a:spcPts val="2426"/>
              </a:lnSpc>
            </a:pPr>
            <a:endParaRPr b="0" lang="en-GB" sz="1760" spc="-1" strike="noStrike">
              <a:latin typeface="Arial"/>
            </a:endParaRPr>
          </a:p>
        </p:txBody>
      </p:sp>
      <p:sp>
        <p:nvSpPr>
          <p:cNvPr id="319" name="CustomShape 13"/>
          <p:cNvSpPr/>
          <p:nvPr/>
        </p:nvSpPr>
        <p:spPr>
          <a:xfrm>
            <a:off x="8829360" y="6269400"/>
            <a:ext cx="4340880" cy="2045880"/>
          </a:xfrm>
          <a:prstGeom prst="rect">
            <a:avLst/>
          </a:prstGeom>
          <a:noFill/>
          <a:ln w="0">
            <a:noFill/>
          </a:ln>
        </p:spPr>
        <p:style>
          <a:lnRef idx="0"/>
          <a:fillRef idx="0"/>
          <a:effectRef idx="0"/>
          <a:fontRef idx="minor"/>
        </p:style>
        <p:txBody>
          <a:bodyPr lIns="0" rIns="0" tIns="0" bIns="0">
            <a:spAutoFit/>
          </a:bodyPr>
          <a:p>
            <a:pPr>
              <a:lnSpc>
                <a:spcPts val="2302"/>
              </a:lnSpc>
            </a:pPr>
            <a:r>
              <a:rPr b="0" lang="en-US" sz="1670" spc="162" strike="noStrike">
                <a:solidFill>
                  <a:srgbClr val="231f20"/>
                </a:solidFill>
                <a:latin typeface="Open Sauce Bold"/>
              </a:rPr>
              <a:t>Generic EPDS</a:t>
            </a:r>
            <a:endParaRPr b="0" lang="en-GB" sz="1670" spc="-1" strike="noStrike">
              <a:latin typeface="Arial"/>
            </a:endParaRPr>
          </a:p>
          <a:p>
            <a:pPr>
              <a:lnSpc>
                <a:spcPts val="2302"/>
              </a:lnSpc>
            </a:pPr>
            <a:endParaRPr b="0" lang="en-GB" sz="1670" spc="-1" strike="noStrike">
              <a:latin typeface="Arial"/>
            </a:endParaRPr>
          </a:p>
          <a:p>
            <a:pPr>
              <a:lnSpc>
                <a:spcPts val="2302"/>
              </a:lnSpc>
            </a:pPr>
            <a:r>
              <a:rPr b="0" lang="en-US" sz="1670" spc="162" strike="noStrike">
                <a:solidFill>
                  <a:srgbClr val="231f20"/>
                </a:solidFill>
                <a:latin typeface="Open Sauce Bold"/>
              </a:rPr>
              <a:t>Specific EPDs</a:t>
            </a:r>
            <a:endParaRPr b="0" lang="en-GB" sz="1670" spc="-1" strike="noStrike">
              <a:latin typeface="Arial"/>
            </a:endParaRPr>
          </a:p>
          <a:p>
            <a:pPr>
              <a:lnSpc>
                <a:spcPts val="2302"/>
              </a:lnSpc>
            </a:pPr>
            <a:endParaRPr b="0" lang="en-GB" sz="1670" spc="-1" strike="noStrike">
              <a:latin typeface="Arial"/>
            </a:endParaRPr>
          </a:p>
          <a:p>
            <a:pPr>
              <a:lnSpc>
                <a:spcPts val="2302"/>
              </a:lnSpc>
            </a:pPr>
            <a:r>
              <a:rPr b="0" lang="en-US" sz="1670" spc="162" strike="noStrike">
                <a:solidFill>
                  <a:srgbClr val="231f20"/>
                </a:solidFill>
                <a:latin typeface="Open Sauce Bold"/>
              </a:rPr>
              <a:t>Biogenic impacts reported separately</a:t>
            </a:r>
            <a:endParaRPr b="0" lang="en-GB" sz="1670" spc="-1" strike="noStrike">
              <a:latin typeface="Arial"/>
            </a:endParaRPr>
          </a:p>
          <a:p>
            <a:pPr algn="ctr">
              <a:lnSpc>
                <a:spcPts val="2302"/>
              </a:lnSpc>
            </a:pPr>
            <a:endParaRPr b="0" lang="en-GB" sz="1670" spc="-1" strike="noStrike">
              <a:latin typeface="Arial"/>
            </a:endParaRPr>
          </a:p>
        </p:txBody>
      </p:sp>
      <p:grpSp>
        <p:nvGrpSpPr>
          <p:cNvPr id="320" name="Group 14"/>
          <p:cNvGrpSpPr/>
          <p:nvPr/>
        </p:nvGrpSpPr>
        <p:grpSpPr>
          <a:xfrm>
            <a:off x="152280" y="8075520"/>
            <a:ext cx="3404880" cy="3444840"/>
            <a:chOff x="152280" y="8075520"/>
            <a:chExt cx="3404880" cy="3444840"/>
          </a:xfrm>
        </p:grpSpPr>
        <p:sp>
          <p:nvSpPr>
            <p:cNvPr id="321" name="CustomShape 15"/>
            <p:cNvSpPr/>
            <p:nvPr/>
          </p:nvSpPr>
          <p:spPr>
            <a:xfrm>
              <a:off x="152280" y="811548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322" name="CustomShape 16"/>
            <p:cNvSpPr/>
            <p:nvPr/>
          </p:nvSpPr>
          <p:spPr>
            <a:xfrm>
              <a:off x="152280" y="807552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15</a:t>
              </a:r>
              <a:endParaRPr b="0" lang="en-GB" sz="2200" spc="-1" strike="noStrike">
                <a:latin typeface="Arial"/>
              </a:endParaRPr>
            </a:p>
          </p:txBody>
        </p:sp>
      </p:gr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CustomShape 1"/>
          <p:cNvSpPr/>
          <p:nvPr/>
        </p:nvSpPr>
        <p:spPr>
          <a:xfrm flipH="1" flipV="1">
            <a:off x="-720" y="0"/>
            <a:ext cx="18287640" cy="10286640"/>
          </a:xfrm>
          <a:custGeom>
            <a:avLst/>
            <a:gdLst/>
            <a:ahLst/>
            <a:rect l="l" t="t" r="r" b="b"/>
            <a:pathLst>
              <a:path w="18288000" h="10287000">
                <a:moveTo>
                  <a:pt x="18288000" y="10287000"/>
                </a:moveTo>
                <a:lnTo>
                  <a:pt x="0" y="10287000"/>
                </a:lnTo>
                <a:lnTo>
                  <a:pt x="0" y="0"/>
                </a:lnTo>
                <a:lnTo>
                  <a:pt x="18288000" y="0"/>
                </a:lnTo>
                <a:lnTo>
                  <a:pt x="18288000" y="10287000"/>
                </a:lnTo>
                <a:close/>
              </a:path>
            </a:pathLst>
          </a:custGeom>
          <a:blipFill rotWithShape="0">
            <a:blip r:embed="rId1"/>
            <a:srcRect l="0" t="-38893" r="0" b="-38893"/>
            <a:stretch/>
          </a:blipFill>
          <a:ln w="0">
            <a:noFill/>
          </a:ln>
        </p:spPr>
        <p:style>
          <a:lnRef idx="0"/>
          <a:fillRef idx="0"/>
          <a:effectRef idx="0"/>
          <a:fontRef idx="minor"/>
        </p:style>
      </p:sp>
      <p:sp>
        <p:nvSpPr>
          <p:cNvPr id="324" name="CustomShape 2"/>
          <p:cNvSpPr/>
          <p:nvPr/>
        </p:nvSpPr>
        <p:spPr>
          <a:xfrm>
            <a:off x="21960" y="9405000"/>
            <a:ext cx="4686840" cy="4686840"/>
          </a:xfrm>
          <a:custGeom>
            <a:avLst/>
            <a:gdLst/>
            <a:ahLst/>
            <a:rect l="l" t="t" r="r" b="b"/>
            <a:pathLst>
              <a:path w="4687320" h="4687320">
                <a:moveTo>
                  <a:pt x="0" y="0"/>
                </a:moveTo>
                <a:lnTo>
                  <a:pt x="4687319" y="0"/>
                </a:lnTo>
                <a:lnTo>
                  <a:pt x="4687319" y="4687320"/>
                </a:lnTo>
                <a:lnTo>
                  <a:pt x="0" y="4687320"/>
                </a:lnTo>
                <a:lnTo>
                  <a:pt x="0" y="0"/>
                </a:lnTo>
                <a:close/>
              </a:path>
            </a:pathLst>
          </a:custGeom>
          <a:blipFill rotWithShape="0">
            <a:blip r:embed="rId2"/>
            <a:stretch/>
          </a:blipFill>
          <a:ln w="0">
            <a:noFill/>
          </a:ln>
        </p:spPr>
        <p:style>
          <a:lnRef idx="0"/>
          <a:fillRef idx="0"/>
          <a:effectRef idx="0"/>
          <a:fontRef idx="minor"/>
        </p:style>
      </p:sp>
      <p:sp>
        <p:nvSpPr>
          <p:cNvPr id="325" name="CustomShape 3"/>
          <p:cNvSpPr/>
          <p:nvPr/>
        </p:nvSpPr>
        <p:spPr>
          <a:xfrm>
            <a:off x="5210280" y="473400"/>
            <a:ext cx="8140320" cy="10529280"/>
          </a:xfrm>
          <a:custGeom>
            <a:avLst/>
            <a:gdLst/>
            <a:ahLst/>
            <a:rect l="l" t="t" r="r" b="b"/>
            <a:pathLst>
              <a:path w="8140522" h="10529588">
                <a:moveTo>
                  <a:pt x="0" y="0"/>
                </a:moveTo>
                <a:lnTo>
                  <a:pt x="8140522" y="0"/>
                </a:lnTo>
                <a:lnTo>
                  <a:pt x="8140522" y="10529588"/>
                </a:lnTo>
                <a:lnTo>
                  <a:pt x="0" y="10529588"/>
                </a:lnTo>
                <a:lnTo>
                  <a:pt x="0" y="0"/>
                </a:lnTo>
                <a:close/>
              </a:path>
            </a:pathLst>
          </a:custGeom>
          <a:blipFill rotWithShape="0">
            <a:blip r:embed="rId3"/>
            <a:stretch/>
          </a:blipFill>
          <a:ln w="0">
            <a:noFill/>
          </a:ln>
        </p:spPr>
        <p:style>
          <a:lnRef idx="0"/>
          <a:fillRef idx="0"/>
          <a:effectRef idx="0"/>
          <a:fontRef idx="minor"/>
        </p:style>
      </p:sp>
      <p:grpSp>
        <p:nvGrpSpPr>
          <p:cNvPr id="326" name="Group 4"/>
          <p:cNvGrpSpPr/>
          <p:nvPr/>
        </p:nvGrpSpPr>
        <p:grpSpPr>
          <a:xfrm>
            <a:off x="10775880" y="-2524680"/>
            <a:ext cx="3963600" cy="3963600"/>
            <a:chOff x="10775880" y="-2524680"/>
            <a:chExt cx="3963600" cy="3963600"/>
          </a:xfrm>
        </p:grpSpPr>
        <p:sp>
          <p:nvSpPr>
            <p:cNvPr id="327" name="CustomShape 5"/>
            <p:cNvSpPr/>
            <p:nvPr/>
          </p:nvSpPr>
          <p:spPr>
            <a:xfrm>
              <a:off x="10775880" y="-2524680"/>
              <a:ext cx="3963600" cy="3963600"/>
            </a:xfrm>
            <a:custGeom>
              <a:avLst/>
              <a:gdLst/>
              <a:ah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bba5"/>
            </a:solidFill>
            <a:ln w="0">
              <a:noFill/>
            </a:ln>
          </p:spPr>
          <p:style>
            <a:lnRef idx="0"/>
            <a:fillRef idx="0"/>
            <a:effectRef idx="0"/>
            <a:fontRef idx="minor"/>
          </p:style>
        </p:sp>
        <p:sp>
          <p:nvSpPr>
            <p:cNvPr id="328" name="CustomShape 6"/>
            <p:cNvSpPr/>
            <p:nvPr/>
          </p:nvSpPr>
          <p:spPr>
            <a:xfrm>
              <a:off x="11147760" y="-2246040"/>
              <a:ext cx="3220560" cy="3313440"/>
            </a:xfrm>
            <a:prstGeom prst="rect">
              <a:avLst/>
            </a:prstGeom>
            <a:noFill/>
            <a:ln w="0">
              <a:noFill/>
            </a:ln>
          </p:spPr>
          <p:style>
            <a:lnRef idx="0"/>
            <a:fillRef idx="0"/>
            <a:effectRef idx="0"/>
            <a:fontRef idx="minor"/>
          </p:style>
        </p:sp>
      </p:grpSp>
      <p:sp>
        <p:nvSpPr>
          <p:cNvPr id="329" name="CustomShape 7"/>
          <p:cNvSpPr/>
          <p:nvPr/>
        </p:nvSpPr>
        <p:spPr>
          <a:xfrm>
            <a:off x="11752920" y="-6405840"/>
            <a:ext cx="9348120" cy="9348120"/>
          </a:xfrm>
          <a:custGeom>
            <a:avLst/>
            <a:gdLst/>
            <a:ahLst/>
            <a:rect l="l" t="t" r="r" b="b"/>
            <a:pathLst>
              <a:path w="9348363" h="9348363">
                <a:moveTo>
                  <a:pt x="0" y="0"/>
                </a:moveTo>
                <a:lnTo>
                  <a:pt x="9348362" y="0"/>
                </a:lnTo>
                <a:lnTo>
                  <a:pt x="9348362" y="9348362"/>
                </a:lnTo>
                <a:lnTo>
                  <a:pt x="0" y="9348362"/>
                </a:lnTo>
                <a:lnTo>
                  <a:pt x="0" y="0"/>
                </a:lnTo>
                <a:close/>
              </a:path>
            </a:pathLst>
          </a:custGeom>
          <a:blipFill rotWithShape="0">
            <a:blip r:embed="rId4"/>
            <a:stretch/>
          </a:blipFill>
          <a:ln w="0">
            <a:noFill/>
          </a:ln>
        </p:spPr>
        <p:style>
          <a:lnRef idx="0"/>
          <a:fillRef idx="0"/>
          <a:effectRef idx="0"/>
          <a:fontRef idx="minor"/>
        </p:style>
      </p:sp>
      <p:grpSp>
        <p:nvGrpSpPr>
          <p:cNvPr id="330" name="Group 8"/>
          <p:cNvGrpSpPr/>
          <p:nvPr/>
        </p:nvGrpSpPr>
        <p:grpSpPr>
          <a:xfrm>
            <a:off x="-905040" y="8919000"/>
            <a:ext cx="2648880" cy="2648880"/>
            <a:chOff x="-905040" y="8919000"/>
            <a:chExt cx="2648880" cy="2648880"/>
          </a:xfrm>
        </p:grpSpPr>
        <p:sp>
          <p:nvSpPr>
            <p:cNvPr id="331" name="CustomShape 9"/>
            <p:cNvSpPr/>
            <p:nvPr/>
          </p:nvSpPr>
          <p:spPr>
            <a:xfrm>
              <a:off x="-905040" y="8919000"/>
              <a:ext cx="2648880" cy="2648880"/>
            </a:xfrm>
            <a:custGeom>
              <a:avLst/>
              <a:gdLst/>
              <a:ah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bba5"/>
            </a:solidFill>
            <a:ln w="0">
              <a:noFill/>
            </a:ln>
          </p:spPr>
          <p:style>
            <a:lnRef idx="0"/>
            <a:fillRef idx="0"/>
            <a:effectRef idx="0"/>
            <a:fontRef idx="minor"/>
          </p:style>
        </p:sp>
        <p:sp>
          <p:nvSpPr>
            <p:cNvPr id="332" name="CustomShape 10"/>
            <p:cNvSpPr/>
            <p:nvPr/>
          </p:nvSpPr>
          <p:spPr>
            <a:xfrm>
              <a:off x="-656640" y="9105120"/>
              <a:ext cx="2152080" cy="2214360"/>
            </a:xfrm>
            <a:prstGeom prst="rect">
              <a:avLst/>
            </a:prstGeom>
            <a:noFill/>
            <a:ln w="0">
              <a:noFill/>
            </a:ln>
          </p:spPr>
          <p:style>
            <a:lnRef idx="0"/>
            <a:fillRef idx="0"/>
            <a:effectRef idx="0"/>
            <a:fontRef idx="minor"/>
          </p:style>
        </p:sp>
      </p:grpSp>
      <p:sp>
        <p:nvSpPr>
          <p:cNvPr id="333" name="CustomShape 11"/>
          <p:cNvSpPr/>
          <p:nvPr/>
        </p:nvSpPr>
        <p:spPr>
          <a:xfrm>
            <a:off x="2365560" y="1468080"/>
            <a:ext cx="7845120" cy="744840"/>
          </a:xfrm>
          <a:prstGeom prst="rect">
            <a:avLst/>
          </a:prstGeom>
          <a:noFill/>
          <a:ln w="0">
            <a:noFill/>
          </a:ln>
        </p:spPr>
        <p:style>
          <a:lnRef idx="0"/>
          <a:fillRef idx="0"/>
          <a:effectRef idx="0"/>
          <a:fontRef idx="minor"/>
        </p:style>
        <p:txBody>
          <a:bodyPr lIns="0" rIns="0" tIns="0" bIns="0">
            <a:spAutoFit/>
          </a:bodyPr>
          <a:p>
            <a:pPr>
              <a:lnSpc>
                <a:spcPts val="5862"/>
              </a:lnSpc>
              <a:tabLst>
                <a:tab algn="l" pos="0"/>
              </a:tabLst>
            </a:pPr>
            <a:r>
              <a:rPr b="0" lang="en-US" sz="5920" spc="205" strike="noStrike">
                <a:solidFill>
                  <a:srgbClr val="040506"/>
                </a:solidFill>
                <a:latin typeface="Codec Pro ExtraBold"/>
              </a:rPr>
              <a:t>Results</a:t>
            </a:r>
            <a:endParaRPr b="0" lang="en-GB" sz="5920" spc="-1" strike="noStrike">
              <a:latin typeface="Arial"/>
            </a:endParaRPr>
          </a:p>
        </p:txBody>
      </p:sp>
      <p:grpSp>
        <p:nvGrpSpPr>
          <p:cNvPr id="334" name="Group 12"/>
          <p:cNvGrpSpPr/>
          <p:nvPr/>
        </p:nvGrpSpPr>
        <p:grpSpPr>
          <a:xfrm>
            <a:off x="1374480" y="8444880"/>
            <a:ext cx="870480" cy="1194120"/>
            <a:chOff x="1374480" y="8444880"/>
            <a:chExt cx="870480" cy="1194120"/>
          </a:xfrm>
        </p:grpSpPr>
        <p:sp>
          <p:nvSpPr>
            <p:cNvPr id="335" name="CustomShape 13"/>
            <p:cNvSpPr/>
            <p:nvPr/>
          </p:nvSpPr>
          <p:spPr>
            <a:xfrm>
              <a:off x="1374480" y="848484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336" name="CustomShape 14"/>
            <p:cNvSpPr/>
            <p:nvPr/>
          </p:nvSpPr>
          <p:spPr>
            <a:xfrm>
              <a:off x="1374480" y="8444880"/>
              <a:ext cx="870480" cy="119412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16</a:t>
              </a:r>
              <a:endParaRPr b="0" lang="en-GB" sz="2200" spc="-1" strike="noStrike">
                <a:latin typeface="Arial"/>
              </a:endParaRPr>
            </a:p>
          </p:txBody>
        </p:sp>
      </p:gr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CustomShape 1"/>
          <p:cNvSpPr/>
          <p:nvPr/>
        </p:nvSpPr>
        <p:spPr>
          <a:xfrm flipH="1" flipV="1">
            <a:off x="-720" y="0"/>
            <a:ext cx="18287640" cy="10286640"/>
          </a:xfrm>
          <a:custGeom>
            <a:avLst/>
            <a:gdLst/>
            <a:ahLst/>
            <a:rect l="l" t="t" r="r" b="b"/>
            <a:pathLst>
              <a:path w="18288000" h="10287000">
                <a:moveTo>
                  <a:pt x="18288000" y="10287000"/>
                </a:moveTo>
                <a:lnTo>
                  <a:pt x="0" y="10287000"/>
                </a:lnTo>
                <a:lnTo>
                  <a:pt x="0" y="0"/>
                </a:lnTo>
                <a:lnTo>
                  <a:pt x="18288000" y="0"/>
                </a:lnTo>
                <a:lnTo>
                  <a:pt x="18288000" y="10287000"/>
                </a:lnTo>
                <a:close/>
              </a:path>
            </a:pathLst>
          </a:custGeom>
          <a:blipFill rotWithShape="0">
            <a:blip r:embed="rId1"/>
            <a:srcRect l="0" t="-38893" r="0" b="-38893"/>
            <a:stretch/>
          </a:blipFill>
          <a:ln w="0">
            <a:noFill/>
          </a:ln>
        </p:spPr>
        <p:style>
          <a:lnRef idx="0"/>
          <a:fillRef idx="0"/>
          <a:effectRef idx="0"/>
          <a:fontRef idx="minor"/>
        </p:style>
      </p:sp>
      <p:sp>
        <p:nvSpPr>
          <p:cNvPr id="338" name="CustomShape 2"/>
          <p:cNvSpPr/>
          <p:nvPr/>
        </p:nvSpPr>
        <p:spPr>
          <a:xfrm>
            <a:off x="21960" y="9405000"/>
            <a:ext cx="4686840" cy="4686840"/>
          </a:xfrm>
          <a:custGeom>
            <a:avLst/>
            <a:gdLst/>
            <a:ahLst/>
            <a:rect l="l" t="t" r="r" b="b"/>
            <a:pathLst>
              <a:path w="4687320" h="4687320">
                <a:moveTo>
                  <a:pt x="0" y="0"/>
                </a:moveTo>
                <a:lnTo>
                  <a:pt x="4687319" y="0"/>
                </a:lnTo>
                <a:lnTo>
                  <a:pt x="4687319" y="4687320"/>
                </a:lnTo>
                <a:lnTo>
                  <a:pt x="0" y="4687320"/>
                </a:lnTo>
                <a:lnTo>
                  <a:pt x="0" y="0"/>
                </a:lnTo>
                <a:close/>
              </a:path>
            </a:pathLst>
          </a:custGeom>
          <a:blipFill rotWithShape="0">
            <a:blip r:embed="rId2"/>
            <a:stretch/>
          </a:blipFill>
          <a:ln w="0">
            <a:noFill/>
          </a:ln>
        </p:spPr>
        <p:style>
          <a:lnRef idx="0"/>
          <a:fillRef idx="0"/>
          <a:effectRef idx="0"/>
          <a:fontRef idx="minor"/>
        </p:style>
      </p:sp>
      <p:grpSp>
        <p:nvGrpSpPr>
          <p:cNvPr id="339" name="Group 3"/>
          <p:cNvGrpSpPr/>
          <p:nvPr/>
        </p:nvGrpSpPr>
        <p:grpSpPr>
          <a:xfrm>
            <a:off x="10775880" y="-2524680"/>
            <a:ext cx="3963600" cy="3963600"/>
            <a:chOff x="10775880" y="-2524680"/>
            <a:chExt cx="3963600" cy="3963600"/>
          </a:xfrm>
        </p:grpSpPr>
        <p:sp>
          <p:nvSpPr>
            <p:cNvPr id="340" name="CustomShape 4"/>
            <p:cNvSpPr/>
            <p:nvPr/>
          </p:nvSpPr>
          <p:spPr>
            <a:xfrm>
              <a:off x="10775880" y="-2524680"/>
              <a:ext cx="3963600" cy="3963600"/>
            </a:xfrm>
            <a:custGeom>
              <a:avLst/>
              <a:gdLst/>
              <a:ah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bba5"/>
            </a:solidFill>
            <a:ln w="0">
              <a:noFill/>
            </a:ln>
          </p:spPr>
          <p:style>
            <a:lnRef idx="0"/>
            <a:fillRef idx="0"/>
            <a:effectRef idx="0"/>
            <a:fontRef idx="minor"/>
          </p:style>
        </p:sp>
        <p:sp>
          <p:nvSpPr>
            <p:cNvPr id="341" name="CustomShape 5"/>
            <p:cNvSpPr/>
            <p:nvPr/>
          </p:nvSpPr>
          <p:spPr>
            <a:xfrm>
              <a:off x="11147760" y="-2246040"/>
              <a:ext cx="3220560" cy="3313440"/>
            </a:xfrm>
            <a:prstGeom prst="rect">
              <a:avLst/>
            </a:prstGeom>
            <a:noFill/>
            <a:ln w="0">
              <a:noFill/>
            </a:ln>
          </p:spPr>
          <p:style>
            <a:lnRef idx="0"/>
            <a:fillRef idx="0"/>
            <a:effectRef idx="0"/>
            <a:fontRef idx="minor"/>
          </p:style>
        </p:sp>
      </p:grpSp>
      <p:sp>
        <p:nvSpPr>
          <p:cNvPr id="342" name="CustomShape 6"/>
          <p:cNvSpPr/>
          <p:nvPr/>
        </p:nvSpPr>
        <p:spPr>
          <a:xfrm>
            <a:off x="11752920" y="-6405840"/>
            <a:ext cx="9348120" cy="9348120"/>
          </a:xfrm>
          <a:custGeom>
            <a:avLst/>
            <a:gdLst/>
            <a:ahLst/>
            <a:rect l="l" t="t" r="r" b="b"/>
            <a:pathLst>
              <a:path w="9348363" h="9348363">
                <a:moveTo>
                  <a:pt x="0" y="0"/>
                </a:moveTo>
                <a:lnTo>
                  <a:pt x="9348362" y="0"/>
                </a:lnTo>
                <a:lnTo>
                  <a:pt x="9348362" y="9348362"/>
                </a:lnTo>
                <a:lnTo>
                  <a:pt x="0" y="9348362"/>
                </a:lnTo>
                <a:lnTo>
                  <a:pt x="0" y="0"/>
                </a:lnTo>
                <a:close/>
              </a:path>
            </a:pathLst>
          </a:custGeom>
          <a:blipFill rotWithShape="0">
            <a:blip r:embed="rId3"/>
            <a:stretch/>
          </a:blipFill>
          <a:ln w="0">
            <a:noFill/>
          </a:ln>
        </p:spPr>
        <p:style>
          <a:lnRef idx="0"/>
          <a:fillRef idx="0"/>
          <a:effectRef idx="0"/>
          <a:fontRef idx="minor"/>
        </p:style>
      </p:sp>
      <p:grpSp>
        <p:nvGrpSpPr>
          <p:cNvPr id="343" name="Group 7"/>
          <p:cNvGrpSpPr/>
          <p:nvPr/>
        </p:nvGrpSpPr>
        <p:grpSpPr>
          <a:xfrm>
            <a:off x="-905040" y="8919000"/>
            <a:ext cx="2648880" cy="2648880"/>
            <a:chOff x="-905040" y="8919000"/>
            <a:chExt cx="2648880" cy="2648880"/>
          </a:xfrm>
        </p:grpSpPr>
        <p:sp>
          <p:nvSpPr>
            <p:cNvPr id="344" name="CustomShape 8"/>
            <p:cNvSpPr/>
            <p:nvPr/>
          </p:nvSpPr>
          <p:spPr>
            <a:xfrm>
              <a:off x="-905040" y="8919000"/>
              <a:ext cx="2648880" cy="2648880"/>
            </a:xfrm>
            <a:custGeom>
              <a:avLst/>
              <a:gdLst/>
              <a:ah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bba5"/>
            </a:solidFill>
            <a:ln w="0">
              <a:noFill/>
            </a:ln>
          </p:spPr>
          <p:style>
            <a:lnRef idx="0"/>
            <a:fillRef idx="0"/>
            <a:effectRef idx="0"/>
            <a:fontRef idx="minor"/>
          </p:style>
        </p:sp>
        <p:sp>
          <p:nvSpPr>
            <p:cNvPr id="345" name="CustomShape 9"/>
            <p:cNvSpPr/>
            <p:nvPr/>
          </p:nvSpPr>
          <p:spPr>
            <a:xfrm>
              <a:off x="-656640" y="9105120"/>
              <a:ext cx="2152080" cy="2214360"/>
            </a:xfrm>
            <a:prstGeom prst="rect">
              <a:avLst/>
            </a:prstGeom>
            <a:noFill/>
            <a:ln w="0">
              <a:noFill/>
            </a:ln>
          </p:spPr>
          <p:style>
            <a:lnRef idx="0"/>
            <a:fillRef idx="0"/>
            <a:effectRef idx="0"/>
            <a:fontRef idx="minor"/>
          </p:style>
        </p:sp>
      </p:grpSp>
      <p:sp>
        <p:nvSpPr>
          <p:cNvPr id="346" name="CustomShape 10"/>
          <p:cNvSpPr/>
          <p:nvPr/>
        </p:nvSpPr>
        <p:spPr>
          <a:xfrm>
            <a:off x="2188800" y="3303360"/>
            <a:ext cx="8021880" cy="6101280"/>
          </a:xfrm>
          <a:custGeom>
            <a:avLst/>
            <a:gdLst/>
            <a:ahLst/>
            <a:rect l="l" t="t" r="r" b="b"/>
            <a:pathLst>
              <a:path w="8022220" h="6101665">
                <a:moveTo>
                  <a:pt x="0" y="0"/>
                </a:moveTo>
                <a:lnTo>
                  <a:pt x="8022219" y="0"/>
                </a:lnTo>
                <a:lnTo>
                  <a:pt x="8022219" y="6101665"/>
                </a:lnTo>
                <a:lnTo>
                  <a:pt x="0" y="6101665"/>
                </a:lnTo>
                <a:lnTo>
                  <a:pt x="0" y="0"/>
                </a:lnTo>
                <a:close/>
              </a:path>
            </a:pathLst>
          </a:custGeom>
          <a:blipFill rotWithShape="0">
            <a:blip r:embed="rId4"/>
            <a:stretch/>
          </a:blipFill>
          <a:ln w="0">
            <a:noFill/>
          </a:ln>
        </p:spPr>
        <p:style>
          <a:lnRef idx="0"/>
          <a:fillRef idx="0"/>
          <a:effectRef idx="0"/>
          <a:fontRef idx="minor"/>
        </p:style>
      </p:sp>
      <p:sp>
        <p:nvSpPr>
          <p:cNvPr id="347" name="CustomShape 11"/>
          <p:cNvSpPr/>
          <p:nvPr/>
        </p:nvSpPr>
        <p:spPr>
          <a:xfrm>
            <a:off x="9513720" y="3303360"/>
            <a:ext cx="8644680" cy="5341320"/>
          </a:xfrm>
          <a:custGeom>
            <a:avLst/>
            <a:gdLst/>
            <a:ahLst/>
            <a:rect l="l" t="t" r="r" b="b"/>
            <a:pathLst>
              <a:path w="8645216" h="5341540">
                <a:moveTo>
                  <a:pt x="0" y="0"/>
                </a:moveTo>
                <a:lnTo>
                  <a:pt x="8645215" y="0"/>
                </a:lnTo>
                <a:lnTo>
                  <a:pt x="8645215" y="5341540"/>
                </a:lnTo>
                <a:lnTo>
                  <a:pt x="0" y="5341540"/>
                </a:lnTo>
                <a:lnTo>
                  <a:pt x="0" y="0"/>
                </a:lnTo>
                <a:close/>
              </a:path>
            </a:pathLst>
          </a:custGeom>
          <a:blipFill rotWithShape="0">
            <a:blip r:embed="rId5"/>
            <a:stretch/>
          </a:blipFill>
          <a:ln w="0">
            <a:noFill/>
          </a:ln>
        </p:spPr>
        <p:style>
          <a:lnRef idx="0"/>
          <a:fillRef idx="0"/>
          <a:effectRef idx="0"/>
          <a:fontRef idx="minor"/>
        </p:style>
      </p:sp>
      <p:sp>
        <p:nvSpPr>
          <p:cNvPr id="348" name="CustomShape 12"/>
          <p:cNvSpPr/>
          <p:nvPr/>
        </p:nvSpPr>
        <p:spPr>
          <a:xfrm>
            <a:off x="11043360" y="8644680"/>
            <a:ext cx="6215400" cy="1371960"/>
          </a:xfrm>
          <a:custGeom>
            <a:avLst/>
            <a:gdLst/>
            <a:ahLst/>
            <a:rect l="l" t="t" r="r" b="b"/>
            <a:pathLst>
              <a:path w="6215850" h="1372244">
                <a:moveTo>
                  <a:pt x="0" y="0"/>
                </a:moveTo>
                <a:lnTo>
                  <a:pt x="6215850" y="0"/>
                </a:lnTo>
                <a:lnTo>
                  <a:pt x="6215850" y="1372244"/>
                </a:lnTo>
                <a:lnTo>
                  <a:pt x="0" y="1372244"/>
                </a:lnTo>
                <a:lnTo>
                  <a:pt x="0" y="0"/>
                </a:lnTo>
                <a:close/>
              </a:path>
            </a:pathLst>
          </a:custGeom>
          <a:blipFill rotWithShape="0">
            <a:blip r:embed="rId6"/>
            <a:srcRect l="-14818" t="0" r="0" b="0"/>
            <a:stretch/>
          </a:blipFill>
          <a:ln w="0">
            <a:noFill/>
          </a:ln>
        </p:spPr>
        <p:style>
          <a:lnRef idx="0"/>
          <a:fillRef idx="0"/>
          <a:effectRef idx="0"/>
          <a:fontRef idx="minor"/>
        </p:style>
      </p:sp>
      <p:sp>
        <p:nvSpPr>
          <p:cNvPr id="349" name="CustomShape 13"/>
          <p:cNvSpPr/>
          <p:nvPr/>
        </p:nvSpPr>
        <p:spPr>
          <a:xfrm>
            <a:off x="2365560" y="1468080"/>
            <a:ext cx="7845120" cy="744840"/>
          </a:xfrm>
          <a:prstGeom prst="rect">
            <a:avLst/>
          </a:prstGeom>
          <a:noFill/>
          <a:ln w="0">
            <a:noFill/>
          </a:ln>
        </p:spPr>
        <p:style>
          <a:lnRef idx="0"/>
          <a:fillRef idx="0"/>
          <a:effectRef idx="0"/>
          <a:fontRef idx="minor"/>
        </p:style>
        <p:txBody>
          <a:bodyPr lIns="0" rIns="0" tIns="0" bIns="0">
            <a:spAutoFit/>
          </a:bodyPr>
          <a:p>
            <a:pPr>
              <a:lnSpc>
                <a:spcPts val="5862"/>
              </a:lnSpc>
              <a:tabLst>
                <a:tab algn="l" pos="0"/>
              </a:tabLst>
            </a:pPr>
            <a:r>
              <a:rPr b="0" lang="en-US" sz="5920" spc="205" strike="noStrike">
                <a:solidFill>
                  <a:srgbClr val="040506"/>
                </a:solidFill>
                <a:latin typeface="Codec Pro ExtraBold"/>
              </a:rPr>
              <a:t>Results</a:t>
            </a:r>
            <a:endParaRPr b="0" lang="en-GB" sz="5920" spc="-1" strike="noStrike">
              <a:latin typeface="Arial"/>
            </a:endParaRPr>
          </a:p>
        </p:txBody>
      </p:sp>
      <p:grpSp>
        <p:nvGrpSpPr>
          <p:cNvPr id="350" name="Group 14"/>
          <p:cNvGrpSpPr/>
          <p:nvPr/>
        </p:nvGrpSpPr>
        <p:grpSpPr>
          <a:xfrm>
            <a:off x="1374480" y="8349840"/>
            <a:ext cx="739080" cy="1365120"/>
            <a:chOff x="1374480" y="8349840"/>
            <a:chExt cx="739080" cy="1365120"/>
          </a:xfrm>
        </p:grpSpPr>
        <p:sp>
          <p:nvSpPr>
            <p:cNvPr id="351" name="CustomShape 15"/>
            <p:cNvSpPr/>
            <p:nvPr/>
          </p:nvSpPr>
          <p:spPr>
            <a:xfrm>
              <a:off x="1374480" y="838980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352" name="CustomShape 16"/>
            <p:cNvSpPr/>
            <p:nvPr/>
          </p:nvSpPr>
          <p:spPr>
            <a:xfrm>
              <a:off x="1374480" y="8349840"/>
              <a:ext cx="739080" cy="136512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17</a:t>
              </a:r>
              <a:endParaRPr b="0" lang="en-GB" sz="2200" spc="-1" strike="noStrike">
                <a:latin typeface="Arial"/>
              </a:endParaRPr>
            </a:p>
          </p:txBody>
        </p:sp>
      </p:gr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CustomShape 1"/>
          <p:cNvSpPr/>
          <p:nvPr/>
        </p:nvSpPr>
        <p:spPr>
          <a:xfrm flipH="1" flipV="1">
            <a:off x="-720" y="0"/>
            <a:ext cx="18287640" cy="10286640"/>
          </a:xfrm>
          <a:custGeom>
            <a:avLst/>
            <a:gdLst/>
            <a:ahLst/>
            <a:rect l="l" t="t" r="r" b="b"/>
            <a:pathLst>
              <a:path w="18288000" h="10287000">
                <a:moveTo>
                  <a:pt x="18288000" y="10287000"/>
                </a:moveTo>
                <a:lnTo>
                  <a:pt x="0" y="10287000"/>
                </a:lnTo>
                <a:lnTo>
                  <a:pt x="0" y="0"/>
                </a:lnTo>
                <a:lnTo>
                  <a:pt x="18288000" y="0"/>
                </a:lnTo>
                <a:lnTo>
                  <a:pt x="18288000" y="10287000"/>
                </a:lnTo>
                <a:close/>
              </a:path>
            </a:pathLst>
          </a:custGeom>
          <a:blipFill rotWithShape="0">
            <a:blip r:embed="rId1"/>
            <a:srcRect l="0" t="-38893" r="0" b="-38893"/>
            <a:stretch/>
          </a:blipFill>
          <a:ln w="0">
            <a:noFill/>
          </a:ln>
        </p:spPr>
        <p:style>
          <a:lnRef idx="0"/>
          <a:fillRef idx="0"/>
          <a:effectRef idx="0"/>
          <a:fontRef idx="minor"/>
        </p:style>
      </p:sp>
      <p:sp>
        <p:nvSpPr>
          <p:cNvPr id="354" name="CustomShape 2"/>
          <p:cNvSpPr/>
          <p:nvPr/>
        </p:nvSpPr>
        <p:spPr>
          <a:xfrm>
            <a:off x="21960" y="9405000"/>
            <a:ext cx="4686840" cy="4686840"/>
          </a:xfrm>
          <a:custGeom>
            <a:avLst/>
            <a:gdLst/>
            <a:ahLst/>
            <a:rect l="l" t="t" r="r" b="b"/>
            <a:pathLst>
              <a:path w="4687320" h="4687320">
                <a:moveTo>
                  <a:pt x="0" y="0"/>
                </a:moveTo>
                <a:lnTo>
                  <a:pt x="4687319" y="0"/>
                </a:lnTo>
                <a:lnTo>
                  <a:pt x="4687319" y="4687320"/>
                </a:lnTo>
                <a:lnTo>
                  <a:pt x="0" y="4687320"/>
                </a:lnTo>
                <a:lnTo>
                  <a:pt x="0" y="0"/>
                </a:lnTo>
                <a:close/>
              </a:path>
            </a:pathLst>
          </a:custGeom>
          <a:blipFill rotWithShape="0">
            <a:blip r:embed="rId2"/>
            <a:stretch/>
          </a:blipFill>
          <a:ln w="0">
            <a:noFill/>
          </a:ln>
        </p:spPr>
        <p:style>
          <a:lnRef idx="0"/>
          <a:fillRef idx="0"/>
          <a:effectRef idx="0"/>
          <a:fontRef idx="minor"/>
        </p:style>
      </p:sp>
      <p:grpSp>
        <p:nvGrpSpPr>
          <p:cNvPr id="355" name="Group 3"/>
          <p:cNvGrpSpPr/>
          <p:nvPr/>
        </p:nvGrpSpPr>
        <p:grpSpPr>
          <a:xfrm>
            <a:off x="10775880" y="-2524680"/>
            <a:ext cx="3963600" cy="3963600"/>
            <a:chOff x="10775880" y="-2524680"/>
            <a:chExt cx="3963600" cy="3963600"/>
          </a:xfrm>
        </p:grpSpPr>
        <p:sp>
          <p:nvSpPr>
            <p:cNvPr id="356" name="CustomShape 4"/>
            <p:cNvSpPr/>
            <p:nvPr/>
          </p:nvSpPr>
          <p:spPr>
            <a:xfrm>
              <a:off x="10775880" y="-2524680"/>
              <a:ext cx="3963600" cy="3963600"/>
            </a:xfrm>
            <a:custGeom>
              <a:avLst/>
              <a:gdLst/>
              <a:ah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bba5"/>
            </a:solidFill>
            <a:ln w="0">
              <a:noFill/>
            </a:ln>
          </p:spPr>
          <p:style>
            <a:lnRef idx="0"/>
            <a:fillRef idx="0"/>
            <a:effectRef idx="0"/>
            <a:fontRef idx="minor"/>
          </p:style>
        </p:sp>
        <p:sp>
          <p:nvSpPr>
            <p:cNvPr id="357" name="CustomShape 5"/>
            <p:cNvSpPr/>
            <p:nvPr/>
          </p:nvSpPr>
          <p:spPr>
            <a:xfrm>
              <a:off x="11147760" y="-2246040"/>
              <a:ext cx="3220560" cy="3313440"/>
            </a:xfrm>
            <a:prstGeom prst="rect">
              <a:avLst/>
            </a:prstGeom>
            <a:noFill/>
            <a:ln w="0">
              <a:noFill/>
            </a:ln>
          </p:spPr>
          <p:style>
            <a:lnRef idx="0"/>
            <a:fillRef idx="0"/>
            <a:effectRef idx="0"/>
            <a:fontRef idx="minor"/>
          </p:style>
        </p:sp>
      </p:grpSp>
      <p:sp>
        <p:nvSpPr>
          <p:cNvPr id="358" name="CustomShape 6"/>
          <p:cNvSpPr/>
          <p:nvPr/>
        </p:nvSpPr>
        <p:spPr>
          <a:xfrm>
            <a:off x="11752920" y="-6405840"/>
            <a:ext cx="9348120" cy="9348120"/>
          </a:xfrm>
          <a:custGeom>
            <a:avLst/>
            <a:gdLst/>
            <a:ahLst/>
            <a:rect l="l" t="t" r="r" b="b"/>
            <a:pathLst>
              <a:path w="9348363" h="9348363">
                <a:moveTo>
                  <a:pt x="0" y="0"/>
                </a:moveTo>
                <a:lnTo>
                  <a:pt x="9348362" y="0"/>
                </a:lnTo>
                <a:lnTo>
                  <a:pt x="9348362" y="9348362"/>
                </a:lnTo>
                <a:lnTo>
                  <a:pt x="0" y="9348362"/>
                </a:lnTo>
                <a:lnTo>
                  <a:pt x="0" y="0"/>
                </a:lnTo>
                <a:close/>
              </a:path>
            </a:pathLst>
          </a:custGeom>
          <a:blipFill rotWithShape="0">
            <a:blip r:embed="rId3"/>
            <a:stretch/>
          </a:blipFill>
          <a:ln w="0">
            <a:noFill/>
          </a:ln>
        </p:spPr>
        <p:style>
          <a:lnRef idx="0"/>
          <a:fillRef idx="0"/>
          <a:effectRef idx="0"/>
          <a:fontRef idx="minor"/>
        </p:style>
      </p:sp>
      <p:grpSp>
        <p:nvGrpSpPr>
          <p:cNvPr id="359" name="Group 7"/>
          <p:cNvGrpSpPr/>
          <p:nvPr/>
        </p:nvGrpSpPr>
        <p:grpSpPr>
          <a:xfrm>
            <a:off x="-905040" y="8919000"/>
            <a:ext cx="2648880" cy="2648880"/>
            <a:chOff x="-905040" y="8919000"/>
            <a:chExt cx="2648880" cy="2648880"/>
          </a:xfrm>
        </p:grpSpPr>
        <p:sp>
          <p:nvSpPr>
            <p:cNvPr id="360" name="CustomShape 8"/>
            <p:cNvSpPr/>
            <p:nvPr/>
          </p:nvSpPr>
          <p:spPr>
            <a:xfrm>
              <a:off x="-905040" y="8919000"/>
              <a:ext cx="2648880" cy="2648880"/>
            </a:xfrm>
            <a:custGeom>
              <a:avLst/>
              <a:gdLst/>
              <a:ah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bba5"/>
            </a:solidFill>
            <a:ln w="0">
              <a:noFill/>
            </a:ln>
          </p:spPr>
          <p:style>
            <a:lnRef idx="0"/>
            <a:fillRef idx="0"/>
            <a:effectRef idx="0"/>
            <a:fontRef idx="minor"/>
          </p:style>
        </p:sp>
        <p:sp>
          <p:nvSpPr>
            <p:cNvPr id="361" name="CustomShape 9"/>
            <p:cNvSpPr/>
            <p:nvPr/>
          </p:nvSpPr>
          <p:spPr>
            <a:xfrm>
              <a:off x="-656640" y="9105120"/>
              <a:ext cx="2152080" cy="2214360"/>
            </a:xfrm>
            <a:prstGeom prst="rect">
              <a:avLst/>
            </a:prstGeom>
            <a:noFill/>
            <a:ln w="0">
              <a:noFill/>
            </a:ln>
          </p:spPr>
          <p:style>
            <a:lnRef idx="0"/>
            <a:fillRef idx="0"/>
            <a:effectRef idx="0"/>
            <a:fontRef idx="minor"/>
          </p:style>
        </p:sp>
      </p:grpSp>
      <p:sp>
        <p:nvSpPr>
          <p:cNvPr id="362" name="CustomShape 10"/>
          <p:cNvSpPr/>
          <p:nvPr/>
        </p:nvSpPr>
        <p:spPr>
          <a:xfrm>
            <a:off x="1233360" y="3377160"/>
            <a:ext cx="16270920" cy="5106600"/>
          </a:xfrm>
          <a:custGeom>
            <a:avLst/>
            <a:gdLst/>
            <a:ahLst/>
            <a:rect l="l" t="t" r="r" b="b"/>
            <a:pathLst>
              <a:path w="16271193" h="5107017">
                <a:moveTo>
                  <a:pt x="0" y="0"/>
                </a:moveTo>
                <a:lnTo>
                  <a:pt x="16271193" y="0"/>
                </a:lnTo>
                <a:lnTo>
                  <a:pt x="16271193" y="5107017"/>
                </a:lnTo>
                <a:lnTo>
                  <a:pt x="0" y="5107017"/>
                </a:lnTo>
                <a:lnTo>
                  <a:pt x="0" y="0"/>
                </a:lnTo>
                <a:close/>
              </a:path>
            </a:pathLst>
          </a:custGeom>
          <a:blipFill rotWithShape="0">
            <a:blip r:embed="rId4"/>
            <a:stretch/>
          </a:blipFill>
          <a:ln w="0">
            <a:noFill/>
          </a:ln>
        </p:spPr>
        <p:style>
          <a:lnRef idx="0"/>
          <a:fillRef idx="0"/>
          <a:effectRef idx="0"/>
          <a:fontRef idx="minor"/>
        </p:style>
      </p:sp>
      <p:sp>
        <p:nvSpPr>
          <p:cNvPr id="363" name="CustomShape 11"/>
          <p:cNvSpPr/>
          <p:nvPr/>
        </p:nvSpPr>
        <p:spPr>
          <a:xfrm>
            <a:off x="2365560" y="1468080"/>
            <a:ext cx="7845120" cy="744840"/>
          </a:xfrm>
          <a:prstGeom prst="rect">
            <a:avLst/>
          </a:prstGeom>
          <a:noFill/>
          <a:ln w="0">
            <a:noFill/>
          </a:ln>
        </p:spPr>
        <p:style>
          <a:lnRef idx="0"/>
          <a:fillRef idx="0"/>
          <a:effectRef idx="0"/>
          <a:fontRef idx="minor"/>
        </p:style>
        <p:txBody>
          <a:bodyPr lIns="0" rIns="0" tIns="0" bIns="0">
            <a:spAutoFit/>
          </a:bodyPr>
          <a:p>
            <a:pPr>
              <a:lnSpc>
                <a:spcPts val="5862"/>
              </a:lnSpc>
              <a:tabLst>
                <a:tab algn="l" pos="0"/>
              </a:tabLst>
            </a:pPr>
            <a:r>
              <a:rPr b="0" lang="en-US" sz="5920" spc="205" strike="noStrike">
                <a:solidFill>
                  <a:srgbClr val="040506"/>
                </a:solidFill>
                <a:latin typeface="Codec Pro ExtraBold"/>
              </a:rPr>
              <a:t>Results</a:t>
            </a:r>
            <a:endParaRPr b="0" lang="en-GB" sz="5920" spc="-1" strike="noStrike">
              <a:latin typeface="Arial"/>
            </a:endParaRPr>
          </a:p>
        </p:txBody>
      </p:sp>
      <p:grpSp>
        <p:nvGrpSpPr>
          <p:cNvPr id="364" name="Group 12"/>
          <p:cNvGrpSpPr/>
          <p:nvPr/>
        </p:nvGrpSpPr>
        <p:grpSpPr>
          <a:xfrm>
            <a:off x="1015920" y="8501040"/>
            <a:ext cx="1274400" cy="1021680"/>
            <a:chOff x="1015920" y="8501040"/>
            <a:chExt cx="1274400" cy="1021680"/>
          </a:xfrm>
        </p:grpSpPr>
        <p:sp>
          <p:nvSpPr>
            <p:cNvPr id="365" name="CustomShape 13"/>
            <p:cNvSpPr/>
            <p:nvPr/>
          </p:nvSpPr>
          <p:spPr>
            <a:xfrm>
              <a:off x="1015920" y="854100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366" name="CustomShape 14"/>
            <p:cNvSpPr/>
            <p:nvPr/>
          </p:nvSpPr>
          <p:spPr>
            <a:xfrm>
              <a:off x="1015920" y="8501040"/>
              <a:ext cx="1274400" cy="102168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18</a:t>
              </a:r>
              <a:endParaRPr b="0" lang="en-GB" sz="2200" spc="-1" strike="noStrike">
                <a:latin typeface="Arial"/>
              </a:endParaRPr>
            </a:p>
          </p:txBody>
        </p:sp>
      </p:gr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7" name="CustomShape 1"/>
          <p:cNvSpPr/>
          <p:nvPr/>
        </p:nvSpPr>
        <p:spPr>
          <a:xfrm flipH="1" flipV="1">
            <a:off x="-6249240" y="-5780160"/>
            <a:ext cx="18287640" cy="10286640"/>
          </a:xfrm>
          <a:custGeom>
            <a:avLst/>
            <a:gdLst/>
            <a:ahLst/>
            <a:rect l="l" t="t" r="r" b="b"/>
            <a:pathLst>
              <a:path w="18288000" h="10287000">
                <a:moveTo>
                  <a:pt x="18288000" y="10287000"/>
                </a:moveTo>
                <a:lnTo>
                  <a:pt x="0" y="10287000"/>
                </a:lnTo>
                <a:lnTo>
                  <a:pt x="0" y="0"/>
                </a:lnTo>
                <a:lnTo>
                  <a:pt x="18288000" y="0"/>
                </a:lnTo>
                <a:lnTo>
                  <a:pt x="18288000" y="10287000"/>
                </a:lnTo>
                <a:close/>
              </a:path>
            </a:pathLst>
          </a:custGeom>
          <a:blipFill rotWithShape="0">
            <a:blip r:embed="rId1"/>
            <a:srcRect l="0" t="-38893" r="0" b="-38893"/>
            <a:stretch/>
          </a:blipFill>
          <a:ln w="0">
            <a:noFill/>
          </a:ln>
        </p:spPr>
        <p:style>
          <a:lnRef idx="0"/>
          <a:fillRef idx="0"/>
          <a:effectRef idx="0"/>
          <a:fontRef idx="minor"/>
        </p:style>
      </p:sp>
      <p:grpSp>
        <p:nvGrpSpPr>
          <p:cNvPr id="368" name="Group 2"/>
          <p:cNvGrpSpPr/>
          <p:nvPr/>
        </p:nvGrpSpPr>
        <p:grpSpPr>
          <a:xfrm>
            <a:off x="-528120" y="-72360"/>
            <a:ext cx="19047960" cy="3158280"/>
            <a:chOff x="-528120" y="-72360"/>
            <a:chExt cx="19047960" cy="3158280"/>
          </a:xfrm>
        </p:grpSpPr>
        <p:sp>
          <p:nvSpPr>
            <p:cNvPr id="369" name="CustomShape 3"/>
            <p:cNvSpPr/>
            <p:nvPr/>
          </p:nvSpPr>
          <p:spPr>
            <a:xfrm>
              <a:off x="-528120" y="0"/>
              <a:ext cx="19047960" cy="3085920"/>
            </a:xfrm>
            <a:custGeom>
              <a:avLst/>
              <a:gdLst/>
              <a:ahLst/>
              <a:rect l="l" t="t" r="r" b="b"/>
              <a:pathLst>
                <a:path w="5016842" h="812800">
                  <a:moveTo>
                    <a:pt x="0" y="0"/>
                  </a:moveTo>
                  <a:lnTo>
                    <a:pt x="5016842" y="0"/>
                  </a:lnTo>
                  <a:lnTo>
                    <a:pt x="5016842" y="812800"/>
                  </a:lnTo>
                  <a:lnTo>
                    <a:pt x="0" y="812800"/>
                  </a:lnTo>
                  <a:close/>
                </a:path>
              </a:pathLst>
            </a:custGeom>
            <a:solidFill>
              <a:srgbClr val="aebba5"/>
            </a:solidFill>
            <a:ln w="0">
              <a:noFill/>
            </a:ln>
          </p:spPr>
          <p:style>
            <a:lnRef idx="0"/>
            <a:fillRef idx="0"/>
            <a:effectRef idx="0"/>
            <a:fontRef idx="minor"/>
          </p:style>
        </p:sp>
        <p:sp>
          <p:nvSpPr>
            <p:cNvPr id="370" name="CustomShape 4"/>
            <p:cNvSpPr/>
            <p:nvPr/>
          </p:nvSpPr>
          <p:spPr>
            <a:xfrm>
              <a:off x="-528120" y="-72360"/>
              <a:ext cx="3085920" cy="3157920"/>
            </a:xfrm>
            <a:prstGeom prst="rect">
              <a:avLst/>
            </a:prstGeom>
            <a:noFill/>
            <a:ln w="0">
              <a:noFill/>
            </a:ln>
          </p:spPr>
          <p:style>
            <a:lnRef idx="0"/>
            <a:fillRef idx="0"/>
            <a:effectRef idx="0"/>
            <a:fontRef idx="minor"/>
          </p:style>
        </p:sp>
      </p:grpSp>
      <p:sp>
        <p:nvSpPr>
          <p:cNvPr id="371" name="CustomShape 5"/>
          <p:cNvSpPr/>
          <p:nvPr/>
        </p:nvSpPr>
        <p:spPr>
          <a:xfrm>
            <a:off x="3639240" y="267840"/>
            <a:ext cx="10713240" cy="2765160"/>
          </a:xfrm>
          <a:prstGeom prst="rect">
            <a:avLst/>
          </a:prstGeom>
          <a:noFill/>
          <a:ln w="0">
            <a:noFill/>
          </a:ln>
        </p:spPr>
        <p:style>
          <a:lnRef idx="0"/>
          <a:fillRef idx="0"/>
          <a:effectRef idx="0"/>
          <a:fontRef idx="minor"/>
        </p:style>
        <p:txBody>
          <a:bodyPr lIns="0" rIns="0" tIns="0" bIns="0">
            <a:spAutoFit/>
          </a:bodyPr>
          <a:p>
            <a:pPr algn="ctr">
              <a:lnSpc>
                <a:spcPts val="10885"/>
              </a:lnSpc>
            </a:pPr>
            <a:r>
              <a:rPr b="0" lang="en-US" sz="7890" spc="772" strike="noStrike">
                <a:solidFill>
                  <a:srgbClr val="ffffff"/>
                </a:solidFill>
                <a:latin typeface="Codec Pro ExtraBold"/>
              </a:rPr>
              <a:t>Applications and Limitations</a:t>
            </a:r>
            <a:endParaRPr b="0" lang="en-GB" sz="7890" spc="-1" strike="noStrike">
              <a:latin typeface="Arial"/>
            </a:endParaRPr>
          </a:p>
        </p:txBody>
      </p:sp>
      <p:sp>
        <p:nvSpPr>
          <p:cNvPr id="372" name="CustomShape 6"/>
          <p:cNvSpPr/>
          <p:nvPr/>
        </p:nvSpPr>
        <p:spPr>
          <a:xfrm>
            <a:off x="15408360" y="-2153160"/>
            <a:ext cx="4115880" cy="4115880"/>
          </a:xfrm>
          <a:custGeom>
            <a:avLst/>
            <a:gdLst/>
            <a:ahLst/>
            <a:rect l="l" t="t" r="r" b="b"/>
            <a:pathLst>
              <a:path w="4116356" h="4116356">
                <a:moveTo>
                  <a:pt x="0" y="0"/>
                </a:moveTo>
                <a:lnTo>
                  <a:pt x="4116355" y="0"/>
                </a:lnTo>
                <a:lnTo>
                  <a:pt x="4116355" y="4116356"/>
                </a:lnTo>
                <a:lnTo>
                  <a:pt x="0" y="4116356"/>
                </a:lnTo>
                <a:lnTo>
                  <a:pt x="0" y="0"/>
                </a:lnTo>
                <a:close/>
              </a:path>
            </a:pathLst>
          </a:custGeom>
          <a:blipFill rotWithShape="0">
            <a:blip r:embed="rId2"/>
            <a:stretch/>
          </a:blipFill>
          <a:ln w="0">
            <a:noFill/>
          </a:ln>
        </p:spPr>
        <p:style>
          <a:lnRef idx="0"/>
          <a:fillRef idx="0"/>
          <a:effectRef idx="0"/>
          <a:fontRef idx="minor"/>
        </p:style>
      </p:sp>
      <p:sp>
        <p:nvSpPr>
          <p:cNvPr id="373" name="CustomShape 7"/>
          <p:cNvSpPr/>
          <p:nvPr/>
        </p:nvSpPr>
        <p:spPr>
          <a:xfrm>
            <a:off x="-2602440" y="0"/>
            <a:ext cx="3255840" cy="3255840"/>
          </a:xfrm>
          <a:custGeom>
            <a:avLst/>
            <a:gdLst/>
            <a:ahLst/>
            <a:rect l="l" t="t" r="r" b="b"/>
            <a:pathLst>
              <a:path w="3256087" h="3256087">
                <a:moveTo>
                  <a:pt x="0" y="0"/>
                </a:moveTo>
                <a:lnTo>
                  <a:pt x="3256087" y="0"/>
                </a:lnTo>
                <a:lnTo>
                  <a:pt x="3256087" y="3256087"/>
                </a:lnTo>
                <a:lnTo>
                  <a:pt x="0" y="3256087"/>
                </a:lnTo>
                <a:lnTo>
                  <a:pt x="0" y="0"/>
                </a:lnTo>
                <a:close/>
              </a:path>
            </a:pathLst>
          </a:custGeom>
          <a:blipFill rotWithShape="0">
            <a:blip r:embed="rId3"/>
            <a:stretch/>
          </a:blipFill>
          <a:ln w="0">
            <a:noFill/>
          </a:ln>
        </p:spPr>
        <p:style>
          <a:lnRef idx="0"/>
          <a:fillRef idx="0"/>
          <a:effectRef idx="0"/>
          <a:fontRef idx="minor"/>
        </p:style>
      </p:sp>
      <p:grpSp>
        <p:nvGrpSpPr>
          <p:cNvPr id="374" name="Group 8"/>
          <p:cNvGrpSpPr/>
          <p:nvPr/>
        </p:nvGrpSpPr>
        <p:grpSpPr>
          <a:xfrm>
            <a:off x="0" y="9378720"/>
            <a:ext cx="3404880" cy="3444840"/>
            <a:chOff x="0" y="9378720"/>
            <a:chExt cx="3404880" cy="3444840"/>
          </a:xfrm>
        </p:grpSpPr>
        <p:sp>
          <p:nvSpPr>
            <p:cNvPr id="375" name="CustomShape 9"/>
            <p:cNvSpPr/>
            <p:nvPr/>
          </p:nvSpPr>
          <p:spPr>
            <a:xfrm>
              <a:off x="0" y="941832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376" name="CustomShape 10"/>
            <p:cNvSpPr/>
            <p:nvPr/>
          </p:nvSpPr>
          <p:spPr>
            <a:xfrm>
              <a:off x="0" y="937872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19</a:t>
              </a:r>
              <a:endParaRPr b="0" lang="en-GB" sz="2200" spc="-1" strike="noStrike">
                <a:latin typeface="Arial"/>
              </a:endParaRPr>
            </a:p>
          </p:txBody>
        </p:sp>
      </p:grpSp>
      <p:pic>
        <p:nvPicPr>
          <p:cNvPr id="377" name="Picture 26" descr=""/>
          <p:cNvPicPr/>
          <p:nvPr/>
        </p:nvPicPr>
        <p:blipFill>
          <a:blip r:embed="rId4"/>
          <a:stretch/>
        </p:blipFill>
        <p:spPr>
          <a:xfrm>
            <a:off x="3048120" y="3619440"/>
            <a:ext cx="6095520" cy="5688000"/>
          </a:xfrm>
          <a:prstGeom prst="rect">
            <a:avLst/>
          </a:prstGeom>
          <a:ln w="0">
            <a:noFill/>
          </a:ln>
        </p:spPr>
      </p:pic>
      <p:pic>
        <p:nvPicPr>
          <p:cNvPr id="378" name="Picture 28" descr=""/>
          <p:cNvPicPr/>
          <p:nvPr/>
        </p:nvPicPr>
        <p:blipFill>
          <a:blip r:embed="rId5"/>
          <a:stretch/>
        </p:blipFill>
        <p:spPr>
          <a:xfrm>
            <a:off x="8763120" y="3617280"/>
            <a:ext cx="5420160" cy="5688000"/>
          </a:xfrm>
          <a:prstGeom prst="rect">
            <a:avLst/>
          </a:prstGeom>
          <a:ln w="0">
            <a:noFill/>
          </a:ln>
        </p:spPr>
      </p:pic>
      <p:pic>
        <p:nvPicPr>
          <p:cNvPr id="379" name="Picture 33" descr=""/>
          <p:cNvPicPr/>
          <p:nvPr/>
        </p:nvPicPr>
        <p:blipFill>
          <a:blip r:embed="rId6"/>
          <a:stretch/>
        </p:blipFill>
        <p:spPr>
          <a:xfrm>
            <a:off x="266400" y="9418320"/>
            <a:ext cx="702720" cy="59904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64" name="Group 1"/>
          <p:cNvGrpSpPr/>
          <p:nvPr/>
        </p:nvGrpSpPr>
        <p:grpSpPr>
          <a:xfrm>
            <a:off x="3812760" y="2829240"/>
            <a:ext cx="3085920" cy="6179760"/>
            <a:chOff x="3812760" y="2829240"/>
            <a:chExt cx="3085920" cy="6179760"/>
          </a:xfrm>
        </p:grpSpPr>
        <p:sp>
          <p:nvSpPr>
            <p:cNvPr id="65" name="CustomShape 2"/>
            <p:cNvSpPr/>
            <p:nvPr/>
          </p:nvSpPr>
          <p:spPr>
            <a:xfrm>
              <a:off x="3812760" y="2901600"/>
              <a:ext cx="1400040" cy="6107400"/>
            </a:xfrm>
            <a:custGeom>
              <a:avLst/>
              <a:gdLst/>
              <a:ahLst/>
              <a:rect l="l" t="t" r="r" b="b"/>
              <a:pathLst>
                <a:path w="368852" h="1608665">
                  <a:moveTo>
                    <a:pt x="0" y="0"/>
                  </a:moveTo>
                  <a:lnTo>
                    <a:pt x="368852" y="0"/>
                  </a:lnTo>
                  <a:lnTo>
                    <a:pt x="368852" y="1608665"/>
                  </a:lnTo>
                  <a:lnTo>
                    <a:pt x="0" y="1608665"/>
                  </a:lnTo>
                  <a:close/>
                </a:path>
              </a:pathLst>
            </a:custGeom>
            <a:solidFill>
              <a:srgbClr val="aebba5"/>
            </a:solidFill>
            <a:ln w="0">
              <a:noFill/>
            </a:ln>
          </p:spPr>
          <p:style>
            <a:lnRef idx="0"/>
            <a:fillRef idx="0"/>
            <a:effectRef idx="0"/>
            <a:fontRef idx="minor"/>
          </p:style>
        </p:sp>
        <p:sp>
          <p:nvSpPr>
            <p:cNvPr id="66" name="CustomShape 3"/>
            <p:cNvSpPr/>
            <p:nvPr/>
          </p:nvSpPr>
          <p:spPr>
            <a:xfrm>
              <a:off x="3812760" y="2829240"/>
              <a:ext cx="3085920" cy="3157920"/>
            </a:xfrm>
            <a:prstGeom prst="rect">
              <a:avLst/>
            </a:prstGeom>
            <a:noFill/>
            <a:ln w="0">
              <a:noFill/>
            </a:ln>
          </p:spPr>
          <p:style>
            <a:lnRef idx="0"/>
            <a:fillRef idx="0"/>
            <a:effectRef idx="0"/>
            <a:fontRef idx="minor"/>
          </p:style>
        </p:sp>
      </p:grpSp>
      <p:grpSp>
        <p:nvGrpSpPr>
          <p:cNvPr id="67" name="Group 4"/>
          <p:cNvGrpSpPr/>
          <p:nvPr/>
        </p:nvGrpSpPr>
        <p:grpSpPr>
          <a:xfrm>
            <a:off x="-1542960" y="-630720"/>
            <a:ext cx="3085920" cy="11372040"/>
            <a:chOff x="-1542960" y="-630720"/>
            <a:chExt cx="3085920" cy="11372040"/>
          </a:xfrm>
        </p:grpSpPr>
        <p:sp>
          <p:nvSpPr>
            <p:cNvPr id="68" name="CustomShape 5"/>
            <p:cNvSpPr/>
            <p:nvPr/>
          </p:nvSpPr>
          <p:spPr>
            <a:xfrm>
              <a:off x="-1542960" y="-558360"/>
              <a:ext cx="3085920" cy="11299680"/>
            </a:xfrm>
            <a:custGeom>
              <a:avLst/>
              <a:gdLst/>
              <a:ahLst/>
              <a:rect l="l" t="t" r="r" b="b"/>
              <a:pathLst>
                <a:path w="812800" h="2976105">
                  <a:moveTo>
                    <a:pt x="0" y="0"/>
                  </a:moveTo>
                  <a:lnTo>
                    <a:pt x="812800" y="0"/>
                  </a:lnTo>
                  <a:lnTo>
                    <a:pt x="812800" y="2976105"/>
                  </a:lnTo>
                  <a:lnTo>
                    <a:pt x="0" y="2976105"/>
                  </a:lnTo>
                  <a:close/>
                </a:path>
              </a:pathLst>
            </a:custGeom>
            <a:solidFill>
              <a:srgbClr val="aebba5"/>
            </a:solidFill>
            <a:ln w="0">
              <a:noFill/>
            </a:ln>
          </p:spPr>
          <p:style>
            <a:lnRef idx="0"/>
            <a:fillRef idx="0"/>
            <a:effectRef idx="0"/>
            <a:fontRef idx="minor"/>
          </p:style>
        </p:sp>
        <p:sp>
          <p:nvSpPr>
            <p:cNvPr id="69" name="CustomShape 6"/>
            <p:cNvSpPr/>
            <p:nvPr/>
          </p:nvSpPr>
          <p:spPr>
            <a:xfrm>
              <a:off x="-1542960" y="-630720"/>
              <a:ext cx="3085920" cy="3157920"/>
            </a:xfrm>
            <a:prstGeom prst="rect">
              <a:avLst/>
            </a:prstGeom>
            <a:noFill/>
            <a:ln w="0">
              <a:noFill/>
            </a:ln>
          </p:spPr>
          <p:style>
            <a:lnRef idx="0"/>
            <a:fillRef idx="0"/>
            <a:effectRef idx="0"/>
            <a:fontRef idx="minor"/>
          </p:style>
        </p:sp>
      </p:grpSp>
      <p:grpSp>
        <p:nvGrpSpPr>
          <p:cNvPr id="70" name="Group 7"/>
          <p:cNvGrpSpPr/>
          <p:nvPr/>
        </p:nvGrpSpPr>
        <p:grpSpPr>
          <a:xfrm>
            <a:off x="12193200" y="1343160"/>
            <a:ext cx="5408640" cy="8051400"/>
            <a:chOff x="12193200" y="1343160"/>
            <a:chExt cx="5408640" cy="8051400"/>
          </a:xfrm>
        </p:grpSpPr>
        <p:sp>
          <p:nvSpPr>
            <p:cNvPr id="71" name="CustomShape 8"/>
            <p:cNvSpPr/>
            <p:nvPr/>
          </p:nvSpPr>
          <p:spPr>
            <a:xfrm>
              <a:off x="12193200" y="1415520"/>
              <a:ext cx="5408640" cy="7979040"/>
            </a:xfrm>
            <a:custGeom>
              <a:avLst/>
              <a:gdLst/>
              <a:ahLst/>
              <a:rect l="l" t="t" r="r" b="b"/>
              <a:pathLst>
                <a:path w="1424588" h="2101578">
                  <a:moveTo>
                    <a:pt x="0" y="0"/>
                  </a:moveTo>
                  <a:lnTo>
                    <a:pt x="1424588" y="0"/>
                  </a:lnTo>
                  <a:lnTo>
                    <a:pt x="1424588" y="2101578"/>
                  </a:lnTo>
                  <a:lnTo>
                    <a:pt x="0" y="2101578"/>
                  </a:lnTo>
                  <a:close/>
                </a:path>
              </a:pathLst>
            </a:custGeom>
            <a:solidFill>
              <a:srgbClr val="aebba5"/>
            </a:solidFill>
            <a:ln w="0">
              <a:noFill/>
            </a:ln>
          </p:spPr>
          <p:style>
            <a:lnRef idx="0"/>
            <a:fillRef idx="0"/>
            <a:effectRef idx="0"/>
            <a:fontRef idx="minor"/>
          </p:style>
        </p:sp>
        <p:sp>
          <p:nvSpPr>
            <p:cNvPr id="72" name="CustomShape 9"/>
            <p:cNvSpPr/>
            <p:nvPr/>
          </p:nvSpPr>
          <p:spPr>
            <a:xfrm>
              <a:off x="12193200" y="1343160"/>
              <a:ext cx="3085920" cy="3157920"/>
            </a:xfrm>
            <a:prstGeom prst="rect">
              <a:avLst/>
            </a:prstGeom>
            <a:noFill/>
            <a:ln w="0">
              <a:noFill/>
            </a:ln>
          </p:spPr>
          <p:style>
            <a:lnRef idx="0"/>
            <a:fillRef idx="0"/>
            <a:effectRef idx="0"/>
            <a:fontRef idx="minor"/>
          </p:style>
        </p:sp>
      </p:grpSp>
      <p:sp>
        <p:nvSpPr>
          <p:cNvPr id="73" name="CustomShape 10"/>
          <p:cNvSpPr/>
          <p:nvPr/>
        </p:nvSpPr>
        <p:spPr>
          <a:xfrm>
            <a:off x="15698880" y="8697960"/>
            <a:ext cx="3806280" cy="2082960"/>
          </a:xfrm>
          <a:custGeom>
            <a:avLst/>
            <a:gdLst/>
            <a:ahLst/>
            <a:rect l="l" t="t" r="r" b="b"/>
            <a:pathLst>
              <a:path w="3806571" h="2083232">
                <a:moveTo>
                  <a:pt x="0" y="0"/>
                </a:moveTo>
                <a:lnTo>
                  <a:pt x="3806570" y="0"/>
                </a:lnTo>
                <a:lnTo>
                  <a:pt x="3806570" y="2083232"/>
                </a:lnTo>
                <a:lnTo>
                  <a:pt x="0" y="2083232"/>
                </a:lnTo>
                <a:lnTo>
                  <a:pt x="0" y="0"/>
                </a:lnTo>
                <a:close/>
              </a:path>
            </a:pathLst>
          </a:custGeom>
          <a:blipFill rotWithShape="0">
            <a:blip r:embed="rId1"/>
            <a:stretch/>
          </a:blipFill>
          <a:ln w="0">
            <a:noFill/>
          </a:ln>
        </p:spPr>
        <p:style>
          <a:lnRef idx="0"/>
          <a:fillRef idx="0"/>
          <a:effectRef idx="0"/>
          <a:fontRef idx="minor"/>
        </p:style>
      </p:sp>
      <p:sp>
        <p:nvSpPr>
          <p:cNvPr id="74" name="CustomShape 11"/>
          <p:cNvSpPr/>
          <p:nvPr/>
        </p:nvSpPr>
        <p:spPr>
          <a:xfrm>
            <a:off x="12001680" y="555120"/>
            <a:ext cx="5308200" cy="8519760"/>
          </a:xfrm>
          <a:custGeom>
            <a:avLst/>
            <a:gdLst/>
            <a:ahLst/>
            <a:rect l="l" t="t" r="r" b="b"/>
            <a:pathLst>
              <a:path w="5308543" h="8520253">
                <a:moveTo>
                  <a:pt x="0" y="0"/>
                </a:moveTo>
                <a:lnTo>
                  <a:pt x="5308543" y="0"/>
                </a:lnTo>
                <a:lnTo>
                  <a:pt x="5308543" y="8520252"/>
                </a:lnTo>
                <a:lnTo>
                  <a:pt x="0" y="8520252"/>
                </a:lnTo>
                <a:lnTo>
                  <a:pt x="0" y="0"/>
                </a:lnTo>
                <a:close/>
              </a:path>
            </a:pathLst>
          </a:custGeom>
          <a:blipFill rotWithShape="0">
            <a:blip r:embed="rId2"/>
            <a:srcRect l="-109922" t="-5749" r="-44377" b="0"/>
            <a:stretch/>
          </a:blipFill>
          <a:ln w="0">
            <a:noFill/>
          </a:ln>
        </p:spPr>
        <p:style>
          <a:lnRef idx="0"/>
          <a:fillRef idx="0"/>
          <a:effectRef idx="0"/>
          <a:fontRef idx="minor"/>
        </p:style>
      </p:sp>
      <p:sp>
        <p:nvSpPr>
          <p:cNvPr id="75" name="CustomShape 12"/>
          <p:cNvSpPr/>
          <p:nvPr/>
        </p:nvSpPr>
        <p:spPr>
          <a:xfrm>
            <a:off x="5213160" y="1316880"/>
            <a:ext cx="5661720" cy="1379160"/>
          </a:xfrm>
          <a:prstGeom prst="rect">
            <a:avLst/>
          </a:prstGeom>
          <a:noFill/>
          <a:ln w="0">
            <a:noFill/>
          </a:ln>
        </p:spPr>
        <p:style>
          <a:lnRef idx="0"/>
          <a:fillRef idx="0"/>
          <a:effectRef idx="0"/>
          <a:fontRef idx="minor"/>
        </p:style>
        <p:txBody>
          <a:bodyPr lIns="0" rIns="0" tIns="0" bIns="0">
            <a:spAutoFit/>
          </a:bodyPr>
          <a:p>
            <a:pPr>
              <a:lnSpc>
                <a:spcPts val="10857"/>
              </a:lnSpc>
            </a:pPr>
            <a:r>
              <a:rPr b="0" lang="en-US" sz="7869" spc="769" strike="noStrike">
                <a:solidFill>
                  <a:srgbClr val="231f20"/>
                </a:solidFill>
                <a:latin typeface="Codec Pro ExtraBold"/>
              </a:rPr>
              <a:t>Content</a:t>
            </a:r>
            <a:endParaRPr b="0" lang="en-GB" sz="7869" spc="-1" strike="noStrike">
              <a:latin typeface="Arial"/>
            </a:endParaRPr>
          </a:p>
        </p:txBody>
      </p:sp>
      <p:sp>
        <p:nvSpPr>
          <p:cNvPr id="76" name="CustomShape 13"/>
          <p:cNvSpPr/>
          <p:nvPr/>
        </p:nvSpPr>
        <p:spPr>
          <a:xfrm>
            <a:off x="4024800" y="3168000"/>
            <a:ext cx="936720" cy="651240"/>
          </a:xfrm>
          <a:prstGeom prst="rect">
            <a:avLst/>
          </a:prstGeom>
          <a:noFill/>
          <a:ln w="0">
            <a:noFill/>
          </a:ln>
        </p:spPr>
        <p:style>
          <a:lnRef idx="0"/>
          <a:fillRef idx="0"/>
          <a:effectRef idx="0"/>
          <a:fontRef idx="minor"/>
        </p:style>
        <p:txBody>
          <a:bodyPr lIns="0" rIns="0" tIns="0" bIns="0">
            <a:spAutoFit/>
          </a:bodyPr>
          <a:p>
            <a:pPr algn="ctr">
              <a:lnSpc>
                <a:spcPts val="5125"/>
              </a:lnSpc>
            </a:pPr>
            <a:r>
              <a:rPr b="0" lang="en-US" sz="4270" spc="347" strike="noStrike">
                <a:solidFill>
                  <a:srgbClr val="ffffff"/>
                </a:solidFill>
                <a:latin typeface="Codec Pro ExtraBold Italics"/>
              </a:rPr>
              <a:t>01</a:t>
            </a:r>
            <a:endParaRPr b="0" lang="en-GB" sz="4270" spc="-1" strike="noStrike">
              <a:latin typeface="Arial"/>
            </a:endParaRPr>
          </a:p>
        </p:txBody>
      </p:sp>
      <p:sp>
        <p:nvSpPr>
          <p:cNvPr id="77" name="CustomShape 14"/>
          <p:cNvSpPr/>
          <p:nvPr/>
        </p:nvSpPr>
        <p:spPr>
          <a:xfrm>
            <a:off x="4044240" y="4100760"/>
            <a:ext cx="936720" cy="651240"/>
          </a:xfrm>
          <a:prstGeom prst="rect">
            <a:avLst/>
          </a:prstGeom>
          <a:noFill/>
          <a:ln w="0">
            <a:noFill/>
          </a:ln>
        </p:spPr>
        <p:style>
          <a:lnRef idx="0"/>
          <a:fillRef idx="0"/>
          <a:effectRef idx="0"/>
          <a:fontRef idx="minor"/>
        </p:style>
        <p:txBody>
          <a:bodyPr lIns="0" rIns="0" tIns="0" bIns="0">
            <a:spAutoFit/>
          </a:bodyPr>
          <a:p>
            <a:pPr algn="ctr">
              <a:lnSpc>
                <a:spcPts val="5125"/>
              </a:lnSpc>
            </a:pPr>
            <a:r>
              <a:rPr b="0" lang="en-US" sz="4270" spc="347" strike="noStrike">
                <a:solidFill>
                  <a:srgbClr val="ffffff"/>
                </a:solidFill>
                <a:latin typeface="Codec Pro ExtraBold Italics"/>
              </a:rPr>
              <a:t>02</a:t>
            </a:r>
            <a:endParaRPr b="0" lang="en-GB" sz="4270" spc="-1" strike="noStrike">
              <a:latin typeface="Arial"/>
            </a:endParaRPr>
          </a:p>
        </p:txBody>
      </p:sp>
      <p:sp>
        <p:nvSpPr>
          <p:cNvPr id="78" name="CustomShape 15"/>
          <p:cNvSpPr/>
          <p:nvPr/>
        </p:nvSpPr>
        <p:spPr>
          <a:xfrm>
            <a:off x="4024800" y="4846320"/>
            <a:ext cx="936720" cy="651240"/>
          </a:xfrm>
          <a:prstGeom prst="rect">
            <a:avLst/>
          </a:prstGeom>
          <a:noFill/>
          <a:ln w="0">
            <a:noFill/>
          </a:ln>
        </p:spPr>
        <p:style>
          <a:lnRef idx="0"/>
          <a:fillRef idx="0"/>
          <a:effectRef idx="0"/>
          <a:fontRef idx="minor"/>
        </p:style>
        <p:txBody>
          <a:bodyPr lIns="0" rIns="0" tIns="0" bIns="0">
            <a:spAutoFit/>
          </a:bodyPr>
          <a:p>
            <a:pPr algn="ctr">
              <a:lnSpc>
                <a:spcPts val="5125"/>
              </a:lnSpc>
            </a:pPr>
            <a:r>
              <a:rPr b="0" lang="en-US" sz="4270" spc="347" strike="noStrike">
                <a:solidFill>
                  <a:srgbClr val="ffffff"/>
                </a:solidFill>
                <a:latin typeface="Codec Pro ExtraBold Italics"/>
              </a:rPr>
              <a:t>03</a:t>
            </a:r>
            <a:endParaRPr b="0" lang="en-GB" sz="4270" spc="-1" strike="noStrike">
              <a:latin typeface="Arial"/>
            </a:endParaRPr>
          </a:p>
        </p:txBody>
      </p:sp>
      <p:sp>
        <p:nvSpPr>
          <p:cNvPr id="79" name="CustomShape 16"/>
          <p:cNvSpPr/>
          <p:nvPr/>
        </p:nvSpPr>
        <p:spPr>
          <a:xfrm>
            <a:off x="4024800" y="5643360"/>
            <a:ext cx="936720" cy="651240"/>
          </a:xfrm>
          <a:prstGeom prst="rect">
            <a:avLst/>
          </a:prstGeom>
          <a:noFill/>
          <a:ln w="0">
            <a:noFill/>
          </a:ln>
        </p:spPr>
        <p:style>
          <a:lnRef idx="0"/>
          <a:fillRef idx="0"/>
          <a:effectRef idx="0"/>
          <a:fontRef idx="minor"/>
        </p:style>
        <p:txBody>
          <a:bodyPr lIns="0" rIns="0" tIns="0" bIns="0">
            <a:spAutoFit/>
          </a:bodyPr>
          <a:p>
            <a:pPr algn="ctr">
              <a:lnSpc>
                <a:spcPts val="5125"/>
              </a:lnSpc>
            </a:pPr>
            <a:r>
              <a:rPr b="0" lang="en-US" sz="4270" spc="347" strike="noStrike">
                <a:solidFill>
                  <a:srgbClr val="ffffff"/>
                </a:solidFill>
                <a:latin typeface="Codec Pro ExtraBold Italics"/>
              </a:rPr>
              <a:t>04</a:t>
            </a:r>
            <a:endParaRPr b="0" lang="en-GB" sz="4270" spc="-1" strike="noStrike">
              <a:latin typeface="Arial"/>
            </a:endParaRPr>
          </a:p>
        </p:txBody>
      </p:sp>
      <p:sp>
        <p:nvSpPr>
          <p:cNvPr id="80" name="CustomShape 17"/>
          <p:cNvSpPr/>
          <p:nvPr/>
        </p:nvSpPr>
        <p:spPr>
          <a:xfrm>
            <a:off x="4044240" y="6435720"/>
            <a:ext cx="936720" cy="651240"/>
          </a:xfrm>
          <a:prstGeom prst="rect">
            <a:avLst/>
          </a:prstGeom>
          <a:noFill/>
          <a:ln w="0">
            <a:noFill/>
          </a:ln>
        </p:spPr>
        <p:style>
          <a:lnRef idx="0"/>
          <a:fillRef idx="0"/>
          <a:effectRef idx="0"/>
          <a:fontRef idx="minor"/>
        </p:style>
        <p:txBody>
          <a:bodyPr lIns="0" rIns="0" tIns="0" bIns="0">
            <a:spAutoFit/>
          </a:bodyPr>
          <a:p>
            <a:pPr algn="ctr">
              <a:lnSpc>
                <a:spcPts val="5125"/>
              </a:lnSpc>
            </a:pPr>
            <a:r>
              <a:rPr b="0" lang="en-US" sz="4270" spc="347" strike="noStrike">
                <a:solidFill>
                  <a:srgbClr val="ffffff"/>
                </a:solidFill>
                <a:latin typeface="Codec Pro ExtraBold Italics"/>
              </a:rPr>
              <a:t>05</a:t>
            </a:r>
            <a:endParaRPr b="0" lang="en-GB" sz="4270" spc="-1" strike="noStrike">
              <a:latin typeface="Arial"/>
            </a:endParaRPr>
          </a:p>
        </p:txBody>
      </p:sp>
      <p:sp>
        <p:nvSpPr>
          <p:cNvPr id="81" name="CustomShape 18"/>
          <p:cNvSpPr/>
          <p:nvPr/>
        </p:nvSpPr>
        <p:spPr>
          <a:xfrm>
            <a:off x="4044240" y="7266600"/>
            <a:ext cx="936720" cy="651240"/>
          </a:xfrm>
          <a:prstGeom prst="rect">
            <a:avLst/>
          </a:prstGeom>
          <a:noFill/>
          <a:ln w="0">
            <a:noFill/>
          </a:ln>
        </p:spPr>
        <p:style>
          <a:lnRef idx="0"/>
          <a:fillRef idx="0"/>
          <a:effectRef idx="0"/>
          <a:fontRef idx="minor"/>
        </p:style>
        <p:txBody>
          <a:bodyPr lIns="0" rIns="0" tIns="0" bIns="0">
            <a:spAutoFit/>
          </a:bodyPr>
          <a:p>
            <a:pPr algn="ctr">
              <a:lnSpc>
                <a:spcPts val="5125"/>
              </a:lnSpc>
            </a:pPr>
            <a:r>
              <a:rPr b="0" lang="en-US" sz="4270" spc="347" strike="noStrike">
                <a:solidFill>
                  <a:srgbClr val="ffffff"/>
                </a:solidFill>
                <a:latin typeface="Codec Pro ExtraBold Italics"/>
              </a:rPr>
              <a:t>06</a:t>
            </a:r>
            <a:endParaRPr b="0" lang="en-GB" sz="4270" spc="-1" strike="noStrike">
              <a:latin typeface="Arial"/>
            </a:endParaRPr>
          </a:p>
        </p:txBody>
      </p:sp>
      <p:sp>
        <p:nvSpPr>
          <p:cNvPr id="82" name="CustomShape 19"/>
          <p:cNvSpPr/>
          <p:nvPr/>
        </p:nvSpPr>
        <p:spPr>
          <a:xfrm>
            <a:off x="4044240" y="8116920"/>
            <a:ext cx="936720" cy="651240"/>
          </a:xfrm>
          <a:prstGeom prst="rect">
            <a:avLst/>
          </a:prstGeom>
          <a:noFill/>
          <a:ln w="0">
            <a:noFill/>
          </a:ln>
        </p:spPr>
        <p:style>
          <a:lnRef idx="0"/>
          <a:fillRef idx="0"/>
          <a:effectRef idx="0"/>
          <a:fontRef idx="minor"/>
        </p:style>
        <p:txBody>
          <a:bodyPr lIns="0" rIns="0" tIns="0" bIns="0">
            <a:spAutoFit/>
          </a:bodyPr>
          <a:p>
            <a:pPr algn="ctr">
              <a:lnSpc>
                <a:spcPts val="5125"/>
              </a:lnSpc>
            </a:pPr>
            <a:r>
              <a:rPr b="0" lang="en-US" sz="4270" spc="347" strike="noStrike">
                <a:solidFill>
                  <a:srgbClr val="ffffff"/>
                </a:solidFill>
                <a:latin typeface="Codec Pro ExtraBold Italics"/>
              </a:rPr>
              <a:t>07</a:t>
            </a:r>
            <a:endParaRPr b="0" lang="en-GB" sz="4270" spc="-1" strike="noStrike">
              <a:latin typeface="Arial"/>
            </a:endParaRPr>
          </a:p>
        </p:txBody>
      </p:sp>
      <p:sp>
        <p:nvSpPr>
          <p:cNvPr id="83" name="CustomShape 20"/>
          <p:cNvSpPr/>
          <p:nvPr/>
        </p:nvSpPr>
        <p:spPr>
          <a:xfrm>
            <a:off x="5400720" y="3196440"/>
            <a:ext cx="6371640" cy="1326960"/>
          </a:xfrm>
          <a:prstGeom prst="rect">
            <a:avLst/>
          </a:prstGeom>
          <a:noFill/>
          <a:ln w="0">
            <a:noFill/>
          </a:ln>
        </p:spPr>
        <p:style>
          <a:lnRef idx="0"/>
          <a:fillRef idx="0"/>
          <a:effectRef idx="0"/>
          <a:fontRef idx="minor"/>
        </p:style>
        <p:txBody>
          <a:bodyPr lIns="0" rIns="0" tIns="0" bIns="0">
            <a:spAutoFit/>
          </a:bodyPr>
          <a:p>
            <a:pPr>
              <a:lnSpc>
                <a:spcPts val="3484"/>
              </a:lnSpc>
            </a:pPr>
            <a:r>
              <a:rPr b="0" lang="en-US" sz="2530" spc="245" strike="noStrike">
                <a:solidFill>
                  <a:srgbClr val="231f20"/>
                </a:solidFill>
                <a:latin typeface="Open Sauce"/>
              </a:rPr>
              <a:t>Why do we care about embodied carbon? </a:t>
            </a:r>
            <a:endParaRPr b="0" lang="en-GB" sz="2530" spc="-1" strike="noStrike">
              <a:latin typeface="Arial"/>
            </a:endParaRPr>
          </a:p>
          <a:p>
            <a:pPr>
              <a:lnSpc>
                <a:spcPts val="3484"/>
              </a:lnSpc>
            </a:pPr>
            <a:endParaRPr b="0" lang="en-GB" sz="2530" spc="-1" strike="noStrike">
              <a:latin typeface="Arial"/>
            </a:endParaRPr>
          </a:p>
        </p:txBody>
      </p:sp>
      <p:sp>
        <p:nvSpPr>
          <p:cNvPr id="84" name="CustomShape 21"/>
          <p:cNvSpPr/>
          <p:nvPr/>
        </p:nvSpPr>
        <p:spPr>
          <a:xfrm>
            <a:off x="5400720" y="4317480"/>
            <a:ext cx="6076440" cy="884520"/>
          </a:xfrm>
          <a:prstGeom prst="rect">
            <a:avLst/>
          </a:prstGeom>
          <a:noFill/>
          <a:ln w="0">
            <a:noFill/>
          </a:ln>
        </p:spPr>
        <p:style>
          <a:lnRef idx="0"/>
          <a:fillRef idx="0"/>
          <a:effectRef idx="0"/>
          <a:fontRef idx="minor"/>
        </p:style>
        <p:txBody>
          <a:bodyPr lIns="0" rIns="0" tIns="0" bIns="0">
            <a:spAutoFit/>
          </a:bodyPr>
          <a:p>
            <a:pPr>
              <a:lnSpc>
                <a:spcPts val="3484"/>
              </a:lnSpc>
            </a:pPr>
            <a:r>
              <a:rPr b="0" lang="en-US" sz="2530" spc="245" strike="noStrike">
                <a:solidFill>
                  <a:srgbClr val="231f20"/>
                </a:solidFill>
                <a:latin typeface="Open Sauce"/>
              </a:rPr>
              <a:t>Current Canadian landscape</a:t>
            </a:r>
            <a:endParaRPr b="0" lang="en-GB" sz="2530" spc="-1" strike="noStrike">
              <a:latin typeface="Arial"/>
            </a:endParaRPr>
          </a:p>
          <a:p>
            <a:pPr>
              <a:lnSpc>
                <a:spcPts val="3484"/>
              </a:lnSpc>
            </a:pPr>
            <a:endParaRPr b="0" lang="en-GB" sz="2530" spc="-1" strike="noStrike">
              <a:latin typeface="Arial"/>
            </a:endParaRPr>
          </a:p>
        </p:txBody>
      </p:sp>
      <p:sp>
        <p:nvSpPr>
          <p:cNvPr id="85" name="CustomShape 22"/>
          <p:cNvSpPr/>
          <p:nvPr/>
        </p:nvSpPr>
        <p:spPr>
          <a:xfrm>
            <a:off x="5400720" y="5047560"/>
            <a:ext cx="5790240" cy="884520"/>
          </a:xfrm>
          <a:prstGeom prst="rect">
            <a:avLst/>
          </a:prstGeom>
          <a:noFill/>
          <a:ln w="0">
            <a:noFill/>
          </a:ln>
        </p:spPr>
        <p:style>
          <a:lnRef idx="0"/>
          <a:fillRef idx="0"/>
          <a:effectRef idx="0"/>
          <a:fontRef idx="minor"/>
        </p:style>
        <p:txBody>
          <a:bodyPr lIns="0" rIns="0" tIns="0" bIns="0">
            <a:spAutoFit/>
          </a:bodyPr>
          <a:p>
            <a:pPr>
              <a:lnSpc>
                <a:spcPts val="3484"/>
              </a:lnSpc>
            </a:pPr>
            <a:r>
              <a:rPr b="0" lang="en-US" sz="2530" spc="245" strike="noStrike">
                <a:solidFill>
                  <a:srgbClr val="231f20"/>
                </a:solidFill>
                <a:latin typeface="Open Sauce"/>
              </a:rPr>
              <a:t>Research gap &amp; objective</a:t>
            </a:r>
            <a:endParaRPr b="0" lang="en-GB" sz="2530" spc="-1" strike="noStrike">
              <a:latin typeface="Arial"/>
            </a:endParaRPr>
          </a:p>
          <a:p>
            <a:pPr>
              <a:lnSpc>
                <a:spcPts val="3484"/>
              </a:lnSpc>
              <a:tabLst>
                <a:tab algn="l" pos="0"/>
              </a:tabLst>
            </a:pPr>
            <a:endParaRPr b="0" lang="en-GB" sz="2530" spc="-1" strike="noStrike">
              <a:latin typeface="Arial"/>
            </a:endParaRPr>
          </a:p>
        </p:txBody>
      </p:sp>
      <p:sp>
        <p:nvSpPr>
          <p:cNvPr id="86" name="CustomShape 23"/>
          <p:cNvSpPr/>
          <p:nvPr/>
        </p:nvSpPr>
        <p:spPr>
          <a:xfrm>
            <a:off x="5400720" y="5841720"/>
            <a:ext cx="6076440" cy="884520"/>
          </a:xfrm>
          <a:prstGeom prst="rect">
            <a:avLst/>
          </a:prstGeom>
          <a:noFill/>
          <a:ln w="0">
            <a:noFill/>
          </a:ln>
        </p:spPr>
        <p:style>
          <a:lnRef idx="0"/>
          <a:fillRef idx="0"/>
          <a:effectRef idx="0"/>
          <a:fontRef idx="minor"/>
        </p:style>
        <p:txBody>
          <a:bodyPr lIns="0" rIns="0" tIns="0" bIns="0">
            <a:spAutoFit/>
          </a:bodyPr>
          <a:p>
            <a:pPr>
              <a:lnSpc>
                <a:spcPts val="3484"/>
              </a:lnSpc>
            </a:pPr>
            <a:r>
              <a:rPr b="0" lang="en-US" sz="2530" spc="245" strike="noStrike">
                <a:solidFill>
                  <a:srgbClr val="231f20"/>
                </a:solidFill>
                <a:latin typeface="Open Sauce"/>
              </a:rPr>
              <a:t>Methodology</a:t>
            </a:r>
            <a:endParaRPr b="0" lang="en-GB" sz="2530" spc="-1" strike="noStrike">
              <a:latin typeface="Arial"/>
            </a:endParaRPr>
          </a:p>
          <a:p>
            <a:pPr>
              <a:lnSpc>
                <a:spcPts val="3484"/>
              </a:lnSpc>
              <a:tabLst>
                <a:tab algn="l" pos="0"/>
              </a:tabLst>
            </a:pPr>
            <a:endParaRPr b="0" lang="en-GB" sz="2530" spc="-1" strike="noStrike">
              <a:latin typeface="Arial"/>
            </a:endParaRPr>
          </a:p>
        </p:txBody>
      </p:sp>
      <p:sp>
        <p:nvSpPr>
          <p:cNvPr id="87" name="CustomShape 24"/>
          <p:cNvSpPr/>
          <p:nvPr/>
        </p:nvSpPr>
        <p:spPr>
          <a:xfrm>
            <a:off x="5400720" y="6642360"/>
            <a:ext cx="6076440" cy="442080"/>
          </a:xfrm>
          <a:prstGeom prst="rect">
            <a:avLst/>
          </a:prstGeom>
          <a:noFill/>
          <a:ln w="0">
            <a:noFill/>
          </a:ln>
        </p:spPr>
        <p:style>
          <a:lnRef idx="0"/>
          <a:fillRef idx="0"/>
          <a:effectRef idx="0"/>
          <a:fontRef idx="minor"/>
        </p:style>
        <p:txBody>
          <a:bodyPr lIns="0" rIns="0" tIns="0" bIns="0">
            <a:spAutoFit/>
          </a:bodyPr>
          <a:p>
            <a:pPr>
              <a:lnSpc>
                <a:spcPts val="3484"/>
              </a:lnSpc>
              <a:tabLst>
                <a:tab algn="l" pos="0"/>
              </a:tabLst>
            </a:pPr>
            <a:r>
              <a:rPr b="0" lang="en-US" sz="2530" spc="245" strike="noStrike">
                <a:solidFill>
                  <a:srgbClr val="231f20"/>
                </a:solidFill>
                <a:latin typeface="Open Sauce"/>
              </a:rPr>
              <a:t>Results</a:t>
            </a:r>
            <a:endParaRPr b="0" lang="en-GB" sz="2530" spc="-1" strike="noStrike">
              <a:latin typeface="Arial"/>
            </a:endParaRPr>
          </a:p>
        </p:txBody>
      </p:sp>
      <p:sp>
        <p:nvSpPr>
          <p:cNvPr id="88" name="CustomShape 25"/>
          <p:cNvSpPr/>
          <p:nvPr/>
        </p:nvSpPr>
        <p:spPr>
          <a:xfrm>
            <a:off x="5400720" y="7434720"/>
            <a:ext cx="5790240" cy="884520"/>
          </a:xfrm>
          <a:prstGeom prst="rect">
            <a:avLst/>
          </a:prstGeom>
          <a:noFill/>
          <a:ln w="0">
            <a:noFill/>
          </a:ln>
        </p:spPr>
        <p:style>
          <a:lnRef idx="0"/>
          <a:fillRef idx="0"/>
          <a:effectRef idx="0"/>
          <a:fontRef idx="minor"/>
        </p:style>
        <p:txBody>
          <a:bodyPr lIns="0" rIns="0" tIns="0" bIns="0">
            <a:spAutoFit/>
          </a:bodyPr>
          <a:p>
            <a:pPr>
              <a:lnSpc>
                <a:spcPts val="3484"/>
              </a:lnSpc>
            </a:pPr>
            <a:r>
              <a:rPr b="0" lang="en-US" sz="2530" spc="245" strike="noStrike">
                <a:solidFill>
                  <a:srgbClr val="231f20"/>
                </a:solidFill>
                <a:latin typeface="Open Sauce"/>
              </a:rPr>
              <a:t>Application and limitations</a:t>
            </a:r>
            <a:endParaRPr b="0" lang="en-GB" sz="2530" spc="-1" strike="noStrike">
              <a:latin typeface="Arial"/>
            </a:endParaRPr>
          </a:p>
          <a:p>
            <a:pPr>
              <a:lnSpc>
                <a:spcPts val="3484"/>
              </a:lnSpc>
              <a:tabLst>
                <a:tab algn="l" pos="0"/>
              </a:tabLst>
            </a:pPr>
            <a:endParaRPr b="0" lang="en-GB" sz="2530" spc="-1" strike="noStrike">
              <a:latin typeface="Arial"/>
            </a:endParaRPr>
          </a:p>
        </p:txBody>
      </p:sp>
      <p:sp>
        <p:nvSpPr>
          <p:cNvPr id="89" name="CustomShape 26"/>
          <p:cNvSpPr/>
          <p:nvPr/>
        </p:nvSpPr>
        <p:spPr>
          <a:xfrm>
            <a:off x="5400720" y="8279280"/>
            <a:ext cx="6076440" cy="442080"/>
          </a:xfrm>
          <a:prstGeom prst="rect">
            <a:avLst/>
          </a:prstGeom>
          <a:noFill/>
          <a:ln w="0">
            <a:noFill/>
          </a:ln>
        </p:spPr>
        <p:style>
          <a:lnRef idx="0"/>
          <a:fillRef idx="0"/>
          <a:effectRef idx="0"/>
          <a:fontRef idx="minor"/>
        </p:style>
        <p:txBody>
          <a:bodyPr lIns="0" rIns="0" tIns="0" bIns="0">
            <a:spAutoFit/>
          </a:bodyPr>
          <a:p>
            <a:pPr>
              <a:lnSpc>
                <a:spcPts val="3484"/>
              </a:lnSpc>
              <a:tabLst>
                <a:tab algn="l" pos="0"/>
              </a:tabLst>
            </a:pPr>
            <a:r>
              <a:rPr b="0" lang="en-US" sz="2530" spc="245" strike="noStrike">
                <a:solidFill>
                  <a:srgbClr val="231f20"/>
                </a:solidFill>
                <a:latin typeface="Open Sauce"/>
              </a:rPr>
              <a:t>Questions</a:t>
            </a:r>
            <a:endParaRPr b="0" lang="en-GB" sz="2530" spc="-1" strike="noStrike">
              <a:latin typeface="Arial"/>
            </a:endParaRPr>
          </a:p>
        </p:txBody>
      </p:sp>
      <p:grpSp>
        <p:nvGrpSpPr>
          <p:cNvPr id="90" name="Group 27"/>
          <p:cNvGrpSpPr/>
          <p:nvPr/>
        </p:nvGrpSpPr>
        <p:grpSpPr>
          <a:xfrm>
            <a:off x="17432280" y="120240"/>
            <a:ext cx="3404880" cy="3444840"/>
            <a:chOff x="17432280" y="120240"/>
            <a:chExt cx="3404880" cy="3444840"/>
          </a:xfrm>
        </p:grpSpPr>
        <p:sp>
          <p:nvSpPr>
            <p:cNvPr id="91" name="CustomShape 28"/>
            <p:cNvSpPr/>
            <p:nvPr/>
          </p:nvSpPr>
          <p:spPr>
            <a:xfrm>
              <a:off x="17432280" y="16020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92" name="CustomShape 29"/>
            <p:cNvSpPr/>
            <p:nvPr/>
          </p:nvSpPr>
          <p:spPr>
            <a:xfrm>
              <a:off x="17432280" y="12024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2</a:t>
              </a:r>
              <a:endParaRPr b="0" lang="en-GB" sz="2200" spc="-1" strike="noStrike">
                <a:latin typeface="Arial"/>
              </a:endParaRPr>
            </a:p>
          </p:txBody>
        </p:sp>
      </p:gr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CustomShape 1"/>
          <p:cNvSpPr/>
          <p:nvPr/>
        </p:nvSpPr>
        <p:spPr>
          <a:xfrm flipH="1" flipV="1">
            <a:off x="-720" y="0"/>
            <a:ext cx="18287640" cy="10286640"/>
          </a:xfrm>
          <a:custGeom>
            <a:avLst/>
            <a:gdLst/>
            <a:ahLst/>
            <a:rect l="l" t="t" r="r" b="b"/>
            <a:pathLst>
              <a:path w="18288000" h="10287000">
                <a:moveTo>
                  <a:pt x="18288000" y="10287000"/>
                </a:moveTo>
                <a:lnTo>
                  <a:pt x="0" y="10287000"/>
                </a:lnTo>
                <a:lnTo>
                  <a:pt x="0" y="0"/>
                </a:lnTo>
                <a:lnTo>
                  <a:pt x="18288000" y="0"/>
                </a:lnTo>
                <a:lnTo>
                  <a:pt x="18288000" y="10287000"/>
                </a:lnTo>
                <a:close/>
              </a:path>
            </a:pathLst>
          </a:custGeom>
          <a:blipFill rotWithShape="0">
            <a:blip r:embed="rId1"/>
            <a:srcRect l="0" t="-38893" r="0" b="-38893"/>
            <a:stretch/>
          </a:blipFill>
          <a:ln w="0">
            <a:noFill/>
          </a:ln>
        </p:spPr>
        <p:style>
          <a:lnRef idx="0"/>
          <a:fillRef idx="0"/>
          <a:effectRef idx="0"/>
          <a:fontRef idx="minor"/>
        </p:style>
      </p:sp>
      <p:sp>
        <p:nvSpPr>
          <p:cNvPr id="381" name="CustomShape 2"/>
          <p:cNvSpPr/>
          <p:nvPr/>
        </p:nvSpPr>
        <p:spPr>
          <a:xfrm rot="16200000">
            <a:off x="2705400" y="4967280"/>
            <a:ext cx="4856400" cy="3085200"/>
          </a:xfrm>
          <a:custGeom>
            <a:avLst/>
            <a:gdLst/>
            <a:ahLst/>
            <a:rect l="l" t="t" r="r" b="b"/>
            <a:pathLst>
              <a:path w="4856701" h="3085579">
                <a:moveTo>
                  <a:pt x="0" y="0"/>
                </a:moveTo>
                <a:lnTo>
                  <a:pt x="4856702" y="0"/>
                </a:lnTo>
                <a:lnTo>
                  <a:pt x="4856702" y="3085579"/>
                </a:lnTo>
                <a:lnTo>
                  <a:pt x="0" y="3085579"/>
                </a:lnTo>
                <a:lnTo>
                  <a:pt x="0" y="0"/>
                </a:lnTo>
                <a:close/>
              </a:path>
            </a:pathLst>
          </a:custGeom>
          <a:blipFill rotWithShape="0">
            <a:blip r:embed="rId2"/>
            <a:stretch/>
          </a:blipFill>
          <a:ln w="0">
            <a:noFill/>
          </a:ln>
        </p:spPr>
        <p:style>
          <a:lnRef idx="0"/>
          <a:fillRef idx="0"/>
          <a:effectRef idx="0"/>
          <a:fontRef idx="minor"/>
        </p:style>
      </p:sp>
      <p:sp>
        <p:nvSpPr>
          <p:cNvPr id="382" name="CustomShape 3"/>
          <p:cNvSpPr/>
          <p:nvPr/>
        </p:nvSpPr>
        <p:spPr>
          <a:xfrm rot="16200000">
            <a:off x="6325560" y="4967280"/>
            <a:ext cx="4856400" cy="3085200"/>
          </a:xfrm>
          <a:custGeom>
            <a:avLst/>
            <a:gdLst/>
            <a:ahLst/>
            <a:rect l="l" t="t" r="r" b="b"/>
            <a:pathLst>
              <a:path w="4856701" h="3085579">
                <a:moveTo>
                  <a:pt x="0" y="0"/>
                </a:moveTo>
                <a:lnTo>
                  <a:pt x="4856702" y="0"/>
                </a:lnTo>
                <a:lnTo>
                  <a:pt x="4856702" y="3085579"/>
                </a:lnTo>
                <a:lnTo>
                  <a:pt x="0" y="3085579"/>
                </a:lnTo>
                <a:lnTo>
                  <a:pt x="0" y="0"/>
                </a:lnTo>
                <a:close/>
              </a:path>
            </a:pathLst>
          </a:custGeom>
          <a:blipFill rotWithShape="0">
            <a:blip r:embed="rId3"/>
            <a:stretch/>
          </a:blipFill>
          <a:ln w="0">
            <a:noFill/>
          </a:ln>
        </p:spPr>
        <p:style>
          <a:lnRef idx="0"/>
          <a:fillRef idx="0"/>
          <a:effectRef idx="0"/>
          <a:fontRef idx="minor"/>
        </p:style>
      </p:sp>
      <p:sp>
        <p:nvSpPr>
          <p:cNvPr id="383" name="CustomShape 4"/>
          <p:cNvSpPr/>
          <p:nvPr/>
        </p:nvSpPr>
        <p:spPr>
          <a:xfrm rot="16200000">
            <a:off x="9944640" y="4967280"/>
            <a:ext cx="4856400" cy="3085200"/>
          </a:xfrm>
          <a:custGeom>
            <a:avLst/>
            <a:gdLst/>
            <a:ahLst/>
            <a:rect l="l" t="t" r="r" b="b"/>
            <a:pathLst>
              <a:path w="4856701" h="3085579">
                <a:moveTo>
                  <a:pt x="0" y="0"/>
                </a:moveTo>
                <a:lnTo>
                  <a:pt x="4856702" y="0"/>
                </a:lnTo>
                <a:lnTo>
                  <a:pt x="4856702" y="3085579"/>
                </a:lnTo>
                <a:lnTo>
                  <a:pt x="0" y="3085579"/>
                </a:lnTo>
                <a:lnTo>
                  <a:pt x="0" y="0"/>
                </a:lnTo>
                <a:close/>
              </a:path>
            </a:pathLst>
          </a:custGeom>
          <a:blipFill rotWithShape="0">
            <a:blip r:embed="rId4"/>
            <a:stretch/>
          </a:blipFill>
          <a:ln w="0">
            <a:noFill/>
          </a:ln>
        </p:spPr>
        <p:style>
          <a:lnRef idx="0"/>
          <a:fillRef idx="0"/>
          <a:effectRef idx="0"/>
          <a:fontRef idx="minor"/>
        </p:style>
      </p:sp>
      <p:grpSp>
        <p:nvGrpSpPr>
          <p:cNvPr id="384" name="Group 5"/>
          <p:cNvGrpSpPr/>
          <p:nvPr/>
        </p:nvGrpSpPr>
        <p:grpSpPr>
          <a:xfrm>
            <a:off x="0" y="-72360"/>
            <a:ext cx="18287640" cy="3158280"/>
            <a:chOff x="0" y="-72360"/>
            <a:chExt cx="18287640" cy="3158280"/>
          </a:xfrm>
        </p:grpSpPr>
        <p:sp>
          <p:nvSpPr>
            <p:cNvPr id="385" name="CustomShape 6"/>
            <p:cNvSpPr/>
            <p:nvPr/>
          </p:nvSpPr>
          <p:spPr>
            <a:xfrm>
              <a:off x="0" y="0"/>
              <a:ext cx="18287640" cy="3085920"/>
            </a:xfrm>
            <a:custGeom>
              <a:avLst/>
              <a:gdLst/>
              <a:ahLst/>
              <a:rect l="l" t="t" r="r" b="b"/>
              <a:pathLst>
                <a:path w="4816592" h="812800">
                  <a:moveTo>
                    <a:pt x="0" y="0"/>
                  </a:moveTo>
                  <a:lnTo>
                    <a:pt x="4816592" y="0"/>
                  </a:lnTo>
                  <a:lnTo>
                    <a:pt x="4816592" y="812800"/>
                  </a:lnTo>
                  <a:lnTo>
                    <a:pt x="0" y="812800"/>
                  </a:lnTo>
                  <a:close/>
                </a:path>
              </a:pathLst>
            </a:custGeom>
            <a:solidFill>
              <a:srgbClr val="aebba5"/>
            </a:solidFill>
            <a:ln w="0">
              <a:noFill/>
            </a:ln>
          </p:spPr>
          <p:style>
            <a:lnRef idx="0"/>
            <a:fillRef idx="0"/>
            <a:effectRef idx="0"/>
            <a:fontRef idx="minor"/>
          </p:style>
        </p:sp>
        <p:sp>
          <p:nvSpPr>
            <p:cNvPr id="386" name="CustomShape 7"/>
            <p:cNvSpPr/>
            <p:nvPr/>
          </p:nvSpPr>
          <p:spPr>
            <a:xfrm>
              <a:off x="0" y="-72360"/>
              <a:ext cx="3085560" cy="3157920"/>
            </a:xfrm>
            <a:prstGeom prst="rect">
              <a:avLst/>
            </a:prstGeom>
            <a:noFill/>
            <a:ln w="0">
              <a:noFill/>
            </a:ln>
          </p:spPr>
          <p:style>
            <a:lnRef idx="0"/>
            <a:fillRef idx="0"/>
            <a:effectRef idx="0"/>
            <a:fontRef idx="minor"/>
          </p:style>
        </p:sp>
      </p:grpSp>
      <p:sp>
        <p:nvSpPr>
          <p:cNvPr id="387" name="CustomShape 8"/>
          <p:cNvSpPr/>
          <p:nvPr/>
        </p:nvSpPr>
        <p:spPr>
          <a:xfrm>
            <a:off x="-1586160" y="-1808640"/>
            <a:ext cx="3171600" cy="4114440"/>
          </a:xfrm>
          <a:custGeom>
            <a:avLst/>
            <a:gdLst/>
            <a:ahLst/>
            <a:rect l="l" t="t" r="r" b="b"/>
            <a:pathLst>
              <a:path w="3172137" h="4114800">
                <a:moveTo>
                  <a:pt x="0" y="0"/>
                </a:moveTo>
                <a:lnTo>
                  <a:pt x="3172136" y="0"/>
                </a:lnTo>
                <a:lnTo>
                  <a:pt x="3172136" y="4114800"/>
                </a:lnTo>
                <a:lnTo>
                  <a:pt x="0" y="4114800"/>
                </a:lnTo>
                <a:lnTo>
                  <a:pt x="0" y="0"/>
                </a:lnTo>
                <a:close/>
              </a:path>
            </a:pathLst>
          </a:custGeom>
          <a:blipFill rotWithShape="0">
            <a:blip r:embed="rId5"/>
            <a:stretch/>
          </a:blipFill>
          <a:ln w="0">
            <a:noFill/>
          </a:ln>
        </p:spPr>
        <p:style>
          <a:lnRef idx="0"/>
          <a:fillRef idx="0"/>
          <a:effectRef idx="0"/>
          <a:fontRef idx="minor"/>
        </p:style>
      </p:sp>
      <p:sp>
        <p:nvSpPr>
          <p:cNvPr id="388" name="CustomShape 9"/>
          <p:cNvSpPr/>
          <p:nvPr/>
        </p:nvSpPr>
        <p:spPr>
          <a:xfrm>
            <a:off x="-1066680" y="8649360"/>
            <a:ext cx="3806280" cy="2082960"/>
          </a:xfrm>
          <a:custGeom>
            <a:avLst/>
            <a:gdLst/>
            <a:ahLst/>
            <a:rect l="l" t="t" r="r" b="b"/>
            <a:pathLst>
              <a:path w="3806571" h="2083232">
                <a:moveTo>
                  <a:pt x="0" y="0"/>
                </a:moveTo>
                <a:lnTo>
                  <a:pt x="3806570" y="0"/>
                </a:lnTo>
                <a:lnTo>
                  <a:pt x="3806570" y="2083232"/>
                </a:lnTo>
                <a:lnTo>
                  <a:pt x="0" y="2083232"/>
                </a:lnTo>
                <a:lnTo>
                  <a:pt x="0" y="0"/>
                </a:lnTo>
                <a:close/>
              </a:path>
            </a:pathLst>
          </a:custGeom>
          <a:blipFill rotWithShape="0">
            <a:blip r:embed="rId6"/>
            <a:stretch/>
          </a:blipFill>
          <a:ln w="0">
            <a:noFill/>
          </a:ln>
        </p:spPr>
        <p:style>
          <a:lnRef idx="0"/>
          <a:fillRef idx="0"/>
          <a:effectRef idx="0"/>
          <a:fontRef idx="minor"/>
        </p:style>
      </p:sp>
      <p:sp>
        <p:nvSpPr>
          <p:cNvPr id="389" name="CustomShape 10"/>
          <p:cNvSpPr/>
          <p:nvPr/>
        </p:nvSpPr>
        <p:spPr>
          <a:xfrm>
            <a:off x="16384680" y="-413640"/>
            <a:ext cx="3806280" cy="2082960"/>
          </a:xfrm>
          <a:custGeom>
            <a:avLst/>
            <a:gdLst/>
            <a:ahLst/>
            <a:rect l="l" t="t" r="r" b="b"/>
            <a:pathLst>
              <a:path w="3806571" h="2083232">
                <a:moveTo>
                  <a:pt x="0" y="0"/>
                </a:moveTo>
                <a:lnTo>
                  <a:pt x="3806570" y="0"/>
                </a:lnTo>
                <a:lnTo>
                  <a:pt x="3806570" y="2083233"/>
                </a:lnTo>
                <a:lnTo>
                  <a:pt x="0" y="2083233"/>
                </a:lnTo>
                <a:lnTo>
                  <a:pt x="0" y="0"/>
                </a:lnTo>
                <a:close/>
              </a:path>
            </a:pathLst>
          </a:custGeom>
          <a:blipFill rotWithShape="0">
            <a:blip r:embed="rId7"/>
            <a:stretch/>
          </a:blipFill>
          <a:ln w="0">
            <a:noFill/>
          </a:ln>
        </p:spPr>
        <p:style>
          <a:lnRef idx="0"/>
          <a:fillRef idx="0"/>
          <a:effectRef idx="0"/>
          <a:fontRef idx="minor"/>
        </p:style>
      </p:sp>
      <p:sp>
        <p:nvSpPr>
          <p:cNvPr id="390" name="CustomShape 11"/>
          <p:cNvSpPr/>
          <p:nvPr/>
        </p:nvSpPr>
        <p:spPr>
          <a:xfrm>
            <a:off x="3884760" y="4478040"/>
            <a:ext cx="2516400" cy="1374480"/>
          </a:xfrm>
          <a:custGeom>
            <a:avLst/>
            <a:gdLst/>
            <a:ahLst/>
            <a:rect l="l" t="t" r="r" b="b"/>
            <a:pathLst>
              <a:path w="2516641" h="1374831">
                <a:moveTo>
                  <a:pt x="0" y="0"/>
                </a:moveTo>
                <a:lnTo>
                  <a:pt x="2516641" y="0"/>
                </a:lnTo>
                <a:lnTo>
                  <a:pt x="2516641" y="1374832"/>
                </a:lnTo>
                <a:lnTo>
                  <a:pt x="0" y="1374832"/>
                </a:lnTo>
                <a:lnTo>
                  <a:pt x="0" y="0"/>
                </a:lnTo>
                <a:close/>
              </a:path>
            </a:pathLst>
          </a:custGeom>
          <a:blipFill rotWithShape="0">
            <a:blip r:embed="rId8"/>
            <a:stretch/>
          </a:blipFill>
          <a:ln w="0">
            <a:noFill/>
          </a:ln>
        </p:spPr>
        <p:style>
          <a:lnRef idx="0"/>
          <a:fillRef idx="0"/>
          <a:effectRef idx="0"/>
          <a:fontRef idx="minor"/>
        </p:style>
      </p:sp>
      <p:sp>
        <p:nvSpPr>
          <p:cNvPr id="391" name="CustomShape 12"/>
          <p:cNvSpPr/>
          <p:nvPr/>
        </p:nvSpPr>
        <p:spPr>
          <a:xfrm>
            <a:off x="7309440" y="4767480"/>
            <a:ext cx="2888280" cy="1085040"/>
          </a:xfrm>
          <a:custGeom>
            <a:avLst/>
            <a:gdLst/>
            <a:ahLst/>
            <a:rect l="l" t="t" r="r" b="b"/>
            <a:pathLst>
              <a:path w="2888580" h="1085371">
                <a:moveTo>
                  <a:pt x="0" y="0"/>
                </a:moveTo>
                <a:lnTo>
                  <a:pt x="2888580" y="0"/>
                </a:lnTo>
                <a:lnTo>
                  <a:pt x="2888580" y="1085371"/>
                </a:lnTo>
                <a:lnTo>
                  <a:pt x="0" y="1085371"/>
                </a:lnTo>
                <a:lnTo>
                  <a:pt x="0" y="0"/>
                </a:lnTo>
                <a:close/>
              </a:path>
            </a:pathLst>
          </a:custGeom>
          <a:blipFill rotWithShape="0">
            <a:blip r:embed="rId9"/>
            <a:stretch/>
          </a:blipFill>
          <a:ln w="0">
            <a:noFill/>
          </a:ln>
        </p:spPr>
        <p:style>
          <a:lnRef idx="0"/>
          <a:fillRef idx="0"/>
          <a:effectRef idx="0"/>
          <a:fontRef idx="minor"/>
        </p:style>
      </p:sp>
      <p:sp>
        <p:nvSpPr>
          <p:cNvPr id="392" name="CustomShape 13"/>
          <p:cNvSpPr/>
          <p:nvPr/>
        </p:nvSpPr>
        <p:spPr>
          <a:xfrm>
            <a:off x="11106360" y="4631760"/>
            <a:ext cx="2368440" cy="1356840"/>
          </a:xfrm>
          <a:custGeom>
            <a:avLst/>
            <a:gdLst/>
            <a:ahLst/>
            <a:rect l="l" t="t" r="r" b="b"/>
            <a:pathLst>
              <a:path w="2368888" h="1357175">
                <a:moveTo>
                  <a:pt x="0" y="0"/>
                </a:moveTo>
                <a:lnTo>
                  <a:pt x="2368887" y="0"/>
                </a:lnTo>
                <a:lnTo>
                  <a:pt x="2368887" y="1357175"/>
                </a:lnTo>
                <a:lnTo>
                  <a:pt x="0" y="1357175"/>
                </a:lnTo>
                <a:lnTo>
                  <a:pt x="0" y="0"/>
                </a:lnTo>
                <a:close/>
              </a:path>
            </a:pathLst>
          </a:custGeom>
          <a:blipFill rotWithShape="0">
            <a:blip r:embed="rId10"/>
            <a:stretch/>
          </a:blipFill>
          <a:ln w="0">
            <a:noFill/>
          </a:ln>
        </p:spPr>
        <p:style>
          <a:lnRef idx="0"/>
          <a:fillRef idx="0"/>
          <a:effectRef idx="0"/>
          <a:fontRef idx="minor"/>
        </p:style>
      </p:sp>
      <p:sp>
        <p:nvSpPr>
          <p:cNvPr id="393" name="CustomShape 14"/>
          <p:cNvSpPr/>
          <p:nvPr/>
        </p:nvSpPr>
        <p:spPr>
          <a:xfrm>
            <a:off x="3884760" y="6220440"/>
            <a:ext cx="2324160" cy="2657880"/>
          </a:xfrm>
          <a:prstGeom prst="rect">
            <a:avLst/>
          </a:prstGeom>
          <a:noFill/>
          <a:ln w="0">
            <a:noFill/>
          </a:ln>
        </p:spPr>
        <p:style>
          <a:lnRef idx="0"/>
          <a:fillRef idx="0"/>
          <a:effectRef idx="0"/>
          <a:fontRef idx="minor"/>
        </p:style>
        <p:txBody>
          <a:bodyPr lIns="0" rIns="0" tIns="0" bIns="0">
            <a:spAutoFit/>
          </a:bodyPr>
          <a:p>
            <a:pPr>
              <a:lnSpc>
                <a:spcPts val="2616"/>
              </a:lnSpc>
            </a:pPr>
            <a:r>
              <a:rPr b="0" lang="en-US" sz="2180" spc="106" strike="noStrike">
                <a:solidFill>
                  <a:srgbClr val="fffbfb"/>
                </a:solidFill>
                <a:latin typeface="Open Sauce"/>
              </a:rPr>
              <a:t>Dr. Mark Gorgolewski</a:t>
            </a:r>
            <a:endParaRPr b="0" lang="en-GB" sz="2180" spc="-1" strike="noStrike">
              <a:latin typeface="Arial"/>
            </a:endParaRPr>
          </a:p>
          <a:p>
            <a:pPr>
              <a:lnSpc>
                <a:spcPts val="2616"/>
              </a:lnSpc>
            </a:pPr>
            <a:r>
              <a:rPr b="0" lang="en-US" sz="2180" spc="106" strike="noStrike">
                <a:solidFill>
                  <a:srgbClr val="fffbfb"/>
                </a:solidFill>
                <a:latin typeface="Open Sauce"/>
              </a:rPr>
              <a:t>Dr. Russell Richman</a:t>
            </a:r>
            <a:endParaRPr b="0" lang="en-GB" sz="2180" spc="-1" strike="noStrike">
              <a:latin typeface="Arial"/>
            </a:endParaRPr>
          </a:p>
          <a:p>
            <a:pPr>
              <a:lnSpc>
                <a:spcPts val="2616"/>
              </a:lnSpc>
            </a:pPr>
            <a:r>
              <a:rPr b="0" lang="en-US" sz="2180" spc="106" strike="noStrike">
                <a:solidFill>
                  <a:srgbClr val="fffbfb"/>
                </a:solidFill>
                <a:latin typeface="Open Sauce"/>
              </a:rPr>
              <a:t>Fatma Osman</a:t>
            </a:r>
            <a:endParaRPr b="0" lang="en-GB" sz="2180" spc="-1" strike="noStrike">
              <a:latin typeface="Arial"/>
            </a:endParaRPr>
          </a:p>
          <a:p>
            <a:pPr>
              <a:lnSpc>
                <a:spcPts val="2616"/>
              </a:lnSpc>
            </a:pPr>
            <a:r>
              <a:rPr b="0" lang="en-US" sz="2180" spc="106" strike="noStrike">
                <a:solidFill>
                  <a:srgbClr val="fffbfb"/>
                </a:solidFill>
                <a:latin typeface="Open Sauce"/>
              </a:rPr>
              <a:t>Jerry Kim</a:t>
            </a:r>
            <a:endParaRPr b="0" lang="en-GB" sz="2180" spc="-1" strike="noStrike">
              <a:latin typeface="Arial"/>
            </a:endParaRPr>
          </a:p>
          <a:p>
            <a:pPr>
              <a:lnSpc>
                <a:spcPts val="2616"/>
              </a:lnSpc>
            </a:pPr>
            <a:r>
              <a:rPr b="0" lang="en-US" sz="2180" spc="106" strike="noStrike">
                <a:solidFill>
                  <a:srgbClr val="fffbfb"/>
                </a:solidFill>
                <a:latin typeface="Open Sauce"/>
              </a:rPr>
              <a:t>YuXin Shi</a:t>
            </a:r>
            <a:endParaRPr b="0" lang="en-GB" sz="2180" spc="-1" strike="noStrike">
              <a:latin typeface="Arial"/>
            </a:endParaRPr>
          </a:p>
          <a:p>
            <a:pPr>
              <a:lnSpc>
                <a:spcPts val="2616"/>
              </a:lnSpc>
            </a:pPr>
            <a:endParaRPr b="0" lang="en-GB" sz="2180" spc="-1" strike="noStrike">
              <a:latin typeface="Arial"/>
            </a:endParaRPr>
          </a:p>
        </p:txBody>
      </p:sp>
      <p:sp>
        <p:nvSpPr>
          <p:cNvPr id="394" name="CustomShape 15"/>
          <p:cNvSpPr/>
          <p:nvPr/>
        </p:nvSpPr>
        <p:spPr>
          <a:xfrm>
            <a:off x="5080680" y="1698120"/>
            <a:ext cx="7845120" cy="1488600"/>
          </a:xfrm>
          <a:prstGeom prst="rect">
            <a:avLst/>
          </a:prstGeom>
          <a:noFill/>
          <a:ln w="0">
            <a:noFill/>
          </a:ln>
        </p:spPr>
        <p:style>
          <a:lnRef idx="0"/>
          <a:fillRef idx="0"/>
          <a:effectRef idx="0"/>
          <a:fontRef idx="minor"/>
        </p:style>
        <p:txBody>
          <a:bodyPr lIns="0" rIns="0" tIns="0" bIns="0">
            <a:spAutoFit/>
          </a:bodyPr>
          <a:p>
            <a:pPr algn="ctr">
              <a:lnSpc>
                <a:spcPts val="5862"/>
              </a:lnSpc>
              <a:tabLst>
                <a:tab algn="l" pos="0"/>
              </a:tabLst>
            </a:pPr>
            <a:r>
              <a:rPr b="0" lang="en-US" sz="5920" spc="205" strike="noStrike">
                <a:solidFill>
                  <a:srgbClr val="ffffff"/>
                </a:solidFill>
                <a:latin typeface="Codec Pro ExtraBold"/>
              </a:rPr>
              <a:t>Acknowledgments</a:t>
            </a:r>
            <a:endParaRPr b="0" lang="en-GB" sz="5920" spc="-1" strike="noStrike">
              <a:latin typeface="Arial"/>
            </a:endParaRPr>
          </a:p>
        </p:txBody>
      </p:sp>
      <p:sp>
        <p:nvSpPr>
          <p:cNvPr id="395" name="CustomShape 16"/>
          <p:cNvSpPr/>
          <p:nvPr/>
        </p:nvSpPr>
        <p:spPr>
          <a:xfrm>
            <a:off x="7385760" y="6220440"/>
            <a:ext cx="2734920" cy="2325600"/>
          </a:xfrm>
          <a:prstGeom prst="rect">
            <a:avLst/>
          </a:prstGeom>
          <a:noFill/>
          <a:ln w="0">
            <a:noFill/>
          </a:ln>
        </p:spPr>
        <p:style>
          <a:lnRef idx="0"/>
          <a:fillRef idx="0"/>
          <a:effectRef idx="0"/>
          <a:fontRef idx="minor"/>
        </p:style>
        <p:txBody>
          <a:bodyPr lIns="0" rIns="0" tIns="0" bIns="0">
            <a:spAutoFit/>
          </a:bodyPr>
          <a:p>
            <a:pPr>
              <a:lnSpc>
                <a:spcPts val="2616"/>
              </a:lnSpc>
            </a:pPr>
            <a:r>
              <a:rPr b="0" lang="en-US" sz="2180" spc="106" strike="noStrike">
                <a:solidFill>
                  <a:srgbClr val="fffbfb"/>
                </a:solidFill>
                <a:latin typeface="Open Sauce"/>
              </a:rPr>
              <a:t>Kelsey Saunders</a:t>
            </a:r>
            <a:endParaRPr b="0" lang="en-GB" sz="2180" spc="-1" strike="noStrike">
              <a:latin typeface="Arial"/>
            </a:endParaRPr>
          </a:p>
          <a:p>
            <a:pPr>
              <a:lnSpc>
                <a:spcPts val="2616"/>
              </a:lnSpc>
            </a:pPr>
            <a:r>
              <a:rPr b="0" lang="en-US" sz="2180" spc="106" strike="noStrike">
                <a:solidFill>
                  <a:srgbClr val="fffbfb"/>
                </a:solidFill>
                <a:latin typeface="Open Sauce"/>
              </a:rPr>
              <a:t>Rehanna Devraj-Kizuk</a:t>
            </a:r>
            <a:endParaRPr b="0" lang="en-GB" sz="2180" spc="-1" strike="noStrike">
              <a:latin typeface="Arial"/>
            </a:endParaRPr>
          </a:p>
          <a:p>
            <a:pPr>
              <a:lnSpc>
                <a:spcPts val="2616"/>
              </a:lnSpc>
            </a:pPr>
            <a:r>
              <a:rPr b="0" lang="en-US" sz="2180" spc="106" strike="noStrike">
                <a:solidFill>
                  <a:srgbClr val="fffbfb"/>
                </a:solidFill>
                <a:latin typeface="Open Sauce"/>
              </a:rPr>
              <a:t>Steve Kemp</a:t>
            </a:r>
            <a:endParaRPr b="0" lang="en-GB" sz="2180" spc="-1" strike="noStrike">
              <a:latin typeface="Arial"/>
            </a:endParaRPr>
          </a:p>
          <a:p>
            <a:pPr>
              <a:lnSpc>
                <a:spcPts val="2616"/>
              </a:lnSpc>
            </a:pPr>
            <a:r>
              <a:rPr b="0" lang="en-US" sz="2180" spc="106" strike="noStrike">
                <a:solidFill>
                  <a:srgbClr val="fffbfb"/>
                </a:solidFill>
                <a:latin typeface="Open Sauce"/>
              </a:rPr>
              <a:t>Alex Lukachko</a:t>
            </a:r>
            <a:endParaRPr b="0" lang="en-GB" sz="2180" spc="-1" strike="noStrike">
              <a:latin typeface="Arial"/>
            </a:endParaRPr>
          </a:p>
          <a:p>
            <a:pPr>
              <a:lnSpc>
                <a:spcPts val="2616"/>
              </a:lnSpc>
            </a:pPr>
            <a:r>
              <a:rPr b="0" lang="en-US" sz="2180" spc="106" strike="noStrike">
                <a:solidFill>
                  <a:srgbClr val="fffbfb"/>
                </a:solidFill>
                <a:latin typeface="Open Sauce"/>
              </a:rPr>
              <a:t>Erica Barnes</a:t>
            </a:r>
            <a:endParaRPr b="0" lang="en-GB" sz="2180" spc="-1" strike="noStrike">
              <a:latin typeface="Arial"/>
            </a:endParaRPr>
          </a:p>
          <a:p>
            <a:pPr>
              <a:lnSpc>
                <a:spcPts val="2616"/>
              </a:lnSpc>
            </a:pPr>
            <a:endParaRPr b="0" lang="en-GB" sz="2180" spc="-1" strike="noStrike">
              <a:latin typeface="Arial"/>
            </a:endParaRPr>
          </a:p>
        </p:txBody>
      </p:sp>
      <p:grpSp>
        <p:nvGrpSpPr>
          <p:cNvPr id="396" name="Group 17"/>
          <p:cNvGrpSpPr/>
          <p:nvPr/>
        </p:nvGrpSpPr>
        <p:grpSpPr>
          <a:xfrm>
            <a:off x="-80280" y="7951680"/>
            <a:ext cx="1164240" cy="986040"/>
            <a:chOff x="-80280" y="7951680"/>
            <a:chExt cx="1164240" cy="986040"/>
          </a:xfrm>
        </p:grpSpPr>
        <p:sp>
          <p:nvSpPr>
            <p:cNvPr id="397" name="CustomShape 18"/>
            <p:cNvSpPr/>
            <p:nvPr/>
          </p:nvSpPr>
          <p:spPr>
            <a:xfrm>
              <a:off x="-80280" y="806940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398" name="CustomShape 19"/>
            <p:cNvSpPr/>
            <p:nvPr/>
          </p:nvSpPr>
          <p:spPr>
            <a:xfrm>
              <a:off x="209880" y="7951680"/>
              <a:ext cx="874080" cy="86832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20</a:t>
              </a:r>
              <a:endParaRPr b="0" lang="en-GB" sz="2200" spc="-1" strike="noStrike">
                <a:latin typeface="Arial"/>
              </a:endParaRPr>
            </a:p>
          </p:txBody>
        </p:sp>
      </p:gr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9" name="CustomShape 1"/>
          <p:cNvSpPr/>
          <p:nvPr/>
        </p:nvSpPr>
        <p:spPr>
          <a:xfrm flipH="1" flipV="1">
            <a:off x="-720" y="0"/>
            <a:ext cx="18287640" cy="10286640"/>
          </a:xfrm>
          <a:custGeom>
            <a:avLst/>
            <a:gdLst/>
            <a:ahLst/>
            <a:rect l="l" t="t" r="r" b="b"/>
            <a:pathLst>
              <a:path w="18288000" h="10287000">
                <a:moveTo>
                  <a:pt x="18288000" y="10287000"/>
                </a:moveTo>
                <a:lnTo>
                  <a:pt x="0" y="10287000"/>
                </a:lnTo>
                <a:lnTo>
                  <a:pt x="0" y="0"/>
                </a:lnTo>
                <a:lnTo>
                  <a:pt x="18288000" y="0"/>
                </a:lnTo>
                <a:lnTo>
                  <a:pt x="18288000" y="10287000"/>
                </a:lnTo>
                <a:close/>
              </a:path>
            </a:pathLst>
          </a:custGeom>
          <a:blipFill rotWithShape="0">
            <a:blip r:embed="rId1"/>
            <a:srcRect l="0" t="-38893" r="0" b="-38893"/>
            <a:stretch/>
          </a:blipFill>
          <a:ln w="0">
            <a:noFill/>
          </a:ln>
        </p:spPr>
        <p:style>
          <a:lnRef idx="0"/>
          <a:fillRef idx="0"/>
          <a:effectRef idx="0"/>
          <a:fontRef idx="minor"/>
        </p:style>
      </p:sp>
      <p:grpSp>
        <p:nvGrpSpPr>
          <p:cNvPr id="400" name="Group 2"/>
          <p:cNvGrpSpPr/>
          <p:nvPr/>
        </p:nvGrpSpPr>
        <p:grpSpPr>
          <a:xfrm>
            <a:off x="9681480" y="0"/>
            <a:ext cx="8606160" cy="10286640"/>
            <a:chOff x="9681480" y="0"/>
            <a:chExt cx="8606160" cy="10286640"/>
          </a:xfrm>
        </p:grpSpPr>
        <p:sp>
          <p:nvSpPr>
            <p:cNvPr id="401" name="CustomShape 3"/>
            <p:cNvSpPr/>
            <p:nvPr/>
          </p:nvSpPr>
          <p:spPr>
            <a:xfrm>
              <a:off x="9681480" y="0"/>
              <a:ext cx="8606160" cy="10286640"/>
            </a:xfrm>
            <a:custGeom>
              <a:avLst/>
              <a:gdLst/>
              <a:ah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rotWithShape="0">
              <a:blip r:embed="rId2"/>
              <a:srcRect l="0" t="-5756" r="0" b="-5756"/>
              <a:stretch/>
            </a:blipFill>
            <a:ln w="0">
              <a:noFill/>
            </a:ln>
          </p:spPr>
          <p:style>
            <a:lnRef idx="0"/>
            <a:fillRef idx="0"/>
            <a:effectRef idx="0"/>
            <a:fontRef idx="minor"/>
          </p:style>
        </p:sp>
      </p:grpSp>
      <p:grpSp>
        <p:nvGrpSpPr>
          <p:cNvPr id="402" name="Group 4"/>
          <p:cNvGrpSpPr/>
          <p:nvPr/>
        </p:nvGrpSpPr>
        <p:grpSpPr>
          <a:xfrm>
            <a:off x="-19577520" y="-5955840"/>
            <a:ext cx="23475960" cy="17537760"/>
            <a:chOff x="-19577520" y="-5955840"/>
            <a:chExt cx="23475960" cy="17537760"/>
          </a:xfrm>
        </p:grpSpPr>
        <p:sp>
          <p:nvSpPr>
            <p:cNvPr id="403" name="CustomShape 5"/>
            <p:cNvSpPr/>
            <p:nvPr/>
          </p:nvSpPr>
          <p:spPr>
            <a:xfrm rot="826200">
              <a:off x="-18352440" y="-3567600"/>
              <a:ext cx="21026160" cy="12831480"/>
            </a:xfrm>
            <a:custGeom>
              <a:avLst/>
              <a:gdLst/>
              <a:ahLst/>
              <a:rect l="l" t="t" r="r" b="b"/>
              <a:pathLst>
                <a:path w="5537802" h="3379601">
                  <a:moveTo>
                    <a:pt x="0" y="0"/>
                  </a:moveTo>
                  <a:lnTo>
                    <a:pt x="5537802" y="0"/>
                  </a:lnTo>
                  <a:lnTo>
                    <a:pt x="5537802" y="3379601"/>
                  </a:lnTo>
                  <a:lnTo>
                    <a:pt x="0" y="3379601"/>
                  </a:lnTo>
                  <a:close/>
                </a:path>
              </a:pathLst>
            </a:custGeom>
            <a:solidFill>
              <a:srgbClr val="aebba5"/>
            </a:solidFill>
            <a:ln w="0">
              <a:noFill/>
            </a:ln>
          </p:spPr>
          <p:style>
            <a:lnRef idx="0"/>
            <a:fillRef idx="0"/>
            <a:effectRef idx="0"/>
            <a:fontRef idx="minor"/>
          </p:style>
        </p:sp>
        <p:sp>
          <p:nvSpPr>
            <p:cNvPr id="404" name="CustomShape 6"/>
            <p:cNvSpPr/>
            <p:nvPr/>
          </p:nvSpPr>
          <p:spPr>
            <a:xfrm rot="826200">
              <a:off x="-16926120" y="-5634000"/>
              <a:ext cx="3085560" cy="3157920"/>
            </a:xfrm>
            <a:prstGeom prst="rect">
              <a:avLst/>
            </a:prstGeom>
            <a:noFill/>
            <a:ln w="0">
              <a:noFill/>
            </a:ln>
          </p:spPr>
          <p:style>
            <a:lnRef idx="0"/>
            <a:fillRef idx="0"/>
            <a:effectRef idx="0"/>
            <a:fontRef idx="minor"/>
          </p:style>
        </p:sp>
      </p:grpSp>
      <p:grpSp>
        <p:nvGrpSpPr>
          <p:cNvPr id="405" name="Group 7"/>
          <p:cNvGrpSpPr/>
          <p:nvPr/>
        </p:nvGrpSpPr>
        <p:grpSpPr>
          <a:xfrm>
            <a:off x="9092880" y="4367160"/>
            <a:ext cx="4917600" cy="8408160"/>
            <a:chOff x="9092880" y="4367160"/>
            <a:chExt cx="4917600" cy="8408160"/>
          </a:xfrm>
        </p:grpSpPr>
        <p:sp>
          <p:nvSpPr>
            <p:cNvPr id="406" name="CustomShape 8"/>
            <p:cNvSpPr/>
            <p:nvPr/>
          </p:nvSpPr>
          <p:spPr>
            <a:xfrm rot="774000">
              <a:off x="10035720" y="4365000"/>
              <a:ext cx="313560" cy="8481960"/>
            </a:xfrm>
            <a:custGeom>
              <a:avLst/>
              <a:gdLst/>
              <a:ahLst/>
              <a:rect l="l" t="t" r="r" b="b"/>
              <a:pathLst>
                <a:path w="82656" h="2234034">
                  <a:moveTo>
                    <a:pt x="0" y="0"/>
                  </a:moveTo>
                  <a:lnTo>
                    <a:pt x="82656" y="0"/>
                  </a:lnTo>
                  <a:lnTo>
                    <a:pt x="82656" y="2234034"/>
                  </a:lnTo>
                  <a:lnTo>
                    <a:pt x="0" y="2234034"/>
                  </a:lnTo>
                  <a:close/>
                </a:path>
              </a:pathLst>
            </a:custGeom>
            <a:gradFill rotWithShape="0">
              <a:gsLst>
                <a:gs pos="0">
                  <a:srgbClr val="95a694">
                    <a:alpha val="64313"/>
                  </a:srgbClr>
                </a:gs>
                <a:gs pos="100000">
                  <a:srgbClr val="cfdfcd">
                    <a:alpha val="36078"/>
                  </a:srgbClr>
                </a:gs>
              </a:gsLst>
              <a:lin ang="0"/>
            </a:gradFill>
            <a:ln w="0">
              <a:noFill/>
            </a:ln>
          </p:spPr>
          <p:style>
            <a:lnRef idx="0"/>
            <a:fillRef idx="0"/>
            <a:effectRef idx="0"/>
            <a:fontRef idx="minor"/>
          </p:style>
        </p:sp>
        <p:sp>
          <p:nvSpPr>
            <p:cNvPr id="407" name="CustomShape 9"/>
            <p:cNvSpPr/>
            <p:nvPr/>
          </p:nvSpPr>
          <p:spPr>
            <a:xfrm rot="774000">
              <a:off x="10611000" y="4671720"/>
              <a:ext cx="3085560" cy="3157920"/>
            </a:xfrm>
            <a:prstGeom prst="rect">
              <a:avLst/>
            </a:prstGeom>
            <a:noFill/>
            <a:ln w="0">
              <a:noFill/>
            </a:ln>
          </p:spPr>
          <p:style>
            <a:lnRef idx="0"/>
            <a:fillRef idx="0"/>
            <a:effectRef idx="0"/>
            <a:fontRef idx="minor"/>
          </p:style>
        </p:sp>
      </p:grpSp>
      <p:grpSp>
        <p:nvGrpSpPr>
          <p:cNvPr id="408" name="Group 10"/>
          <p:cNvGrpSpPr/>
          <p:nvPr/>
        </p:nvGrpSpPr>
        <p:grpSpPr>
          <a:xfrm>
            <a:off x="2798640" y="-4832640"/>
            <a:ext cx="4917600" cy="8408520"/>
            <a:chOff x="2798640" y="-4832640"/>
            <a:chExt cx="4917600" cy="8408520"/>
          </a:xfrm>
        </p:grpSpPr>
        <p:sp>
          <p:nvSpPr>
            <p:cNvPr id="409" name="CustomShape 11"/>
            <p:cNvSpPr/>
            <p:nvPr/>
          </p:nvSpPr>
          <p:spPr>
            <a:xfrm rot="774000">
              <a:off x="3741480" y="-4834080"/>
              <a:ext cx="313560" cy="8481960"/>
            </a:xfrm>
            <a:custGeom>
              <a:avLst/>
              <a:gdLst/>
              <a:ahLst/>
              <a:rect l="l" t="t" r="r" b="b"/>
              <a:pathLst>
                <a:path w="82656" h="2234034">
                  <a:moveTo>
                    <a:pt x="0" y="0"/>
                  </a:moveTo>
                  <a:lnTo>
                    <a:pt x="82656" y="0"/>
                  </a:lnTo>
                  <a:lnTo>
                    <a:pt x="82656" y="2234034"/>
                  </a:lnTo>
                  <a:lnTo>
                    <a:pt x="0" y="2234034"/>
                  </a:lnTo>
                  <a:close/>
                </a:path>
              </a:pathLst>
            </a:custGeom>
            <a:gradFill rotWithShape="0">
              <a:gsLst>
                <a:gs pos="0">
                  <a:srgbClr val="95a694">
                    <a:alpha val="64313"/>
                  </a:srgbClr>
                </a:gs>
                <a:gs pos="100000">
                  <a:srgbClr val="cfdfcd">
                    <a:alpha val="36078"/>
                  </a:srgbClr>
                </a:gs>
              </a:gsLst>
              <a:lin ang="0"/>
            </a:gradFill>
            <a:ln w="0">
              <a:noFill/>
            </a:ln>
          </p:spPr>
          <p:style>
            <a:lnRef idx="0"/>
            <a:fillRef idx="0"/>
            <a:effectRef idx="0"/>
            <a:fontRef idx="minor"/>
          </p:style>
        </p:sp>
        <p:sp>
          <p:nvSpPr>
            <p:cNvPr id="410" name="CustomShape 12"/>
            <p:cNvSpPr/>
            <p:nvPr/>
          </p:nvSpPr>
          <p:spPr>
            <a:xfrm rot="774000">
              <a:off x="4316760" y="-4527720"/>
              <a:ext cx="3085560" cy="3157920"/>
            </a:xfrm>
            <a:prstGeom prst="rect">
              <a:avLst/>
            </a:prstGeom>
            <a:noFill/>
            <a:ln w="0">
              <a:noFill/>
            </a:ln>
          </p:spPr>
          <p:style>
            <a:lnRef idx="0"/>
            <a:fillRef idx="0"/>
            <a:effectRef idx="0"/>
            <a:fontRef idx="minor"/>
          </p:style>
        </p:sp>
      </p:grpSp>
      <p:sp>
        <p:nvSpPr>
          <p:cNvPr id="411" name="CustomShape 13"/>
          <p:cNvSpPr/>
          <p:nvPr/>
        </p:nvSpPr>
        <p:spPr>
          <a:xfrm>
            <a:off x="3528360" y="6480720"/>
            <a:ext cx="384480" cy="384480"/>
          </a:xfrm>
          <a:custGeom>
            <a:avLst/>
            <a:gdLst/>
            <a:ahLst/>
            <a:rect l="l" t="t" r="r" b="b"/>
            <a:pathLst>
              <a:path w="384955" h="384955">
                <a:moveTo>
                  <a:pt x="0" y="0"/>
                </a:moveTo>
                <a:lnTo>
                  <a:pt x="384955" y="0"/>
                </a:lnTo>
                <a:lnTo>
                  <a:pt x="384955" y="384955"/>
                </a:lnTo>
                <a:lnTo>
                  <a:pt x="0" y="384955"/>
                </a:lnTo>
                <a:lnTo>
                  <a:pt x="0" y="0"/>
                </a:lnTo>
                <a:close/>
              </a:path>
            </a:pathLst>
          </a:custGeom>
          <a:blipFill rotWithShape="0">
            <a:blip r:embed="rId3"/>
            <a:stretch/>
          </a:blipFill>
          <a:ln w="0">
            <a:noFill/>
          </a:ln>
        </p:spPr>
        <p:style>
          <a:lnRef idx="0"/>
          <a:fillRef idx="0"/>
          <a:effectRef idx="0"/>
          <a:fontRef idx="minor"/>
        </p:style>
      </p:sp>
      <p:sp>
        <p:nvSpPr>
          <p:cNvPr id="412" name="CustomShape 14"/>
          <p:cNvSpPr/>
          <p:nvPr/>
        </p:nvSpPr>
        <p:spPr>
          <a:xfrm>
            <a:off x="3463920" y="3774600"/>
            <a:ext cx="5922720" cy="2823480"/>
          </a:xfrm>
          <a:prstGeom prst="rect">
            <a:avLst/>
          </a:prstGeom>
          <a:noFill/>
          <a:ln w="0">
            <a:noFill/>
          </a:ln>
        </p:spPr>
        <p:style>
          <a:lnRef idx="0"/>
          <a:fillRef idx="0"/>
          <a:effectRef idx="0"/>
          <a:fontRef idx="minor"/>
        </p:style>
        <p:txBody>
          <a:bodyPr lIns="0" rIns="0" tIns="0" bIns="0">
            <a:spAutoFit/>
          </a:bodyPr>
          <a:p>
            <a:pPr algn="ctr">
              <a:lnSpc>
                <a:spcPts val="5559"/>
              </a:lnSpc>
            </a:pPr>
            <a:r>
              <a:rPr b="0" lang="en-US" sz="5980" spc="644" strike="noStrike">
                <a:solidFill>
                  <a:srgbClr val="231f20"/>
                </a:solidFill>
                <a:latin typeface="Codec Pro ExtraBold"/>
              </a:rPr>
              <a:t>THANK YOU.</a:t>
            </a:r>
            <a:endParaRPr b="0" lang="en-GB" sz="5980" spc="-1" strike="noStrike">
              <a:latin typeface="Arial"/>
            </a:endParaRPr>
          </a:p>
          <a:p>
            <a:pPr algn="ctr">
              <a:lnSpc>
                <a:spcPts val="5559"/>
              </a:lnSpc>
              <a:tabLst>
                <a:tab algn="l" pos="0"/>
              </a:tabLst>
            </a:pPr>
            <a:r>
              <a:rPr b="0" lang="en-US" sz="5980" spc="644" strike="noStrike">
                <a:solidFill>
                  <a:srgbClr val="231f20"/>
                </a:solidFill>
                <a:latin typeface="Codec Pro ExtraBold"/>
              </a:rPr>
              <a:t>QUESTIONS?</a:t>
            </a:r>
            <a:endParaRPr b="0" lang="en-GB" sz="5980" spc="-1" strike="noStrike">
              <a:latin typeface="Arial"/>
            </a:endParaRPr>
          </a:p>
        </p:txBody>
      </p:sp>
      <p:sp>
        <p:nvSpPr>
          <p:cNvPr id="413" name="CustomShape 15"/>
          <p:cNvSpPr/>
          <p:nvPr/>
        </p:nvSpPr>
        <p:spPr>
          <a:xfrm>
            <a:off x="4063680" y="6433200"/>
            <a:ext cx="5856840" cy="369000"/>
          </a:xfrm>
          <a:prstGeom prst="rect">
            <a:avLst/>
          </a:prstGeom>
          <a:noFill/>
          <a:ln w="0">
            <a:noFill/>
          </a:ln>
        </p:spPr>
        <p:style>
          <a:lnRef idx="0"/>
          <a:fillRef idx="0"/>
          <a:effectRef idx="0"/>
          <a:fontRef idx="minor"/>
        </p:style>
        <p:txBody>
          <a:bodyPr lIns="0" rIns="0" tIns="0" bIns="0">
            <a:spAutoFit/>
          </a:bodyPr>
          <a:p>
            <a:pPr>
              <a:lnSpc>
                <a:spcPts val="2908"/>
              </a:lnSpc>
            </a:pPr>
            <a:r>
              <a:rPr b="0" lang="en-US" sz="2080" spc="-1" strike="noStrike">
                <a:solidFill>
                  <a:srgbClr val="000000"/>
                </a:solidFill>
                <a:latin typeface="Open Sauce"/>
              </a:rPr>
              <a:t>bofa.udisi@torontomu.ca</a:t>
            </a:r>
            <a:endParaRPr b="0" lang="en-GB" sz="2080" spc="-1" strike="noStrike">
              <a:latin typeface="Arial"/>
            </a:endParaRPr>
          </a:p>
        </p:txBody>
      </p:sp>
      <p:sp>
        <p:nvSpPr>
          <p:cNvPr id="414" name="CustomShape 16"/>
          <p:cNvSpPr/>
          <p:nvPr/>
        </p:nvSpPr>
        <p:spPr>
          <a:xfrm>
            <a:off x="3529440" y="5988960"/>
            <a:ext cx="5856840" cy="440640"/>
          </a:xfrm>
          <a:prstGeom prst="rect">
            <a:avLst/>
          </a:prstGeom>
          <a:noFill/>
          <a:ln w="0">
            <a:noFill/>
          </a:ln>
        </p:spPr>
        <p:style>
          <a:lnRef idx="0"/>
          <a:fillRef idx="0"/>
          <a:effectRef idx="0"/>
          <a:fontRef idx="minor"/>
        </p:style>
        <p:txBody>
          <a:bodyPr lIns="0" rIns="0" tIns="0" bIns="0">
            <a:spAutoFit/>
          </a:bodyPr>
          <a:p>
            <a:pPr>
              <a:lnSpc>
                <a:spcPts val="3467"/>
              </a:lnSpc>
            </a:pPr>
            <a:r>
              <a:rPr b="0" lang="en-US" sz="2480" spc="-1" strike="noStrike">
                <a:solidFill>
                  <a:srgbClr val="000000"/>
                </a:solidFill>
                <a:latin typeface="Montserrat Light Bold"/>
              </a:rPr>
              <a:t>Bofa Udisi</a:t>
            </a:r>
            <a:endParaRPr b="0" lang="en-GB" sz="248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sp>
        <p:nvSpPr>
          <p:cNvPr id="93" name="CustomShape 1"/>
          <p:cNvSpPr/>
          <p:nvPr/>
        </p:nvSpPr>
        <p:spPr>
          <a:xfrm>
            <a:off x="14592600" y="7574040"/>
            <a:ext cx="4686840" cy="4686840"/>
          </a:xfrm>
          <a:custGeom>
            <a:avLst/>
            <a:gdLst/>
            <a:ahLst/>
            <a:rect l="l" t="t" r="r" b="b"/>
            <a:pathLst>
              <a:path w="4687320" h="4687320">
                <a:moveTo>
                  <a:pt x="0" y="0"/>
                </a:moveTo>
                <a:lnTo>
                  <a:pt x="4687320" y="0"/>
                </a:lnTo>
                <a:lnTo>
                  <a:pt x="4687320" y="4687319"/>
                </a:lnTo>
                <a:lnTo>
                  <a:pt x="0" y="4687319"/>
                </a:lnTo>
                <a:lnTo>
                  <a:pt x="0" y="0"/>
                </a:lnTo>
                <a:close/>
              </a:path>
            </a:pathLst>
          </a:custGeom>
          <a:blipFill rotWithShape="0">
            <a:blip r:embed="rId1"/>
            <a:stretch/>
          </a:blipFill>
          <a:ln w="0">
            <a:noFill/>
          </a:ln>
        </p:spPr>
        <p:style>
          <a:lnRef idx="0"/>
          <a:fillRef idx="0"/>
          <a:effectRef idx="0"/>
          <a:fontRef idx="minor"/>
        </p:style>
      </p:sp>
      <p:grpSp>
        <p:nvGrpSpPr>
          <p:cNvPr id="94" name="Group 2"/>
          <p:cNvGrpSpPr/>
          <p:nvPr/>
        </p:nvGrpSpPr>
        <p:grpSpPr>
          <a:xfrm>
            <a:off x="16887960" y="5985000"/>
            <a:ext cx="2084760" cy="2084760"/>
            <a:chOff x="16887960" y="5985000"/>
            <a:chExt cx="2084760" cy="2084760"/>
          </a:xfrm>
        </p:grpSpPr>
        <p:sp>
          <p:nvSpPr>
            <p:cNvPr id="95" name="CustomShape 3"/>
            <p:cNvSpPr/>
            <p:nvPr/>
          </p:nvSpPr>
          <p:spPr>
            <a:xfrm>
              <a:off x="16887960" y="5985000"/>
              <a:ext cx="2084760" cy="2084760"/>
            </a:xfrm>
            <a:custGeom>
              <a:avLst/>
              <a:gdLst/>
              <a:ah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bba5"/>
            </a:solidFill>
            <a:ln w="0">
              <a:noFill/>
            </a:ln>
          </p:spPr>
          <p:style>
            <a:lnRef idx="0"/>
            <a:fillRef idx="0"/>
            <a:effectRef idx="0"/>
            <a:fontRef idx="minor"/>
          </p:style>
        </p:sp>
        <p:sp>
          <p:nvSpPr>
            <p:cNvPr id="96" name="CustomShape 4"/>
            <p:cNvSpPr/>
            <p:nvPr/>
          </p:nvSpPr>
          <p:spPr>
            <a:xfrm>
              <a:off x="17083440" y="6131880"/>
              <a:ext cx="1693800" cy="1742760"/>
            </a:xfrm>
            <a:prstGeom prst="rect">
              <a:avLst/>
            </a:prstGeom>
            <a:noFill/>
            <a:ln w="0">
              <a:noFill/>
            </a:ln>
          </p:spPr>
          <p:style>
            <a:lnRef idx="0"/>
            <a:fillRef idx="0"/>
            <a:effectRef idx="0"/>
            <a:fontRef idx="minor"/>
          </p:style>
        </p:sp>
      </p:grpSp>
      <p:sp>
        <p:nvSpPr>
          <p:cNvPr id="97" name="CustomShape 5"/>
          <p:cNvSpPr/>
          <p:nvPr/>
        </p:nvSpPr>
        <p:spPr>
          <a:xfrm>
            <a:off x="-1560240" y="1728360"/>
            <a:ext cx="4686840" cy="4686840"/>
          </a:xfrm>
          <a:custGeom>
            <a:avLst/>
            <a:gdLst/>
            <a:ahLst/>
            <a:rect l="l" t="t" r="r" b="b"/>
            <a:pathLst>
              <a:path w="4687320" h="4687320">
                <a:moveTo>
                  <a:pt x="0" y="0"/>
                </a:moveTo>
                <a:lnTo>
                  <a:pt x="4687320" y="0"/>
                </a:lnTo>
                <a:lnTo>
                  <a:pt x="4687320" y="4687319"/>
                </a:lnTo>
                <a:lnTo>
                  <a:pt x="0" y="4687319"/>
                </a:lnTo>
                <a:lnTo>
                  <a:pt x="0" y="0"/>
                </a:lnTo>
                <a:close/>
              </a:path>
            </a:pathLst>
          </a:custGeom>
          <a:blipFill rotWithShape="0">
            <a:blip r:embed="rId2"/>
            <a:stretch/>
          </a:blipFill>
          <a:ln w="0">
            <a:noFill/>
          </a:ln>
        </p:spPr>
        <p:style>
          <a:lnRef idx="0"/>
          <a:fillRef idx="0"/>
          <a:effectRef idx="0"/>
          <a:fontRef idx="minor"/>
        </p:style>
      </p:sp>
      <p:grpSp>
        <p:nvGrpSpPr>
          <p:cNvPr id="98" name="Group 6"/>
          <p:cNvGrpSpPr/>
          <p:nvPr/>
        </p:nvGrpSpPr>
        <p:grpSpPr>
          <a:xfrm>
            <a:off x="-2262600" y="-3904560"/>
            <a:ext cx="8637480" cy="8637480"/>
            <a:chOff x="-2262600" y="-3904560"/>
            <a:chExt cx="8637480" cy="8637480"/>
          </a:xfrm>
        </p:grpSpPr>
        <p:sp>
          <p:nvSpPr>
            <p:cNvPr id="99" name="CustomShape 7"/>
            <p:cNvSpPr/>
            <p:nvPr/>
          </p:nvSpPr>
          <p:spPr>
            <a:xfrm>
              <a:off x="-2262600" y="-3904560"/>
              <a:ext cx="8637480" cy="8637480"/>
            </a:xfrm>
            <a:custGeom>
              <a:avLst/>
              <a:gdLst/>
              <a:ah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bba5"/>
            </a:solidFill>
            <a:ln w="0">
              <a:noFill/>
            </a:ln>
          </p:spPr>
          <p:style>
            <a:lnRef idx="0"/>
            <a:fillRef idx="0"/>
            <a:effectRef idx="0"/>
            <a:fontRef idx="minor"/>
          </p:style>
        </p:sp>
        <p:sp>
          <p:nvSpPr>
            <p:cNvPr id="100" name="CustomShape 8"/>
            <p:cNvSpPr/>
            <p:nvPr/>
          </p:nvSpPr>
          <p:spPr>
            <a:xfrm>
              <a:off x="-1452960" y="-3297240"/>
              <a:ext cx="7017840" cy="7220520"/>
            </a:xfrm>
            <a:prstGeom prst="rect">
              <a:avLst/>
            </a:prstGeom>
            <a:noFill/>
            <a:ln w="0">
              <a:noFill/>
            </a:ln>
          </p:spPr>
          <p:style>
            <a:lnRef idx="0"/>
            <a:fillRef idx="0"/>
            <a:effectRef idx="0"/>
            <a:fontRef idx="minor"/>
          </p:style>
        </p:sp>
      </p:grpSp>
      <p:sp>
        <p:nvSpPr>
          <p:cNvPr id="101" name="CustomShape 9"/>
          <p:cNvSpPr/>
          <p:nvPr/>
        </p:nvSpPr>
        <p:spPr>
          <a:xfrm>
            <a:off x="574920" y="451080"/>
            <a:ext cx="4627800" cy="3251880"/>
          </a:xfrm>
          <a:prstGeom prst="rect">
            <a:avLst/>
          </a:prstGeom>
          <a:noFill/>
          <a:ln w="0">
            <a:noFill/>
          </a:ln>
        </p:spPr>
        <p:style>
          <a:lnRef idx="0"/>
          <a:fillRef idx="0"/>
          <a:effectRef idx="0"/>
          <a:fontRef idx="minor"/>
        </p:style>
        <p:txBody>
          <a:bodyPr lIns="0" rIns="0" tIns="0" bIns="0">
            <a:spAutoFit/>
          </a:bodyPr>
          <a:p>
            <a:pPr algn="ctr">
              <a:lnSpc>
                <a:spcPts val="6401"/>
              </a:lnSpc>
              <a:tabLst>
                <a:tab algn="l" pos="0"/>
              </a:tabLst>
            </a:pPr>
            <a:r>
              <a:rPr b="0" lang="en-US" sz="4640" spc="452" strike="noStrike">
                <a:solidFill>
                  <a:srgbClr val="ffffff"/>
                </a:solidFill>
                <a:latin typeface="Codec Pro ExtraBold"/>
              </a:rPr>
              <a:t>Why do we care about embodied carbon?</a:t>
            </a:r>
            <a:endParaRPr b="0" lang="en-GB" sz="4640" spc="-1" strike="noStrike">
              <a:latin typeface="Arial"/>
            </a:endParaRPr>
          </a:p>
        </p:txBody>
      </p:sp>
      <p:grpSp>
        <p:nvGrpSpPr>
          <p:cNvPr id="102" name="Group 10"/>
          <p:cNvGrpSpPr/>
          <p:nvPr/>
        </p:nvGrpSpPr>
        <p:grpSpPr>
          <a:xfrm>
            <a:off x="5930640" y="2955240"/>
            <a:ext cx="8199360" cy="6078960"/>
            <a:chOff x="5930640" y="2955240"/>
            <a:chExt cx="8199360" cy="6078960"/>
          </a:xfrm>
        </p:grpSpPr>
        <p:grpSp>
          <p:nvGrpSpPr>
            <p:cNvPr id="103" name="Group 11"/>
            <p:cNvGrpSpPr/>
            <p:nvPr/>
          </p:nvGrpSpPr>
          <p:grpSpPr>
            <a:xfrm>
              <a:off x="7721280" y="2955240"/>
              <a:ext cx="1182600" cy="1961280"/>
              <a:chOff x="7721280" y="2955240"/>
              <a:chExt cx="1182600" cy="1961280"/>
            </a:xfrm>
          </p:grpSpPr>
          <p:sp>
            <p:nvSpPr>
              <p:cNvPr id="104" name="CustomShape 12"/>
              <p:cNvSpPr/>
              <p:nvPr/>
            </p:nvSpPr>
            <p:spPr>
              <a:xfrm>
                <a:off x="7721280" y="2955240"/>
                <a:ext cx="1182600" cy="1961280"/>
              </a:xfrm>
              <a:custGeom>
                <a:avLst/>
                <a:gdLst/>
                <a:ah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c5739"/>
              </a:solidFill>
              <a:ln w="0">
                <a:noFill/>
              </a:ln>
            </p:spPr>
            <p:style>
              <a:lnRef idx="0"/>
              <a:fillRef idx="0"/>
              <a:effectRef idx="0"/>
              <a:fontRef idx="minor"/>
            </p:style>
          </p:sp>
        </p:grpSp>
        <p:grpSp>
          <p:nvGrpSpPr>
            <p:cNvPr id="105" name="Group 13"/>
            <p:cNvGrpSpPr/>
            <p:nvPr/>
          </p:nvGrpSpPr>
          <p:grpSpPr>
            <a:xfrm>
              <a:off x="7861680" y="3597840"/>
              <a:ext cx="357840" cy="675360"/>
              <a:chOff x="7861680" y="3597840"/>
              <a:chExt cx="357840" cy="675360"/>
            </a:xfrm>
          </p:grpSpPr>
          <p:sp>
            <p:nvSpPr>
              <p:cNvPr id="106" name="CustomShape 14"/>
              <p:cNvSpPr/>
              <p:nvPr/>
            </p:nvSpPr>
            <p:spPr>
              <a:xfrm>
                <a:off x="7861680" y="3597840"/>
                <a:ext cx="357840" cy="675360"/>
              </a:xfrm>
              <a:custGeom>
                <a:avLst/>
                <a:gdLst/>
                <a:ah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c5739"/>
              </a:solidFill>
              <a:ln w="0">
                <a:noFill/>
              </a:ln>
            </p:spPr>
            <p:style>
              <a:lnRef idx="0"/>
              <a:fillRef idx="0"/>
              <a:effectRef idx="0"/>
              <a:fontRef idx="minor"/>
            </p:style>
          </p:sp>
        </p:grpSp>
        <p:grpSp>
          <p:nvGrpSpPr>
            <p:cNvPr id="107" name="Group 15"/>
            <p:cNvGrpSpPr/>
            <p:nvPr/>
          </p:nvGrpSpPr>
          <p:grpSpPr>
            <a:xfrm>
              <a:off x="8168040" y="3148560"/>
              <a:ext cx="5961960" cy="1574640"/>
              <a:chOff x="8168040" y="3148560"/>
              <a:chExt cx="5961960" cy="1574640"/>
            </a:xfrm>
          </p:grpSpPr>
          <p:sp>
            <p:nvSpPr>
              <p:cNvPr id="108" name="CustomShape 16"/>
              <p:cNvSpPr/>
              <p:nvPr/>
            </p:nvSpPr>
            <p:spPr>
              <a:xfrm>
                <a:off x="8168040" y="3148560"/>
                <a:ext cx="5961960" cy="1574640"/>
              </a:xfrm>
              <a:custGeom>
                <a:avLst/>
                <a:gdLst/>
                <a:ah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525450">
                  <a:alpha val="98000"/>
                </a:srgbClr>
              </a:solidFill>
              <a:ln w="0">
                <a:noFill/>
              </a:ln>
            </p:spPr>
            <p:style>
              <a:lnRef idx="0"/>
              <a:fillRef idx="0"/>
              <a:effectRef idx="0"/>
              <a:fontRef idx="minor"/>
            </p:style>
          </p:sp>
        </p:grpSp>
        <p:grpSp>
          <p:nvGrpSpPr>
            <p:cNvPr id="109" name="Group 17"/>
            <p:cNvGrpSpPr/>
            <p:nvPr/>
          </p:nvGrpSpPr>
          <p:grpSpPr>
            <a:xfrm>
              <a:off x="11158920" y="4843080"/>
              <a:ext cx="1182600" cy="1961280"/>
              <a:chOff x="11158920" y="4843080"/>
              <a:chExt cx="1182600" cy="1961280"/>
            </a:xfrm>
          </p:grpSpPr>
          <p:sp>
            <p:nvSpPr>
              <p:cNvPr id="110" name="CustomShape 18"/>
              <p:cNvSpPr/>
              <p:nvPr/>
            </p:nvSpPr>
            <p:spPr>
              <a:xfrm>
                <a:off x="11158920" y="4843080"/>
                <a:ext cx="1182600" cy="1961280"/>
              </a:xfrm>
              <a:custGeom>
                <a:avLst/>
                <a:gdLst/>
                <a:ah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a:ln w="0">
                <a:noFill/>
              </a:ln>
            </p:spPr>
            <p:style>
              <a:lnRef idx="0"/>
              <a:fillRef idx="0"/>
              <a:effectRef idx="0"/>
              <a:fontRef idx="minor"/>
            </p:style>
          </p:sp>
        </p:grpSp>
        <p:grpSp>
          <p:nvGrpSpPr>
            <p:cNvPr id="111" name="Group 19"/>
            <p:cNvGrpSpPr/>
            <p:nvPr/>
          </p:nvGrpSpPr>
          <p:grpSpPr>
            <a:xfrm>
              <a:off x="11842560" y="5486040"/>
              <a:ext cx="358560" cy="675360"/>
              <a:chOff x="11842560" y="5486040"/>
              <a:chExt cx="358560" cy="675360"/>
            </a:xfrm>
          </p:grpSpPr>
          <p:sp>
            <p:nvSpPr>
              <p:cNvPr id="112" name="CustomShape 20"/>
              <p:cNvSpPr/>
              <p:nvPr/>
            </p:nvSpPr>
            <p:spPr>
              <a:xfrm>
                <a:off x="11842560" y="5486040"/>
                <a:ext cx="358560" cy="675360"/>
              </a:xfrm>
              <a:custGeom>
                <a:avLst/>
                <a:gdLst/>
                <a:ah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1c5739"/>
              </a:solidFill>
              <a:ln w="0">
                <a:noFill/>
              </a:ln>
            </p:spPr>
            <p:style>
              <a:lnRef idx="0"/>
              <a:fillRef idx="0"/>
              <a:effectRef idx="0"/>
              <a:fontRef idx="minor"/>
            </p:style>
          </p:sp>
        </p:grpSp>
        <p:grpSp>
          <p:nvGrpSpPr>
            <p:cNvPr id="113" name="Group 21"/>
            <p:cNvGrpSpPr/>
            <p:nvPr/>
          </p:nvGrpSpPr>
          <p:grpSpPr>
            <a:xfrm>
              <a:off x="5930640" y="5036400"/>
              <a:ext cx="5964840" cy="1574640"/>
              <a:chOff x="5930640" y="5036400"/>
              <a:chExt cx="5964840" cy="1574640"/>
            </a:xfrm>
          </p:grpSpPr>
          <p:sp>
            <p:nvSpPr>
              <p:cNvPr id="114" name="CustomShape 22"/>
              <p:cNvSpPr/>
              <p:nvPr/>
            </p:nvSpPr>
            <p:spPr>
              <a:xfrm>
                <a:off x="5930640" y="5036400"/>
                <a:ext cx="5964840" cy="1574640"/>
              </a:xfrm>
              <a:custGeom>
                <a:avLst/>
                <a:gdLst/>
                <a:ah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72867c"/>
              </a:solidFill>
              <a:ln w="0">
                <a:noFill/>
              </a:ln>
            </p:spPr>
            <p:style>
              <a:lnRef idx="0"/>
              <a:fillRef idx="0"/>
              <a:effectRef idx="0"/>
              <a:fontRef idx="minor"/>
            </p:style>
          </p:sp>
        </p:grpSp>
        <p:grpSp>
          <p:nvGrpSpPr>
            <p:cNvPr id="115" name="Group 23"/>
            <p:cNvGrpSpPr/>
            <p:nvPr/>
          </p:nvGrpSpPr>
          <p:grpSpPr>
            <a:xfrm>
              <a:off x="7569360" y="7072920"/>
              <a:ext cx="1182600" cy="1961280"/>
              <a:chOff x="7569360" y="7072920"/>
              <a:chExt cx="1182600" cy="1961280"/>
            </a:xfrm>
          </p:grpSpPr>
          <p:sp>
            <p:nvSpPr>
              <p:cNvPr id="116" name="CustomShape 24"/>
              <p:cNvSpPr/>
              <p:nvPr/>
            </p:nvSpPr>
            <p:spPr>
              <a:xfrm>
                <a:off x="7569360" y="7072920"/>
                <a:ext cx="1182600" cy="1961280"/>
              </a:xfrm>
              <a:custGeom>
                <a:avLst/>
                <a:gdLst/>
                <a:ah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c5739"/>
              </a:solidFill>
              <a:ln w="0">
                <a:noFill/>
              </a:ln>
            </p:spPr>
            <p:style>
              <a:lnRef idx="0"/>
              <a:fillRef idx="0"/>
              <a:effectRef idx="0"/>
              <a:fontRef idx="minor"/>
            </p:style>
          </p:sp>
        </p:grpSp>
        <p:grpSp>
          <p:nvGrpSpPr>
            <p:cNvPr id="117" name="Group 25"/>
            <p:cNvGrpSpPr/>
            <p:nvPr/>
          </p:nvGrpSpPr>
          <p:grpSpPr>
            <a:xfrm>
              <a:off x="7709760" y="7715520"/>
              <a:ext cx="357840" cy="675360"/>
              <a:chOff x="7709760" y="7715520"/>
              <a:chExt cx="357840" cy="675360"/>
            </a:xfrm>
          </p:grpSpPr>
          <p:sp>
            <p:nvSpPr>
              <p:cNvPr id="118" name="CustomShape 26"/>
              <p:cNvSpPr/>
              <p:nvPr/>
            </p:nvSpPr>
            <p:spPr>
              <a:xfrm>
                <a:off x="7709760" y="7715520"/>
                <a:ext cx="357840" cy="675360"/>
              </a:xfrm>
              <a:custGeom>
                <a:avLst/>
                <a:gdLst/>
                <a:ah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c5739"/>
              </a:solidFill>
              <a:ln w="0">
                <a:noFill/>
              </a:ln>
            </p:spPr>
            <p:style>
              <a:lnRef idx="0"/>
              <a:fillRef idx="0"/>
              <a:effectRef idx="0"/>
              <a:fontRef idx="minor"/>
            </p:style>
          </p:sp>
        </p:grpSp>
        <p:grpSp>
          <p:nvGrpSpPr>
            <p:cNvPr id="119" name="Group 27"/>
            <p:cNvGrpSpPr/>
            <p:nvPr/>
          </p:nvGrpSpPr>
          <p:grpSpPr>
            <a:xfrm>
              <a:off x="8016120" y="7265880"/>
              <a:ext cx="5961960" cy="1574640"/>
              <a:chOff x="8016120" y="7265880"/>
              <a:chExt cx="5961960" cy="1574640"/>
            </a:xfrm>
          </p:grpSpPr>
          <p:sp>
            <p:nvSpPr>
              <p:cNvPr id="120" name="CustomShape 28"/>
              <p:cNvSpPr/>
              <p:nvPr/>
            </p:nvSpPr>
            <p:spPr>
              <a:xfrm>
                <a:off x="8016120" y="7265880"/>
                <a:ext cx="5961960" cy="1574640"/>
              </a:xfrm>
              <a:custGeom>
                <a:avLst/>
                <a:gdLst/>
                <a:ah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aebba5"/>
              </a:solidFill>
              <a:ln w="0">
                <a:noFill/>
              </a:ln>
            </p:spPr>
            <p:style>
              <a:lnRef idx="0"/>
              <a:fillRef idx="0"/>
              <a:effectRef idx="0"/>
              <a:fontRef idx="minor"/>
            </p:style>
          </p:sp>
        </p:grpSp>
        <p:sp>
          <p:nvSpPr>
            <p:cNvPr id="121" name="CustomShape 29"/>
            <p:cNvSpPr/>
            <p:nvPr/>
          </p:nvSpPr>
          <p:spPr>
            <a:xfrm>
              <a:off x="9024480" y="3328200"/>
              <a:ext cx="4125600" cy="1582200"/>
            </a:xfrm>
            <a:prstGeom prst="rect">
              <a:avLst/>
            </a:prstGeom>
            <a:noFill/>
            <a:ln w="0">
              <a:noFill/>
            </a:ln>
          </p:spPr>
          <p:style>
            <a:lnRef idx="0"/>
            <a:fillRef idx="0"/>
            <a:effectRef idx="0"/>
            <a:fontRef idx="minor"/>
          </p:style>
          <p:txBody>
            <a:bodyPr lIns="0" rIns="0" tIns="0" bIns="0">
              <a:spAutoFit/>
            </a:bodyPr>
            <a:p>
              <a:pPr>
                <a:lnSpc>
                  <a:spcPts val="3115"/>
                </a:lnSpc>
              </a:pPr>
              <a:r>
                <a:rPr b="0" lang="en-US" sz="2260" spc="219" strike="noStrike">
                  <a:solidFill>
                    <a:srgbClr val="ffffff"/>
                  </a:solidFill>
                  <a:latin typeface="Open Sauce"/>
                </a:rPr>
                <a:t>More stringent codes and standards for operational efficiency</a:t>
              </a:r>
              <a:endParaRPr b="0" lang="en-GB" sz="2260" spc="-1" strike="noStrike">
                <a:latin typeface="Arial"/>
              </a:endParaRPr>
            </a:p>
            <a:p>
              <a:pPr>
                <a:lnSpc>
                  <a:spcPts val="3115"/>
                </a:lnSpc>
                <a:tabLst>
                  <a:tab algn="l" pos="0"/>
                </a:tabLst>
              </a:pPr>
              <a:endParaRPr b="0" lang="en-GB" sz="2260" spc="-1" strike="noStrike">
                <a:latin typeface="Arial"/>
              </a:endParaRPr>
            </a:p>
          </p:txBody>
        </p:sp>
        <p:sp>
          <p:nvSpPr>
            <p:cNvPr id="122" name="CustomShape 30"/>
            <p:cNvSpPr/>
            <p:nvPr/>
          </p:nvSpPr>
          <p:spPr>
            <a:xfrm>
              <a:off x="6623640" y="3516840"/>
              <a:ext cx="979200" cy="767520"/>
            </a:xfrm>
            <a:prstGeom prst="rect">
              <a:avLst/>
            </a:prstGeom>
            <a:noFill/>
            <a:ln w="0">
              <a:noFill/>
            </a:ln>
          </p:spPr>
          <p:style>
            <a:lnRef idx="0"/>
            <a:fillRef idx="0"/>
            <a:effectRef idx="0"/>
            <a:fontRef idx="minor"/>
          </p:style>
          <p:txBody>
            <a:bodyPr lIns="0" rIns="0" tIns="0" bIns="0">
              <a:spAutoFit/>
            </a:bodyPr>
            <a:p>
              <a:pPr algn="ctr">
                <a:lnSpc>
                  <a:spcPts val="6046"/>
                </a:lnSpc>
                <a:tabLst>
                  <a:tab algn="l" pos="0"/>
                </a:tabLst>
              </a:pPr>
              <a:r>
                <a:rPr b="0" lang="en-US" sz="4380" spc="426" strike="noStrike">
                  <a:solidFill>
                    <a:srgbClr val="231f20"/>
                  </a:solidFill>
                  <a:latin typeface="Codec Pro ExtraBold"/>
                </a:rPr>
                <a:t>01</a:t>
              </a:r>
              <a:endParaRPr b="0" lang="en-GB" sz="4380" spc="-1" strike="noStrike">
                <a:latin typeface="Arial"/>
              </a:endParaRPr>
            </a:p>
          </p:txBody>
        </p:sp>
        <p:sp>
          <p:nvSpPr>
            <p:cNvPr id="123" name="CustomShape 31"/>
            <p:cNvSpPr/>
            <p:nvPr/>
          </p:nvSpPr>
          <p:spPr>
            <a:xfrm>
              <a:off x="12340080" y="5378760"/>
              <a:ext cx="979200" cy="767520"/>
            </a:xfrm>
            <a:prstGeom prst="rect">
              <a:avLst/>
            </a:prstGeom>
            <a:noFill/>
            <a:ln w="0">
              <a:noFill/>
            </a:ln>
          </p:spPr>
          <p:style>
            <a:lnRef idx="0"/>
            <a:fillRef idx="0"/>
            <a:effectRef idx="0"/>
            <a:fontRef idx="minor"/>
          </p:style>
          <p:txBody>
            <a:bodyPr lIns="0" rIns="0" tIns="0" bIns="0">
              <a:spAutoFit/>
            </a:bodyPr>
            <a:p>
              <a:pPr algn="ctr">
                <a:lnSpc>
                  <a:spcPts val="6046"/>
                </a:lnSpc>
                <a:tabLst>
                  <a:tab algn="l" pos="0"/>
                </a:tabLst>
              </a:pPr>
              <a:r>
                <a:rPr b="0" lang="en-US" sz="4380" spc="426" strike="noStrike">
                  <a:solidFill>
                    <a:srgbClr val="231f20"/>
                  </a:solidFill>
                  <a:latin typeface="Codec Pro ExtraBold"/>
                </a:rPr>
                <a:t>02</a:t>
              </a:r>
              <a:endParaRPr b="0" lang="en-GB" sz="4380" spc="-1" strike="noStrike">
                <a:latin typeface="Arial"/>
              </a:endParaRPr>
            </a:p>
          </p:txBody>
        </p:sp>
        <p:sp>
          <p:nvSpPr>
            <p:cNvPr id="124" name="CustomShape 32"/>
            <p:cNvSpPr/>
            <p:nvPr/>
          </p:nvSpPr>
          <p:spPr>
            <a:xfrm>
              <a:off x="8885880" y="7655400"/>
              <a:ext cx="3981600" cy="1186560"/>
            </a:xfrm>
            <a:prstGeom prst="rect">
              <a:avLst/>
            </a:prstGeom>
            <a:noFill/>
            <a:ln w="0">
              <a:noFill/>
            </a:ln>
          </p:spPr>
          <p:style>
            <a:lnRef idx="0"/>
            <a:fillRef idx="0"/>
            <a:effectRef idx="0"/>
            <a:fontRef idx="minor"/>
          </p:style>
          <p:txBody>
            <a:bodyPr lIns="0" rIns="0" tIns="0" bIns="0">
              <a:spAutoFit/>
            </a:bodyPr>
            <a:p>
              <a:pPr>
                <a:lnSpc>
                  <a:spcPts val="3115"/>
                </a:lnSpc>
              </a:pPr>
              <a:r>
                <a:rPr b="0" lang="en-US" sz="2260" spc="219" strike="noStrike">
                  <a:solidFill>
                    <a:srgbClr val="ffffff"/>
                  </a:solidFill>
                  <a:latin typeface="Open Sauce"/>
                </a:rPr>
                <a:t>Embodied carbon 80% of whole life carbon</a:t>
              </a:r>
              <a:endParaRPr b="0" lang="en-GB" sz="2260" spc="-1" strike="noStrike">
                <a:latin typeface="Arial"/>
              </a:endParaRPr>
            </a:p>
            <a:p>
              <a:pPr>
                <a:lnSpc>
                  <a:spcPts val="3115"/>
                </a:lnSpc>
                <a:tabLst>
                  <a:tab algn="l" pos="0"/>
                </a:tabLst>
              </a:pPr>
              <a:endParaRPr b="0" lang="en-GB" sz="2260" spc="-1" strike="noStrike">
                <a:latin typeface="Arial"/>
              </a:endParaRPr>
            </a:p>
          </p:txBody>
        </p:sp>
        <p:sp>
          <p:nvSpPr>
            <p:cNvPr id="125" name="CustomShape 33"/>
            <p:cNvSpPr/>
            <p:nvPr/>
          </p:nvSpPr>
          <p:spPr>
            <a:xfrm>
              <a:off x="6471720" y="7634160"/>
              <a:ext cx="979200" cy="767520"/>
            </a:xfrm>
            <a:prstGeom prst="rect">
              <a:avLst/>
            </a:prstGeom>
            <a:noFill/>
            <a:ln w="0">
              <a:noFill/>
            </a:ln>
          </p:spPr>
          <p:style>
            <a:lnRef idx="0"/>
            <a:fillRef idx="0"/>
            <a:effectRef idx="0"/>
            <a:fontRef idx="minor"/>
          </p:style>
          <p:txBody>
            <a:bodyPr lIns="0" rIns="0" tIns="0" bIns="0">
              <a:spAutoFit/>
            </a:bodyPr>
            <a:p>
              <a:pPr algn="ctr">
                <a:lnSpc>
                  <a:spcPts val="6046"/>
                </a:lnSpc>
                <a:tabLst>
                  <a:tab algn="l" pos="0"/>
                </a:tabLst>
              </a:pPr>
              <a:r>
                <a:rPr b="0" lang="en-US" sz="4380" spc="426" strike="noStrike">
                  <a:solidFill>
                    <a:srgbClr val="231f20"/>
                  </a:solidFill>
                  <a:latin typeface="Codec Pro ExtraBold"/>
                </a:rPr>
                <a:t>03</a:t>
              </a:r>
              <a:endParaRPr b="0" lang="en-GB" sz="4380" spc="-1" strike="noStrike">
                <a:latin typeface="Arial"/>
              </a:endParaRPr>
            </a:p>
          </p:txBody>
        </p:sp>
        <p:sp>
          <p:nvSpPr>
            <p:cNvPr id="126" name="CustomShape 34"/>
            <p:cNvSpPr/>
            <p:nvPr/>
          </p:nvSpPr>
          <p:spPr>
            <a:xfrm>
              <a:off x="7113240" y="5275440"/>
              <a:ext cx="3953160" cy="1116720"/>
            </a:xfrm>
            <a:prstGeom prst="rect">
              <a:avLst/>
            </a:prstGeom>
            <a:noFill/>
            <a:ln w="0">
              <a:noFill/>
            </a:ln>
          </p:spPr>
          <p:style>
            <a:lnRef idx="0"/>
            <a:fillRef idx="0"/>
            <a:effectRef idx="0"/>
            <a:fontRef idx="minor"/>
          </p:style>
          <p:txBody>
            <a:bodyPr lIns="0" rIns="0" tIns="0" bIns="0">
              <a:spAutoFit/>
            </a:bodyPr>
            <a:p>
              <a:pPr algn="r">
                <a:lnSpc>
                  <a:spcPts val="3115"/>
                </a:lnSpc>
              </a:pPr>
              <a:r>
                <a:rPr b="0" lang="en-US" sz="2260" spc="219" strike="noStrike">
                  <a:solidFill>
                    <a:srgbClr val="ffffff"/>
                  </a:solidFill>
                  <a:latin typeface="Open Sauce"/>
                </a:rPr>
                <a:t>Relatively clean grid in Canada</a:t>
              </a:r>
              <a:endParaRPr b="0" lang="en-GB" sz="2260" spc="-1" strike="noStrike">
                <a:latin typeface="Arial"/>
              </a:endParaRPr>
            </a:p>
            <a:p>
              <a:pPr algn="r">
                <a:lnSpc>
                  <a:spcPts val="2565"/>
                </a:lnSpc>
                <a:tabLst>
                  <a:tab algn="l" pos="0"/>
                </a:tabLst>
              </a:pPr>
              <a:endParaRPr b="0" lang="en-GB" sz="2260" spc="-1" strike="noStrike">
                <a:latin typeface="Arial"/>
              </a:endParaRPr>
            </a:p>
          </p:txBody>
        </p:sp>
      </p:grpSp>
      <p:grpSp>
        <p:nvGrpSpPr>
          <p:cNvPr id="127" name="Group 35"/>
          <p:cNvGrpSpPr/>
          <p:nvPr/>
        </p:nvGrpSpPr>
        <p:grpSpPr>
          <a:xfrm>
            <a:off x="17259480" y="216000"/>
            <a:ext cx="3404880" cy="3444840"/>
            <a:chOff x="17259480" y="216000"/>
            <a:chExt cx="3404880" cy="3444840"/>
          </a:xfrm>
        </p:grpSpPr>
        <p:sp>
          <p:nvSpPr>
            <p:cNvPr id="128" name="CustomShape 36"/>
            <p:cNvSpPr/>
            <p:nvPr/>
          </p:nvSpPr>
          <p:spPr>
            <a:xfrm>
              <a:off x="17259480" y="25596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129" name="CustomShape 37"/>
            <p:cNvSpPr/>
            <p:nvPr/>
          </p:nvSpPr>
          <p:spPr>
            <a:xfrm>
              <a:off x="17259480" y="21600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3</a:t>
              </a:r>
              <a:endParaRPr b="0" lang="en-GB" sz="2200" spc="-1" strike="noStrike">
                <a:latin typeface="Arial"/>
              </a:endParaRPr>
            </a:p>
          </p:txBody>
        </p:sp>
      </p:gr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CustomShape 1"/>
          <p:cNvSpPr/>
          <p:nvPr/>
        </p:nvSpPr>
        <p:spPr>
          <a:xfrm flipH="1" flipV="1">
            <a:off x="-720" y="0"/>
            <a:ext cx="18287640" cy="10286640"/>
          </a:xfrm>
          <a:custGeom>
            <a:avLst/>
            <a:gdLst/>
            <a:ahLst/>
            <a:rect l="l" t="t" r="r" b="b"/>
            <a:pathLst>
              <a:path w="18288000" h="10287000">
                <a:moveTo>
                  <a:pt x="18288000" y="10287000"/>
                </a:moveTo>
                <a:lnTo>
                  <a:pt x="0" y="10287000"/>
                </a:lnTo>
                <a:lnTo>
                  <a:pt x="0" y="0"/>
                </a:lnTo>
                <a:lnTo>
                  <a:pt x="18288000" y="0"/>
                </a:lnTo>
                <a:lnTo>
                  <a:pt x="18288000" y="10287000"/>
                </a:lnTo>
                <a:close/>
              </a:path>
            </a:pathLst>
          </a:custGeom>
          <a:blipFill rotWithShape="0">
            <a:blip r:embed="rId1"/>
            <a:srcRect l="0" t="-38893" r="0" b="-38893"/>
            <a:stretch/>
          </a:blipFill>
          <a:ln w="0">
            <a:noFill/>
          </a:ln>
        </p:spPr>
        <p:style>
          <a:lnRef idx="0"/>
          <a:fillRef idx="0"/>
          <a:effectRef idx="0"/>
          <a:fontRef idx="minor"/>
        </p:style>
      </p:sp>
      <p:grpSp>
        <p:nvGrpSpPr>
          <p:cNvPr id="131" name="Group 2"/>
          <p:cNvGrpSpPr/>
          <p:nvPr/>
        </p:nvGrpSpPr>
        <p:grpSpPr>
          <a:xfrm>
            <a:off x="-196920" y="-72360"/>
            <a:ext cx="18924120" cy="4416480"/>
            <a:chOff x="-196920" y="-72360"/>
            <a:chExt cx="18924120" cy="4416480"/>
          </a:xfrm>
        </p:grpSpPr>
        <p:sp>
          <p:nvSpPr>
            <p:cNvPr id="132" name="CustomShape 3"/>
            <p:cNvSpPr/>
            <p:nvPr/>
          </p:nvSpPr>
          <p:spPr>
            <a:xfrm>
              <a:off x="-196920" y="0"/>
              <a:ext cx="18924120" cy="4344120"/>
            </a:xfrm>
            <a:custGeom>
              <a:avLst/>
              <a:gdLst/>
              <a:ahLst/>
              <a:rect l="l" t="t" r="r" b="b"/>
              <a:pathLst>
                <a:path w="4984178" h="1144272">
                  <a:moveTo>
                    <a:pt x="0" y="0"/>
                  </a:moveTo>
                  <a:lnTo>
                    <a:pt x="4984178" y="0"/>
                  </a:lnTo>
                  <a:lnTo>
                    <a:pt x="4984178" y="1144272"/>
                  </a:lnTo>
                  <a:lnTo>
                    <a:pt x="0" y="1144272"/>
                  </a:lnTo>
                  <a:close/>
                </a:path>
              </a:pathLst>
            </a:custGeom>
            <a:solidFill>
              <a:srgbClr val="aebba5"/>
            </a:solidFill>
            <a:ln w="0">
              <a:noFill/>
            </a:ln>
          </p:spPr>
          <p:style>
            <a:lnRef idx="0"/>
            <a:fillRef idx="0"/>
            <a:effectRef idx="0"/>
            <a:fontRef idx="minor"/>
          </p:style>
        </p:sp>
        <p:sp>
          <p:nvSpPr>
            <p:cNvPr id="133" name="CustomShape 4"/>
            <p:cNvSpPr/>
            <p:nvPr/>
          </p:nvSpPr>
          <p:spPr>
            <a:xfrm>
              <a:off x="-196920" y="-72360"/>
              <a:ext cx="3085920" cy="3157920"/>
            </a:xfrm>
            <a:prstGeom prst="rect">
              <a:avLst/>
            </a:prstGeom>
            <a:noFill/>
            <a:ln w="0">
              <a:noFill/>
            </a:ln>
          </p:spPr>
          <p:style>
            <a:lnRef idx="0"/>
            <a:fillRef idx="0"/>
            <a:effectRef idx="0"/>
            <a:fontRef idx="minor"/>
          </p:style>
          <p:txBody>
            <a:bodyPr lIns="50760" rIns="50760" tIns="50760" bIns="50760" anchor="ctr">
              <a:noAutofit/>
            </a:bodyPr>
            <a:p>
              <a:pPr algn="ctr">
                <a:lnSpc>
                  <a:spcPts val="2860"/>
                </a:lnSpc>
              </a:pPr>
              <a:endParaRPr b="0" lang="en-GB" sz="1800" spc="-1" strike="noStrike">
                <a:latin typeface="Arial"/>
              </a:endParaRPr>
            </a:p>
            <a:p>
              <a:pPr algn="ctr">
                <a:lnSpc>
                  <a:spcPts val="2860"/>
                </a:lnSpc>
              </a:pPr>
              <a:endParaRPr b="0" lang="en-GB" sz="1800" spc="-1" strike="noStrike">
                <a:latin typeface="Arial"/>
              </a:endParaRPr>
            </a:p>
          </p:txBody>
        </p:sp>
      </p:grpSp>
      <p:grpSp>
        <p:nvGrpSpPr>
          <p:cNvPr id="134" name="Group 5"/>
          <p:cNvGrpSpPr/>
          <p:nvPr/>
        </p:nvGrpSpPr>
        <p:grpSpPr>
          <a:xfrm>
            <a:off x="6595920" y="4548600"/>
            <a:ext cx="3085920" cy="4709160"/>
            <a:chOff x="6595920" y="4548600"/>
            <a:chExt cx="3085920" cy="4709160"/>
          </a:xfrm>
        </p:grpSpPr>
        <p:sp>
          <p:nvSpPr>
            <p:cNvPr id="135" name="CustomShape 6"/>
            <p:cNvSpPr/>
            <p:nvPr/>
          </p:nvSpPr>
          <p:spPr>
            <a:xfrm>
              <a:off x="6595920" y="4620960"/>
              <a:ext cx="47160" cy="4636800"/>
            </a:xfrm>
            <a:custGeom>
              <a:avLst/>
              <a:gdLst/>
              <a:ahLst/>
              <a:rect l="l" t="t" r="r" b="b"/>
              <a:pathLst>
                <a:path w="12543" h="1221339">
                  <a:moveTo>
                    <a:pt x="0" y="0"/>
                  </a:moveTo>
                  <a:lnTo>
                    <a:pt x="12543" y="0"/>
                  </a:lnTo>
                  <a:lnTo>
                    <a:pt x="12543" y="1221339"/>
                  </a:lnTo>
                  <a:lnTo>
                    <a:pt x="0" y="1221339"/>
                  </a:lnTo>
                  <a:close/>
                </a:path>
              </a:pathLst>
            </a:custGeom>
            <a:solidFill>
              <a:srgbClr val="aebba5"/>
            </a:solidFill>
            <a:ln w="0">
              <a:noFill/>
            </a:ln>
          </p:spPr>
          <p:style>
            <a:lnRef idx="0"/>
            <a:fillRef idx="0"/>
            <a:effectRef idx="0"/>
            <a:fontRef idx="minor"/>
          </p:style>
        </p:sp>
        <p:sp>
          <p:nvSpPr>
            <p:cNvPr id="136" name="CustomShape 7"/>
            <p:cNvSpPr/>
            <p:nvPr/>
          </p:nvSpPr>
          <p:spPr>
            <a:xfrm>
              <a:off x="6595920" y="4548600"/>
              <a:ext cx="3085920" cy="3157920"/>
            </a:xfrm>
            <a:prstGeom prst="rect">
              <a:avLst/>
            </a:prstGeom>
            <a:noFill/>
            <a:ln w="0">
              <a:noFill/>
            </a:ln>
          </p:spPr>
          <p:style>
            <a:lnRef idx="0"/>
            <a:fillRef idx="0"/>
            <a:effectRef idx="0"/>
            <a:fontRef idx="minor"/>
          </p:style>
        </p:sp>
      </p:grpSp>
      <p:sp>
        <p:nvSpPr>
          <p:cNvPr id="137" name="CustomShape 8"/>
          <p:cNvSpPr/>
          <p:nvPr/>
        </p:nvSpPr>
        <p:spPr>
          <a:xfrm>
            <a:off x="2863440" y="0"/>
            <a:ext cx="12560400" cy="4382280"/>
          </a:xfrm>
          <a:prstGeom prst="rect">
            <a:avLst/>
          </a:prstGeom>
          <a:noFill/>
          <a:ln w="0">
            <a:noFill/>
          </a:ln>
        </p:spPr>
        <p:style>
          <a:lnRef idx="0"/>
          <a:fillRef idx="0"/>
          <a:effectRef idx="0"/>
          <a:fontRef idx="minor"/>
        </p:style>
        <p:txBody>
          <a:bodyPr lIns="0" rIns="0" tIns="0" bIns="0">
            <a:spAutoFit/>
          </a:bodyPr>
          <a:p>
            <a:pPr algn="ctr">
              <a:lnSpc>
                <a:spcPts val="11503"/>
              </a:lnSpc>
              <a:tabLst>
                <a:tab algn="l" pos="0"/>
              </a:tabLst>
            </a:pPr>
            <a:r>
              <a:rPr b="0" lang="en-US" sz="8340" spc="814" strike="noStrike">
                <a:solidFill>
                  <a:srgbClr val="ffffff"/>
                </a:solidFill>
                <a:latin typeface="Codec Pro ExtraBold"/>
              </a:rPr>
              <a:t>CURRENT CANADIAN LANDSCAPE</a:t>
            </a:r>
            <a:endParaRPr b="0" lang="en-GB" sz="8340" spc="-1" strike="noStrike">
              <a:latin typeface="Arial"/>
            </a:endParaRPr>
          </a:p>
        </p:txBody>
      </p:sp>
      <p:grpSp>
        <p:nvGrpSpPr>
          <p:cNvPr id="138" name="Group 9"/>
          <p:cNvGrpSpPr/>
          <p:nvPr/>
        </p:nvGrpSpPr>
        <p:grpSpPr>
          <a:xfrm>
            <a:off x="11644200" y="4548600"/>
            <a:ext cx="3085920" cy="4709160"/>
            <a:chOff x="11644200" y="4548600"/>
            <a:chExt cx="3085920" cy="4709160"/>
          </a:xfrm>
        </p:grpSpPr>
        <p:sp>
          <p:nvSpPr>
            <p:cNvPr id="139" name="CustomShape 10"/>
            <p:cNvSpPr/>
            <p:nvPr/>
          </p:nvSpPr>
          <p:spPr>
            <a:xfrm>
              <a:off x="11644200" y="4620960"/>
              <a:ext cx="47160" cy="4636800"/>
            </a:xfrm>
            <a:custGeom>
              <a:avLst/>
              <a:gdLst/>
              <a:ahLst/>
              <a:rect l="l" t="t" r="r" b="b"/>
              <a:pathLst>
                <a:path w="12543" h="1221339">
                  <a:moveTo>
                    <a:pt x="0" y="0"/>
                  </a:moveTo>
                  <a:lnTo>
                    <a:pt x="12543" y="0"/>
                  </a:lnTo>
                  <a:lnTo>
                    <a:pt x="12543" y="1221339"/>
                  </a:lnTo>
                  <a:lnTo>
                    <a:pt x="0" y="1221339"/>
                  </a:lnTo>
                  <a:close/>
                </a:path>
              </a:pathLst>
            </a:custGeom>
            <a:solidFill>
              <a:srgbClr val="aebba5"/>
            </a:solidFill>
            <a:ln w="0">
              <a:noFill/>
            </a:ln>
          </p:spPr>
          <p:style>
            <a:lnRef idx="0"/>
            <a:fillRef idx="0"/>
            <a:effectRef idx="0"/>
            <a:fontRef idx="minor"/>
          </p:style>
        </p:sp>
        <p:sp>
          <p:nvSpPr>
            <p:cNvPr id="140" name="CustomShape 11"/>
            <p:cNvSpPr/>
            <p:nvPr/>
          </p:nvSpPr>
          <p:spPr>
            <a:xfrm>
              <a:off x="11644200" y="4548600"/>
              <a:ext cx="3085920" cy="3157920"/>
            </a:xfrm>
            <a:prstGeom prst="rect">
              <a:avLst/>
            </a:prstGeom>
            <a:noFill/>
            <a:ln w="0">
              <a:noFill/>
            </a:ln>
          </p:spPr>
          <p:style>
            <a:lnRef idx="0"/>
            <a:fillRef idx="0"/>
            <a:effectRef idx="0"/>
            <a:fontRef idx="minor"/>
          </p:style>
        </p:sp>
      </p:grpSp>
      <p:sp>
        <p:nvSpPr>
          <p:cNvPr id="141" name="CustomShape 12"/>
          <p:cNvSpPr/>
          <p:nvPr/>
        </p:nvSpPr>
        <p:spPr>
          <a:xfrm>
            <a:off x="7778160" y="5321160"/>
            <a:ext cx="2732400" cy="560520"/>
          </a:xfrm>
          <a:prstGeom prst="rect">
            <a:avLst/>
          </a:prstGeom>
          <a:noFill/>
          <a:ln w="0">
            <a:noFill/>
          </a:ln>
        </p:spPr>
        <p:style>
          <a:lnRef idx="0"/>
          <a:fillRef idx="0"/>
          <a:effectRef idx="0"/>
          <a:fontRef idx="minor"/>
        </p:style>
        <p:txBody>
          <a:bodyPr lIns="0" rIns="0" tIns="0" bIns="0">
            <a:spAutoFit/>
          </a:bodyPr>
          <a:p>
            <a:pPr algn="ctr">
              <a:lnSpc>
                <a:spcPts val="4416"/>
              </a:lnSpc>
            </a:pPr>
            <a:r>
              <a:rPr b="0" lang="en-US" sz="3200" spc="310" strike="noStrike">
                <a:solidFill>
                  <a:srgbClr val="231f20"/>
                </a:solidFill>
                <a:latin typeface="Open Sauce Bold"/>
              </a:rPr>
              <a:t>Vancouver</a:t>
            </a:r>
            <a:endParaRPr b="0" lang="en-GB" sz="3200" spc="-1" strike="noStrike">
              <a:latin typeface="Arial"/>
            </a:endParaRPr>
          </a:p>
        </p:txBody>
      </p:sp>
      <p:sp>
        <p:nvSpPr>
          <p:cNvPr id="142" name="CustomShape 13"/>
          <p:cNvSpPr/>
          <p:nvPr/>
        </p:nvSpPr>
        <p:spPr>
          <a:xfrm>
            <a:off x="2607840" y="5321160"/>
            <a:ext cx="2732400" cy="560520"/>
          </a:xfrm>
          <a:prstGeom prst="rect">
            <a:avLst/>
          </a:prstGeom>
          <a:noFill/>
          <a:ln w="0">
            <a:noFill/>
          </a:ln>
        </p:spPr>
        <p:style>
          <a:lnRef idx="0"/>
          <a:fillRef idx="0"/>
          <a:effectRef idx="0"/>
          <a:fontRef idx="minor"/>
        </p:style>
        <p:txBody>
          <a:bodyPr lIns="0" rIns="0" tIns="0" bIns="0">
            <a:spAutoFit/>
          </a:bodyPr>
          <a:p>
            <a:pPr algn="ctr">
              <a:lnSpc>
                <a:spcPts val="4416"/>
              </a:lnSpc>
            </a:pPr>
            <a:r>
              <a:rPr b="0" lang="en-US" sz="3200" spc="310" strike="noStrike">
                <a:solidFill>
                  <a:srgbClr val="231f20"/>
                </a:solidFill>
                <a:latin typeface="Open Sauce Bold"/>
              </a:rPr>
              <a:t>Toronto</a:t>
            </a:r>
            <a:endParaRPr b="0" lang="en-GB" sz="3200" spc="-1" strike="noStrike">
              <a:latin typeface="Arial"/>
            </a:endParaRPr>
          </a:p>
        </p:txBody>
      </p:sp>
      <p:sp>
        <p:nvSpPr>
          <p:cNvPr id="143" name="CustomShape 14"/>
          <p:cNvSpPr/>
          <p:nvPr/>
        </p:nvSpPr>
        <p:spPr>
          <a:xfrm>
            <a:off x="12949200" y="5321160"/>
            <a:ext cx="2911680" cy="1682280"/>
          </a:xfrm>
          <a:prstGeom prst="rect">
            <a:avLst/>
          </a:prstGeom>
          <a:noFill/>
          <a:ln w="0">
            <a:noFill/>
          </a:ln>
        </p:spPr>
        <p:style>
          <a:lnRef idx="0"/>
          <a:fillRef idx="0"/>
          <a:effectRef idx="0"/>
          <a:fontRef idx="minor"/>
        </p:style>
        <p:txBody>
          <a:bodyPr lIns="0" rIns="0" tIns="0" bIns="0">
            <a:spAutoFit/>
          </a:bodyPr>
          <a:p>
            <a:pPr algn="ctr">
              <a:lnSpc>
                <a:spcPts val="4416"/>
              </a:lnSpc>
            </a:pPr>
            <a:r>
              <a:rPr b="0" lang="en-US" sz="3200" spc="310" strike="noStrike">
                <a:solidFill>
                  <a:srgbClr val="231f20"/>
                </a:solidFill>
                <a:latin typeface="Open Sauce Bold"/>
              </a:rPr>
              <a:t>CaGBC ZCB</a:t>
            </a:r>
            <a:endParaRPr b="0" lang="en-GB" sz="3200" spc="-1" strike="noStrike">
              <a:latin typeface="Arial"/>
            </a:endParaRPr>
          </a:p>
          <a:p>
            <a:pPr algn="ctr">
              <a:lnSpc>
                <a:spcPts val="4416"/>
              </a:lnSpc>
            </a:pPr>
            <a:endParaRPr b="0" lang="en-GB" sz="3200" spc="-1" strike="noStrike">
              <a:latin typeface="Arial"/>
            </a:endParaRPr>
          </a:p>
        </p:txBody>
      </p:sp>
      <p:sp>
        <p:nvSpPr>
          <p:cNvPr id="144" name="CustomShape 15"/>
          <p:cNvSpPr/>
          <p:nvPr/>
        </p:nvSpPr>
        <p:spPr>
          <a:xfrm>
            <a:off x="1636560" y="6483600"/>
            <a:ext cx="4692600" cy="2788920"/>
          </a:xfrm>
          <a:prstGeom prst="rect">
            <a:avLst/>
          </a:prstGeom>
          <a:noFill/>
          <a:ln w="0">
            <a:noFill/>
          </a:ln>
        </p:spPr>
        <p:style>
          <a:lnRef idx="0"/>
          <a:fillRef idx="0"/>
          <a:effectRef idx="0"/>
          <a:fontRef idx="minor"/>
        </p:style>
        <p:txBody>
          <a:bodyPr lIns="0" rIns="0" tIns="0" bIns="0">
            <a:spAutoFit/>
          </a:bodyPr>
          <a:p>
            <a:pPr>
              <a:lnSpc>
                <a:spcPts val="2684"/>
              </a:lnSpc>
            </a:pPr>
            <a:r>
              <a:rPr b="0" lang="en-US" sz="1950" spc="188" strike="noStrike">
                <a:solidFill>
                  <a:srgbClr val="231f20"/>
                </a:solidFill>
                <a:latin typeface="Open Sauce"/>
              </a:rPr>
              <a:t>TGS v4:</a:t>
            </a:r>
            <a:endParaRPr b="0" lang="en-GB" sz="1950" spc="-1" strike="noStrike">
              <a:latin typeface="Arial"/>
            </a:endParaRPr>
          </a:p>
          <a:p>
            <a:pPr>
              <a:lnSpc>
                <a:spcPts val="2622"/>
              </a:lnSpc>
            </a:pPr>
            <a:endParaRPr b="0" lang="en-GB" sz="1950" spc="-1" strike="noStrike">
              <a:latin typeface="Arial"/>
            </a:endParaRPr>
          </a:p>
          <a:p>
            <a:pPr>
              <a:lnSpc>
                <a:spcPts val="2959"/>
              </a:lnSpc>
            </a:pPr>
            <a:r>
              <a:rPr b="0" lang="en-US" sz="2150" spc="208" strike="noStrike">
                <a:solidFill>
                  <a:srgbClr val="231f20"/>
                </a:solidFill>
                <a:latin typeface="Open Sauce"/>
              </a:rPr>
              <a:t>Mandatory targets for city-owned buildings</a:t>
            </a:r>
            <a:endParaRPr b="0" lang="en-GB" sz="2150" spc="-1" strike="noStrike">
              <a:latin typeface="Arial"/>
            </a:endParaRPr>
          </a:p>
          <a:p>
            <a:pPr>
              <a:lnSpc>
                <a:spcPts val="2684"/>
              </a:lnSpc>
            </a:pPr>
            <a:endParaRPr b="0" lang="en-GB" sz="2150" spc="-1" strike="noStrike">
              <a:latin typeface="Arial"/>
            </a:endParaRPr>
          </a:p>
          <a:p>
            <a:pPr>
              <a:lnSpc>
                <a:spcPts val="2684"/>
              </a:lnSpc>
            </a:pPr>
            <a:r>
              <a:rPr b="0" lang="en-US" sz="1950" spc="188" strike="noStrike">
                <a:solidFill>
                  <a:srgbClr val="231f20"/>
                </a:solidFill>
                <a:latin typeface="Open Sauce"/>
              </a:rPr>
              <a:t>Maximum embodied carbon intensity of 350 kgCO2e/m2</a:t>
            </a:r>
            <a:endParaRPr b="0" lang="en-GB" sz="1950" spc="-1" strike="noStrike">
              <a:latin typeface="Arial"/>
            </a:endParaRPr>
          </a:p>
          <a:p>
            <a:pPr>
              <a:lnSpc>
                <a:spcPts val="2684"/>
              </a:lnSpc>
            </a:pPr>
            <a:endParaRPr b="0" lang="en-GB" sz="1950" spc="-1" strike="noStrike">
              <a:latin typeface="Arial"/>
            </a:endParaRPr>
          </a:p>
        </p:txBody>
      </p:sp>
      <p:sp>
        <p:nvSpPr>
          <p:cNvPr id="145" name="CustomShape 16"/>
          <p:cNvSpPr/>
          <p:nvPr/>
        </p:nvSpPr>
        <p:spPr>
          <a:xfrm>
            <a:off x="6798600" y="6746040"/>
            <a:ext cx="4589640" cy="2335680"/>
          </a:xfrm>
          <a:prstGeom prst="rect">
            <a:avLst/>
          </a:prstGeom>
          <a:noFill/>
          <a:ln w="0">
            <a:noFill/>
          </a:ln>
        </p:spPr>
        <p:style>
          <a:lnRef idx="0"/>
          <a:fillRef idx="0"/>
          <a:effectRef idx="0"/>
          <a:fontRef idx="minor"/>
        </p:style>
        <p:txBody>
          <a:bodyPr lIns="0" rIns="0" tIns="0" bIns="0">
            <a:spAutoFit/>
          </a:bodyPr>
          <a:p>
            <a:pPr algn="just">
              <a:lnSpc>
                <a:spcPts val="2628"/>
              </a:lnSpc>
            </a:pPr>
            <a:r>
              <a:rPr b="0" lang="en-US" sz="1910" spc="185" strike="noStrike">
                <a:solidFill>
                  <a:srgbClr val="231f20"/>
                </a:solidFill>
                <a:latin typeface="Open Sauce"/>
              </a:rPr>
              <a:t>Embodied carbon by-law:</a:t>
            </a:r>
            <a:endParaRPr b="0" lang="en-GB" sz="1910" spc="-1" strike="noStrike">
              <a:latin typeface="Arial"/>
            </a:endParaRPr>
          </a:p>
          <a:p>
            <a:pPr algn="just">
              <a:lnSpc>
                <a:spcPts val="2628"/>
              </a:lnSpc>
            </a:pPr>
            <a:endParaRPr b="0" lang="en-GB" sz="1910" spc="-1" strike="noStrike">
              <a:latin typeface="Arial"/>
            </a:endParaRPr>
          </a:p>
          <a:p>
            <a:pPr algn="just">
              <a:lnSpc>
                <a:spcPts val="2628"/>
              </a:lnSpc>
            </a:pPr>
            <a:r>
              <a:rPr b="0" lang="en-US" sz="1910" spc="185" strike="noStrike">
                <a:solidFill>
                  <a:srgbClr val="231f20"/>
                </a:solidFill>
                <a:latin typeface="Open Sauce"/>
              </a:rPr>
              <a:t>40% reduction target by 2030</a:t>
            </a:r>
            <a:endParaRPr b="0" lang="en-GB" sz="1910" spc="-1" strike="noStrike">
              <a:latin typeface="Arial"/>
            </a:endParaRPr>
          </a:p>
          <a:p>
            <a:pPr algn="just">
              <a:lnSpc>
                <a:spcPts val="2628"/>
              </a:lnSpc>
            </a:pPr>
            <a:endParaRPr b="0" lang="en-GB" sz="1910" spc="-1" strike="noStrike">
              <a:latin typeface="Arial"/>
            </a:endParaRPr>
          </a:p>
          <a:p>
            <a:pPr algn="just">
              <a:lnSpc>
                <a:spcPts val="2628"/>
              </a:lnSpc>
            </a:pPr>
            <a:r>
              <a:rPr b="0" lang="en-US" sz="1910" spc="185" strike="noStrike">
                <a:solidFill>
                  <a:srgbClr val="231f20"/>
                </a:solidFill>
                <a:latin typeface="Open Sauce"/>
              </a:rPr>
              <a:t>10% target by 2025 for new construction</a:t>
            </a:r>
            <a:endParaRPr b="0" lang="en-GB" sz="1910" spc="-1" strike="noStrike">
              <a:latin typeface="Arial"/>
            </a:endParaRPr>
          </a:p>
          <a:p>
            <a:pPr algn="just">
              <a:lnSpc>
                <a:spcPts val="2628"/>
              </a:lnSpc>
            </a:pPr>
            <a:endParaRPr b="0" lang="en-GB" sz="1910" spc="-1" strike="noStrike">
              <a:latin typeface="Arial"/>
            </a:endParaRPr>
          </a:p>
        </p:txBody>
      </p:sp>
      <p:sp>
        <p:nvSpPr>
          <p:cNvPr id="146" name="CustomShape 17"/>
          <p:cNvSpPr/>
          <p:nvPr/>
        </p:nvSpPr>
        <p:spPr>
          <a:xfrm>
            <a:off x="12273120" y="6901560"/>
            <a:ext cx="4658040" cy="2330640"/>
          </a:xfrm>
          <a:prstGeom prst="rect">
            <a:avLst/>
          </a:prstGeom>
          <a:noFill/>
          <a:ln w="0">
            <a:noFill/>
          </a:ln>
        </p:spPr>
        <p:style>
          <a:lnRef idx="0"/>
          <a:fillRef idx="0"/>
          <a:effectRef idx="0"/>
          <a:fontRef idx="minor"/>
        </p:style>
        <p:txBody>
          <a:bodyPr lIns="0" rIns="0" tIns="0" bIns="0">
            <a:spAutoFit/>
          </a:bodyPr>
          <a:p>
            <a:pPr>
              <a:lnSpc>
                <a:spcPts val="2622"/>
              </a:lnSpc>
            </a:pPr>
            <a:r>
              <a:rPr b="0" lang="en-US" sz="1900" spc="185" strike="noStrike">
                <a:solidFill>
                  <a:srgbClr val="231f20"/>
                </a:solidFill>
                <a:latin typeface="Open Sauce"/>
              </a:rPr>
              <a:t>Must demonstrate 10% reduction</a:t>
            </a:r>
            <a:endParaRPr b="0" lang="en-GB" sz="1900" spc="-1" strike="noStrike">
              <a:latin typeface="Arial"/>
            </a:endParaRPr>
          </a:p>
          <a:p>
            <a:pPr>
              <a:lnSpc>
                <a:spcPts val="2622"/>
              </a:lnSpc>
            </a:pPr>
            <a:endParaRPr b="0" lang="en-GB" sz="1900" spc="-1" strike="noStrike">
              <a:latin typeface="Arial"/>
            </a:endParaRPr>
          </a:p>
          <a:p>
            <a:pPr>
              <a:lnSpc>
                <a:spcPts val="2622"/>
              </a:lnSpc>
            </a:pPr>
            <a:r>
              <a:rPr b="0" lang="en-US" sz="1900" spc="185" strike="noStrike">
                <a:solidFill>
                  <a:srgbClr val="231f20"/>
                </a:solidFill>
                <a:latin typeface="Open Sauce"/>
              </a:rPr>
              <a:t>OR</a:t>
            </a:r>
            <a:endParaRPr b="0" lang="en-GB" sz="1900" spc="-1" strike="noStrike">
              <a:latin typeface="Arial"/>
            </a:endParaRPr>
          </a:p>
          <a:p>
            <a:pPr>
              <a:lnSpc>
                <a:spcPts val="2622"/>
              </a:lnSpc>
            </a:pPr>
            <a:endParaRPr b="0" lang="en-GB" sz="1900" spc="-1" strike="noStrike">
              <a:latin typeface="Arial"/>
            </a:endParaRPr>
          </a:p>
          <a:p>
            <a:pPr>
              <a:lnSpc>
                <a:spcPts val="2622"/>
              </a:lnSpc>
            </a:pPr>
            <a:r>
              <a:rPr b="0" lang="en-US" sz="1900" spc="185" strike="noStrike">
                <a:solidFill>
                  <a:srgbClr val="231f20"/>
                </a:solidFill>
                <a:latin typeface="Open Sauce"/>
              </a:rPr>
              <a:t>Must not exceed 500kgCO2e/m2</a:t>
            </a:r>
            <a:endParaRPr b="0" lang="en-GB" sz="1900" spc="-1" strike="noStrike">
              <a:latin typeface="Arial"/>
            </a:endParaRPr>
          </a:p>
          <a:p>
            <a:pPr algn="just">
              <a:lnSpc>
                <a:spcPts val="2622"/>
              </a:lnSpc>
            </a:pPr>
            <a:endParaRPr b="0" lang="en-GB" sz="1900" spc="-1" strike="noStrike">
              <a:latin typeface="Arial"/>
            </a:endParaRPr>
          </a:p>
        </p:txBody>
      </p:sp>
      <p:grpSp>
        <p:nvGrpSpPr>
          <p:cNvPr id="147" name="Group 18"/>
          <p:cNvGrpSpPr/>
          <p:nvPr/>
        </p:nvGrpSpPr>
        <p:grpSpPr>
          <a:xfrm>
            <a:off x="17600760" y="-39960"/>
            <a:ext cx="3404880" cy="3444840"/>
            <a:chOff x="17600760" y="-39960"/>
            <a:chExt cx="3404880" cy="3444840"/>
          </a:xfrm>
        </p:grpSpPr>
        <p:sp>
          <p:nvSpPr>
            <p:cNvPr id="148" name="CustomShape 19"/>
            <p:cNvSpPr/>
            <p:nvPr/>
          </p:nvSpPr>
          <p:spPr>
            <a:xfrm>
              <a:off x="17600760" y="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149" name="CustomShape 20"/>
            <p:cNvSpPr/>
            <p:nvPr/>
          </p:nvSpPr>
          <p:spPr>
            <a:xfrm>
              <a:off x="17600760" y="-3996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4</a:t>
              </a:r>
              <a:endParaRPr b="0" lang="en-GB" sz="2200" spc="-1" strike="noStrike">
                <a:latin typeface="Arial"/>
              </a:endParaRPr>
            </a:p>
          </p:txBody>
        </p:sp>
      </p:gr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sp>
        <p:nvSpPr>
          <p:cNvPr id="150" name="CustomShape 1"/>
          <p:cNvSpPr/>
          <p:nvPr/>
        </p:nvSpPr>
        <p:spPr>
          <a:xfrm>
            <a:off x="1482120" y="816840"/>
            <a:ext cx="12537720" cy="2020680"/>
          </a:xfrm>
          <a:prstGeom prst="rect">
            <a:avLst/>
          </a:prstGeom>
          <a:noFill/>
          <a:ln w="0">
            <a:noFill/>
          </a:ln>
        </p:spPr>
        <p:style>
          <a:lnRef idx="0"/>
          <a:fillRef idx="0"/>
          <a:effectRef idx="0"/>
          <a:fontRef idx="minor"/>
        </p:style>
        <p:txBody>
          <a:bodyPr lIns="0" rIns="0" tIns="0" bIns="0">
            <a:spAutoFit/>
          </a:bodyPr>
          <a:p>
            <a:pPr>
              <a:lnSpc>
                <a:spcPts val="7957"/>
              </a:lnSpc>
              <a:tabLst>
                <a:tab algn="l" pos="0"/>
              </a:tabLst>
            </a:pPr>
            <a:r>
              <a:rPr b="0" lang="en-US" sz="5770" spc="562" strike="noStrike">
                <a:solidFill>
                  <a:srgbClr val="231f20"/>
                </a:solidFill>
                <a:latin typeface="Codec Pro ExtraBold"/>
              </a:rPr>
              <a:t>Research gap and objectives</a:t>
            </a:r>
            <a:endParaRPr b="0" lang="en-GB" sz="5770" spc="-1" strike="noStrike">
              <a:latin typeface="Arial"/>
            </a:endParaRPr>
          </a:p>
        </p:txBody>
      </p:sp>
      <p:sp>
        <p:nvSpPr>
          <p:cNvPr id="151" name="CustomShape 2"/>
          <p:cNvSpPr/>
          <p:nvPr/>
        </p:nvSpPr>
        <p:spPr>
          <a:xfrm>
            <a:off x="2801520" y="4533840"/>
            <a:ext cx="5489280" cy="2282040"/>
          </a:xfrm>
          <a:prstGeom prst="rect">
            <a:avLst/>
          </a:prstGeom>
          <a:noFill/>
          <a:ln w="0">
            <a:noFill/>
          </a:ln>
        </p:spPr>
        <p:style>
          <a:lnRef idx="0"/>
          <a:fillRef idx="0"/>
          <a:effectRef idx="0"/>
          <a:fontRef idx="minor"/>
        </p:style>
        <p:txBody>
          <a:bodyPr lIns="0" rIns="0" tIns="0" bIns="0">
            <a:spAutoFit/>
          </a:bodyPr>
          <a:p>
            <a:pPr>
              <a:lnSpc>
                <a:spcPts val="3036"/>
              </a:lnSpc>
            </a:pPr>
            <a:r>
              <a:rPr b="0" lang="en-US" sz="2200" spc="214" strike="noStrike">
                <a:solidFill>
                  <a:srgbClr val="231f20"/>
                </a:solidFill>
                <a:latin typeface="Open Sauce"/>
              </a:rPr>
              <a:t>System-level EC analysis by enclosure layer</a:t>
            </a:r>
            <a:endParaRPr b="0" lang="en-GB" sz="2200" spc="-1" strike="noStrike">
              <a:latin typeface="Arial"/>
            </a:endParaRPr>
          </a:p>
          <a:p>
            <a:pPr>
              <a:lnSpc>
                <a:spcPts val="3036"/>
              </a:lnSpc>
            </a:pPr>
            <a:r>
              <a:rPr b="0" lang="en-US" sz="2200" spc="214" strike="noStrike">
                <a:solidFill>
                  <a:srgbClr val="231f20"/>
                </a:solidFill>
                <a:latin typeface="Open Sauce"/>
              </a:rPr>
              <a:t>Few that focus on enclosure systems exclude roof and floor assemblies</a:t>
            </a:r>
            <a:endParaRPr b="0" lang="en-GB" sz="2200" spc="-1" strike="noStrike">
              <a:latin typeface="Arial"/>
            </a:endParaRPr>
          </a:p>
          <a:p>
            <a:pPr>
              <a:lnSpc>
                <a:spcPts val="2792"/>
              </a:lnSpc>
              <a:tabLst>
                <a:tab algn="l" pos="0"/>
              </a:tabLst>
            </a:pPr>
            <a:endParaRPr b="0" lang="en-GB" sz="2200" spc="-1" strike="noStrike">
              <a:latin typeface="Arial"/>
            </a:endParaRPr>
          </a:p>
        </p:txBody>
      </p:sp>
      <p:sp>
        <p:nvSpPr>
          <p:cNvPr id="152" name="CustomShape 3"/>
          <p:cNvSpPr/>
          <p:nvPr/>
        </p:nvSpPr>
        <p:spPr>
          <a:xfrm>
            <a:off x="16322040" y="7754760"/>
            <a:ext cx="4118040" cy="3654000"/>
          </a:xfrm>
          <a:custGeom>
            <a:avLst/>
            <a:gdLst/>
            <a:ahLst/>
            <a:rect l="l" t="t" r="r" b="b"/>
            <a:pathLst>
              <a:path w="4118443" h="3654183">
                <a:moveTo>
                  <a:pt x="0" y="0"/>
                </a:moveTo>
                <a:lnTo>
                  <a:pt x="4118443" y="0"/>
                </a:lnTo>
                <a:lnTo>
                  <a:pt x="4118443" y="3654183"/>
                </a:lnTo>
                <a:lnTo>
                  <a:pt x="0" y="3654183"/>
                </a:lnTo>
                <a:lnTo>
                  <a:pt x="0" y="0"/>
                </a:lnTo>
                <a:close/>
              </a:path>
            </a:pathLst>
          </a:custGeom>
          <a:blipFill rotWithShape="0">
            <a:blip r:embed="rId1"/>
            <a:stretch/>
          </a:blipFill>
          <a:ln w="0">
            <a:noFill/>
          </a:ln>
        </p:spPr>
        <p:style>
          <a:lnRef idx="0"/>
          <a:fillRef idx="0"/>
          <a:effectRef idx="0"/>
          <a:fontRef idx="minor"/>
        </p:style>
      </p:sp>
      <p:sp>
        <p:nvSpPr>
          <p:cNvPr id="153" name="CustomShape 4"/>
          <p:cNvSpPr/>
          <p:nvPr/>
        </p:nvSpPr>
        <p:spPr>
          <a:xfrm flipH="1" flipV="1">
            <a:off x="-2059920" y="-798120"/>
            <a:ext cx="4118040" cy="3654000"/>
          </a:xfrm>
          <a:custGeom>
            <a:avLst/>
            <a:gdLst/>
            <a:ahLst/>
            <a:rect l="l" t="t" r="r" b="b"/>
            <a:pathLst>
              <a:path w="4118443" h="3654183">
                <a:moveTo>
                  <a:pt x="4118444" y="3654182"/>
                </a:moveTo>
                <a:lnTo>
                  <a:pt x="0" y="3654182"/>
                </a:lnTo>
                <a:lnTo>
                  <a:pt x="0" y="0"/>
                </a:lnTo>
                <a:lnTo>
                  <a:pt x="4118444" y="0"/>
                </a:lnTo>
                <a:lnTo>
                  <a:pt x="4118444" y="3654182"/>
                </a:lnTo>
                <a:close/>
              </a:path>
            </a:pathLst>
          </a:custGeom>
          <a:blipFill rotWithShape="0">
            <a:blip r:embed="rId2"/>
            <a:stretch/>
          </a:blipFill>
          <a:ln w="0">
            <a:noFill/>
          </a:ln>
        </p:spPr>
        <p:style>
          <a:lnRef idx="0"/>
          <a:fillRef idx="0"/>
          <a:effectRef idx="0"/>
          <a:fontRef idx="minor"/>
        </p:style>
      </p:sp>
      <p:grpSp>
        <p:nvGrpSpPr>
          <p:cNvPr id="154" name="Group 5"/>
          <p:cNvGrpSpPr/>
          <p:nvPr/>
        </p:nvGrpSpPr>
        <p:grpSpPr>
          <a:xfrm>
            <a:off x="2722680" y="3251520"/>
            <a:ext cx="6936120" cy="1293840"/>
            <a:chOff x="2722680" y="3251520"/>
            <a:chExt cx="6936120" cy="1293840"/>
          </a:xfrm>
        </p:grpSpPr>
        <p:sp>
          <p:nvSpPr>
            <p:cNvPr id="155" name="CustomShape 6"/>
            <p:cNvSpPr/>
            <p:nvPr/>
          </p:nvSpPr>
          <p:spPr>
            <a:xfrm>
              <a:off x="2722680" y="3331080"/>
              <a:ext cx="6936120" cy="1134360"/>
            </a:xfrm>
            <a:custGeom>
              <a:avLst/>
              <a:gdLst/>
              <a:ahLst/>
              <a:rect l="l" t="t" r="r" b="b"/>
              <a:pathLst>
                <a:path w="1655641" h="270801">
                  <a:moveTo>
                    <a:pt x="20090" y="0"/>
                  </a:moveTo>
                  <a:lnTo>
                    <a:pt x="1635551" y="0"/>
                  </a:lnTo>
                  <a:cubicBezTo>
                    <a:pt x="1646646" y="0"/>
                    <a:pt x="1655641" y="8995"/>
                    <a:pt x="1655641" y="20090"/>
                  </a:cubicBezTo>
                  <a:lnTo>
                    <a:pt x="1655641" y="250711"/>
                  </a:lnTo>
                  <a:cubicBezTo>
                    <a:pt x="1655641" y="261806"/>
                    <a:pt x="1646646" y="270801"/>
                    <a:pt x="1635551" y="270801"/>
                  </a:cubicBezTo>
                  <a:lnTo>
                    <a:pt x="20090" y="270801"/>
                  </a:lnTo>
                  <a:cubicBezTo>
                    <a:pt x="14762" y="270801"/>
                    <a:pt x="9652" y="268684"/>
                    <a:pt x="5884" y="264916"/>
                  </a:cubicBezTo>
                  <a:cubicBezTo>
                    <a:pt x="2117" y="261149"/>
                    <a:pt x="0" y="256039"/>
                    <a:pt x="0" y="250711"/>
                  </a:cubicBezTo>
                  <a:lnTo>
                    <a:pt x="0" y="20090"/>
                  </a:lnTo>
                  <a:cubicBezTo>
                    <a:pt x="0" y="8995"/>
                    <a:pt x="8995" y="0"/>
                    <a:pt x="20090" y="0"/>
                  </a:cubicBezTo>
                  <a:close/>
                </a:path>
              </a:pathLst>
            </a:custGeom>
            <a:gradFill rotWithShape="0">
              <a:gsLst>
                <a:gs pos="0">
                  <a:srgbClr val="a61c0a">
                    <a:alpha val="41176"/>
                  </a:srgbClr>
                </a:gs>
                <a:gs pos="100000">
                  <a:srgbClr val="ffd2bb">
                    <a:alpha val="21176"/>
                  </a:srgbClr>
                </a:gs>
              </a:gsLst>
              <a:lin ang="0"/>
            </a:gradFill>
            <a:ln w="0">
              <a:noFill/>
            </a:ln>
          </p:spPr>
          <p:style>
            <a:lnRef idx="0"/>
            <a:fillRef idx="0"/>
            <a:effectRef idx="0"/>
            <a:fontRef idx="minor"/>
          </p:style>
        </p:sp>
        <p:sp>
          <p:nvSpPr>
            <p:cNvPr id="156" name="CustomShape 7"/>
            <p:cNvSpPr/>
            <p:nvPr/>
          </p:nvSpPr>
          <p:spPr>
            <a:xfrm>
              <a:off x="2808360" y="3251520"/>
              <a:ext cx="5489280" cy="1293840"/>
            </a:xfrm>
            <a:prstGeom prst="rect">
              <a:avLst/>
            </a:prstGeom>
            <a:noFill/>
            <a:ln w="0">
              <a:noFill/>
            </a:ln>
          </p:spPr>
          <p:style>
            <a:lnRef idx="0"/>
            <a:fillRef idx="0"/>
            <a:effectRef idx="0"/>
            <a:fontRef idx="minor"/>
          </p:style>
          <p:txBody>
            <a:bodyPr lIns="56160" rIns="56160" tIns="56160" bIns="56160" anchor="ctr">
              <a:noAutofit/>
            </a:bodyPr>
            <a:p>
              <a:pPr>
                <a:lnSpc>
                  <a:spcPts val="3900"/>
                </a:lnSpc>
              </a:pPr>
              <a:r>
                <a:rPr b="0" lang="en-US" sz="3000" spc="-1" strike="noStrike">
                  <a:solidFill>
                    <a:srgbClr val="ffffff"/>
                  </a:solidFill>
                  <a:latin typeface="Montserrat Light Bold"/>
                </a:rPr>
                <a:t>  </a:t>
              </a:r>
              <a:r>
                <a:rPr b="0" lang="en-US" sz="3000" spc="-1" strike="noStrike">
                  <a:solidFill>
                    <a:srgbClr val="000000"/>
                  </a:solidFill>
                  <a:latin typeface="Montserrat Light Bold"/>
                </a:rPr>
                <a:t>Research Gap</a:t>
              </a:r>
              <a:endParaRPr b="0" lang="en-GB" sz="3000" spc="-1" strike="noStrike">
                <a:latin typeface="Arial"/>
              </a:endParaRPr>
            </a:p>
          </p:txBody>
        </p:sp>
      </p:grpSp>
      <p:grpSp>
        <p:nvGrpSpPr>
          <p:cNvPr id="157" name="Group 8"/>
          <p:cNvGrpSpPr/>
          <p:nvPr/>
        </p:nvGrpSpPr>
        <p:grpSpPr>
          <a:xfrm>
            <a:off x="9144000" y="4656960"/>
            <a:ext cx="6936120" cy="3564720"/>
            <a:chOff x="9144000" y="4656960"/>
            <a:chExt cx="6936120" cy="3564720"/>
          </a:xfrm>
        </p:grpSpPr>
        <p:sp>
          <p:nvSpPr>
            <p:cNvPr id="158" name="CustomShape 9"/>
            <p:cNvSpPr/>
            <p:nvPr/>
          </p:nvSpPr>
          <p:spPr>
            <a:xfrm>
              <a:off x="9144000" y="5872320"/>
              <a:ext cx="6936120" cy="1134360"/>
            </a:xfrm>
            <a:custGeom>
              <a:avLst/>
              <a:gdLst/>
              <a:ahLst/>
              <a:rect l="l" t="t" r="r" b="b"/>
              <a:pathLst>
                <a:path w="1655641" h="270801">
                  <a:moveTo>
                    <a:pt x="20090" y="0"/>
                  </a:moveTo>
                  <a:lnTo>
                    <a:pt x="1635551" y="0"/>
                  </a:lnTo>
                  <a:cubicBezTo>
                    <a:pt x="1646646" y="0"/>
                    <a:pt x="1655641" y="8995"/>
                    <a:pt x="1655641" y="20090"/>
                  </a:cubicBezTo>
                  <a:lnTo>
                    <a:pt x="1655641" y="250711"/>
                  </a:lnTo>
                  <a:cubicBezTo>
                    <a:pt x="1655641" y="261806"/>
                    <a:pt x="1646646" y="270801"/>
                    <a:pt x="1635551" y="270801"/>
                  </a:cubicBezTo>
                  <a:lnTo>
                    <a:pt x="20090" y="270801"/>
                  </a:lnTo>
                  <a:cubicBezTo>
                    <a:pt x="14762" y="270801"/>
                    <a:pt x="9652" y="268684"/>
                    <a:pt x="5884" y="264916"/>
                  </a:cubicBezTo>
                  <a:cubicBezTo>
                    <a:pt x="2117" y="261149"/>
                    <a:pt x="0" y="256039"/>
                    <a:pt x="0" y="250711"/>
                  </a:cubicBezTo>
                  <a:lnTo>
                    <a:pt x="0" y="20090"/>
                  </a:lnTo>
                  <a:cubicBezTo>
                    <a:pt x="0" y="8995"/>
                    <a:pt x="8995" y="0"/>
                    <a:pt x="20090" y="0"/>
                  </a:cubicBezTo>
                  <a:close/>
                </a:path>
              </a:pathLst>
            </a:custGeom>
            <a:gradFill rotWithShape="0">
              <a:gsLst>
                <a:gs pos="0">
                  <a:srgbClr val="95a694">
                    <a:alpha val="64313"/>
                  </a:srgbClr>
                </a:gs>
                <a:gs pos="100000">
                  <a:srgbClr val="cfdfcd">
                    <a:alpha val="36078"/>
                  </a:srgbClr>
                </a:gs>
              </a:gsLst>
              <a:lin ang="0"/>
            </a:gradFill>
            <a:ln w="0">
              <a:noFill/>
            </a:ln>
          </p:spPr>
          <p:style>
            <a:lnRef idx="0"/>
            <a:fillRef idx="0"/>
            <a:effectRef idx="0"/>
            <a:fontRef idx="minor"/>
          </p:style>
        </p:sp>
        <p:sp>
          <p:nvSpPr>
            <p:cNvPr id="159" name="CustomShape 10"/>
            <p:cNvSpPr/>
            <p:nvPr/>
          </p:nvSpPr>
          <p:spPr>
            <a:xfrm>
              <a:off x="9235440" y="4656960"/>
              <a:ext cx="4937400" cy="3564720"/>
            </a:xfrm>
            <a:prstGeom prst="rect">
              <a:avLst/>
            </a:prstGeom>
            <a:noFill/>
            <a:ln w="0">
              <a:noFill/>
            </a:ln>
          </p:spPr>
          <p:style>
            <a:lnRef idx="0"/>
            <a:fillRef idx="0"/>
            <a:effectRef idx="0"/>
            <a:fontRef idx="minor"/>
          </p:style>
          <p:txBody>
            <a:bodyPr lIns="56160" rIns="56160" tIns="56160" bIns="56160" anchor="ctr">
              <a:noAutofit/>
            </a:bodyPr>
            <a:p>
              <a:pPr>
                <a:lnSpc>
                  <a:spcPts val="3900"/>
                </a:lnSpc>
              </a:pPr>
              <a:r>
                <a:rPr b="0" lang="en-US" sz="3000" spc="-1" strike="noStrike">
                  <a:solidFill>
                    <a:srgbClr val="ffffff"/>
                  </a:solidFill>
                  <a:latin typeface="Montserrat Light Bold"/>
                </a:rPr>
                <a:t>  </a:t>
              </a:r>
              <a:r>
                <a:rPr b="0" lang="en-US" sz="3000" spc="-1" strike="noStrike">
                  <a:solidFill>
                    <a:srgbClr val="000000"/>
                  </a:solidFill>
                  <a:latin typeface="Montserrat Light Bold"/>
                </a:rPr>
                <a:t>Research Objectives</a:t>
              </a:r>
              <a:endParaRPr b="0" lang="en-GB" sz="3000" spc="-1" strike="noStrike">
                <a:latin typeface="Arial"/>
              </a:endParaRPr>
            </a:p>
          </p:txBody>
        </p:sp>
      </p:grpSp>
      <p:sp>
        <p:nvSpPr>
          <p:cNvPr id="160" name="CustomShape 11"/>
          <p:cNvSpPr/>
          <p:nvPr/>
        </p:nvSpPr>
        <p:spPr>
          <a:xfrm>
            <a:off x="9144000" y="7242120"/>
            <a:ext cx="6401160" cy="2530800"/>
          </a:xfrm>
          <a:prstGeom prst="rect">
            <a:avLst/>
          </a:prstGeom>
          <a:noFill/>
          <a:ln w="0">
            <a:noFill/>
          </a:ln>
        </p:spPr>
        <p:style>
          <a:lnRef idx="0"/>
          <a:fillRef idx="0"/>
          <a:effectRef idx="0"/>
          <a:fontRef idx="minor"/>
        </p:style>
        <p:txBody>
          <a:bodyPr lIns="0" rIns="0" tIns="0" bIns="0">
            <a:spAutoFit/>
          </a:bodyPr>
          <a:p>
            <a:pPr>
              <a:lnSpc>
                <a:spcPts val="2880"/>
              </a:lnSpc>
            </a:pPr>
            <a:r>
              <a:rPr b="0" lang="en-US" sz="2090" spc="202" strike="noStrike">
                <a:solidFill>
                  <a:srgbClr val="231f20"/>
                </a:solidFill>
                <a:latin typeface="Open Sauce"/>
              </a:rPr>
              <a:t>Replicable LCA methodology for enclosure assemblies</a:t>
            </a:r>
            <a:endParaRPr b="0" lang="en-GB" sz="2090" spc="-1" strike="noStrike">
              <a:latin typeface="Arial"/>
            </a:endParaRPr>
          </a:p>
          <a:p>
            <a:pPr>
              <a:lnSpc>
                <a:spcPts val="2880"/>
              </a:lnSpc>
            </a:pPr>
            <a:r>
              <a:rPr b="0" lang="en-US" sz="2090" spc="202" strike="noStrike">
                <a:solidFill>
                  <a:srgbClr val="231f20"/>
                </a:solidFill>
                <a:latin typeface="Open Sauce"/>
              </a:rPr>
              <a:t>Quantify the embodied carbon of 26 commonly used enclosure assemblies of commercial, institutional, and MURBs in the GTHA</a:t>
            </a:r>
            <a:endParaRPr b="0" lang="en-GB" sz="2090" spc="-1" strike="noStrike">
              <a:latin typeface="Arial"/>
            </a:endParaRPr>
          </a:p>
          <a:p>
            <a:pPr>
              <a:lnSpc>
                <a:spcPts val="2650"/>
              </a:lnSpc>
              <a:tabLst>
                <a:tab algn="l" pos="0"/>
              </a:tabLst>
            </a:pPr>
            <a:endParaRPr b="0" lang="en-GB" sz="2090" spc="-1" strike="noStrike">
              <a:latin typeface="Arial"/>
            </a:endParaRPr>
          </a:p>
        </p:txBody>
      </p:sp>
      <p:grpSp>
        <p:nvGrpSpPr>
          <p:cNvPr id="161" name="Group 12"/>
          <p:cNvGrpSpPr/>
          <p:nvPr/>
        </p:nvGrpSpPr>
        <p:grpSpPr>
          <a:xfrm>
            <a:off x="17259480" y="216000"/>
            <a:ext cx="3404880" cy="3444840"/>
            <a:chOff x="17259480" y="216000"/>
            <a:chExt cx="3404880" cy="3444840"/>
          </a:xfrm>
        </p:grpSpPr>
        <p:sp>
          <p:nvSpPr>
            <p:cNvPr id="162" name="CustomShape 13"/>
            <p:cNvSpPr/>
            <p:nvPr/>
          </p:nvSpPr>
          <p:spPr>
            <a:xfrm>
              <a:off x="17259480" y="25596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163" name="CustomShape 14"/>
            <p:cNvSpPr/>
            <p:nvPr/>
          </p:nvSpPr>
          <p:spPr>
            <a:xfrm>
              <a:off x="17259480" y="21600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5</a:t>
              </a:r>
              <a:endParaRPr b="0" lang="en-GB" sz="2200" spc="-1" strike="noStrike">
                <a:latin typeface="Arial"/>
              </a:endParaRPr>
            </a:p>
          </p:txBody>
        </p:sp>
      </p:gr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164" name="Group 1"/>
          <p:cNvGrpSpPr/>
          <p:nvPr/>
        </p:nvGrpSpPr>
        <p:grpSpPr>
          <a:xfrm>
            <a:off x="-1542960" y="-630720"/>
            <a:ext cx="3085920" cy="11372040"/>
            <a:chOff x="-1542960" y="-630720"/>
            <a:chExt cx="3085920" cy="11372040"/>
          </a:xfrm>
        </p:grpSpPr>
        <p:sp>
          <p:nvSpPr>
            <p:cNvPr id="165" name="CustomShape 2"/>
            <p:cNvSpPr/>
            <p:nvPr/>
          </p:nvSpPr>
          <p:spPr>
            <a:xfrm>
              <a:off x="-1542960" y="-558360"/>
              <a:ext cx="3085920" cy="11299680"/>
            </a:xfrm>
            <a:custGeom>
              <a:avLst/>
              <a:gdLst/>
              <a:ahLst/>
              <a:rect l="l" t="t" r="r" b="b"/>
              <a:pathLst>
                <a:path w="812800" h="2976105">
                  <a:moveTo>
                    <a:pt x="0" y="0"/>
                  </a:moveTo>
                  <a:lnTo>
                    <a:pt x="812800" y="0"/>
                  </a:lnTo>
                  <a:lnTo>
                    <a:pt x="812800" y="2976105"/>
                  </a:lnTo>
                  <a:lnTo>
                    <a:pt x="0" y="2976105"/>
                  </a:lnTo>
                  <a:close/>
                </a:path>
              </a:pathLst>
            </a:custGeom>
            <a:solidFill>
              <a:srgbClr val="aebba5"/>
            </a:solidFill>
            <a:ln w="0">
              <a:noFill/>
            </a:ln>
          </p:spPr>
          <p:style>
            <a:lnRef idx="0"/>
            <a:fillRef idx="0"/>
            <a:effectRef idx="0"/>
            <a:fontRef idx="minor"/>
          </p:style>
        </p:sp>
        <p:sp>
          <p:nvSpPr>
            <p:cNvPr id="166" name="CustomShape 3"/>
            <p:cNvSpPr/>
            <p:nvPr/>
          </p:nvSpPr>
          <p:spPr>
            <a:xfrm>
              <a:off x="-1542960" y="-630720"/>
              <a:ext cx="3085920" cy="3157920"/>
            </a:xfrm>
            <a:prstGeom prst="rect">
              <a:avLst/>
            </a:prstGeom>
            <a:noFill/>
            <a:ln w="0">
              <a:noFill/>
            </a:ln>
          </p:spPr>
          <p:style>
            <a:lnRef idx="0"/>
            <a:fillRef idx="0"/>
            <a:effectRef idx="0"/>
            <a:fontRef idx="minor"/>
          </p:style>
        </p:sp>
      </p:grpSp>
      <p:grpSp>
        <p:nvGrpSpPr>
          <p:cNvPr id="167" name="Group 4"/>
          <p:cNvGrpSpPr/>
          <p:nvPr/>
        </p:nvGrpSpPr>
        <p:grpSpPr>
          <a:xfrm>
            <a:off x="12193200" y="1343160"/>
            <a:ext cx="5408640" cy="8051400"/>
            <a:chOff x="12193200" y="1343160"/>
            <a:chExt cx="5408640" cy="8051400"/>
          </a:xfrm>
        </p:grpSpPr>
        <p:sp>
          <p:nvSpPr>
            <p:cNvPr id="168" name="CustomShape 5"/>
            <p:cNvSpPr/>
            <p:nvPr/>
          </p:nvSpPr>
          <p:spPr>
            <a:xfrm>
              <a:off x="12193200" y="1415520"/>
              <a:ext cx="5408640" cy="7979040"/>
            </a:xfrm>
            <a:custGeom>
              <a:avLst/>
              <a:gdLst/>
              <a:ahLst/>
              <a:rect l="l" t="t" r="r" b="b"/>
              <a:pathLst>
                <a:path w="1424588" h="2101578">
                  <a:moveTo>
                    <a:pt x="0" y="0"/>
                  </a:moveTo>
                  <a:lnTo>
                    <a:pt x="1424588" y="0"/>
                  </a:lnTo>
                  <a:lnTo>
                    <a:pt x="1424588" y="2101578"/>
                  </a:lnTo>
                  <a:lnTo>
                    <a:pt x="0" y="2101578"/>
                  </a:lnTo>
                  <a:close/>
                </a:path>
              </a:pathLst>
            </a:custGeom>
            <a:gradFill rotWithShape="0">
              <a:gsLst>
                <a:gs pos="0">
                  <a:srgbClr val="95a694">
                    <a:alpha val="64313"/>
                  </a:srgbClr>
                </a:gs>
                <a:gs pos="100000">
                  <a:srgbClr val="cfdfcd">
                    <a:alpha val="36078"/>
                  </a:srgbClr>
                </a:gs>
              </a:gsLst>
              <a:lin ang="0"/>
            </a:gradFill>
            <a:ln w="0">
              <a:noFill/>
            </a:ln>
          </p:spPr>
          <p:style>
            <a:lnRef idx="0"/>
            <a:fillRef idx="0"/>
            <a:effectRef idx="0"/>
            <a:fontRef idx="minor"/>
          </p:style>
        </p:sp>
        <p:sp>
          <p:nvSpPr>
            <p:cNvPr id="169" name="CustomShape 6"/>
            <p:cNvSpPr/>
            <p:nvPr/>
          </p:nvSpPr>
          <p:spPr>
            <a:xfrm>
              <a:off x="12193200" y="1343160"/>
              <a:ext cx="3085920" cy="3157920"/>
            </a:xfrm>
            <a:prstGeom prst="rect">
              <a:avLst/>
            </a:prstGeom>
            <a:noFill/>
            <a:ln w="0">
              <a:noFill/>
            </a:ln>
          </p:spPr>
          <p:style>
            <a:lnRef idx="0"/>
            <a:fillRef idx="0"/>
            <a:effectRef idx="0"/>
            <a:fontRef idx="minor"/>
          </p:style>
        </p:sp>
      </p:grpSp>
      <p:sp>
        <p:nvSpPr>
          <p:cNvPr id="170" name="CustomShape 7"/>
          <p:cNvSpPr/>
          <p:nvPr/>
        </p:nvSpPr>
        <p:spPr>
          <a:xfrm>
            <a:off x="15698880" y="8697960"/>
            <a:ext cx="3806280" cy="2082960"/>
          </a:xfrm>
          <a:custGeom>
            <a:avLst/>
            <a:gdLst/>
            <a:ahLst/>
            <a:rect l="l" t="t" r="r" b="b"/>
            <a:pathLst>
              <a:path w="3806571" h="2083232">
                <a:moveTo>
                  <a:pt x="0" y="0"/>
                </a:moveTo>
                <a:lnTo>
                  <a:pt x="3806570" y="0"/>
                </a:lnTo>
                <a:lnTo>
                  <a:pt x="3806570" y="2083232"/>
                </a:lnTo>
                <a:lnTo>
                  <a:pt x="0" y="2083232"/>
                </a:lnTo>
                <a:lnTo>
                  <a:pt x="0" y="0"/>
                </a:lnTo>
                <a:close/>
              </a:path>
            </a:pathLst>
          </a:custGeom>
          <a:blipFill rotWithShape="0">
            <a:blip r:embed="rId1"/>
            <a:stretch/>
          </a:blipFill>
          <a:ln w="0">
            <a:noFill/>
          </a:ln>
        </p:spPr>
        <p:style>
          <a:lnRef idx="0"/>
          <a:fillRef idx="0"/>
          <a:effectRef idx="0"/>
          <a:fontRef idx="minor"/>
        </p:style>
      </p:sp>
      <p:sp>
        <p:nvSpPr>
          <p:cNvPr id="171" name="CustomShape 8"/>
          <p:cNvSpPr/>
          <p:nvPr/>
        </p:nvSpPr>
        <p:spPr>
          <a:xfrm>
            <a:off x="11773080" y="1028880"/>
            <a:ext cx="5486040" cy="7980480"/>
          </a:xfrm>
          <a:custGeom>
            <a:avLst/>
            <a:gdLst/>
            <a:ahLst/>
            <a:rect l="l" t="t" r="r" b="b"/>
            <a:pathLst>
              <a:path w="5486400" h="7980897">
                <a:moveTo>
                  <a:pt x="0" y="0"/>
                </a:moveTo>
                <a:lnTo>
                  <a:pt x="5486400" y="0"/>
                </a:lnTo>
                <a:lnTo>
                  <a:pt x="5486400" y="7980897"/>
                </a:lnTo>
                <a:lnTo>
                  <a:pt x="0" y="7980897"/>
                </a:lnTo>
                <a:lnTo>
                  <a:pt x="0" y="0"/>
                </a:lnTo>
                <a:close/>
              </a:path>
            </a:pathLst>
          </a:custGeom>
          <a:blipFill rotWithShape="0">
            <a:blip r:embed="rId2"/>
            <a:srcRect l="0" t="0" r="0" b="-3116"/>
            <a:stretch/>
          </a:blipFill>
          <a:ln w="0">
            <a:noFill/>
          </a:ln>
        </p:spPr>
        <p:style>
          <a:lnRef idx="0"/>
          <a:fillRef idx="0"/>
          <a:effectRef idx="0"/>
          <a:fontRef idx="minor"/>
        </p:style>
      </p:sp>
      <p:grpSp>
        <p:nvGrpSpPr>
          <p:cNvPr id="172" name="Group 9"/>
          <p:cNvGrpSpPr/>
          <p:nvPr/>
        </p:nvGrpSpPr>
        <p:grpSpPr>
          <a:xfrm>
            <a:off x="1990080" y="2047320"/>
            <a:ext cx="4185000" cy="2321280"/>
            <a:chOff x="1990080" y="2047320"/>
            <a:chExt cx="4185000" cy="2321280"/>
          </a:xfrm>
        </p:grpSpPr>
        <p:sp>
          <p:nvSpPr>
            <p:cNvPr id="173" name="CustomShape 10"/>
            <p:cNvSpPr/>
            <p:nvPr/>
          </p:nvSpPr>
          <p:spPr>
            <a:xfrm>
              <a:off x="1990080" y="2232720"/>
              <a:ext cx="4185000" cy="1928160"/>
            </a:xfrm>
            <a:custGeom>
              <a:avLst/>
              <a:gdLst/>
              <a:ahLst/>
              <a:rect l="l" t="t" r="r" b="b"/>
              <a:pathLst>
                <a:path w="999019" h="460295">
                  <a:moveTo>
                    <a:pt x="33295" y="0"/>
                  </a:moveTo>
                  <a:lnTo>
                    <a:pt x="965725" y="0"/>
                  </a:lnTo>
                  <a:cubicBezTo>
                    <a:pt x="974555" y="0"/>
                    <a:pt x="983024" y="3508"/>
                    <a:pt x="989268" y="9752"/>
                  </a:cubicBezTo>
                  <a:cubicBezTo>
                    <a:pt x="995511" y="15996"/>
                    <a:pt x="999019" y="24464"/>
                    <a:pt x="999019" y="33295"/>
                  </a:cubicBezTo>
                  <a:lnTo>
                    <a:pt x="999019" y="427000"/>
                  </a:lnTo>
                  <a:cubicBezTo>
                    <a:pt x="999019" y="435831"/>
                    <a:pt x="995511" y="444299"/>
                    <a:pt x="989268" y="450543"/>
                  </a:cubicBezTo>
                  <a:cubicBezTo>
                    <a:pt x="983024" y="456787"/>
                    <a:pt x="974555" y="460295"/>
                    <a:pt x="965725" y="460295"/>
                  </a:cubicBezTo>
                  <a:lnTo>
                    <a:pt x="33295" y="460295"/>
                  </a:lnTo>
                  <a:cubicBezTo>
                    <a:pt x="24464" y="460295"/>
                    <a:pt x="15996" y="456787"/>
                    <a:pt x="9752" y="450543"/>
                  </a:cubicBezTo>
                  <a:cubicBezTo>
                    <a:pt x="3508" y="444299"/>
                    <a:pt x="0" y="435831"/>
                    <a:pt x="0" y="427000"/>
                  </a:cubicBezTo>
                  <a:lnTo>
                    <a:pt x="0" y="33295"/>
                  </a:lnTo>
                  <a:cubicBezTo>
                    <a:pt x="0" y="24464"/>
                    <a:pt x="3508" y="15996"/>
                    <a:pt x="9752" y="9752"/>
                  </a:cubicBezTo>
                  <a:cubicBezTo>
                    <a:pt x="15996" y="3508"/>
                    <a:pt x="24464" y="0"/>
                    <a:pt x="33295" y="0"/>
                  </a:cubicBezTo>
                  <a:close/>
                </a:path>
              </a:pathLst>
            </a:custGeom>
            <a:gradFill rotWithShape="0">
              <a:gsLst>
                <a:gs pos="0">
                  <a:srgbClr val="88a4c8"/>
                </a:gs>
                <a:gs pos="100000">
                  <a:srgbClr val="d1d4e1">
                    <a:alpha val="88235"/>
                  </a:srgbClr>
                </a:gs>
              </a:gsLst>
              <a:lin ang="0"/>
            </a:gradFill>
            <a:ln w="0">
              <a:noFill/>
            </a:ln>
          </p:spPr>
          <p:style>
            <a:lnRef idx="0"/>
            <a:fillRef idx="0"/>
            <a:effectRef idx="0"/>
            <a:fontRef idx="minor"/>
          </p:style>
        </p:sp>
        <p:sp>
          <p:nvSpPr>
            <p:cNvPr id="174" name="CustomShape 11"/>
            <p:cNvSpPr/>
            <p:nvPr/>
          </p:nvSpPr>
          <p:spPr>
            <a:xfrm>
              <a:off x="2141280" y="2047320"/>
              <a:ext cx="2468880" cy="2321280"/>
            </a:xfrm>
            <a:prstGeom prst="rect">
              <a:avLst/>
            </a:prstGeom>
            <a:noFill/>
            <a:ln w="0">
              <a:noFill/>
            </a:ln>
          </p:spPr>
          <p:style>
            <a:lnRef idx="0"/>
            <a:fillRef idx="0"/>
            <a:effectRef idx="0"/>
            <a:fontRef idx="minor"/>
          </p:style>
          <p:txBody>
            <a:bodyPr lIns="56160" rIns="56160" tIns="56160" bIns="56160" anchor="ctr">
              <a:noAutofit/>
            </a:bodyPr>
            <a:p>
              <a:pPr algn="ctr">
                <a:lnSpc>
                  <a:spcPts val="3900"/>
                </a:lnSpc>
              </a:pPr>
              <a:r>
                <a:rPr b="0" lang="en-US" sz="3000" spc="-1" strike="noStrike">
                  <a:solidFill>
                    <a:srgbClr val="ffffff"/>
                  </a:solidFill>
                  <a:latin typeface="Montserrat Light Bold"/>
                </a:rPr>
                <a:t> </a:t>
              </a:r>
              <a:r>
                <a:rPr b="0" lang="en-US" sz="3000" spc="-1" strike="noStrike">
                  <a:solidFill>
                    <a:srgbClr val="000000"/>
                  </a:solidFill>
                  <a:latin typeface="Montserrat Light Bold"/>
                </a:rPr>
                <a:t>Enclosure</a:t>
              </a:r>
              <a:endParaRPr b="0" lang="en-GB" sz="3000" spc="-1" strike="noStrike">
                <a:latin typeface="Arial"/>
              </a:endParaRPr>
            </a:p>
            <a:p>
              <a:pPr algn="ctr">
                <a:lnSpc>
                  <a:spcPts val="3900"/>
                </a:lnSpc>
              </a:pPr>
              <a:r>
                <a:rPr b="0" lang="en-US" sz="3000" spc="-1" strike="noStrike">
                  <a:solidFill>
                    <a:srgbClr val="000000"/>
                  </a:solidFill>
                  <a:latin typeface="Montserrat Light Bold"/>
                </a:rPr>
                <a:t>Selection</a:t>
              </a:r>
              <a:endParaRPr b="0" lang="en-GB" sz="3000" spc="-1" strike="noStrike">
                <a:latin typeface="Arial"/>
              </a:endParaRPr>
            </a:p>
          </p:txBody>
        </p:sp>
      </p:grpSp>
      <p:grpSp>
        <p:nvGrpSpPr>
          <p:cNvPr id="175" name="Group 12"/>
          <p:cNvGrpSpPr/>
          <p:nvPr/>
        </p:nvGrpSpPr>
        <p:grpSpPr>
          <a:xfrm>
            <a:off x="5812200" y="3493440"/>
            <a:ext cx="5757480" cy="1928160"/>
            <a:chOff x="5812200" y="3493440"/>
            <a:chExt cx="5757480" cy="1928160"/>
          </a:xfrm>
        </p:grpSpPr>
        <p:sp>
          <p:nvSpPr>
            <p:cNvPr id="176" name="CustomShape 13"/>
            <p:cNvSpPr/>
            <p:nvPr/>
          </p:nvSpPr>
          <p:spPr>
            <a:xfrm>
              <a:off x="5812200" y="3678840"/>
              <a:ext cx="5757480" cy="1412280"/>
            </a:xfrm>
            <a:custGeom>
              <a:avLst/>
              <a:gdLst/>
              <a:ahLst/>
              <a:rect l="l" t="t" r="r" b="b"/>
              <a:pathLst>
                <a:path w="1374288" h="337210">
                  <a:moveTo>
                    <a:pt x="24203" y="0"/>
                  </a:moveTo>
                  <a:lnTo>
                    <a:pt x="1350085" y="0"/>
                  </a:lnTo>
                  <a:cubicBezTo>
                    <a:pt x="1363452" y="0"/>
                    <a:pt x="1374288" y="10836"/>
                    <a:pt x="1374288" y="24203"/>
                  </a:cubicBezTo>
                  <a:lnTo>
                    <a:pt x="1374288" y="313007"/>
                  </a:lnTo>
                  <a:cubicBezTo>
                    <a:pt x="1374288" y="326374"/>
                    <a:pt x="1363452" y="337210"/>
                    <a:pt x="1350085" y="337210"/>
                  </a:cubicBezTo>
                  <a:lnTo>
                    <a:pt x="24203" y="337210"/>
                  </a:lnTo>
                  <a:cubicBezTo>
                    <a:pt x="10836" y="337210"/>
                    <a:pt x="0" y="326374"/>
                    <a:pt x="0" y="313007"/>
                  </a:cubicBezTo>
                  <a:lnTo>
                    <a:pt x="0" y="24203"/>
                  </a:lnTo>
                  <a:cubicBezTo>
                    <a:pt x="0" y="10836"/>
                    <a:pt x="10836" y="0"/>
                    <a:pt x="24203" y="0"/>
                  </a:cubicBezTo>
                  <a:close/>
                </a:path>
              </a:pathLst>
            </a:custGeom>
            <a:gradFill rotWithShape="0">
              <a:gsLst>
                <a:gs pos="0">
                  <a:srgbClr val="d1d4e1">
                    <a:alpha val="59215"/>
                  </a:srgbClr>
                </a:gs>
                <a:gs pos="100000">
                  <a:srgbClr val="88a4c8"/>
                </a:gs>
              </a:gsLst>
              <a:lin ang="0"/>
            </a:gradFill>
            <a:ln w="0">
              <a:noFill/>
            </a:ln>
          </p:spPr>
          <p:style>
            <a:lnRef idx="0"/>
            <a:fillRef idx="0"/>
            <a:effectRef idx="0"/>
            <a:fontRef idx="minor"/>
          </p:style>
        </p:sp>
        <p:sp>
          <p:nvSpPr>
            <p:cNvPr id="177" name="CustomShape 14"/>
            <p:cNvSpPr/>
            <p:nvPr/>
          </p:nvSpPr>
          <p:spPr>
            <a:xfrm>
              <a:off x="6240600" y="3493440"/>
              <a:ext cx="4779360" cy="1928160"/>
            </a:xfrm>
            <a:prstGeom prst="rect">
              <a:avLst/>
            </a:prstGeom>
            <a:noFill/>
            <a:ln w="0">
              <a:noFill/>
            </a:ln>
          </p:spPr>
          <p:style>
            <a:lnRef idx="0"/>
            <a:fillRef idx="0"/>
            <a:effectRef idx="0"/>
            <a:fontRef idx="minor"/>
          </p:style>
          <p:txBody>
            <a:bodyPr lIns="56160" rIns="56160" tIns="56160" bIns="56160" anchor="ctr">
              <a:noAutofit/>
            </a:bodyPr>
            <a:p>
              <a:pPr algn="ctr">
                <a:lnSpc>
                  <a:spcPts val="3900"/>
                </a:lnSpc>
              </a:pPr>
              <a:r>
                <a:rPr b="0" lang="en-US" sz="3000" spc="-1" strike="noStrike">
                  <a:solidFill>
                    <a:srgbClr val="ffffff"/>
                  </a:solidFill>
                  <a:latin typeface="Montserrat Light Bold"/>
                </a:rPr>
                <a:t>   </a:t>
              </a:r>
              <a:r>
                <a:rPr b="0" lang="en-US" sz="3000" spc="-1" strike="noStrike">
                  <a:solidFill>
                    <a:srgbClr val="000000"/>
                  </a:solidFill>
                  <a:latin typeface="Montserrat Light Bold"/>
                </a:rPr>
                <a:t>RDH Building Science Inc.</a:t>
              </a:r>
              <a:endParaRPr b="0" lang="en-GB" sz="3000" spc="-1" strike="noStrike">
                <a:latin typeface="Arial"/>
              </a:endParaRPr>
            </a:p>
          </p:txBody>
        </p:sp>
      </p:grpSp>
      <p:grpSp>
        <p:nvGrpSpPr>
          <p:cNvPr id="178" name="Group 15"/>
          <p:cNvGrpSpPr/>
          <p:nvPr/>
        </p:nvGrpSpPr>
        <p:grpSpPr>
          <a:xfrm>
            <a:off x="1990080" y="6751800"/>
            <a:ext cx="4185000" cy="2098440"/>
            <a:chOff x="1990080" y="6751800"/>
            <a:chExt cx="4185000" cy="2098440"/>
          </a:xfrm>
        </p:grpSpPr>
        <p:sp>
          <p:nvSpPr>
            <p:cNvPr id="179" name="CustomShape 16"/>
            <p:cNvSpPr/>
            <p:nvPr/>
          </p:nvSpPr>
          <p:spPr>
            <a:xfrm>
              <a:off x="1990080" y="6758640"/>
              <a:ext cx="4185000" cy="1928160"/>
            </a:xfrm>
            <a:custGeom>
              <a:avLst/>
              <a:gdLst/>
              <a:ahLst/>
              <a:rect l="l" t="t" r="r" b="b"/>
              <a:pathLst>
                <a:path w="999019" h="460295">
                  <a:moveTo>
                    <a:pt x="33295" y="0"/>
                  </a:moveTo>
                  <a:lnTo>
                    <a:pt x="965725" y="0"/>
                  </a:lnTo>
                  <a:cubicBezTo>
                    <a:pt x="974555" y="0"/>
                    <a:pt x="983024" y="3508"/>
                    <a:pt x="989268" y="9752"/>
                  </a:cubicBezTo>
                  <a:cubicBezTo>
                    <a:pt x="995511" y="15996"/>
                    <a:pt x="999019" y="24464"/>
                    <a:pt x="999019" y="33295"/>
                  </a:cubicBezTo>
                  <a:lnTo>
                    <a:pt x="999019" y="427000"/>
                  </a:lnTo>
                  <a:cubicBezTo>
                    <a:pt x="999019" y="435831"/>
                    <a:pt x="995511" y="444299"/>
                    <a:pt x="989268" y="450543"/>
                  </a:cubicBezTo>
                  <a:cubicBezTo>
                    <a:pt x="983024" y="456787"/>
                    <a:pt x="974555" y="460295"/>
                    <a:pt x="965725" y="460295"/>
                  </a:cubicBezTo>
                  <a:lnTo>
                    <a:pt x="33295" y="460295"/>
                  </a:lnTo>
                  <a:cubicBezTo>
                    <a:pt x="24464" y="460295"/>
                    <a:pt x="15996" y="456787"/>
                    <a:pt x="9752" y="450543"/>
                  </a:cubicBezTo>
                  <a:cubicBezTo>
                    <a:pt x="3508" y="444299"/>
                    <a:pt x="0" y="435831"/>
                    <a:pt x="0" y="427000"/>
                  </a:cubicBezTo>
                  <a:lnTo>
                    <a:pt x="0" y="33295"/>
                  </a:lnTo>
                  <a:cubicBezTo>
                    <a:pt x="0" y="24464"/>
                    <a:pt x="3508" y="15996"/>
                    <a:pt x="9752" y="9752"/>
                  </a:cubicBezTo>
                  <a:cubicBezTo>
                    <a:pt x="15996" y="3508"/>
                    <a:pt x="24464" y="0"/>
                    <a:pt x="33295" y="0"/>
                  </a:cubicBezTo>
                  <a:close/>
                </a:path>
              </a:pathLst>
            </a:custGeom>
            <a:gradFill rotWithShape="0">
              <a:gsLst>
                <a:gs pos="0">
                  <a:srgbClr val="927da4"/>
                </a:gs>
                <a:gs pos="100000">
                  <a:srgbClr val="dbd3e1">
                    <a:alpha val="42352"/>
                  </a:srgbClr>
                </a:gs>
              </a:gsLst>
              <a:lin ang="0"/>
            </a:gradFill>
            <a:ln w="0">
              <a:noFill/>
            </a:ln>
          </p:spPr>
          <p:style>
            <a:lnRef idx="0"/>
            <a:fillRef idx="0"/>
            <a:effectRef idx="0"/>
            <a:fontRef idx="minor"/>
          </p:style>
        </p:sp>
        <p:sp>
          <p:nvSpPr>
            <p:cNvPr id="180" name="CustomShape 17"/>
            <p:cNvSpPr/>
            <p:nvPr/>
          </p:nvSpPr>
          <p:spPr>
            <a:xfrm>
              <a:off x="2043000" y="6751800"/>
              <a:ext cx="3404880" cy="2098440"/>
            </a:xfrm>
            <a:prstGeom prst="rect">
              <a:avLst/>
            </a:prstGeom>
            <a:noFill/>
            <a:ln w="0">
              <a:noFill/>
            </a:ln>
          </p:spPr>
          <p:style>
            <a:lnRef idx="0"/>
            <a:fillRef idx="0"/>
            <a:effectRef idx="0"/>
            <a:fontRef idx="minor"/>
          </p:style>
          <p:txBody>
            <a:bodyPr lIns="56160" rIns="56160" tIns="56160" bIns="56160" anchor="ctr">
              <a:noAutofit/>
            </a:bodyPr>
            <a:p>
              <a:pPr algn="ctr">
                <a:lnSpc>
                  <a:spcPts val="3900"/>
                </a:lnSpc>
              </a:pPr>
              <a:r>
                <a:rPr b="0" lang="en-US" sz="3000" spc="-1" strike="noStrike">
                  <a:solidFill>
                    <a:srgbClr val="ffffff"/>
                  </a:solidFill>
                  <a:latin typeface="Montserrat Light Bold"/>
                </a:rPr>
                <a:t>  </a:t>
              </a:r>
              <a:r>
                <a:rPr b="0" lang="en-US" sz="3000" spc="-1" strike="noStrike">
                  <a:solidFill>
                    <a:srgbClr val="000000"/>
                  </a:solidFill>
                  <a:latin typeface="Montserrat Light Bold"/>
                </a:rPr>
                <a:t>LCA</a:t>
              </a:r>
              <a:endParaRPr b="0" lang="en-GB" sz="3000" spc="-1" strike="noStrike">
                <a:latin typeface="Arial"/>
              </a:endParaRPr>
            </a:p>
          </p:txBody>
        </p:sp>
      </p:grpSp>
      <p:grpSp>
        <p:nvGrpSpPr>
          <p:cNvPr id="181" name="Group 18"/>
          <p:cNvGrpSpPr/>
          <p:nvPr/>
        </p:nvGrpSpPr>
        <p:grpSpPr>
          <a:xfrm>
            <a:off x="5812200" y="7227000"/>
            <a:ext cx="5757480" cy="3564720"/>
            <a:chOff x="5812200" y="7227000"/>
            <a:chExt cx="5757480" cy="3564720"/>
          </a:xfrm>
        </p:grpSpPr>
        <p:sp>
          <p:nvSpPr>
            <p:cNvPr id="182" name="CustomShape 19"/>
            <p:cNvSpPr/>
            <p:nvPr/>
          </p:nvSpPr>
          <p:spPr>
            <a:xfrm>
              <a:off x="5812200" y="8303040"/>
              <a:ext cx="5757480" cy="1412280"/>
            </a:xfrm>
            <a:custGeom>
              <a:avLst/>
              <a:gdLst/>
              <a:ahLst/>
              <a:rect l="l" t="t" r="r" b="b"/>
              <a:pathLst>
                <a:path w="1374288" h="337210">
                  <a:moveTo>
                    <a:pt x="24203" y="0"/>
                  </a:moveTo>
                  <a:lnTo>
                    <a:pt x="1350085" y="0"/>
                  </a:lnTo>
                  <a:cubicBezTo>
                    <a:pt x="1363452" y="0"/>
                    <a:pt x="1374288" y="10836"/>
                    <a:pt x="1374288" y="24203"/>
                  </a:cubicBezTo>
                  <a:lnTo>
                    <a:pt x="1374288" y="313007"/>
                  </a:lnTo>
                  <a:cubicBezTo>
                    <a:pt x="1374288" y="326374"/>
                    <a:pt x="1363452" y="337210"/>
                    <a:pt x="1350085" y="337210"/>
                  </a:cubicBezTo>
                  <a:lnTo>
                    <a:pt x="24203" y="337210"/>
                  </a:lnTo>
                  <a:cubicBezTo>
                    <a:pt x="10836" y="337210"/>
                    <a:pt x="0" y="326374"/>
                    <a:pt x="0" y="313007"/>
                  </a:cubicBezTo>
                  <a:lnTo>
                    <a:pt x="0" y="24203"/>
                  </a:lnTo>
                  <a:cubicBezTo>
                    <a:pt x="0" y="10836"/>
                    <a:pt x="10836" y="0"/>
                    <a:pt x="24203" y="0"/>
                  </a:cubicBezTo>
                  <a:close/>
                </a:path>
              </a:pathLst>
            </a:custGeom>
            <a:gradFill rotWithShape="0">
              <a:gsLst>
                <a:gs pos="0">
                  <a:srgbClr val="dbd3e1">
                    <a:alpha val="63137"/>
                  </a:srgbClr>
                </a:gs>
                <a:gs pos="100000">
                  <a:srgbClr val="927da4"/>
                </a:gs>
              </a:gsLst>
              <a:lin ang="0"/>
            </a:gradFill>
            <a:ln w="0">
              <a:noFill/>
            </a:ln>
          </p:spPr>
          <p:style>
            <a:lnRef idx="0"/>
            <a:fillRef idx="0"/>
            <a:effectRef idx="0"/>
            <a:fontRef idx="minor"/>
          </p:style>
        </p:sp>
        <p:sp>
          <p:nvSpPr>
            <p:cNvPr id="183" name="CustomShape 20"/>
            <p:cNvSpPr/>
            <p:nvPr/>
          </p:nvSpPr>
          <p:spPr>
            <a:xfrm>
              <a:off x="6843600" y="7227000"/>
              <a:ext cx="3404880" cy="3564720"/>
            </a:xfrm>
            <a:prstGeom prst="rect">
              <a:avLst/>
            </a:prstGeom>
            <a:noFill/>
            <a:ln w="0">
              <a:noFill/>
            </a:ln>
          </p:spPr>
          <p:style>
            <a:lnRef idx="0"/>
            <a:fillRef idx="0"/>
            <a:effectRef idx="0"/>
            <a:fontRef idx="minor"/>
          </p:style>
          <p:txBody>
            <a:bodyPr lIns="56160" rIns="56160" tIns="56160" bIns="56160" anchor="ctr">
              <a:noAutofit/>
            </a:bodyPr>
            <a:p>
              <a:pPr algn="ctr">
                <a:lnSpc>
                  <a:spcPts val="3900"/>
                </a:lnSpc>
              </a:pPr>
              <a:r>
                <a:rPr b="0" lang="en-US" sz="3000" spc="-1" strike="noStrike">
                  <a:solidFill>
                    <a:srgbClr val="ffffff"/>
                  </a:solidFill>
                  <a:latin typeface="Montserrat Light Bold"/>
                </a:rPr>
                <a:t>   </a:t>
              </a:r>
              <a:r>
                <a:rPr b="0" lang="en-US" sz="3000" spc="-1" strike="noStrike">
                  <a:solidFill>
                    <a:srgbClr val="000000"/>
                  </a:solidFill>
                  <a:latin typeface="Montserrat Light Bold"/>
                </a:rPr>
                <a:t>TMU</a:t>
              </a:r>
              <a:endParaRPr b="0" lang="en-GB" sz="3000" spc="-1" strike="noStrike">
                <a:latin typeface="Arial"/>
              </a:endParaRPr>
            </a:p>
          </p:txBody>
        </p:sp>
      </p:grpSp>
      <p:sp>
        <p:nvSpPr>
          <p:cNvPr id="184" name="CustomShape 21"/>
          <p:cNvSpPr/>
          <p:nvPr/>
        </p:nvSpPr>
        <p:spPr>
          <a:xfrm>
            <a:off x="11773080" y="1028880"/>
            <a:ext cx="5486040" cy="7980480"/>
          </a:xfrm>
          <a:custGeom>
            <a:avLst/>
            <a:gdLst/>
            <a:ahLst/>
            <a:rect l="l" t="t" r="r" b="b"/>
            <a:pathLst>
              <a:path w="5486400" h="7980897">
                <a:moveTo>
                  <a:pt x="0" y="0"/>
                </a:moveTo>
                <a:lnTo>
                  <a:pt x="5486400" y="0"/>
                </a:lnTo>
                <a:lnTo>
                  <a:pt x="5486400" y="7980897"/>
                </a:lnTo>
                <a:lnTo>
                  <a:pt x="0" y="7980897"/>
                </a:lnTo>
                <a:lnTo>
                  <a:pt x="0" y="0"/>
                </a:lnTo>
                <a:close/>
              </a:path>
            </a:pathLst>
          </a:custGeom>
          <a:blipFill rotWithShape="0">
            <a:blip r:embed="rId3"/>
            <a:srcRect l="-115463" t="0" r="-4122" b="0"/>
            <a:stretch/>
          </a:blipFill>
          <a:ln w="0">
            <a:noFill/>
          </a:ln>
        </p:spPr>
        <p:style>
          <a:lnRef idx="0"/>
          <a:fillRef idx="0"/>
          <a:effectRef idx="0"/>
          <a:fontRef idx="minor"/>
        </p:style>
      </p:sp>
      <p:sp>
        <p:nvSpPr>
          <p:cNvPr id="185" name="CustomShape 22"/>
          <p:cNvSpPr/>
          <p:nvPr/>
        </p:nvSpPr>
        <p:spPr>
          <a:xfrm>
            <a:off x="1804680" y="628920"/>
            <a:ext cx="7564680" cy="1011240"/>
          </a:xfrm>
          <a:prstGeom prst="rect">
            <a:avLst/>
          </a:prstGeom>
          <a:noFill/>
          <a:ln w="0">
            <a:noFill/>
          </a:ln>
        </p:spPr>
        <p:style>
          <a:lnRef idx="0"/>
          <a:fillRef idx="0"/>
          <a:effectRef idx="0"/>
          <a:fontRef idx="minor"/>
        </p:style>
        <p:txBody>
          <a:bodyPr lIns="0" rIns="0" tIns="0" bIns="0">
            <a:spAutoFit/>
          </a:bodyPr>
          <a:p>
            <a:pPr>
              <a:lnSpc>
                <a:spcPts val="7960"/>
              </a:lnSpc>
            </a:pPr>
            <a:r>
              <a:rPr b="0" lang="en-US" sz="5770" spc="562" strike="noStrike">
                <a:solidFill>
                  <a:srgbClr val="231f20"/>
                </a:solidFill>
                <a:latin typeface="Codec Pro ExtraBold"/>
              </a:rPr>
              <a:t>Methodology</a:t>
            </a:r>
            <a:endParaRPr b="0" lang="en-GB" sz="5770" spc="-1" strike="noStrike">
              <a:latin typeface="Arial"/>
            </a:endParaRPr>
          </a:p>
        </p:txBody>
      </p:sp>
      <p:grpSp>
        <p:nvGrpSpPr>
          <p:cNvPr id="186" name="Group 23"/>
          <p:cNvGrpSpPr/>
          <p:nvPr/>
        </p:nvGrpSpPr>
        <p:grpSpPr>
          <a:xfrm>
            <a:off x="17259480" y="216000"/>
            <a:ext cx="3404880" cy="3444840"/>
            <a:chOff x="17259480" y="216000"/>
            <a:chExt cx="3404880" cy="3444840"/>
          </a:xfrm>
        </p:grpSpPr>
        <p:sp>
          <p:nvSpPr>
            <p:cNvPr id="187" name="CustomShape 24"/>
            <p:cNvSpPr/>
            <p:nvPr/>
          </p:nvSpPr>
          <p:spPr>
            <a:xfrm>
              <a:off x="17259480" y="25596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188" name="CustomShape 25"/>
            <p:cNvSpPr/>
            <p:nvPr/>
          </p:nvSpPr>
          <p:spPr>
            <a:xfrm>
              <a:off x="17259480" y="21600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6</a:t>
              </a:r>
              <a:endParaRPr b="0" lang="en-GB" sz="2200" spc="-1" strike="noStrike">
                <a:latin typeface="Arial"/>
              </a:endParaRPr>
            </a:p>
          </p:txBody>
        </p:sp>
      </p:gr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189" name="Group 1"/>
          <p:cNvGrpSpPr/>
          <p:nvPr/>
        </p:nvGrpSpPr>
        <p:grpSpPr>
          <a:xfrm>
            <a:off x="-1542960" y="-630720"/>
            <a:ext cx="3085920" cy="11372040"/>
            <a:chOff x="-1542960" y="-630720"/>
            <a:chExt cx="3085920" cy="11372040"/>
          </a:xfrm>
        </p:grpSpPr>
        <p:sp>
          <p:nvSpPr>
            <p:cNvPr id="190" name="CustomShape 2"/>
            <p:cNvSpPr/>
            <p:nvPr/>
          </p:nvSpPr>
          <p:spPr>
            <a:xfrm>
              <a:off x="-1542960" y="-558360"/>
              <a:ext cx="3085920" cy="11299680"/>
            </a:xfrm>
            <a:custGeom>
              <a:avLst/>
              <a:gdLst/>
              <a:ahLst/>
              <a:rect l="l" t="t" r="r" b="b"/>
              <a:pathLst>
                <a:path w="812800" h="2976105">
                  <a:moveTo>
                    <a:pt x="0" y="0"/>
                  </a:moveTo>
                  <a:lnTo>
                    <a:pt x="812800" y="0"/>
                  </a:lnTo>
                  <a:lnTo>
                    <a:pt x="812800" y="2976105"/>
                  </a:lnTo>
                  <a:lnTo>
                    <a:pt x="0" y="2976105"/>
                  </a:lnTo>
                  <a:close/>
                </a:path>
              </a:pathLst>
            </a:custGeom>
            <a:solidFill>
              <a:srgbClr val="aebba5"/>
            </a:solidFill>
            <a:ln w="0">
              <a:noFill/>
            </a:ln>
          </p:spPr>
          <p:style>
            <a:lnRef idx="0"/>
            <a:fillRef idx="0"/>
            <a:effectRef idx="0"/>
            <a:fontRef idx="minor"/>
          </p:style>
        </p:sp>
        <p:sp>
          <p:nvSpPr>
            <p:cNvPr id="191" name="CustomShape 3"/>
            <p:cNvSpPr/>
            <p:nvPr/>
          </p:nvSpPr>
          <p:spPr>
            <a:xfrm>
              <a:off x="-1542960" y="-630720"/>
              <a:ext cx="3085920" cy="3157920"/>
            </a:xfrm>
            <a:prstGeom prst="rect">
              <a:avLst/>
            </a:prstGeom>
            <a:noFill/>
            <a:ln w="0">
              <a:noFill/>
            </a:ln>
          </p:spPr>
          <p:style>
            <a:lnRef idx="0"/>
            <a:fillRef idx="0"/>
            <a:effectRef idx="0"/>
            <a:fontRef idx="minor"/>
          </p:style>
        </p:sp>
      </p:grpSp>
      <p:sp>
        <p:nvSpPr>
          <p:cNvPr id="192" name="CustomShape 4"/>
          <p:cNvSpPr/>
          <p:nvPr/>
        </p:nvSpPr>
        <p:spPr>
          <a:xfrm>
            <a:off x="9638280" y="3386160"/>
            <a:ext cx="7314840" cy="1462680"/>
          </a:xfrm>
          <a:custGeom>
            <a:avLst/>
            <a:gdLst/>
            <a:ahLst/>
            <a:rect l="l" t="t" r="r" b="b"/>
            <a:pathLst>
              <a:path w="7315200" h="1463040">
                <a:moveTo>
                  <a:pt x="0" y="0"/>
                </a:moveTo>
                <a:lnTo>
                  <a:pt x="7315200" y="0"/>
                </a:lnTo>
                <a:lnTo>
                  <a:pt x="7315200" y="1463040"/>
                </a:lnTo>
                <a:lnTo>
                  <a:pt x="0" y="1463040"/>
                </a:lnTo>
                <a:lnTo>
                  <a:pt x="0" y="0"/>
                </a:lnTo>
                <a:close/>
              </a:path>
            </a:pathLst>
          </a:custGeom>
          <a:blipFill rotWithShape="0">
            <a:blip r:embed="rId1"/>
            <a:stretch/>
          </a:blipFill>
          <a:ln w="0">
            <a:noFill/>
          </a:ln>
        </p:spPr>
        <p:style>
          <a:lnRef idx="0"/>
          <a:fillRef idx="0"/>
          <a:effectRef idx="0"/>
          <a:fontRef idx="minor"/>
        </p:style>
      </p:sp>
      <p:sp>
        <p:nvSpPr>
          <p:cNvPr id="193" name="CustomShape 5"/>
          <p:cNvSpPr/>
          <p:nvPr/>
        </p:nvSpPr>
        <p:spPr>
          <a:xfrm>
            <a:off x="10961280" y="3897360"/>
            <a:ext cx="5467320" cy="853200"/>
          </a:xfrm>
          <a:prstGeom prst="rect">
            <a:avLst/>
          </a:prstGeom>
          <a:noFill/>
          <a:ln w="0">
            <a:noFill/>
          </a:ln>
        </p:spPr>
        <p:style>
          <a:lnRef idx="0"/>
          <a:fillRef idx="0"/>
          <a:effectRef idx="0"/>
          <a:fontRef idx="minor"/>
        </p:style>
        <p:txBody>
          <a:bodyPr lIns="0" rIns="0" tIns="0" bIns="0">
            <a:spAutoFit/>
          </a:bodyPr>
          <a:p>
            <a:pPr algn="ctr">
              <a:lnSpc>
                <a:spcPts val="3362"/>
              </a:lnSpc>
            </a:pPr>
            <a:r>
              <a:rPr b="0" lang="en-US" sz="2440" spc="236" strike="noStrike">
                <a:solidFill>
                  <a:srgbClr val="231f20"/>
                </a:solidFill>
                <a:latin typeface="Open Sauce Bold"/>
              </a:rPr>
              <a:t>SET PERFORMANCE TARGETS </a:t>
            </a:r>
            <a:endParaRPr b="0" lang="en-GB" sz="2440" spc="-1" strike="noStrike">
              <a:latin typeface="Arial"/>
            </a:endParaRPr>
          </a:p>
        </p:txBody>
      </p:sp>
      <p:grpSp>
        <p:nvGrpSpPr>
          <p:cNvPr id="194" name="Group 6"/>
          <p:cNvGrpSpPr/>
          <p:nvPr/>
        </p:nvGrpSpPr>
        <p:grpSpPr>
          <a:xfrm>
            <a:off x="9253440" y="8082720"/>
            <a:ext cx="9276120" cy="1769400"/>
            <a:chOff x="9253440" y="8082720"/>
            <a:chExt cx="9276120" cy="1769400"/>
          </a:xfrm>
        </p:grpSpPr>
        <p:sp>
          <p:nvSpPr>
            <p:cNvPr id="195" name="CustomShape 7"/>
            <p:cNvSpPr/>
            <p:nvPr/>
          </p:nvSpPr>
          <p:spPr>
            <a:xfrm>
              <a:off x="10473840" y="8082720"/>
              <a:ext cx="6707520" cy="1341360"/>
            </a:xfrm>
            <a:custGeom>
              <a:avLst/>
              <a:gdLst/>
              <a:ahLst/>
              <a:rect l="l" t="t" r="r" b="b"/>
              <a:pathLst>
                <a:path w="8943794" h="1788759">
                  <a:moveTo>
                    <a:pt x="0" y="0"/>
                  </a:moveTo>
                  <a:lnTo>
                    <a:pt x="8943794" y="0"/>
                  </a:lnTo>
                  <a:lnTo>
                    <a:pt x="8943794" y="1788759"/>
                  </a:lnTo>
                  <a:lnTo>
                    <a:pt x="0" y="1788759"/>
                  </a:lnTo>
                  <a:lnTo>
                    <a:pt x="0" y="0"/>
                  </a:lnTo>
                  <a:close/>
                </a:path>
              </a:pathLst>
            </a:custGeom>
            <a:blipFill rotWithShape="0">
              <a:blip r:embed="rId2"/>
              <a:stretch/>
            </a:blipFill>
            <a:ln w="0">
              <a:noFill/>
            </a:ln>
          </p:spPr>
          <p:style>
            <a:lnRef idx="0"/>
            <a:fillRef idx="0"/>
            <a:effectRef idx="0"/>
            <a:fontRef idx="minor"/>
          </p:style>
        </p:sp>
        <p:sp>
          <p:nvSpPr>
            <p:cNvPr id="196" name="CustomShape 8"/>
            <p:cNvSpPr/>
            <p:nvPr/>
          </p:nvSpPr>
          <p:spPr>
            <a:xfrm>
              <a:off x="9253440" y="8489160"/>
              <a:ext cx="9276120" cy="1362960"/>
            </a:xfrm>
            <a:prstGeom prst="rect">
              <a:avLst/>
            </a:prstGeom>
            <a:noFill/>
            <a:ln w="0">
              <a:noFill/>
            </a:ln>
          </p:spPr>
          <p:style>
            <a:lnRef idx="0"/>
            <a:fillRef idx="0"/>
            <a:effectRef idx="0"/>
            <a:fontRef idx="minor"/>
          </p:style>
          <p:txBody>
            <a:bodyPr lIns="0" rIns="0" tIns="0" bIns="0">
              <a:spAutoFit/>
            </a:bodyPr>
            <a:p>
              <a:pPr algn="ctr">
                <a:lnSpc>
                  <a:spcPts val="3087"/>
                </a:lnSpc>
              </a:pPr>
              <a:r>
                <a:rPr b="0" lang="en-US" sz="2240" spc="216" strike="noStrike">
                  <a:solidFill>
                    <a:srgbClr val="231f20"/>
                  </a:solidFill>
                  <a:latin typeface="Open Sauce Bold"/>
                </a:rPr>
                <a:t>26 ASSEMBLIES BUILT</a:t>
              </a:r>
              <a:endParaRPr b="0" lang="en-GB" sz="2240" spc="-1" strike="noStrike">
                <a:latin typeface="Arial"/>
              </a:endParaRPr>
            </a:p>
            <a:p>
              <a:pPr algn="ctr">
                <a:lnSpc>
                  <a:spcPts val="3824"/>
                </a:lnSpc>
              </a:pPr>
              <a:endParaRPr b="0" lang="en-GB" sz="2240" spc="-1" strike="noStrike">
                <a:latin typeface="Arial"/>
              </a:endParaRPr>
            </a:p>
            <a:p>
              <a:pPr algn="ctr">
                <a:lnSpc>
                  <a:spcPts val="3824"/>
                </a:lnSpc>
              </a:pPr>
              <a:endParaRPr b="0" lang="en-GB" sz="2240" spc="-1" strike="noStrike">
                <a:latin typeface="Arial"/>
              </a:endParaRPr>
            </a:p>
          </p:txBody>
        </p:sp>
      </p:grpSp>
      <p:grpSp>
        <p:nvGrpSpPr>
          <p:cNvPr id="197" name="Group 9"/>
          <p:cNvGrpSpPr/>
          <p:nvPr/>
        </p:nvGrpSpPr>
        <p:grpSpPr>
          <a:xfrm>
            <a:off x="17259480" y="216000"/>
            <a:ext cx="3404880" cy="3444840"/>
            <a:chOff x="17259480" y="216000"/>
            <a:chExt cx="3404880" cy="3444840"/>
          </a:xfrm>
        </p:grpSpPr>
        <p:sp>
          <p:nvSpPr>
            <p:cNvPr id="198" name="CustomShape 10"/>
            <p:cNvSpPr/>
            <p:nvPr/>
          </p:nvSpPr>
          <p:spPr>
            <a:xfrm>
              <a:off x="17259480" y="25596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199" name="CustomShape 11"/>
            <p:cNvSpPr/>
            <p:nvPr/>
          </p:nvSpPr>
          <p:spPr>
            <a:xfrm>
              <a:off x="17259480" y="21600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7</a:t>
              </a:r>
              <a:endParaRPr b="0" lang="en-GB" sz="2200" spc="-1" strike="noStrike">
                <a:latin typeface="Arial"/>
              </a:endParaRPr>
            </a:p>
          </p:txBody>
        </p:sp>
      </p:grpSp>
      <p:sp>
        <p:nvSpPr>
          <p:cNvPr id="200" name="CustomShape 12"/>
          <p:cNvSpPr/>
          <p:nvPr/>
        </p:nvSpPr>
        <p:spPr>
          <a:xfrm>
            <a:off x="12887640" y="1297440"/>
            <a:ext cx="2008080" cy="1982520"/>
          </a:xfrm>
          <a:custGeom>
            <a:avLst/>
            <a:gdLst/>
            <a:ahLst/>
            <a:rect l="l" t="t" r="r" b="b"/>
            <a:pathLst>
              <a:path w="2008464" h="1982902">
                <a:moveTo>
                  <a:pt x="0" y="0"/>
                </a:moveTo>
                <a:lnTo>
                  <a:pt x="2008464" y="0"/>
                </a:lnTo>
                <a:lnTo>
                  <a:pt x="2008464" y="1982902"/>
                </a:lnTo>
                <a:lnTo>
                  <a:pt x="0" y="1982902"/>
                </a:lnTo>
                <a:lnTo>
                  <a:pt x="0" y="0"/>
                </a:lnTo>
                <a:close/>
              </a:path>
            </a:pathLst>
          </a:custGeom>
          <a:blipFill rotWithShape="0">
            <a:blip r:embed="rId3"/>
            <a:stretch/>
          </a:blipFill>
          <a:ln w="0">
            <a:noFill/>
          </a:ln>
        </p:spPr>
        <p:style>
          <a:lnRef idx="0"/>
          <a:fillRef idx="0"/>
          <a:effectRef idx="0"/>
          <a:fontRef idx="minor"/>
        </p:style>
      </p:sp>
      <p:sp>
        <p:nvSpPr>
          <p:cNvPr id="201" name="CustomShape 13"/>
          <p:cNvSpPr/>
          <p:nvPr/>
        </p:nvSpPr>
        <p:spPr>
          <a:xfrm>
            <a:off x="12887640" y="6465600"/>
            <a:ext cx="2676240" cy="1445040"/>
          </a:xfrm>
          <a:custGeom>
            <a:avLst/>
            <a:gdLst/>
            <a:ahLst/>
            <a:rect l="l" t="t" r="r" b="b"/>
            <a:pathLst>
              <a:path w="2676561" h="1445343">
                <a:moveTo>
                  <a:pt x="0" y="0"/>
                </a:moveTo>
                <a:lnTo>
                  <a:pt x="2676561" y="0"/>
                </a:lnTo>
                <a:lnTo>
                  <a:pt x="2676561" y="1445343"/>
                </a:lnTo>
                <a:lnTo>
                  <a:pt x="0" y="1445343"/>
                </a:lnTo>
                <a:lnTo>
                  <a:pt x="0" y="0"/>
                </a:lnTo>
                <a:close/>
              </a:path>
            </a:pathLst>
          </a:custGeom>
          <a:blipFill rotWithShape="0">
            <a:blip r:embed="rId4"/>
            <a:stretch/>
          </a:blipFill>
          <a:ln w="0">
            <a:noFill/>
          </a:ln>
        </p:spPr>
        <p:style>
          <a:lnRef idx="0"/>
          <a:fillRef idx="0"/>
          <a:effectRef idx="0"/>
          <a:fontRef idx="minor"/>
        </p:style>
      </p:sp>
      <p:sp>
        <p:nvSpPr>
          <p:cNvPr id="202" name="CustomShape 14"/>
          <p:cNvSpPr/>
          <p:nvPr/>
        </p:nvSpPr>
        <p:spPr>
          <a:xfrm>
            <a:off x="1804680" y="628920"/>
            <a:ext cx="8391600" cy="3032280"/>
          </a:xfrm>
          <a:prstGeom prst="rect">
            <a:avLst/>
          </a:prstGeom>
          <a:noFill/>
          <a:ln w="0">
            <a:noFill/>
          </a:ln>
        </p:spPr>
        <p:style>
          <a:lnRef idx="0"/>
          <a:fillRef idx="0"/>
          <a:effectRef idx="0"/>
          <a:fontRef idx="minor"/>
        </p:style>
        <p:txBody>
          <a:bodyPr lIns="0" rIns="0" tIns="0" bIns="0">
            <a:spAutoFit/>
          </a:bodyPr>
          <a:p>
            <a:pPr>
              <a:lnSpc>
                <a:spcPts val="7960"/>
              </a:lnSpc>
            </a:pPr>
            <a:r>
              <a:rPr b="0" lang="en-US" sz="5770" spc="562" strike="noStrike">
                <a:solidFill>
                  <a:srgbClr val="231f20"/>
                </a:solidFill>
                <a:latin typeface="Codec Pro ExtraBold"/>
              </a:rPr>
              <a:t>Enclosure Selection Methodology</a:t>
            </a:r>
            <a:endParaRPr b="0" lang="en-GB" sz="5770" spc="-1" strike="noStrike">
              <a:latin typeface="Arial"/>
            </a:endParaRPr>
          </a:p>
        </p:txBody>
      </p:sp>
      <p:sp>
        <p:nvSpPr>
          <p:cNvPr id="203" name="CustomShape 15"/>
          <p:cNvSpPr/>
          <p:nvPr/>
        </p:nvSpPr>
        <p:spPr>
          <a:xfrm flipH="1">
            <a:off x="2444760" y="5375520"/>
            <a:ext cx="8220240" cy="1643760"/>
          </a:xfrm>
          <a:custGeom>
            <a:avLst/>
            <a:gdLst/>
            <a:ahLst/>
            <a:rect l="l" t="t" r="r" b="b"/>
            <a:pathLst>
              <a:path w="8220579" h="1644116">
                <a:moveTo>
                  <a:pt x="8220579" y="0"/>
                </a:moveTo>
                <a:lnTo>
                  <a:pt x="0" y="0"/>
                </a:lnTo>
                <a:lnTo>
                  <a:pt x="0" y="1644116"/>
                </a:lnTo>
                <a:lnTo>
                  <a:pt x="8220579" y="1644116"/>
                </a:lnTo>
                <a:lnTo>
                  <a:pt x="8220579" y="0"/>
                </a:lnTo>
                <a:close/>
              </a:path>
            </a:pathLst>
          </a:custGeom>
          <a:blipFill rotWithShape="0">
            <a:blip r:embed="rId5"/>
            <a:stretch/>
          </a:blipFill>
          <a:ln w="0">
            <a:noFill/>
          </a:ln>
        </p:spPr>
        <p:style>
          <a:lnRef idx="0"/>
          <a:fillRef idx="0"/>
          <a:effectRef idx="0"/>
          <a:fontRef idx="minor"/>
        </p:style>
      </p:sp>
      <p:sp>
        <p:nvSpPr>
          <p:cNvPr id="204" name="CustomShape 16"/>
          <p:cNvSpPr/>
          <p:nvPr/>
        </p:nvSpPr>
        <p:spPr>
          <a:xfrm>
            <a:off x="5024160" y="3280320"/>
            <a:ext cx="1952640" cy="1981440"/>
          </a:xfrm>
          <a:custGeom>
            <a:avLst/>
            <a:gdLst/>
            <a:ahLst/>
            <a:rect l="l" t="t" r="r" b="b"/>
            <a:pathLst>
              <a:path w="1952896" h="1981721">
                <a:moveTo>
                  <a:pt x="0" y="0"/>
                </a:moveTo>
                <a:lnTo>
                  <a:pt x="1952896" y="0"/>
                </a:lnTo>
                <a:lnTo>
                  <a:pt x="1952896" y="1981721"/>
                </a:lnTo>
                <a:lnTo>
                  <a:pt x="0" y="1981721"/>
                </a:lnTo>
                <a:lnTo>
                  <a:pt x="0" y="0"/>
                </a:lnTo>
                <a:close/>
              </a:path>
            </a:pathLst>
          </a:custGeom>
          <a:blipFill rotWithShape="0">
            <a:blip r:embed="rId6"/>
            <a:stretch/>
          </a:blipFill>
          <a:ln w="0">
            <a:noFill/>
          </a:ln>
        </p:spPr>
        <p:style>
          <a:lnRef idx="0"/>
          <a:fillRef idx="0"/>
          <a:effectRef idx="0"/>
          <a:fontRef idx="minor"/>
        </p:style>
      </p:sp>
      <p:sp>
        <p:nvSpPr>
          <p:cNvPr id="205" name="CustomShape 17"/>
          <p:cNvSpPr/>
          <p:nvPr/>
        </p:nvSpPr>
        <p:spPr>
          <a:xfrm>
            <a:off x="2257560" y="6034320"/>
            <a:ext cx="8166240" cy="1281600"/>
          </a:xfrm>
          <a:prstGeom prst="rect">
            <a:avLst/>
          </a:prstGeom>
          <a:noFill/>
          <a:ln w="0">
            <a:noFill/>
          </a:ln>
        </p:spPr>
        <p:style>
          <a:lnRef idx="0"/>
          <a:fillRef idx="0"/>
          <a:effectRef idx="0"/>
          <a:fontRef idx="minor"/>
        </p:style>
        <p:txBody>
          <a:bodyPr lIns="0" rIns="0" tIns="0" bIns="0">
            <a:spAutoFit/>
          </a:bodyPr>
          <a:p>
            <a:pPr algn="ctr">
              <a:lnSpc>
                <a:spcPts val="3365"/>
              </a:lnSpc>
            </a:pPr>
            <a:r>
              <a:rPr b="0" lang="en-US" sz="2440" spc="236" strike="noStrike">
                <a:solidFill>
                  <a:srgbClr val="231f20"/>
                </a:solidFill>
                <a:latin typeface="Open Sauce Bold"/>
              </a:rPr>
              <a:t>ASSEMBLY CONFIGURATIONS IN THE GTHA</a:t>
            </a:r>
            <a:endParaRPr b="0" lang="en-GB" sz="2440" spc="-1" strike="noStrike">
              <a:latin typeface="Arial"/>
            </a:endParaRPr>
          </a:p>
          <a:p>
            <a:pPr algn="ctr">
              <a:lnSpc>
                <a:spcPts val="3365"/>
              </a:lnSpc>
            </a:pPr>
            <a:endParaRPr b="0" lang="en-GB" sz="2440" spc="-1" strike="noStrike">
              <a:latin typeface="Arial"/>
            </a:endParaRPr>
          </a:p>
        </p:txBody>
      </p:sp>
      <p:pic>
        <p:nvPicPr>
          <p:cNvPr id="206" name="Picture 21" descr=""/>
          <p:cNvPicPr/>
          <p:nvPr/>
        </p:nvPicPr>
        <p:blipFill>
          <a:blip r:embed="rId7"/>
          <a:stretch/>
        </p:blipFill>
        <p:spPr>
          <a:xfrm>
            <a:off x="1786680" y="9021240"/>
            <a:ext cx="1135440" cy="92232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207" name="Group 1"/>
          <p:cNvGrpSpPr/>
          <p:nvPr/>
        </p:nvGrpSpPr>
        <p:grpSpPr>
          <a:xfrm>
            <a:off x="-1542960" y="-630720"/>
            <a:ext cx="3085920" cy="11372040"/>
            <a:chOff x="-1542960" y="-630720"/>
            <a:chExt cx="3085920" cy="11372040"/>
          </a:xfrm>
        </p:grpSpPr>
        <p:sp>
          <p:nvSpPr>
            <p:cNvPr id="208" name="CustomShape 2"/>
            <p:cNvSpPr/>
            <p:nvPr/>
          </p:nvSpPr>
          <p:spPr>
            <a:xfrm>
              <a:off x="-1542960" y="-558360"/>
              <a:ext cx="3085920" cy="11299680"/>
            </a:xfrm>
            <a:custGeom>
              <a:avLst/>
              <a:gdLst/>
              <a:ahLst/>
              <a:rect l="l" t="t" r="r" b="b"/>
              <a:pathLst>
                <a:path w="812800" h="2976105">
                  <a:moveTo>
                    <a:pt x="0" y="0"/>
                  </a:moveTo>
                  <a:lnTo>
                    <a:pt x="812800" y="0"/>
                  </a:lnTo>
                  <a:lnTo>
                    <a:pt x="812800" y="2976105"/>
                  </a:lnTo>
                  <a:lnTo>
                    <a:pt x="0" y="2976105"/>
                  </a:lnTo>
                  <a:close/>
                </a:path>
              </a:pathLst>
            </a:custGeom>
            <a:solidFill>
              <a:srgbClr val="aebba5"/>
            </a:solidFill>
            <a:ln w="0">
              <a:noFill/>
            </a:ln>
          </p:spPr>
          <p:style>
            <a:lnRef idx="0"/>
            <a:fillRef idx="0"/>
            <a:effectRef idx="0"/>
            <a:fontRef idx="minor"/>
          </p:style>
        </p:sp>
        <p:sp>
          <p:nvSpPr>
            <p:cNvPr id="209" name="CustomShape 3"/>
            <p:cNvSpPr/>
            <p:nvPr/>
          </p:nvSpPr>
          <p:spPr>
            <a:xfrm>
              <a:off x="-1542960" y="-630720"/>
              <a:ext cx="3085920" cy="3157920"/>
            </a:xfrm>
            <a:prstGeom prst="rect">
              <a:avLst/>
            </a:prstGeom>
            <a:noFill/>
            <a:ln w="0">
              <a:noFill/>
            </a:ln>
          </p:spPr>
          <p:style>
            <a:lnRef idx="0"/>
            <a:fillRef idx="0"/>
            <a:effectRef idx="0"/>
            <a:fontRef idx="minor"/>
          </p:style>
        </p:sp>
      </p:grpSp>
      <p:grpSp>
        <p:nvGrpSpPr>
          <p:cNvPr id="210" name="Group 4"/>
          <p:cNvGrpSpPr/>
          <p:nvPr/>
        </p:nvGrpSpPr>
        <p:grpSpPr>
          <a:xfrm>
            <a:off x="5333760" y="3124800"/>
            <a:ext cx="7620120" cy="1695600"/>
            <a:chOff x="5333760" y="3124800"/>
            <a:chExt cx="7620120" cy="1695600"/>
          </a:xfrm>
        </p:grpSpPr>
        <p:sp>
          <p:nvSpPr>
            <p:cNvPr id="211" name="CustomShape 5"/>
            <p:cNvSpPr/>
            <p:nvPr/>
          </p:nvSpPr>
          <p:spPr>
            <a:xfrm>
              <a:off x="5333760" y="3124800"/>
              <a:ext cx="7314840" cy="1462680"/>
            </a:xfrm>
            <a:custGeom>
              <a:avLst/>
              <a:gdLst/>
              <a:ahLst/>
              <a:rect l="l" t="t" r="r" b="b"/>
              <a:pathLst>
                <a:path w="9753600" h="1950720">
                  <a:moveTo>
                    <a:pt x="0" y="0"/>
                  </a:moveTo>
                  <a:lnTo>
                    <a:pt x="9753600" y="0"/>
                  </a:lnTo>
                  <a:lnTo>
                    <a:pt x="9753600" y="1950720"/>
                  </a:lnTo>
                  <a:lnTo>
                    <a:pt x="0" y="1950720"/>
                  </a:lnTo>
                  <a:lnTo>
                    <a:pt x="0" y="0"/>
                  </a:lnTo>
                  <a:close/>
                </a:path>
              </a:pathLst>
            </a:custGeom>
            <a:blipFill rotWithShape="0">
              <a:blip r:embed="rId1"/>
              <a:stretch/>
            </a:blipFill>
            <a:ln w="0">
              <a:noFill/>
            </a:ln>
          </p:spPr>
          <p:style>
            <a:lnRef idx="0"/>
            <a:fillRef idx="0"/>
            <a:effectRef idx="0"/>
            <a:fontRef idx="minor"/>
          </p:style>
        </p:sp>
        <p:sp>
          <p:nvSpPr>
            <p:cNvPr id="212" name="CustomShape 6"/>
            <p:cNvSpPr/>
            <p:nvPr/>
          </p:nvSpPr>
          <p:spPr>
            <a:xfrm>
              <a:off x="5775120" y="3699360"/>
              <a:ext cx="7178760" cy="1121040"/>
            </a:xfrm>
            <a:prstGeom prst="rect">
              <a:avLst/>
            </a:prstGeom>
            <a:noFill/>
            <a:ln w="0">
              <a:noFill/>
            </a:ln>
          </p:spPr>
          <p:style>
            <a:lnRef idx="0"/>
            <a:fillRef idx="0"/>
            <a:effectRef idx="0"/>
            <a:fontRef idx="minor"/>
          </p:style>
          <p:txBody>
            <a:bodyPr lIns="0" rIns="0" tIns="0" bIns="0">
              <a:spAutoFit/>
            </a:bodyPr>
            <a:p>
              <a:pPr algn="ctr">
                <a:lnSpc>
                  <a:spcPts val="4416"/>
                </a:lnSpc>
              </a:pPr>
              <a:r>
                <a:rPr b="0" lang="en-US" sz="3200" spc="310" strike="noStrike">
                  <a:solidFill>
                    <a:srgbClr val="231f20"/>
                  </a:solidFill>
                  <a:latin typeface="Open Sauce Bold"/>
                </a:rPr>
                <a:t>SET PERFORMANCE TARGETS </a:t>
              </a:r>
              <a:endParaRPr b="0" lang="en-GB" sz="3200" spc="-1" strike="noStrike">
                <a:latin typeface="Arial"/>
              </a:endParaRPr>
            </a:p>
          </p:txBody>
        </p:sp>
      </p:grpSp>
      <p:sp>
        <p:nvSpPr>
          <p:cNvPr id="213" name="CustomShape 7"/>
          <p:cNvSpPr/>
          <p:nvPr/>
        </p:nvSpPr>
        <p:spPr>
          <a:xfrm>
            <a:off x="1804680" y="628920"/>
            <a:ext cx="8391600" cy="3032280"/>
          </a:xfrm>
          <a:prstGeom prst="rect">
            <a:avLst/>
          </a:prstGeom>
          <a:noFill/>
          <a:ln w="0">
            <a:noFill/>
          </a:ln>
        </p:spPr>
        <p:style>
          <a:lnRef idx="0"/>
          <a:fillRef idx="0"/>
          <a:effectRef idx="0"/>
          <a:fontRef idx="minor"/>
        </p:style>
        <p:txBody>
          <a:bodyPr lIns="0" rIns="0" tIns="0" bIns="0">
            <a:spAutoFit/>
          </a:bodyPr>
          <a:p>
            <a:pPr>
              <a:lnSpc>
                <a:spcPts val="7960"/>
              </a:lnSpc>
            </a:pPr>
            <a:r>
              <a:rPr b="0" lang="en-US" sz="5770" spc="562" strike="noStrike">
                <a:solidFill>
                  <a:srgbClr val="231f20"/>
                </a:solidFill>
                <a:latin typeface="Codec Pro ExtraBold"/>
              </a:rPr>
              <a:t>Enclosure Selection Methodology</a:t>
            </a:r>
            <a:endParaRPr b="0" lang="en-GB" sz="5770" spc="-1" strike="noStrike">
              <a:latin typeface="Arial"/>
            </a:endParaRPr>
          </a:p>
        </p:txBody>
      </p:sp>
      <p:sp>
        <p:nvSpPr>
          <p:cNvPr id="214" name="Line 8"/>
          <p:cNvSpPr/>
          <p:nvPr/>
        </p:nvSpPr>
        <p:spPr>
          <a:xfrm flipV="1">
            <a:off x="5672880" y="5143320"/>
            <a:ext cx="1353600" cy="1989720"/>
          </a:xfrm>
          <a:prstGeom prst="line">
            <a:avLst/>
          </a:prstGeom>
          <a:ln w="66675">
            <a:solidFill>
              <a:srgbClr val="000000">
                <a:alpha val="46000"/>
              </a:srgbClr>
            </a:solidFill>
            <a:prstDash val="sysDot"/>
            <a:round/>
          </a:ln>
        </p:spPr>
        <p:style>
          <a:lnRef idx="0"/>
          <a:fillRef idx="0"/>
          <a:effectRef idx="0"/>
          <a:fontRef idx="minor"/>
        </p:style>
      </p:sp>
      <p:sp>
        <p:nvSpPr>
          <p:cNvPr id="215" name="CustomShape 9"/>
          <p:cNvSpPr/>
          <p:nvPr/>
        </p:nvSpPr>
        <p:spPr>
          <a:xfrm>
            <a:off x="2999160" y="7407000"/>
            <a:ext cx="4042440" cy="945720"/>
          </a:xfrm>
          <a:prstGeom prst="rect">
            <a:avLst/>
          </a:prstGeom>
          <a:noFill/>
          <a:ln w="0">
            <a:noFill/>
          </a:ln>
        </p:spPr>
        <p:style>
          <a:lnRef idx="0"/>
          <a:fillRef idx="0"/>
          <a:effectRef idx="0"/>
          <a:fontRef idx="minor"/>
        </p:style>
        <p:txBody>
          <a:bodyPr lIns="0" rIns="0" tIns="0" bIns="0">
            <a:spAutoFit/>
          </a:bodyPr>
          <a:p>
            <a:pPr algn="ctr">
              <a:lnSpc>
                <a:spcPts val="3725"/>
              </a:lnSpc>
            </a:pPr>
            <a:r>
              <a:rPr b="0" lang="en-US" sz="2700" spc="262" strike="noStrike">
                <a:solidFill>
                  <a:srgbClr val="231f20"/>
                </a:solidFill>
                <a:latin typeface="Open Sauce Bold"/>
              </a:rPr>
              <a:t>R-25 (RSI-4.4) for walls</a:t>
            </a:r>
            <a:endParaRPr b="0" lang="en-GB" sz="2700" spc="-1" strike="noStrike">
              <a:latin typeface="Arial"/>
            </a:endParaRPr>
          </a:p>
        </p:txBody>
      </p:sp>
      <p:sp>
        <p:nvSpPr>
          <p:cNvPr id="216" name="Line 10"/>
          <p:cNvSpPr/>
          <p:nvPr/>
        </p:nvSpPr>
        <p:spPr>
          <a:xfrm flipH="1" flipV="1">
            <a:off x="9144000" y="5487480"/>
            <a:ext cx="709200" cy="2998440"/>
          </a:xfrm>
          <a:prstGeom prst="line">
            <a:avLst/>
          </a:prstGeom>
          <a:ln w="66675">
            <a:solidFill>
              <a:srgbClr val="000000">
                <a:alpha val="57000"/>
              </a:srgbClr>
            </a:solidFill>
            <a:prstDash val="sysDot"/>
            <a:round/>
          </a:ln>
        </p:spPr>
        <p:style>
          <a:lnRef idx="0"/>
          <a:fillRef idx="0"/>
          <a:effectRef idx="0"/>
          <a:fontRef idx="minor"/>
        </p:style>
      </p:sp>
      <p:sp>
        <p:nvSpPr>
          <p:cNvPr id="217" name="CustomShape 11"/>
          <p:cNvSpPr/>
          <p:nvPr/>
        </p:nvSpPr>
        <p:spPr>
          <a:xfrm>
            <a:off x="9144000" y="8694720"/>
            <a:ext cx="5772960" cy="1418760"/>
          </a:xfrm>
          <a:prstGeom prst="rect">
            <a:avLst/>
          </a:prstGeom>
          <a:noFill/>
          <a:ln w="0">
            <a:noFill/>
          </a:ln>
        </p:spPr>
        <p:style>
          <a:lnRef idx="0"/>
          <a:fillRef idx="0"/>
          <a:effectRef idx="0"/>
          <a:fontRef idx="minor"/>
        </p:style>
        <p:txBody>
          <a:bodyPr lIns="0" rIns="0" tIns="0" bIns="0">
            <a:spAutoFit/>
          </a:bodyPr>
          <a:p>
            <a:pPr algn="ctr">
              <a:lnSpc>
                <a:spcPts val="3725"/>
              </a:lnSpc>
            </a:pPr>
            <a:r>
              <a:rPr b="0" lang="en-US" sz="2700" spc="262" strike="noStrike">
                <a:solidFill>
                  <a:srgbClr val="231f20"/>
                </a:solidFill>
                <a:latin typeface="Open Sauce Bold"/>
              </a:rPr>
              <a:t>R-30 (RSI-5.3) was set for the roof</a:t>
            </a:r>
            <a:endParaRPr b="0" lang="en-GB" sz="2700" spc="-1" strike="noStrike">
              <a:latin typeface="Arial"/>
            </a:endParaRPr>
          </a:p>
          <a:p>
            <a:pPr algn="ctr">
              <a:lnSpc>
                <a:spcPts val="3725"/>
              </a:lnSpc>
            </a:pPr>
            <a:endParaRPr b="0" lang="en-GB" sz="2700" spc="-1" strike="noStrike">
              <a:latin typeface="Arial"/>
            </a:endParaRPr>
          </a:p>
        </p:txBody>
      </p:sp>
      <p:sp>
        <p:nvSpPr>
          <p:cNvPr id="218" name="Line 12"/>
          <p:cNvSpPr/>
          <p:nvPr/>
        </p:nvSpPr>
        <p:spPr>
          <a:xfrm flipH="1" flipV="1">
            <a:off x="11449080" y="4587840"/>
            <a:ext cx="1947600" cy="1334160"/>
          </a:xfrm>
          <a:prstGeom prst="line">
            <a:avLst/>
          </a:prstGeom>
          <a:ln w="66675">
            <a:solidFill>
              <a:srgbClr val="000000">
                <a:alpha val="57000"/>
              </a:srgbClr>
            </a:solidFill>
            <a:prstDash val="sysDot"/>
            <a:round/>
          </a:ln>
        </p:spPr>
        <p:style>
          <a:lnRef idx="0"/>
          <a:fillRef idx="0"/>
          <a:effectRef idx="0"/>
          <a:fontRef idx="minor"/>
        </p:style>
      </p:sp>
      <p:sp>
        <p:nvSpPr>
          <p:cNvPr id="219" name="CustomShape 13"/>
          <p:cNvSpPr/>
          <p:nvPr/>
        </p:nvSpPr>
        <p:spPr>
          <a:xfrm>
            <a:off x="12422880" y="6304320"/>
            <a:ext cx="5772960" cy="1418760"/>
          </a:xfrm>
          <a:prstGeom prst="rect">
            <a:avLst/>
          </a:prstGeom>
          <a:noFill/>
          <a:ln w="0">
            <a:noFill/>
          </a:ln>
        </p:spPr>
        <p:style>
          <a:lnRef idx="0"/>
          <a:fillRef idx="0"/>
          <a:effectRef idx="0"/>
          <a:fontRef idx="minor"/>
        </p:style>
        <p:txBody>
          <a:bodyPr lIns="0" rIns="0" tIns="0" bIns="0">
            <a:spAutoFit/>
          </a:bodyPr>
          <a:p>
            <a:pPr algn="ctr">
              <a:lnSpc>
                <a:spcPts val="3725"/>
              </a:lnSpc>
            </a:pPr>
            <a:r>
              <a:rPr b="0" lang="en-US" sz="2700" spc="262" strike="noStrike">
                <a:solidFill>
                  <a:srgbClr val="231f20"/>
                </a:solidFill>
                <a:latin typeface="Open Sauce Bold"/>
              </a:rPr>
              <a:t>R-25 (RSI-4.4) for the floors</a:t>
            </a:r>
            <a:endParaRPr b="0" lang="en-GB" sz="2700" spc="-1" strike="noStrike">
              <a:latin typeface="Arial"/>
            </a:endParaRPr>
          </a:p>
          <a:p>
            <a:pPr algn="ctr">
              <a:lnSpc>
                <a:spcPts val="3725"/>
              </a:lnSpc>
            </a:pPr>
            <a:endParaRPr b="0" lang="en-GB" sz="2700" spc="-1" strike="noStrike">
              <a:latin typeface="Arial"/>
            </a:endParaRPr>
          </a:p>
        </p:txBody>
      </p:sp>
      <p:sp>
        <p:nvSpPr>
          <p:cNvPr id="220" name="CustomShape 14"/>
          <p:cNvSpPr/>
          <p:nvPr/>
        </p:nvSpPr>
        <p:spPr>
          <a:xfrm>
            <a:off x="7774920" y="2335320"/>
            <a:ext cx="3283200" cy="3241440"/>
          </a:xfrm>
          <a:custGeom>
            <a:avLst/>
            <a:gdLst/>
            <a:ahLst/>
            <a:rect l="l" t="t" r="r" b="b"/>
            <a:pathLst>
              <a:path w="3283435" h="3241646">
                <a:moveTo>
                  <a:pt x="0" y="0"/>
                </a:moveTo>
                <a:lnTo>
                  <a:pt x="3283435" y="0"/>
                </a:lnTo>
                <a:lnTo>
                  <a:pt x="3283435" y="3241646"/>
                </a:lnTo>
                <a:lnTo>
                  <a:pt x="0" y="3241646"/>
                </a:lnTo>
                <a:lnTo>
                  <a:pt x="0" y="0"/>
                </a:lnTo>
                <a:close/>
              </a:path>
            </a:pathLst>
          </a:custGeom>
          <a:blipFill rotWithShape="0">
            <a:blip r:embed="rId2">
              <a:alphaModFix amt="7000"/>
            </a:blip>
            <a:stretch/>
          </a:blipFill>
          <a:ln w="0">
            <a:noFill/>
          </a:ln>
        </p:spPr>
        <p:style>
          <a:lnRef idx="0"/>
          <a:fillRef idx="0"/>
          <a:effectRef idx="0"/>
          <a:fontRef idx="minor"/>
        </p:style>
      </p:sp>
      <p:pic>
        <p:nvPicPr>
          <p:cNvPr id="221" name="Picture 19" descr=""/>
          <p:cNvPicPr/>
          <p:nvPr/>
        </p:nvPicPr>
        <p:blipFill>
          <a:blip r:embed="rId3"/>
          <a:stretch/>
        </p:blipFill>
        <p:spPr>
          <a:xfrm>
            <a:off x="1704960" y="9445680"/>
            <a:ext cx="961920" cy="84312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222" name="Group 1"/>
          <p:cNvGrpSpPr/>
          <p:nvPr/>
        </p:nvGrpSpPr>
        <p:grpSpPr>
          <a:xfrm>
            <a:off x="-1542960" y="-630720"/>
            <a:ext cx="3085920" cy="11372040"/>
            <a:chOff x="-1542960" y="-630720"/>
            <a:chExt cx="3085920" cy="11372040"/>
          </a:xfrm>
        </p:grpSpPr>
        <p:sp>
          <p:nvSpPr>
            <p:cNvPr id="223" name="CustomShape 2"/>
            <p:cNvSpPr/>
            <p:nvPr/>
          </p:nvSpPr>
          <p:spPr>
            <a:xfrm>
              <a:off x="-1542960" y="-558360"/>
              <a:ext cx="3085920" cy="11299680"/>
            </a:xfrm>
            <a:custGeom>
              <a:avLst/>
              <a:gdLst/>
              <a:ahLst/>
              <a:rect l="l" t="t" r="r" b="b"/>
              <a:pathLst>
                <a:path w="812800" h="2976105">
                  <a:moveTo>
                    <a:pt x="0" y="0"/>
                  </a:moveTo>
                  <a:lnTo>
                    <a:pt x="812800" y="0"/>
                  </a:lnTo>
                  <a:lnTo>
                    <a:pt x="812800" y="2976105"/>
                  </a:lnTo>
                  <a:lnTo>
                    <a:pt x="0" y="2976105"/>
                  </a:lnTo>
                  <a:close/>
                </a:path>
              </a:pathLst>
            </a:custGeom>
            <a:solidFill>
              <a:srgbClr val="aebba5"/>
            </a:solidFill>
            <a:ln w="0">
              <a:noFill/>
            </a:ln>
          </p:spPr>
          <p:style>
            <a:lnRef idx="0"/>
            <a:fillRef idx="0"/>
            <a:effectRef idx="0"/>
            <a:fontRef idx="minor"/>
          </p:style>
        </p:sp>
        <p:sp>
          <p:nvSpPr>
            <p:cNvPr id="224" name="CustomShape 3"/>
            <p:cNvSpPr/>
            <p:nvPr/>
          </p:nvSpPr>
          <p:spPr>
            <a:xfrm>
              <a:off x="-1542960" y="-630720"/>
              <a:ext cx="3085920" cy="3157920"/>
            </a:xfrm>
            <a:prstGeom prst="rect">
              <a:avLst/>
            </a:prstGeom>
            <a:noFill/>
            <a:ln w="0">
              <a:noFill/>
            </a:ln>
          </p:spPr>
          <p:style>
            <a:lnRef idx="0"/>
            <a:fillRef idx="0"/>
            <a:effectRef idx="0"/>
            <a:fontRef idx="minor"/>
          </p:style>
        </p:sp>
      </p:grpSp>
      <p:sp>
        <p:nvSpPr>
          <p:cNvPr id="225" name="CustomShape 4"/>
          <p:cNvSpPr/>
          <p:nvPr/>
        </p:nvSpPr>
        <p:spPr>
          <a:xfrm>
            <a:off x="1804680" y="628920"/>
            <a:ext cx="8391600" cy="3032280"/>
          </a:xfrm>
          <a:prstGeom prst="rect">
            <a:avLst/>
          </a:prstGeom>
          <a:noFill/>
          <a:ln w="0">
            <a:noFill/>
          </a:ln>
        </p:spPr>
        <p:style>
          <a:lnRef idx="0"/>
          <a:fillRef idx="0"/>
          <a:effectRef idx="0"/>
          <a:fontRef idx="minor"/>
        </p:style>
        <p:txBody>
          <a:bodyPr lIns="0" rIns="0" tIns="0" bIns="0">
            <a:spAutoFit/>
          </a:bodyPr>
          <a:p>
            <a:pPr>
              <a:lnSpc>
                <a:spcPts val="7960"/>
              </a:lnSpc>
            </a:pPr>
            <a:r>
              <a:rPr b="0" lang="en-US" sz="5770" spc="562" strike="noStrike">
                <a:solidFill>
                  <a:srgbClr val="231f20"/>
                </a:solidFill>
                <a:latin typeface="Codec Pro ExtraBold"/>
              </a:rPr>
              <a:t>Enclosure Selection Methodology</a:t>
            </a:r>
            <a:endParaRPr b="0" lang="en-GB" sz="5770" spc="-1" strike="noStrike">
              <a:latin typeface="Arial"/>
            </a:endParaRPr>
          </a:p>
        </p:txBody>
      </p:sp>
      <p:sp>
        <p:nvSpPr>
          <p:cNvPr id="226" name="Line 5"/>
          <p:cNvSpPr/>
          <p:nvPr/>
        </p:nvSpPr>
        <p:spPr>
          <a:xfrm flipV="1">
            <a:off x="5672880" y="5479920"/>
            <a:ext cx="1128600" cy="1653120"/>
          </a:xfrm>
          <a:prstGeom prst="line">
            <a:avLst/>
          </a:prstGeom>
          <a:ln w="66675">
            <a:solidFill>
              <a:srgbClr val="000000">
                <a:alpha val="46000"/>
              </a:srgbClr>
            </a:solidFill>
            <a:prstDash val="sysDot"/>
            <a:round/>
          </a:ln>
        </p:spPr>
        <p:style>
          <a:lnRef idx="0"/>
          <a:fillRef idx="0"/>
          <a:effectRef idx="0"/>
          <a:fontRef idx="minor"/>
        </p:style>
      </p:sp>
      <p:sp>
        <p:nvSpPr>
          <p:cNvPr id="227" name="CustomShape 6"/>
          <p:cNvSpPr/>
          <p:nvPr/>
        </p:nvSpPr>
        <p:spPr>
          <a:xfrm>
            <a:off x="2999160" y="7407000"/>
            <a:ext cx="4042440" cy="1418760"/>
          </a:xfrm>
          <a:prstGeom prst="rect">
            <a:avLst/>
          </a:prstGeom>
          <a:noFill/>
          <a:ln w="0">
            <a:noFill/>
          </a:ln>
        </p:spPr>
        <p:style>
          <a:lnRef idx="0"/>
          <a:fillRef idx="0"/>
          <a:effectRef idx="0"/>
          <a:fontRef idx="minor"/>
        </p:style>
        <p:txBody>
          <a:bodyPr lIns="0" rIns="0" tIns="0" bIns="0">
            <a:spAutoFit/>
          </a:bodyPr>
          <a:p>
            <a:pPr algn="ctr">
              <a:lnSpc>
                <a:spcPts val="3725"/>
              </a:lnSpc>
            </a:pPr>
            <a:r>
              <a:rPr b="0" lang="en-US" sz="2700" spc="262" strike="noStrike">
                <a:solidFill>
                  <a:srgbClr val="231f20"/>
                </a:solidFill>
                <a:latin typeface="Open Sauce Bold"/>
              </a:rPr>
              <a:t>Commonly-used assemblies</a:t>
            </a:r>
            <a:endParaRPr b="0" lang="en-GB" sz="2700" spc="-1" strike="noStrike">
              <a:latin typeface="Arial"/>
            </a:endParaRPr>
          </a:p>
          <a:p>
            <a:pPr algn="ctr">
              <a:lnSpc>
                <a:spcPts val="3725"/>
              </a:lnSpc>
            </a:pPr>
            <a:endParaRPr b="0" lang="en-GB" sz="2700" spc="-1" strike="noStrike">
              <a:latin typeface="Arial"/>
            </a:endParaRPr>
          </a:p>
        </p:txBody>
      </p:sp>
      <p:sp>
        <p:nvSpPr>
          <p:cNvPr id="228" name="Line 7"/>
          <p:cNvSpPr/>
          <p:nvPr/>
        </p:nvSpPr>
        <p:spPr>
          <a:xfrm flipH="1" flipV="1">
            <a:off x="8901720" y="5677920"/>
            <a:ext cx="951480" cy="2808000"/>
          </a:xfrm>
          <a:prstGeom prst="line">
            <a:avLst/>
          </a:prstGeom>
          <a:ln w="66675">
            <a:solidFill>
              <a:srgbClr val="000000">
                <a:alpha val="57000"/>
              </a:srgbClr>
            </a:solidFill>
            <a:prstDash val="sysDot"/>
            <a:round/>
          </a:ln>
        </p:spPr>
        <p:style>
          <a:lnRef idx="0"/>
          <a:fillRef idx="0"/>
          <a:effectRef idx="0"/>
          <a:fontRef idx="minor"/>
        </p:style>
      </p:sp>
      <p:sp>
        <p:nvSpPr>
          <p:cNvPr id="229" name="CustomShape 8"/>
          <p:cNvSpPr/>
          <p:nvPr/>
        </p:nvSpPr>
        <p:spPr>
          <a:xfrm>
            <a:off x="9144000" y="8694720"/>
            <a:ext cx="5772960" cy="1418760"/>
          </a:xfrm>
          <a:prstGeom prst="rect">
            <a:avLst/>
          </a:prstGeom>
          <a:noFill/>
          <a:ln w="0">
            <a:noFill/>
          </a:ln>
        </p:spPr>
        <p:style>
          <a:lnRef idx="0"/>
          <a:fillRef idx="0"/>
          <a:effectRef idx="0"/>
          <a:fontRef idx="minor"/>
        </p:style>
        <p:txBody>
          <a:bodyPr lIns="0" rIns="0" tIns="0" bIns="0">
            <a:spAutoFit/>
          </a:bodyPr>
          <a:p>
            <a:pPr algn="ctr">
              <a:lnSpc>
                <a:spcPts val="3725"/>
              </a:lnSpc>
            </a:pPr>
            <a:r>
              <a:rPr b="0" lang="en-US" sz="2700" spc="262" strike="noStrike">
                <a:solidFill>
                  <a:srgbClr val="231f20"/>
                </a:solidFill>
                <a:latin typeface="Open Sauce Bold"/>
              </a:rPr>
              <a:t>Variety of materials</a:t>
            </a:r>
            <a:endParaRPr b="0" lang="en-GB" sz="2700" spc="-1" strike="noStrike">
              <a:latin typeface="Arial"/>
            </a:endParaRPr>
          </a:p>
          <a:p>
            <a:pPr algn="ctr">
              <a:lnSpc>
                <a:spcPts val="3725"/>
              </a:lnSpc>
            </a:pPr>
            <a:endParaRPr b="0" lang="en-GB" sz="2700" spc="-1" strike="noStrike">
              <a:latin typeface="Arial"/>
            </a:endParaRPr>
          </a:p>
          <a:p>
            <a:pPr algn="ctr">
              <a:lnSpc>
                <a:spcPts val="3725"/>
              </a:lnSpc>
            </a:pPr>
            <a:endParaRPr b="0" lang="en-GB" sz="2700" spc="-1" strike="noStrike">
              <a:latin typeface="Arial"/>
            </a:endParaRPr>
          </a:p>
        </p:txBody>
      </p:sp>
      <p:sp>
        <p:nvSpPr>
          <p:cNvPr id="230" name="CustomShape 9"/>
          <p:cNvSpPr/>
          <p:nvPr/>
        </p:nvSpPr>
        <p:spPr>
          <a:xfrm>
            <a:off x="12404160" y="6971040"/>
            <a:ext cx="5772960" cy="1891800"/>
          </a:xfrm>
          <a:prstGeom prst="rect">
            <a:avLst/>
          </a:prstGeom>
          <a:noFill/>
          <a:ln w="0">
            <a:noFill/>
          </a:ln>
        </p:spPr>
        <p:style>
          <a:lnRef idx="0"/>
          <a:fillRef idx="0"/>
          <a:effectRef idx="0"/>
          <a:fontRef idx="minor"/>
        </p:style>
        <p:txBody>
          <a:bodyPr lIns="0" rIns="0" tIns="0" bIns="0">
            <a:spAutoFit/>
          </a:bodyPr>
          <a:p>
            <a:pPr algn="ctr">
              <a:lnSpc>
                <a:spcPts val="3725"/>
              </a:lnSpc>
            </a:pPr>
            <a:r>
              <a:rPr b="0" lang="en-US" sz="2700" spc="262" strike="noStrike">
                <a:solidFill>
                  <a:srgbClr val="231f20"/>
                </a:solidFill>
                <a:latin typeface="Open Sauce Bold"/>
              </a:rPr>
              <a:t>New constructions and retrofits</a:t>
            </a:r>
            <a:endParaRPr b="0" lang="en-GB" sz="2700" spc="-1" strike="noStrike">
              <a:latin typeface="Arial"/>
            </a:endParaRPr>
          </a:p>
          <a:p>
            <a:pPr algn="ctr">
              <a:lnSpc>
                <a:spcPts val="3725"/>
              </a:lnSpc>
            </a:pPr>
            <a:endParaRPr b="0" lang="en-GB" sz="2700" spc="-1" strike="noStrike">
              <a:latin typeface="Arial"/>
            </a:endParaRPr>
          </a:p>
          <a:p>
            <a:pPr algn="ctr">
              <a:lnSpc>
                <a:spcPts val="3725"/>
              </a:lnSpc>
            </a:pPr>
            <a:endParaRPr b="0" lang="en-GB" sz="2700" spc="-1" strike="noStrike">
              <a:latin typeface="Arial"/>
            </a:endParaRPr>
          </a:p>
        </p:txBody>
      </p:sp>
      <p:grpSp>
        <p:nvGrpSpPr>
          <p:cNvPr id="231" name="Group 10"/>
          <p:cNvGrpSpPr/>
          <p:nvPr/>
        </p:nvGrpSpPr>
        <p:grpSpPr>
          <a:xfrm>
            <a:off x="4294080" y="3052080"/>
            <a:ext cx="11014920" cy="2535120"/>
            <a:chOff x="4294080" y="3052080"/>
            <a:chExt cx="11014920" cy="2535120"/>
          </a:xfrm>
        </p:grpSpPr>
        <p:sp>
          <p:nvSpPr>
            <p:cNvPr id="232" name="CustomShape 11"/>
            <p:cNvSpPr/>
            <p:nvPr/>
          </p:nvSpPr>
          <p:spPr>
            <a:xfrm flipH="1">
              <a:off x="4293720" y="3052080"/>
              <a:ext cx="11014920" cy="2202840"/>
            </a:xfrm>
            <a:custGeom>
              <a:avLst/>
              <a:gdLst/>
              <a:ahLst/>
              <a:rect l="l" t="t" r="r" b="b"/>
              <a:pathLst>
                <a:path w="14686830" h="2937366">
                  <a:moveTo>
                    <a:pt x="14686830" y="0"/>
                  </a:moveTo>
                  <a:lnTo>
                    <a:pt x="0" y="0"/>
                  </a:lnTo>
                  <a:lnTo>
                    <a:pt x="0" y="2937366"/>
                  </a:lnTo>
                  <a:lnTo>
                    <a:pt x="14686830" y="2937366"/>
                  </a:lnTo>
                  <a:lnTo>
                    <a:pt x="14686830" y="0"/>
                  </a:lnTo>
                  <a:close/>
                </a:path>
              </a:pathLst>
            </a:custGeom>
            <a:blipFill rotWithShape="0">
              <a:blip r:embed="rId1"/>
              <a:stretch/>
            </a:blipFill>
            <a:ln w="0">
              <a:noFill/>
            </a:ln>
          </p:spPr>
          <p:style>
            <a:lnRef idx="0"/>
            <a:fillRef idx="0"/>
            <a:effectRef idx="0"/>
            <a:fontRef idx="minor"/>
          </p:style>
        </p:sp>
        <p:sp>
          <p:nvSpPr>
            <p:cNvPr id="233" name="CustomShape 12"/>
            <p:cNvSpPr/>
            <p:nvPr/>
          </p:nvSpPr>
          <p:spPr>
            <a:xfrm>
              <a:off x="4294440" y="3933000"/>
              <a:ext cx="10537200" cy="1654200"/>
            </a:xfrm>
            <a:prstGeom prst="rect">
              <a:avLst/>
            </a:prstGeom>
            <a:noFill/>
            <a:ln w="0">
              <a:noFill/>
            </a:ln>
          </p:spPr>
          <p:style>
            <a:lnRef idx="0"/>
            <a:fillRef idx="0"/>
            <a:effectRef idx="0"/>
            <a:fontRef idx="minor"/>
          </p:style>
          <p:txBody>
            <a:bodyPr lIns="0" rIns="0" tIns="0" bIns="0">
              <a:spAutoFit/>
            </a:bodyPr>
            <a:p>
              <a:pPr algn="ctr">
                <a:lnSpc>
                  <a:spcPts val="4343"/>
                </a:lnSpc>
              </a:pPr>
              <a:r>
                <a:rPr b="0" lang="en-US" sz="3150" spc="307" strike="noStrike">
                  <a:solidFill>
                    <a:srgbClr val="231f20"/>
                  </a:solidFill>
                  <a:latin typeface="Open Sauce Bold"/>
                </a:rPr>
                <a:t>ASSEMBLY CONFIGURATIONS IN THE GTHA</a:t>
              </a:r>
              <a:endParaRPr b="0" lang="en-GB" sz="3150" spc="-1" strike="noStrike">
                <a:latin typeface="Arial"/>
              </a:endParaRPr>
            </a:p>
            <a:p>
              <a:pPr algn="ctr">
                <a:lnSpc>
                  <a:spcPts val="4343"/>
                </a:lnSpc>
              </a:pPr>
              <a:endParaRPr b="0" lang="en-GB" sz="3150" spc="-1" strike="noStrike">
                <a:latin typeface="Arial"/>
              </a:endParaRPr>
            </a:p>
          </p:txBody>
        </p:sp>
      </p:grpSp>
      <p:sp>
        <p:nvSpPr>
          <p:cNvPr id="234" name="Line 13"/>
          <p:cNvSpPr/>
          <p:nvPr/>
        </p:nvSpPr>
        <p:spPr>
          <a:xfrm flipH="1" flipV="1">
            <a:off x="12429360" y="5482800"/>
            <a:ext cx="1267920" cy="1463040"/>
          </a:xfrm>
          <a:prstGeom prst="line">
            <a:avLst/>
          </a:prstGeom>
          <a:ln w="66675">
            <a:solidFill>
              <a:srgbClr val="000000">
                <a:alpha val="57000"/>
              </a:srgbClr>
            </a:solidFill>
            <a:prstDash val="sysDot"/>
            <a:round/>
          </a:ln>
        </p:spPr>
        <p:style>
          <a:lnRef idx="0"/>
          <a:fillRef idx="0"/>
          <a:effectRef idx="0"/>
          <a:fontRef idx="minor"/>
        </p:style>
      </p:sp>
      <p:grpSp>
        <p:nvGrpSpPr>
          <p:cNvPr id="235" name="Group 14"/>
          <p:cNvGrpSpPr/>
          <p:nvPr/>
        </p:nvGrpSpPr>
        <p:grpSpPr>
          <a:xfrm>
            <a:off x="158400" y="8220600"/>
            <a:ext cx="3404880" cy="3444840"/>
            <a:chOff x="158400" y="8220600"/>
            <a:chExt cx="3404880" cy="3444840"/>
          </a:xfrm>
        </p:grpSpPr>
        <p:sp>
          <p:nvSpPr>
            <p:cNvPr id="236" name="CustomShape 15"/>
            <p:cNvSpPr/>
            <p:nvPr/>
          </p:nvSpPr>
          <p:spPr>
            <a:xfrm>
              <a:off x="158400" y="8260560"/>
              <a:ext cx="739080" cy="868320"/>
            </a:xfrm>
            <a:custGeom>
              <a:avLst/>
              <a:gdLst/>
              <a:ahLst/>
              <a:rect l="l" t="t" r="r" b="b"/>
              <a:pathLst>
                <a:path w="176483" h="207311">
                  <a:moveTo>
                    <a:pt x="88241" y="0"/>
                  </a:moveTo>
                  <a:lnTo>
                    <a:pt x="88241" y="0"/>
                  </a:lnTo>
                  <a:cubicBezTo>
                    <a:pt x="111645" y="0"/>
                    <a:pt x="134089" y="9297"/>
                    <a:pt x="150638" y="25845"/>
                  </a:cubicBezTo>
                  <a:cubicBezTo>
                    <a:pt x="167186" y="42394"/>
                    <a:pt x="176483" y="64838"/>
                    <a:pt x="176483" y="88241"/>
                  </a:cubicBezTo>
                  <a:lnTo>
                    <a:pt x="176483" y="119070"/>
                  </a:lnTo>
                  <a:cubicBezTo>
                    <a:pt x="176483" y="142473"/>
                    <a:pt x="167186" y="164917"/>
                    <a:pt x="150638" y="181466"/>
                  </a:cubicBezTo>
                  <a:cubicBezTo>
                    <a:pt x="134089" y="198014"/>
                    <a:pt x="111645" y="207311"/>
                    <a:pt x="88241" y="207311"/>
                  </a:cubicBezTo>
                  <a:lnTo>
                    <a:pt x="88241" y="207311"/>
                  </a:lnTo>
                  <a:cubicBezTo>
                    <a:pt x="64838" y="207311"/>
                    <a:pt x="42394" y="198014"/>
                    <a:pt x="25845" y="181466"/>
                  </a:cubicBezTo>
                  <a:cubicBezTo>
                    <a:pt x="9297" y="164917"/>
                    <a:pt x="0" y="142473"/>
                    <a:pt x="0" y="119070"/>
                  </a:cubicBezTo>
                  <a:lnTo>
                    <a:pt x="0" y="88241"/>
                  </a:lnTo>
                  <a:cubicBezTo>
                    <a:pt x="0" y="64838"/>
                    <a:pt x="9297" y="42394"/>
                    <a:pt x="25845" y="25845"/>
                  </a:cubicBezTo>
                  <a:cubicBezTo>
                    <a:pt x="42394" y="9297"/>
                    <a:pt x="64838" y="0"/>
                    <a:pt x="88241" y="0"/>
                  </a:cubicBezTo>
                  <a:close/>
                </a:path>
              </a:pathLst>
            </a:custGeom>
            <a:noFill/>
            <a:ln w="0">
              <a:noFill/>
            </a:ln>
          </p:spPr>
          <p:style>
            <a:lnRef idx="0"/>
            <a:fillRef idx="0"/>
            <a:effectRef idx="0"/>
            <a:fontRef idx="minor"/>
          </p:style>
        </p:sp>
        <p:sp>
          <p:nvSpPr>
            <p:cNvPr id="237" name="CustomShape 16"/>
            <p:cNvSpPr/>
            <p:nvPr/>
          </p:nvSpPr>
          <p:spPr>
            <a:xfrm>
              <a:off x="158400" y="8220600"/>
              <a:ext cx="3404880" cy="3444840"/>
            </a:xfrm>
            <a:prstGeom prst="rect">
              <a:avLst/>
            </a:prstGeom>
            <a:noFill/>
            <a:ln w="0">
              <a:noFill/>
            </a:ln>
          </p:spPr>
          <p:style>
            <a:lnRef idx="0"/>
            <a:fillRef idx="0"/>
            <a:effectRef idx="0"/>
            <a:fontRef idx="minor"/>
          </p:style>
          <p:txBody>
            <a:bodyPr lIns="56160" rIns="56160" tIns="56160" bIns="56160" anchor="ctr">
              <a:noAutofit/>
            </a:bodyPr>
            <a:p>
              <a:pPr algn="ctr">
                <a:lnSpc>
                  <a:spcPts val="2860"/>
                </a:lnSpc>
              </a:pPr>
              <a:r>
                <a:rPr b="0" lang="en-US" sz="2200" spc="214" strike="noStrike">
                  <a:solidFill>
                    <a:srgbClr val="231f20"/>
                  </a:solidFill>
                  <a:latin typeface="Open Sauce"/>
                </a:rPr>
                <a:t>9</a:t>
              </a:r>
              <a:endParaRPr b="0" lang="en-GB" sz="2200" spc="-1" strike="noStrike">
                <a:latin typeface="Arial"/>
              </a:endParaRPr>
            </a:p>
          </p:txBody>
        </p:sp>
      </p:grpSp>
      <p:sp>
        <p:nvSpPr>
          <p:cNvPr id="238" name="CustomShape 17"/>
          <p:cNvSpPr/>
          <p:nvPr/>
        </p:nvSpPr>
        <p:spPr>
          <a:xfrm>
            <a:off x="7701480" y="2229480"/>
            <a:ext cx="3387600" cy="3437640"/>
          </a:xfrm>
          <a:custGeom>
            <a:avLst/>
            <a:gdLst/>
            <a:ahLst/>
            <a:rect l="l" t="t" r="r" b="b"/>
            <a:pathLst>
              <a:path w="3387872" h="3437878">
                <a:moveTo>
                  <a:pt x="0" y="0"/>
                </a:moveTo>
                <a:lnTo>
                  <a:pt x="3387872" y="0"/>
                </a:lnTo>
                <a:lnTo>
                  <a:pt x="3387872" y="3437877"/>
                </a:lnTo>
                <a:lnTo>
                  <a:pt x="0" y="3437877"/>
                </a:lnTo>
                <a:lnTo>
                  <a:pt x="0" y="0"/>
                </a:lnTo>
                <a:close/>
              </a:path>
            </a:pathLst>
          </a:custGeom>
          <a:blipFill rotWithShape="0">
            <a:blip r:embed="rId2">
              <a:alphaModFix amt="9000"/>
            </a:blip>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1082</TotalTime>
  <Application>LibreOffice/7.0.3.1$Windows_X86_64 LibreOffice_project/d7547858d014d4cf69878db179d326fc3483e082</Application>
  <Words>1731</Words>
  <Paragraphs>185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
  <dc:description/>
  <dc:language>en-GB</dc:language>
  <cp:lastModifiedBy/>
  <dcterms:modified xsi:type="dcterms:W3CDTF">2023-09-23T18:31:41Z</dcterms:modified>
  <cp:revision>6</cp:revision>
  <dc:subject/>
  <dc:title>iCarb Presentation 2023_Bofa</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17</vt:i4>
  </property>
  <property fmtid="{D5CDD505-2E9C-101B-9397-08002B2CF9AE}" pid="8" name="PresentationFormat">
    <vt:lpwstr>Custom</vt:lpwstr>
  </property>
  <property fmtid="{D5CDD505-2E9C-101B-9397-08002B2CF9AE}" pid="9" name="ScaleCrop">
    <vt:bool>0</vt:bool>
  </property>
  <property fmtid="{D5CDD505-2E9C-101B-9397-08002B2CF9AE}" pid="10" name="ShareDoc">
    <vt:bool>0</vt:bool>
  </property>
  <property fmtid="{D5CDD505-2E9C-101B-9397-08002B2CF9AE}" pid="11" name="Slides">
    <vt:i4>21</vt:i4>
  </property>
</Properties>
</file>