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60" r:id="rId5"/>
    <p:sldId id="269" r:id="rId6"/>
    <p:sldId id="270" r:id="rId7"/>
    <p:sldId id="271" r:id="rId8"/>
    <p:sldId id="272" r:id="rId9"/>
    <p:sldId id="265" r:id="rId10"/>
    <p:sldId id="273" r:id="rId11"/>
    <p:sldId id="266" r:id="rId12"/>
    <p:sldId id="274" r:id="rId13"/>
    <p:sldId id="259" r:id="rId14"/>
    <p:sldId id="267" r:id="rId15"/>
    <p:sldId id="275" r:id="rId16"/>
    <p:sldId id="268" r:id="rId17"/>
    <p:sldId id="261" r:id="rId18"/>
    <p:sldId id="258" r:id="rId19"/>
  </p:sldIdLst>
  <p:sldSz cx="12193588" cy="685800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Master title style</a:t>
            </a:r>
            <a:endParaRPr lang="en-GB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35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US" sz="3200" b="0" strike="noStrike" spc="-1">
                <a:latin typeface="Arial"/>
              </a:rPr>
              <a:t>Edit Master text styles</a:t>
            </a: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35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US" sz="3200" b="0" strike="noStrike" spc="-1">
                <a:latin typeface="Arial"/>
              </a:rPr>
              <a:t>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Master title style</a:t>
            </a:r>
            <a:endParaRPr lang="en-GB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US" sz="3200" b="0" strike="noStrike" spc="-1">
                <a:latin typeface="Arial"/>
              </a:rPr>
              <a:t>Edit Master text styles</a:t>
            </a: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US" sz="3200" b="0" strike="noStrike" spc="-1">
                <a:latin typeface="Arial"/>
              </a:rPr>
              <a:t>Edit Master text styles</a:t>
            </a: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50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US" sz="3200" b="0" strike="noStrike" spc="-1">
                <a:latin typeface="Arial"/>
              </a:rPr>
              <a:t>Edit Master text styles</a:t>
            </a: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6232680" y="3682080"/>
            <a:ext cx="53550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US" sz="3200" b="0" strike="noStrike" spc="-1">
                <a:latin typeface="Arial"/>
              </a:rPr>
              <a:t>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Master title style</a:t>
            </a:r>
            <a:endParaRPr lang="en-GB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US" sz="3200" b="0" strike="noStrike" spc="-1">
                <a:latin typeface="Arial"/>
              </a:rPr>
              <a:t>Edit Master text styles</a:t>
            </a: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320000" y="1604520"/>
            <a:ext cx="3533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US" sz="3200" b="0" strike="noStrike" spc="-1">
                <a:latin typeface="Arial"/>
              </a:rPr>
              <a:t>Edit Master text styles</a:t>
            </a: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8030520" y="1604520"/>
            <a:ext cx="3533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US" sz="3200" b="0" strike="noStrike" spc="-1">
                <a:latin typeface="Arial"/>
              </a:rPr>
              <a:t>Edit Master text styles</a:t>
            </a: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US" sz="3200" b="0" strike="noStrike" spc="-1">
                <a:latin typeface="Arial"/>
              </a:rPr>
              <a:t>Edit Master text styles</a:t>
            </a: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4320000" y="3682080"/>
            <a:ext cx="3533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US" sz="3200" b="0" strike="noStrike" spc="-1">
                <a:latin typeface="Arial"/>
              </a:rPr>
              <a:t>Edit Master text styles</a:t>
            </a: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8030520" y="3682080"/>
            <a:ext cx="3533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US" sz="3200" b="0" strike="noStrike" spc="-1">
                <a:latin typeface="Arial"/>
              </a:rPr>
              <a:t>Edit Master text styles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352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352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352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50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Master title style</a:t>
            </a:r>
            <a:endParaRPr lang="en-GB" sz="4400" b="0" strike="noStrike" spc="-1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352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3200" b="0" strike="noStrike" spc="-1">
                <a:latin typeface="Arial"/>
              </a:rPr>
              <a:t>Click to edit Master subtitle style</a:t>
            </a:r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232680" y="3682080"/>
            <a:ext cx="53550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35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35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35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50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6232680" y="3682080"/>
            <a:ext cx="53550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320000" y="1604520"/>
            <a:ext cx="3533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8030520" y="1604520"/>
            <a:ext cx="3533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4320000" y="3682080"/>
            <a:ext cx="3533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8030520" y="3682080"/>
            <a:ext cx="3533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Master title style</a:t>
            </a:r>
            <a:endParaRPr lang="en-GB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352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US" sz="3200" b="0" strike="noStrike" spc="-1">
                <a:latin typeface="Arial"/>
              </a:rPr>
              <a:t>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Master title style</a:t>
            </a:r>
            <a:endParaRPr lang="en-GB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US" sz="3200" b="0" strike="noStrike" spc="-1">
                <a:latin typeface="Arial"/>
              </a:rPr>
              <a:t>Edit Master text styles</a:t>
            </a: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US" sz="3200" b="0" strike="noStrike" spc="-1">
                <a:latin typeface="Arial"/>
              </a:rPr>
              <a:t>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Master title style</a:t>
            </a:r>
            <a:endParaRPr lang="en-GB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352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3200" b="0" strike="noStrike" spc="-1">
                <a:latin typeface="Arial"/>
              </a:rPr>
              <a:t>Click to edit Master subtitle style</a:t>
            </a:r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Master title style</a:t>
            </a:r>
            <a:endParaRPr lang="en-GB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US" sz="3200" b="0" strike="noStrike" spc="-1">
                <a:latin typeface="Arial"/>
              </a:rPr>
              <a:t>Edit Master text styles</a:t>
            </a: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US" sz="3200" b="0" strike="noStrike" spc="-1">
                <a:latin typeface="Arial"/>
              </a:rPr>
              <a:t>Edit Master text styles</a:t>
            </a: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50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US" sz="3200" b="0" strike="noStrike" spc="-1">
                <a:latin typeface="Arial"/>
              </a:rPr>
              <a:t>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Master title style</a:t>
            </a:r>
            <a:endParaRPr lang="en-GB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US" sz="3200" b="0" strike="noStrike" spc="-1">
                <a:latin typeface="Arial"/>
              </a:rPr>
              <a:t>Edit Master text styles</a:t>
            </a: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US" sz="3200" b="0" strike="noStrike" spc="-1">
                <a:latin typeface="Arial"/>
              </a:rPr>
              <a:t>Edit Master text styles</a:t>
            </a: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232680" y="3682080"/>
            <a:ext cx="53550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US" sz="3200" b="0" strike="noStrike" spc="-1">
                <a:latin typeface="Arial"/>
              </a:rPr>
              <a:t>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Master title style</a:t>
            </a:r>
            <a:endParaRPr lang="en-GB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US" sz="3200" b="0" strike="noStrike" spc="-1">
                <a:latin typeface="Arial"/>
              </a:rPr>
              <a:t>Edit Master text styles</a:t>
            </a: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US" sz="3200" b="0" strike="noStrike" spc="-1">
                <a:latin typeface="Arial"/>
              </a:rPr>
              <a:t>Edit Master text styles</a:t>
            </a: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35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US" sz="3200" b="0" strike="noStrike" spc="-1">
                <a:latin typeface="Arial"/>
              </a:rPr>
              <a:t>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1"/>
          <p:cNvSpPr/>
          <p:nvPr/>
        </p:nvSpPr>
        <p:spPr>
          <a:xfrm>
            <a:off x="4038480" y="6356520"/>
            <a:ext cx="4114440" cy="3646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2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3800" cy="1323720"/>
          </a:xfrm>
          <a:prstGeom prst="rect">
            <a:avLst/>
          </a:prstGeom>
        </p:spPr>
        <p:txBody>
          <a:bodyPr lIns="90000" tIns="45000" rIns="90000" bIns="45000" anchor="ctr">
            <a:noAutofit/>
          </a:bodyPr>
          <a:lstStyle/>
          <a:p>
            <a:r>
              <a:rPr lang="en-GB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352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4038480" y="6356520"/>
            <a:ext cx="4114440" cy="3646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" name="PlaceHolder 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GB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352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1523880" y="1122480"/>
            <a:ext cx="9143640" cy="353067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ctr">
              <a:lnSpc>
                <a:spcPct val="9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6000" b="0" strike="noStrike" spc="-1" dirty="0">
                <a:solidFill>
                  <a:srgbClr val="000000"/>
                </a:solidFill>
                <a:latin typeface="Calibri Light"/>
              </a:rPr>
              <a:t>Impact of Location Selection on Whole Life Carbon of a Multi-National Manufacturing Facility </a:t>
            </a:r>
            <a:endParaRPr lang="en-GB" sz="6000" b="0" strike="noStrike" spc="-1" dirty="0"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1523880" y="5086954"/>
            <a:ext cx="9143640" cy="55676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400" b="0" strike="noStrike" spc="-1" dirty="0">
                <a:solidFill>
                  <a:srgbClr val="000000"/>
                </a:solidFill>
                <a:latin typeface="Calibri"/>
              </a:rPr>
              <a:t>Dr Rosi Fieldson &amp; Dr </a:t>
            </a:r>
            <a:r>
              <a:rPr lang="en-GB" sz="2400" b="0" strike="noStrike" spc="-1" dirty="0" err="1">
                <a:solidFill>
                  <a:srgbClr val="000000"/>
                </a:solidFill>
                <a:latin typeface="Calibri"/>
              </a:rPr>
              <a:t>Ozlem</a:t>
            </a:r>
            <a:r>
              <a:rPr lang="en-GB" sz="2400" b="0" strike="noStrike" spc="-1" dirty="0">
                <a:solidFill>
                  <a:srgbClr val="000000"/>
                </a:solidFill>
                <a:latin typeface="Calibri"/>
              </a:rPr>
              <a:t> Duran</a:t>
            </a:r>
            <a:endParaRPr lang="en-GB" sz="2400" b="0" strike="noStrike" spc="-1" dirty="0">
              <a:latin typeface="Arial"/>
            </a:endParaRPr>
          </a:p>
        </p:txBody>
      </p:sp>
      <p:sp>
        <p:nvSpPr>
          <p:cNvPr id="80" name="CustomShape 3"/>
          <p:cNvSpPr/>
          <p:nvPr/>
        </p:nvSpPr>
        <p:spPr>
          <a:xfrm>
            <a:off x="8460000" y="277920"/>
            <a:ext cx="1980000" cy="1217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ICARB 2023</a:t>
            </a:r>
            <a:endParaRPr lang="en-GB" sz="24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1600" b="0" i="1" strike="noStrike" spc="-1">
                <a:solidFill>
                  <a:srgbClr val="000000"/>
                </a:solidFill>
                <a:latin typeface="Times New Roman"/>
                <a:ea typeface="Microsoft YaHei"/>
              </a:rPr>
              <a:t> Measuring Net Zero</a:t>
            </a:r>
            <a:endParaRPr lang="en-GB" sz="16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16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1600" b="0" strike="noStrike" spc="-1">
              <a:latin typeface="Arial"/>
            </a:endParaRPr>
          </a:p>
        </p:txBody>
      </p:sp>
      <p:sp>
        <p:nvSpPr>
          <p:cNvPr id="81" name="Line 4"/>
          <p:cNvSpPr/>
          <p:nvPr/>
        </p:nvSpPr>
        <p:spPr>
          <a:xfrm flipH="1" flipV="1">
            <a:off x="853920" y="661680"/>
            <a:ext cx="9398160" cy="270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/>
          </a:p>
        </p:txBody>
      </p:sp>
      <p:pic>
        <p:nvPicPr>
          <p:cNvPr id="82" name="Picture 81"/>
          <p:cNvPicPr/>
          <p:nvPr/>
        </p:nvPicPr>
        <p:blipFill>
          <a:blip r:embed="rId2"/>
          <a:stretch/>
        </p:blipFill>
        <p:spPr>
          <a:xfrm>
            <a:off x="10376640" y="180000"/>
            <a:ext cx="1683360" cy="820800"/>
          </a:xfrm>
          <a:prstGeom prst="rect">
            <a:avLst/>
          </a:prstGeom>
          <a:ln w="0">
            <a:noFill/>
          </a:ln>
        </p:spPr>
      </p:pic>
      <p:pic>
        <p:nvPicPr>
          <p:cNvPr id="4" name="Picture 3" descr="A grey and green logo&#10;&#10;Description automatically generated">
            <a:extLst>
              <a:ext uri="{FF2B5EF4-FFF2-40B4-BE49-F238E27FC236}">
                <a16:creationId xmlns:a16="http://schemas.microsoft.com/office/drawing/2014/main" id="{3E6AAF7C-C46A-CF8D-BBB1-AC5CF2FEC4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9326" y="5247079"/>
            <a:ext cx="1454262" cy="145426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2282603-FE38-7F67-76DF-204FB0F7B8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81" y="5086954"/>
            <a:ext cx="1577477" cy="147078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309600" y="153720"/>
            <a:ext cx="11577240" cy="936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  <a:tab pos="11231280" algn="l"/>
              </a:tabLst>
            </a:pPr>
            <a:r>
              <a:rPr lang="en-GB" sz="3600" spc="-1" dirty="0">
                <a:solidFill>
                  <a:srgbClr val="000000"/>
                </a:solidFill>
                <a:latin typeface="Calibri Light"/>
              </a:rPr>
              <a:t>Discounting future carbon intensity</a:t>
            </a:r>
            <a:endParaRPr lang="en-GB" sz="3600" b="0" strike="noStrike" spc="-1" dirty="0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838080" y="2133720"/>
            <a:ext cx="10515240" cy="3128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b="0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b="0" strike="noStrike" spc="-1" dirty="0">
              <a:latin typeface="Arial"/>
            </a:endParaRPr>
          </a:p>
        </p:txBody>
      </p:sp>
      <p:sp>
        <p:nvSpPr>
          <p:cNvPr id="85" name="Line 3"/>
          <p:cNvSpPr/>
          <p:nvPr/>
        </p:nvSpPr>
        <p:spPr>
          <a:xfrm flipH="1">
            <a:off x="836280" y="1224000"/>
            <a:ext cx="10518840" cy="14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9CC9DD7C-08A5-FD48-4EC4-EE93B2247B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80" y="1444675"/>
            <a:ext cx="8071746" cy="5115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4930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309600" y="153720"/>
            <a:ext cx="11577240" cy="936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  <a:tab pos="11231280" algn="l"/>
              </a:tabLst>
            </a:pPr>
            <a:r>
              <a:rPr lang="en-GB" sz="3600" b="0" strike="noStrike" spc="-1" dirty="0">
                <a:solidFill>
                  <a:srgbClr val="000000"/>
                </a:solidFill>
                <a:latin typeface="Calibri Light"/>
              </a:rPr>
              <a:t>Questioning Whole Life </a:t>
            </a:r>
            <a:r>
              <a:rPr lang="en-GB" sz="3600" spc="-1" dirty="0">
                <a:solidFill>
                  <a:srgbClr val="000000"/>
                </a:solidFill>
                <a:latin typeface="Calibri Light"/>
              </a:rPr>
              <a:t>C</a:t>
            </a:r>
            <a:r>
              <a:rPr lang="en-GB" sz="3600" b="0" strike="noStrike" spc="-1" dirty="0">
                <a:solidFill>
                  <a:srgbClr val="000000"/>
                </a:solidFill>
                <a:latin typeface="Calibri Light"/>
              </a:rPr>
              <a:t>arbon metrics</a:t>
            </a:r>
            <a:endParaRPr lang="en-GB" sz="3600" b="0" strike="noStrike" spc="-1" dirty="0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838080" y="2133720"/>
            <a:ext cx="10515240" cy="3128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b="0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b="0" strike="noStrike" spc="-1" dirty="0">
              <a:latin typeface="Arial"/>
            </a:endParaRPr>
          </a:p>
        </p:txBody>
      </p:sp>
      <p:sp>
        <p:nvSpPr>
          <p:cNvPr id="85" name="Line 3"/>
          <p:cNvSpPr/>
          <p:nvPr/>
        </p:nvSpPr>
        <p:spPr>
          <a:xfrm flipH="1">
            <a:off x="836280" y="1224000"/>
            <a:ext cx="10518840" cy="14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/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249066BB-12DF-0CF3-F90B-0D71F597D3AF}"/>
              </a:ext>
            </a:extLst>
          </p:cNvPr>
          <p:cNvSpPr/>
          <p:nvPr/>
        </p:nvSpPr>
        <p:spPr>
          <a:xfrm>
            <a:off x="990480" y="1456614"/>
            <a:ext cx="10515240" cy="3957906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457200" indent="-457200">
              <a:lnSpc>
                <a:spcPct val="150000"/>
              </a:lnSpc>
              <a:spcBef>
                <a:spcPts val="998"/>
              </a:spcBef>
              <a:buFont typeface="Arial" panose="020B0604020202020204" pitchFamily="34" charset="0"/>
              <a:buChar char="•"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spc="-1" dirty="0">
                <a:solidFill>
                  <a:srgbClr val="000000"/>
                </a:solidFill>
                <a:latin typeface="Calibri"/>
                <a:ea typeface="DejaVu Sans"/>
              </a:rPr>
              <a:t>Using GIA </a:t>
            </a:r>
            <a:r>
              <a:rPr lang="en-GB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when considering the walkable service voids/ceilings pushes the building above UK targets for embodied impact rate</a:t>
            </a:r>
          </a:p>
          <a:p>
            <a:pPr marL="457200" indent="-457200">
              <a:lnSpc>
                <a:spcPct val="150000"/>
              </a:lnSpc>
              <a:spcBef>
                <a:spcPts val="998"/>
              </a:spcBef>
              <a:buFont typeface="Arial" panose="020B0604020202020204" pitchFamily="34" charset="0"/>
              <a:buChar char="•"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spc="-1" dirty="0">
                <a:solidFill>
                  <a:srgbClr val="000000"/>
                </a:solidFill>
                <a:latin typeface="Calibri"/>
              </a:rPr>
              <a:t>Longer reference period than true design life</a:t>
            </a:r>
          </a:p>
          <a:p>
            <a:pPr marL="457200" indent="-457200">
              <a:lnSpc>
                <a:spcPct val="150000"/>
              </a:lnSpc>
              <a:spcBef>
                <a:spcPts val="998"/>
              </a:spcBef>
              <a:buFont typeface="Arial" panose="020B0604020202020204" pitchFamily="34" charset="0"/>
              <a:buChar char="•"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spc="-1" dirty="0">
                <a:solidFill>
                  <a:srgbClr val="000000"/>
                </a:solidFill>
                <a:latin typeface="Calibri"/>
              </a:rPr>
              <a:t>Reliance on national decarbonisation targets may be a risky strategy for big corporations that have committed to zero carbon deadlines</a:t>
            </a:r>
          </a:p>
          <a:p>
            <a:pPr marL="457200" indent="-457200">
              <a:lnSpc>
                <a:spcPct val="150000"/>
              </a:lnSpc>
              <a:spcBef>
                <a:spcPts val="998"/>
              </a:spcBef>
              <a:buFont typeface="Arial" panose="020B0604020202020204" pitchFamily="34" charset="0"/>
              <a:buChar char="•"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spc="-1" dirty="0">
                <a:solidFill>
                  <a:srgbClr val="000000"/>
                </a:solidFill>
                <a:latin typeface="Calibri"/>
              </a:rPr>
              <a:t>Preference for off-grid and on-site generation seem preferable </a:t>
            </a: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6332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309600" y="153720"/>
            <a:ext cx="11577240" cy="936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  <a:tab pos="11231280" algn="l"/>
              </a:tabLst>
            </a:pPr>
            <a:r>
              <a:rPr lang="en-GB" sz="3600" spc="-1" dirty="0">
                <a:solidFill>
                  <a:srgbClr val="000000"/>
                </a:solidFill>
                <a:latin typeface="Calibri Light"/>
              </a:rPr>
              <a:t>Impact up to first cycle of services replacement</a:t>
            </a:r>
            <a:endParaRPr lang="en-GB" sz="3600" b="0" strike="noStrike" spc="-1" dirty="0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838080" y="2133720"/>
            <a:ext cx="10515240" cy="3128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Body Text</a:t>
            </a:r>
            <a:endParaRPr lang="en-GB" sz="2800" b="0" strike="noStrike" spc="-1">
              <a:latin typeface="Arial"/>
            </a:endParaRPr>
          </a:p>
        </p:txBody>
      </p:sp>
      <p:sp>
        <p:nvSpPr>
          <p:cNvPr id="85" name="Line 3"/>
          <p:cNvSpPr/>
          <p:nvPr/>
        </p:nvSpPr>
        <p:spPr>
          <a:xfrm flipH="1">
            <a:off x="836280" y="1224000"/>
            <a:ext cx="10518840" cy="14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/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B87816CB-35A8-BE6B-86A2-4638DE6BFB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81" y="1359721"/>
            <a:ext cx="7776777" cy="4928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CA0E1D4-6BCD-A98B-D270-EE256924078B}"/>
              </a:ext>
            </a:extLst>
          </p:cNvPr>
          <p:cNvSpPr txBox="1"/>
          <p:nvPr/>
        </p:nvSpPr>
        <p:spPr>
          <a:xfrm>
            <a:off x="839189" y="6381114"/>
            <a:ext cx="93273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Proportionality of embodied impacts on operation in the first 15 years (kgCO</a:t>
            </a:r>
            <a:r>
              <a:rPr lang="en-GB" sz="1400" b="0" i="0" baseline="-25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e) 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7481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309600" y="153720"/>
            <a:ext cx="11577240" cy="936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  <a:tab pos="11231280" algn="l"/>
              </a:tabLst>
            </a:pPr>
            <a:r>
              <a:rPr lang="en-GB" sz="3600" b="0" strike="noStrike" spc="-1" dirty="0">
                <a:solidFill>
                  <a:srgbClr val="000000"/>
                </a:solidFill>
                <a:latin typeface="Calibri Light"/>
              </a:rPr>
              <a:t>Recommendations (end user)</a:t>
            </a:r>
            <a:endParaRPr lang="en-GB" sz="3600" b="0" strike="noStrike" spc="-1" dirty="0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838080" y="1525440"/>
            <a:ext cx="10515240" cy="37366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457200" indent="-457200">
              <a:lnSpc>
                <a:spcPct val="150000"/>
              </a:lnSpc>
              <a:spcBef>
                <a:spcPts val="998"/>
              </a:spcBef>
              <a:buFont typeface="Arial" panose="020B0604020202020204" pitchFamily="34" charset="0"/>
              <a:buChar char="•"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spc="-1" dirty="0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r>
              <a:rPr lang="en-GB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rioritising savings in manufacturing processes </a:t>
            </a:r>
          </a:p>
          <a:p>
            <a:pPr marL="457200" indent="-457200">
              <a:lnSpc>
                <a:spcPct val="150000"/>
              </a:lnSpc>
              <a:spcBef>
                <a:spcPts val="998"/>
              </a:spcBef>
              <a:buFont typeface="Arial" panose="020B0604020202020204" pitchFamily="34" charset="0"/>
              <a:buChar char="•"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Utilising parametric models and digital twins to model embodied </a:t>
            </a:r>
            <a:r>
              <a:rPr lang="en-GB" sz="2800" spc="-1" dirty="0">
                <a:solidFill>
                  <a:srgbClr val="000000"/>
                </a:solidFill>
                <a:latin typeface="Calibri"/>
                <a:ea typeface="DejaVu Sans"/>
              </a:rPr>
              <a:t>emissions</a:t>
            </a:r>
          </a:p>
          <a:p>
            <a:pPr marL="457200" indent="-457200">
              <a:lnSpc>
                <a:spcPct val="150000"/>
              </a:lnSpc>
              <a:spcBef>
                <a:spcPts val="998"/>
              </a:spcBef>
              <a:buFont typeface="Arial" panose="020B0604020202020204" pitchFamily="34" charset="0"/>
              <a:buChar char="•"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Retaining EPD information to assess end of life decisions for materials and products when future refurbishment or demolition occurs</a:t>
            </a:r>
          </a:p>
          <a:p>
            <a:pPr marL="457200" indent="-457200">
              <a:lnSpc>
                <a:spcPct val="150000"/>
              </a:lnSpc>
              <a:spcBef>
                <a:spcPts val="998"/>
              </a:spcBef>
              <a:buFont typeface="Arial" panose="020B0604020202020204" pitchFamily="34" charset="0"/>
              <a:buChar char="•"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spc="-1" dirty="0">
                <a:solidFill>
                  <a:srgbClr val="000000"/>
                </a:solidFill>
                <a:latin typeface="Calibri"/>
              </a:rPr>
              <a:t>Particular focus on frequency of replacing services</a:t>
            </a:r>
            <a:endParaRPr lang="en-GB" sz="2800" b="0" strike="noStrike" spc="-1" dirty="0">
              <a:latin typeface="Arial"/>
            </a:endParaRPr>
          </a:p>
        </p:txBody>
      </p:sp>
      <p:sp>
        <p:nvSpPr>
          <p:cNvPr id="85" name="Line 3"/>
          <p:cNvSpPr/>
          <p:nvPr/>
        </p:nvSpPr>
        <p:spPr>
          <a:xfrm flipH="1">
            <a:off x="836280" y="1224000"/>
            <a:ext cx="10518840" cy="14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54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309600" y="153720"/>
            <a:ext cx="11577240" cy="936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  <a:tab pos="11231280" algn="l"/>
              </a:tabLst>
            </a:pPr>
            <a:r>
              <a:rPr lang="en-GB" sz="3600" b="0" strike="noStrike" spc="-1" dirty="0">
                <a:solidFill>
                  <a:srgbClr val="000000"/>
                </a:solidFill>
                <a:latin typeface="Calibri Light"/>
              </a:rPr>
              <a:t>Recommendations (end user)</a:t>
            </a:r>
            <a:endParaRPr lang="en-GB" sz="3600" b="0" strike="noStrike" spc="-1" dirty="0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838080" y="1476279"/>
            <a:ext cx="10515240" cy="3785841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1.	Scope opportunities and constraints for local decarbonisation and energy reduction adaptations  </a:t>
            </a: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2.	Model operational energy targets and design life with local grid emissions both with and without proposed national decarbonisation  </a:t>
            </a: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3.	Test frame selection impact including construction methodology (i.e. offsite)   </a:t>
            </a: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4.	Refine modelling with materials for the envelope, cladding and internal finishes </a:t>
            </a: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5.	Engage suppliers and contractors in the EPD and fuel consumption conversation alongside procurement pathways. </a:t>
            </a:r>
            <a:endParaRPr lang="en-GB" sz="2800" b="0" strike="noStrike" spc="-1" dirty="0">
              <a:latin typeface="Arial"/>
            </a:endParaRPr>
          </a:p>
        </p:txBody>
      </p:sp>
      <p:sp>
        <p:nvSpPr>
          <p:cNvPr id="85" name="Line 3"/>
          <p:cNvSpPr/>
          <p:nvPr/>
        </p:nvSpPr>
        <p:spPr>
          <a:xfrm flipH="1">
            <a:off x="836280" y="1224000"/>
            <a:ext cx="10518840" cy="14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8692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309600" y="153720"/>
            <a:ext cx="11577240" cy="936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  <a:tab pos="11231280" algn="l"/>
              </a:tabLst>
            </a:pPr>
            <a:r>
              <a:rPr lang="en-GB" sz="3600" b="0" strike="noStrike" spc="-1" dirty="0">
                <a:solidFill>
                  <a:srgbClr val="000000"/>
                </a:solidFill>
                <a:latin typeface="Calibri Light"/>
              </a:rPr>
              <a:t>Recommendations (UK construction industry)</a:t>
            </a:r>
            <a:endParaRPr lang="en-GB" sz="3600" b="0" strike="noStrike" spc="-1" dirty="0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838080" y="1224000"/>
            <a:ext cx="10515240" cy="4038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514350" indent="-514350">
              <a:lnSpc>
                <a:spcPct val="150000"/>
              </a:lnSpc>
              <a:spcBef>
                <a:spcPts val="998"/>
              </a:spcBef>
              <a:buFont typeface="+mj-lt"/>
              <a:buAutoNum type="arabicPeriod"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b="0" strike="noStrike" spc="-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Include LCA in procurement approach and contract documentation and adopt benchmark/target</a:t>
            </a:r>
          </a:p>
          <a:p>
            <a:pPr marL="514350" indent="-514350">
              <a:lnSpc>
                <a:spcPct val="150000"/>
              </a:lnSpc>
              <a:spcBef>
                <a:spcPts val="998"/>
              </a:spcBef>
              <a:buFont typeface="+mj-lt"/>
              <a:buAutoNum type="arabicPeriod"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spc="-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Pay close attention to the geography of supply-chain mapping</a:t>
            </a:r>
          </a:p>
          <a:p>
            <a:pPr marL="514350" indent="-514350">
              <a:lnSpc>
                <a:spcPct val="150000"/>
              </a:lnSpc>
              <a:spcBef>
                <a:spcPts val="998"/>
              </a:spcBef>
              <a:buFont typeface="+mj-lt"/>
              <a:buAutoNum type="arabicPeriod"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b="0" strike="noStrike" spc="-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Scope 1 an</a:t>
            </a:r>
            <a:r>
              <a:rPr lang="en-GB" sz="2800" spc="-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 2 emissions will be monitored closely by commercial end users</a:t>
            </a:r>
          </a:p>
          <a:p>
            <a:pPr marL="514350" indent="-514350">
              <a:lnSpc>
                <a:spcPct val="150000"/>
              </a:lnSpc>
              <a:spcBef>
                <a:spcPts val="998"/>
              </a:spcBef>
              <a:buFont typeface="+mj-lt"/>
              <a:buAutoNum type="arabicPeriod"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b="0" strike="noStrike" spc="-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Building services must be considered carefully</a:t>
            </a: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b="0" strike="noStrike" spc="-1" dirty="0">
              <a:latin typeface="Arial"/>
            </a:endParaRPr>
          </a:p>
        </p:txBody>
      </p:sp>
      <p:sp>
        <p:nvSpPr>
          <p:cNvPr id="85" name="Line 3"/>
          <p:cNvSpPr/>
          <p:nvPr/>
        </p:nvSpPr>
        <p:spPr>
          <a:xfrm flipH="1">
            <a:off x="836280" y="1224000"/>
            <a:ext cx="10518840" cy="14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601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309600" y="153720"/>
            <a:ext cx="11577240" cy="936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  <a:tab pos="11231280" algn="l"/>
              </a:tabLst>
            </a:pPr>
            <a:r>
              <a:rPr lang="en-GB" sz="3600" b="0" strike="noStrike" spc="-1" dirty="0">
                <a:solidFill>
                  <a:srgbClr val="000000"/>
                </a:solidFill>
                <a:latin typeface="Calibri Light"/>
              </a:rPr>
              <a:t>Limitations</a:t>
            </a:r>
            <a:endParaRPr lang="en-GB" sz="3600" b="0" strike="noStrike" spc="-1" dirty="0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838080" y="1456614"/>
            <a:ext cx="10515240" cy="3805506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spc="-1" dirty="0">
                <a:solidFill>
                  <a:srgbClr val="000000"/>
                </a:solidFill>
                <a:latin typeface="Calibri"/>
              </a:rPr>
              <a:t>Availability of EPD in a wide construction range of materials limits accurate results for use of LCA in strategic business decisions </a:t>
            </a: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spc="-1" dirty="0">
                <a:solidFill>
                  <a:srgbClr val="000000"/>
                </a:solidFill>
                <a:latin typeface="Calibri"/>
              </a:rPr>
              <a:t>The research used one software tool and its associated databases</a:t>
            </a: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spc="-1" dirty="0">
                <a:solidFill>
                  <a:srgbClr val="000000"/>
                </a:solidFill>
                <a:latin typeface="Calibri"/>
              </a:rPr>
              <a:t>Confidential use of a parametric model and collaboration with project design team  </a:t>
            </a: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b="0" strike="noStrike" spc="-1" dirty="0">
              <a:latin typeface="Arial"/>
            </a:endParaRPr>
          </a:p>
        </p:txBody>
      </p:sp>
      <p:sp>
        <p:nvSpPr>
          <p:cNvPr id="85" name="Line 3"/>
          <p:cNvSpPr/>
          <p:nvPr/>
        </p:nvSpPr>
        <p:spPr>
          <a:xfrm flipH="1">
            <a:off x="836280" y="1224000"/>
            <a:ext cx="10518840" cy="14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122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309600" y="153720"/>
            <a:ext cx="11577240" cy="936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  <a:tab pos="11231280" algn="l"/>
              </a:tabLst>
            </a:pPr>
            <a:r>
              <a:rPr lang="en-GB" sz="3600" b="0" strike="noStrike" spc="-1" dirty="0">
                <a:solidFill>
                  <a:srgbClr val="000000"/>
                </a:solidFill>
                <a:latin typeface="Calibri Light"/>
              </a:rPr>
              <a:t>Conclusions</a:t>
            </a:r>
            <a:endParaRPr lang="en-GB" sz="3600" b="0" strike="noStrike" spc="-1" dirty="0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838080" y="1615370"/>
            <a:ext cx="10515240" cy="364675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Urgency for LCA to be communicated and more EPD published</a:t>
            </a: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b="0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spc="-1" dirty="0">
                <a:solidFill>
                  <a:srgbClr val="000000"/>
                </a:solidFill>
                <a:latin typeface="Calibri"/>
                <a:ea typeface="DejaVu Sans"/>
              </a:rPr>
              <a:t>Uncertainty about the pace and effectiveness of grid decarbonisation could limit focus on embodied impact</a:t>
            </a: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b="0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Productivity may always precede flexibility </a:t>
            </a:r>
            <a:r>
              <a:rPr lang="en-GB" sz="2800" spc="-1" dirty="0">
                <a:solidFill>
                  <a:srgbClr val="000000"/>
                </a:solidFill>
                <a:latin typeface="Calibri"/>
                <a:ea typeface="DejaVu Sans"/>
              </a:rPr>
              <a:t>in capital investment decisions (limiting longevity of assets)</a:t>
            </a:r>
            <a:endParaRPr lang="en-GB" sz="2800" b="0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b="0" strike="noStrike" spc="-1" dirty="0">
              <a:latin typeface="Arial"/>
            </a:endParaRPr>
          </a:p>
        </p:txBody>
      </p:sp>
      <p:sp>
        <p:nvSpPr>
          <p:cNvPr id="85" name="Line 3"/>
          <p:cNvSpPr/>
          <p:nvPr/>
        </p:nvSpPr>
        <p:spPr>
          <a:xfrm flipH="1">
            <a:off x="836280" y="1224000"/>
            <a:ext cx="10518840" cy="14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554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309600" y="153720"/>
            <a:ext cx="11577240" cy="936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  <a:tab pos="11231280" algn="l"/>
              </a:tabLst>
            </a:pPr>
            <a:r>
              <a:rPr lang="en-GB" sz="3600" b="0" strike="noStrike" spc="-1" dirty="0">
                <a:solidFill>
                  <a:srgbClr val="000000"/>
                </a:solidFill>
                <a:latin typeface="Calibri Light"/>
              </a:rPr>
              <a:t>Introduction</a:t>
            </a:r>
            <a:endParaRPr lang="en-GB" sz="3600" b="0" strike="noStrike" spc="-1" dirty="0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838080" y="1376516"/>
            <a:ext cx="10515240" cy="3885604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457200" indent="-457200">
              <a:spcBef>
                <a:spcPts val="998"/>
              </a:spcBef>
              <a:buFont typeface="Arial" panose="020B0604020202020204" pitchFamily="34" charset="0"/>
              <a:buChar char="•"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Global manufacturing characterised by  high scope 1 and 2 energy use</a:t>
            </a:r>
          </a:p>
          <a:p>
            <a:pPr marL="457200" indent="-457200">
              <a:spcBef>
                <a:spcPts val="998"/>
              </a:spcBef>
              <a:buFont typeface="Arial" panose="020B0604020202020204" pitchFamily="34" charset="0"/>
              <a:buChar char="•"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Increasingly corporations are required to report and reduce scope 3 emissions</a:t>
            </a:r>
          </a:p>
          <a:p>
            <a:pPr marL="457200" indent="-457200">
              <a:spcBef>
                <a:spcPts val="998"/>
              </a:spcBef>
              <a:buFont typeface="Arial" panose="020B0604020202020204" pitchFamily="34" charset="0"/>
              <a:buChar char="•"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spc="-1" dirty="0">
                <a:solidFill>
                  <a:srgbClr val="000000"/>
                </a:solidFill>
                <a:latin typeface="Calibri"/>
              </a:rPr>
              <a:t>They may have set strategic and challenging targets to meet net zero before or by 2050 </a:t>
            </a:r>
          </a:p>
          <a:p>
            <a:pPr marL="457200" indent="-457200">
              <a:spcBef>
                <a:spcPts val="998"/>
              </a:spcBef>
              <a:buFont typeface="Arial" panose="020B0604020202020204" pitchFamily="34" charset="0"/>
              <a:buChar char="•"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b="0" strike="noStrike" spc="-1" dirty="0">
                <a:solidFill>
                  <a:srgbClr val="000000"/>
                </a:solidFill>
                <a:latin typeface="Calibri"/>
              </a:rPr>
              <a:t>They may need to </a:t>
            </a:r>
            <a:r>
              <a:rPr lang="en-GB" sz="2800" spc="-1" dirty="0">
                <a:solidFill>
                  <a:srgbClr val="000000"/>
                </a:solidFill>
                <a:latin typeface="Calibri"/>
              </a:rPr>
              <a:t>purchase offsetting against scope 3 emissions</a:t>
            </a:r>
          </a:p>
          <a:p>
            <a:pPr marL="457200" indent="-457200">
              <a:spcBef>
                <a:spcPts val="998"/>
              </a:spcBef>
              <a:buFont typeface="Arial" panose="020B0604020202020204" pitchFamily="34" charset="0"/>
              <a:buChar char="•"/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b="0" strike="noStrike" spc="-1" dirty="0">
                <a:solidFill>
                  <a:srgbClr val="000000"/>
                </a:solidFill>
                <a:latin typeface="Calibri"/>
              </a:rPr>
              <a:t>The amount of carbon emitted will vary depending on </a:t>
            </a:r>
            <a:r>
              <a:rPr lang="en-GB" sz="2800" spc="-1" dirty="0">
                <a:solidFill>
                  <a:srgbClr val="000000"/>
                </a:solidFill>
                <a:latin typeface="Calibri"/>
              </a:rPr>
              <a:t>where manufacturing is located</a:t>
            </a:r>
            <a:endParaRPr lang="en-GB" sz="2800" b="0" strike="noStrike" spc="-1" dirty="0">
              <a:latin typeface="Arial"/>
            </a:endParaRPr>
          </a:p>
        </p:txBody>
      </p:sp>
      <p:sp>
        <p:nvSpPr>
          <p:cNvPr id="85" name="Line 3"/>
          <p:cNvSpPr/>
          <p:nvPr/>
        </p:nvSpPr>
        <p:spPr>
          <a:xfrm flipH="1">
            <a:off x="836280" y="1224000"/>
            <a:ext cx="10518840" cy="14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309600" y="153720"/>
            <a:ext cx="11577240" cy="936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  <a:tab pos="11231280" algn="l"/>
              </a:tabLst>
            </a:pPr>
            <a:r>
              <a:rPr lang="en-GB" sz="3600" b="0" strike="noStrike" spc="-1" dirty="0">
                <a:solidFill>
                  <a:srgbClr val="000000"/>
                </a:solidFill>
                <a:latin typeface="Calibri Light"/>
              </a:rPr>
              <a:t>Baseline project LCA</a:t>
            </a:r>
            <a:endParaRPr lang="en-GB" sz="3600" b="0" strike="noStrike" spc="-1" dirty="0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8675977" y="1595880"/>
            <a:ext cx="2957172" cy="3128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Manufacturing facility recently completed in UK</a:t>
            </a: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spc="-1" dirty="0">
                <a:solidFill>
                  <a:srgbClr val="000000"/>
                </a:solidFill>
                <a:latin typeface="Calibri"/>
                <a:ea typeface="DejaVu Sans"/>
              </a:rPr>
              <a:t>High unregulated energy consumption</a:t>
            </a: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spc="-1" dirty="0">
                <a:solidFill>
                  <a:srgbClr val="000000"/>
                </a:solidFill>
                <a:latin typeface="Calibri"/>
                <a:ea typeface="DejaVu Sans"/>
              </a:rPr>
              <a:t>Heavily serviced with walkable ceiling voids (off-site manufactured)</a:t>
            </a: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b="0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b="0" strike="noStrike" spc="-1" dirty="0">
              <a:latin typeface="Arial"/>
            </a:endParaRPr>
          </a:p>
        </p:txBody>
      </p:sp>
      <p:sp>
        <p:nvSpPr>
          <p:cNvPr id="85" name="Line 3"/>
          <p:cNvSpPr/>
          <p:nvPr/>
        </p:nvSpPr>
        <p:spPr>
          <a:xfrm flipH="1">
            <a:off x="836280" y="1224000"/>
            <a:ext cx="10518840" cy="14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38BACCF-AE18-7803-C352-368A7C515B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39" y="1595880"/>
            <a:ext cx="7467104" cy="3080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910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309600" y="153720"/>
            <a:ext cx="11577240" cy="936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  <a:tab pos="11231280" algn="l"/>
              </a:tabLst>
            </a:pPr>
            <a:r>
              <a:rPr lang="en-GB" sz="3600" b="0" strike="noStrike" spc="-1" dirty="0">
                <a:solidFill>
                  <a:srgbClr val="000000"/>
                </a:solidFill>
                <a:latin typeface="Calibri Light"/>
              </a:rPr>
              <a:t>Baseline project Energy use (B6)</a:t>
            </a:r>
            <a:endParaRPr lang="en-GB" sz="3600" b="0" strike="noStrike" spc="-1" dirty="0">
              <a:latin typeface="Arial"/>
            </a:endParaRPr>
          </a:p>
        </p:txBody>
      </p:sp>
      <p:sp>
        <p:nvSpPr>
          <p:cNvPr id="85" name="Line 3"/>
          <p:cNvSpPr/>
          <p:nvPr/>
        </p:nvSpPr>
        <p:spPr>
          <a:xfrm flipH="1">
            <a:off x="836280" y="1224000"/>
            <a:ext cx="10518840" cy="14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92EF56-775C-E7ED-2460-917373684E0C}"/>
              </a:ext>
            </a:extLst>
          </p:cNvPr>
          <p:cNvSpPr txBox="1"/>
          <p:nvPr/>
        </p:nvSpPr>
        <p:spPr>
          <a:xfrm>
            <a:off x="471948" y="6244783"/>
            <a:ext cx="105188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Calculated operational energy consumption based on BRUKL output (B6) 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C47A90C-0EF1-086A-CA5F-A28E1FBBA4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538813"/>
              </p:ext>
            </p:extLst>
          </p:nvPr>
        </p:nvGraphicFramePr>
        <p:xfrm>
          <a:off x="904568" y="1359720"/>
          <a:ext cx="10450552" cy="473817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327467">
                  <a:extLst>
                    <a:ext uri="{9D8B030D-6E8A-4147-A177-3AD203B41FA5}">
                      <a16:colId xmlns:a16="http://schemas.microsoft.com/office/drawing/2014/main" val="3676835873"/>
                    </a:ext>
                  </a:extLst>
                </a:gridCol>
                <a:gridCol w="2075899">
                  <a:extLst>
                    <a:ext uri="{9D8B030D-6E8A-4147-A177-3AD203B41FA5}">
                      <a16:colId xmlns:a16="http://schemas.microsoft.com/office/drawing/2014/main" val="291712035"/>
                    </a:ext>
                  </a:extLst>
                </a:gridCol>
                <a:gridCol w="2003695">
                  <a:extLst>
                    <a:ext uri="{9D8B030D-6E8A-4147-A177-3AD203B41FA5}">
                      <a16:colId xmlns:a16="http://schemas.microsoft.com/office/drawing/2014/main" val="2379339655"/>
                    </a:ext>
                  </a:extLst>
                </a:gridCol>
                <a:gridCol w="1985642">
                  <a:extLst>
                    <a:ext uri="{9D8B030D-6E8A-4147-A177-3AD203B41FA5}">
                      <a16:colId xmlns:a16="http://schemas.microsoft.com/office/drawing/2014/main" val="808688342"/>
                    </a:ext>
                  </a:extLst>
                </a:gridCol>
                <a:gridCol w="2057849">
                  <a:extLst>
                    <a:ext uri="{9D8B030D-6E8A-4147-A177-3AD203B41FA5}">
                      <a16:colId xmlns:a16="http://schemas.microsoft.com/office/drawing/2014/main" val="4083543145"/>
                    </a:ext>
                  </a:extLst>
                </a:gridCol>
              </a:tblGrid>
              <a:tr h="479840">
                <a:tc gridSpan="3">
                  <a:txBody>
                    <a:bodyPr/>
                    <a:lstStyle/>
                    <a:p>
                      <a:pPr algn="just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Energy Consumption 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7561.1 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m</a:t>
                      </a:r>
                      <a:r>
                        <a:rPr lang="en-GB" sz="1400" b="1" baseline="30000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extLst>
                  <a:ext uri="{0D108BD9-81ED-4DB2-BD59-A6C34878D82A}">
                    <a16:rowId xmlns:a16="http://schemas.microsoft.com/office/drawing/2014/main" val="4110150214"/>
                  </a:ext>
                </a:extLst>
              </a:tr>
              <a:tr h="330405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 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Actual kWh/m</a:t>
                      </a:r>
                      <a:r>
                        <a:rPr lang="en-GB" sz="1400" b="1" baseline="30000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 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Annual kWh 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BRUKL %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Total %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extLst>
                  <a:ext uri="{0D108BD9-81ED-4DB2-BD59-A6C34878D82A}">
                    <a16:rowId xmlns:a16="http://schemas.microsoft.com/office/drawing/2014/main" val="3446079134"/>
                  </a:ext>
                </a:extLst>
              </a:tr>
              <a:tr h="284289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Heating 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3.36 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25,405 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9.37%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 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extLst>
                  <a:ext uri="{0D108BD9-81ED-4DB2-BD59-A6C34878D82A}">
                    <a16:rowId xmlns:a16="http://schemas.microsoft.com/office/drawing/2014/main" val="3519349106"/>
                  </a:ext>
                </a:extLst>
              </a:tr>
              <a:tr h="284289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Cooling 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9.65 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72,965 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26.91%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 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extLst>
                  <a:ext uri="{0D108BD9-81ED-4DB2-BD59-A6C34878D82A}">
                    <a16:rowId xmlns:a16="http://schemas.microsoft.com/office/drawing/2014/main" val="3578193579"/>
                  </a:ext>
                </a:extLst>
              </a:tr>
              <a:tr h="284289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Auxiliary 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11.28 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85,289 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31.46%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 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extLst>
                  <a:ext uri="{0D108BD9-81ED-4DB2-BD59-A6C34878D82A}">
                    <a16:rowId xmlns:a16="http://schemas.microsoft.com/office/drawing/2014/main" val="2846969926"/>
                  </a:ext>
                </a:extLst>
              </a:tr>
              <a:tr h="284289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Lighting 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8.24 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62,303 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22.98%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 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extLst>
                  <a:ext uri="{0D108BD9-81ED-4DB2-BD59-A6C34878D82A}">
                    <a16:rowId xmlns:a16="http://schemas.microsoft.com/office/drawing/2014/main" val="1003841491"/>
                  </a:ext>
                </a:extLst>
              </a:tr>
              <a:tr h="284289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Hot water 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3.34 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25,254 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9.31%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 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extLst>
                  <a:ext uri="{0D108BD9-81ED-4DB2-BD59-A6C34878D82A}">
                    <a16:rowId xmlns:a16="http://schemas.microsoft.com/office/drawing/2014/main" val="526544182"/>
                  </a:ext>
                </a:extLst>
              </a:tr>
              <a:tr h="330405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BRUKL Total regulated 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35.86 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271,141 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 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16.61%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extLst>
                  <a:ext uri="{0D108BD9-81ED-4DB2-BD59-A6C34878D82A}">
                    <a16:rowId xmlns:a16="http://schemas.microsoft.com/office/drawing/2014/main" val="186449301"/>
                  </a:ext>
                </a:extLst>
              </a:tr>
              <a:tr h="284289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Equipment 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180.05 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1,361,376 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 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83.39%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extLst>
                  <a:ext uri="{0D108BD9-81ED-4DB2-BD59-A6C34878D82A}">
                    <a16:rowId xmlns:a16="http://schemas.microsoft.com/office/drawing/2014/main" val="3588134933"/>
                  </a:ext>
                </a:extLst>
              </a:tr>
              <a:tr h="330405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Total consumption 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215.91 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1,632,517 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 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 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extLst>
                  <a:ext uri="{0D108BD9-81ED-4DB2-BD59-A6C34878D82A}">
                    <a16:rowId xmlns:a16="http://schemas.microsoft.com/office/drawing/2014/main" val="994723524"/>
                  </a:ext>
                </a:extLst>
              </a:tr>
              <a:tr h="478822">
                <a:tc gridSpan="3">
                  <a:txBody>
                    <a:bodyPr/>
                    <a:lstStyle/>
                    <a:p>
                      <a:pPr algn="l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Energy Production 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 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 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extLst>
                  <a:ext uri="{0D108BD9-81ED-4DB2-BD59-A6C34878D82A}">
                    <a16:rowId xmlns:a16="http://schemas.microsoft.com/office/drawing/2014/main" val="977368140"/>
                  </a:ext>
                </a:extLst>
              </a:tr>
              <a:tr h="275303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Photovoltaic installation 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5.96 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45,064 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16.62%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2.76% </a:t>
                      </a:r>
                      <a:endParaRPr lang="en-GB" sz="32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extLst>
                  <a:ext uri="{0D108BD9-81ED-4DB2-BD59-A6C34878D82A}">
                    <a16:rowId xmlns:a16="http://schemas.microsoft.com/office/drawing/2014/main" val="33873075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600" b="1" i="0" dirty="0">
                          <a:solidFill>
                            <a:srgbClr val="000000"/>
                          </a:solidFill>
                          <a:effectLst/>
                        </a:rPr>
                        <a:t>CHP</a:t>
                      </a: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i="0" dirty="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16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GB" sz="16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8496" marR="48496" marT="24248" marB="24248" anchor="b"/>
                </a:tc>
                <a:extLst>
                  <a:ext uri="{0D108BD9-81ED-4DB2-BD59-A6C34878D82A}">
                    <a16:rowId xmlns:a16="http://schemas.microsoft.com/office/drawing/2014/main" val="2085574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825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309600" y="153720"/>
            <a:ext cx="11577240" cy="936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  <a:tab pos="11231280" algn="l"/>
              </a:tabLst>
            </a:pPr>
            <a:r>
              <a:rPr lang="en-GB" sz="3600" b="0" strike="noStrike" spc="-1" dirty="0">
                <a:solidFill>
                  <a:srgbClr val="000000"/>
                </a:solidFill>
                <a:latin typeface="Calibri Light"/>
              </a:rPr>
              <a:t>Baseline project embodied </a:t>
            </a:r>
            <a:r>
              <a:rPr lang="en-GB" sz="3600" b="0" strike="noStrike" spc="-1" dirty="0" err="1">
                <a:solidFill>
                  <a:srgbClr val="000000"/>
                </a:solidFill>
                <a:latin typeface="Calibri Light"/>
              </a:rPr>
              <a:t>imapct</a:t>
            </a:r>
            <a:endParaRPr lang="en-GB" sz="3600" b="0" strike="noStrike" spc="-1" dirty="0">
              <a:latin typeface="Arial"/>
            </a:endParaRPr>
          </a:p>
        </p:txBody>
      </p:sp>
      <p:sp>
        <p:nvSpPr>
          <p:cNvPr id="85" name="Line 3"/>
          <p:cNvSpPr/>
          <p:nvPr/>
        </p:nvSpPr>
        <p:spPr>
          <a:xfrm flipH="1">
            <a:off x="836280" y="1224000"/>
            <a:ext cx="10518840" cy="14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92EF56-775C-E7ED-2460-917373684E0C}"/>
              </a:ext>
            </a:extLst>
          </p:cNvPr>
          <p:cNvSpPr txBox="1"/>
          <p:nvPr/>
        </p:nvSpPr>
        <p:spPr>
          <a:xfrm>
            <a:off x="471948" y="6244783"/>
            <a:ext cx="1051883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 Calculated materials impact (A1-A3) of the baseline model </a:t>
            </a:r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EF962EB-5D1C-8E17-2423-7E29946923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359789"/>
              </p:ext>
            </p:extLst>
          </p:nvPr>
        </p:nvGraphicFramePr>
        <p:xfrm>
          <a:off x="836281" y="1359720"/>
          <a:ext cx="5643177" cy="451283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221551">
                  <a:extLst>
                    <a:ext uri="{9D8B030D-6E8A-4147-A177-3AD203B41FA5}">
                      <a16:colId xmlns:a16="http://schemas.microsoft.com/office/drawing/2014/main" val="1741780420"/>
                    </a:ext>
                  </a:extLst>
                </a:gridCol>
                <a:gridCol w="1337187">
                  <a:extLst>
                    <a:ext uri="{9D8B030D-6E8A-4147-A177-3AD203B41FA5}">
                      <a16:colId xmlns:a16="http://schemas.microsoft.com/office/drawing/2014/main" val="3759956275"/>
                    </a:ext>
                  </a:extLst>
                </a:gridCol>
                <a:gridCol w="1209368">
                  <a:extLst>
                    <a:ext uri="{9D8B030D-6E8A-4147-A177-3AD203B41FA5}">
                      <a16:colId xmlns:a16="http://schemas.microsoft.com/office/drawing/2014/main" val="3211587049"/>
                    </a:ext>
                  </a:extLst>
                </a:gridCol>
                <a:gridCol w="875071">
                  <a:extLst>
                    <a:ext uri="{9D8B030D-6E8A-4147-A177-3AD203B41FA5}">
                      <a16:colId xmlns:a16="http://schemas.microsoft.com/office/drawing/2014/main" val="3531468148"/>
                    </a:ext>
                  </a:extLst>
                </a:gridCol>
              </a:tblGrid>
              <a:tr h="544852">
                <a:tc>
                  <a:txBody>
                    <a:bodyPr/>
                    <a:lstStyle/>
                    <a:p>
                      <a:pPr algn="just" rtl="0" fontAlgn="base"/>
                      <a:endParaRPr lang="en-GB" sz="16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0379" marR="90379" marT="45190" marB="45190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Total tCO</a:t>
                      </a:r>
                      <a:r>
                        <a:rPr lang="en-GB" sz="1600" b="1" baseline="-25000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e</a:t>
                      </a:r>
                      <a:r>
                        <a:rPr lang="en-GB" sz="16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6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0379" marR="90379" marT="45190" marB="45190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kgCO</a:t>
                      </a:r>
                      <a:r>
                        <a:rPr lang="en-GB" sz="1600" b="1" baseline="-25000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e /GIFAm</a:t>
                      </a:r>
                      <a:r>
                        <a:rPr lang="en-GB" sz="1600" b="1" baseline="30000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r>
                        <a:rPr lang="en-GB" sz="16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6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0379" marR="90379" marT="45190" marB="45190"/>
                </a:tc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%</a:t>
                      </a:r>
                      <a:r>
                        <a:rPr lang="en-GB" sz="16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6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0379" marR="90379" marT="45190" marB="45190"/>
                </a:tc>
                <a:extLst>
                  <a:ext uri="{0D108BD9-81ED-4DB2-BD59-A6C34878D82A}">
                    <a16:rowId xmlns:a16="http://schemas.microsoft.com/office/drawing/2014/main" val="3836238868"/>
                  </a:ext>
                </a:extLst>
              </a:tr>
              <a:tr h="570580">
                <a:tc>
                  <a:txBody>
                    <a:bodyPr/>
                    <a:lstStyle/>
                    <a:p>
                      <a:pPr fontAlgn="t"/>
                      <a:endParaRPr lang="en-GB" sz="1600">
                        <a:effectLst/>
                      </a:endParaRPr>
                    </a:p>
                    <a:p>
                      <a:pPr algn="just" rtl="0" fontAlgn="base"/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</a:rPr>
                        <a:t>Substructure</a:t>
                      </a:r>
                      <a:r>
                        <a:rPr lang="en-GB" sz="1600" b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0379" marR="90379" marT="45190" marB="45190"/>
                </a:tc>
                <a:tc>
                  <a:txBody>
                    <a:bodyPr/>
                    <a:lstStyle/>
                    <a:p>
                      <a:pPr fontAlgn="t"/>
                      <a:endParaRPr lang="en-GB" sz="1600" dirty="0">
                        <a:effectLst/>
                      </a:endParaRPr>
                    </a:p>
                    <a:p>
                      <a:pPr algn="just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202</a:t>
                      </a:r>
                      <a:r>
                        <a:rPr lang="en-GB" sz="16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6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0379" marR="90379" marT="45190" marB="45190"/>
                </a:tc>
                <a:tc>
                  <a:txBody>
                    <a:bodyPr/>
                    <a:lstStyle/>
                    <a:p>
                      <a:pPr fontAlgn="t"/>
                      <a:endParaRPr lang="en-GB" sz="1600">
                        <a:effectLst/>
                      </a:endParaRPr>
                    </a:p>
                    <a:p>
                      <a:pPr algn="just" rtl="0" fontAlgn="base"/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</a:rPr>
                        <a:t>26.716</a:t>
                      </a:r>
                      <a:r>
                        <a:rPr lang="en-GB" sz="1600" b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0379" marR="90379" marT="45190" marB="45190"/>
                </a:tc>
                <a:tc>
                  <a:txBody>
                    <a:bodyPr/>
                    <a:lstStyle/>
                    <a:p>
                      <a:pPr fontAlgn="t"/>
                      <a:endParaRPr lang="en-GB" sz="1600" dirty="0">
                        <a:effectLst/>
                      </a:endParaRPr>
                    </a:p>
                    <a:p>
                      <a:pPr algn="just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r>
                        <a:rPr lang="en-GB" sz="16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6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0379" marR="90379" marT="45190" marB="45190"/>
                </a:tc>
                <a:extLst>
                  <a:ext uri="{0D108BD9-81ED-4DB2-BD59-A6C34878D82A}">
                    <a16:rowId xmlns:a16="http://schemas.microsoft.com/office/drawing/2014/main" val="3813673540"/>
                  </a:ext>
                </a:extLst>
              </a:tr>
              <a:tr h="570580">
                <a:tc>
                  <a:txBody>
                    <a:bodyPr/>
                    <a:lstStyle/>
                    <a:p>
                      <a:pPr fontAlgn="t"/>
                      <a:endParaRPr lang="en-GB" sz="1600">
                        <a:effectLst/>
                      </a:endParaRPr>
                    </a:p>
                    <a:p>
                      <a:pPr algn="just" rtl="0" fontAlgn="base"/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</a:rPr>
                        <a:t>Superstructure</a:t>
                      </a:r>
                      <a:r>
                        <a:rPr lang="en-GB" sz="1600" b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0379" marR="90379" marT="45190" marB="45190"/>
                </a:tc>
                <a:tc>
                  <a:txBody>
                    <a:bodyPr/>
                    <a:lstStyle/>
                    <a:p>
                      <a:pPr fontAlgn="t"/>
                      <a:endParaRPr lang="en-GB" sz="1600" dirty="0">
                        <a:effectLst/>
                      </a:endParaRPr>
                    </a:p>
                    <a:p>
                      <a:pPr algn="just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1852</a:t>
                      </a:r>
                      <a:r>
                        <a:rPr lang="en-GB" sz="16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6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0379" marR="90379" marT="45190" marB="45190"/>
                </a:tc>
                <a:tc>
                  <a:txBody>
                    <a:bodyPr/>
                    <a:lstStyle/>
                    <a:p>
                      <a:pPr fontAlgn="t"/>
                      <a:endParaRPr lang="en-GB" sz="1600">
                        <a:effectLst/>
                      </a:endParaRPr>
                    </a:p>
                    <a:p>
                      <a:pPr algn="just" rtl="0" fontAlgn="base"/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</a:rPr>
                        <a:t>244.973</a:t>
                      </a:r>
                      <a:r>
                        <a:rPr lang="en-GB" sz="1600" b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0379" marR="90379" marT="45190" marB="45190"/>
                </a:tc>
                <a:tc>
                  <a:txBody>
                    <a:bodyPr/>
                    <a:lstStyle/>
                    <a:p>
                      <a:pPr fontAlgn="t"/>
                      <a:endParaRPr lang="en-GB" sz="1600">
                        <a:effectLst/>
                      </a:endParaRPr>
                    </a:p>
                    <a:p>
                      <a:pPr algn="just" rtl="0" fontAlgn="base"/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</a:rPr>
                        <a:t>55</a:t>
                      </a:r>
                      <a:r>
                        <a:rPr lang="en-GB" sz="1600" b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0379" marR="90379" marT="45190" marB="45190"/>
                </a:tc>
                <a:extLst>
                  <a:ext uri="{0D108BD9-81ED-4DB2-BD59-A6C34878D82A}">
                    <a16:rowId xmlns:a16="http://schemas.microsoft.com/office/drawing/2014/main" val="3580947007"/>
                  </a:ext>
                </a:extLst>
              </a:tr>
              <a:tr h="811266">
                <a:tc>
                  <a:txBody>
                    <a:bodyPr/>
                    <a:lstStyle/>
                    <a:p>
                      <a:pPr fontAlgn="t"/>
                      <a:endParaRPr lang="en-GB" sz="1600">
                        <a:effectLst/>
                      </a:endParaRPr>
                    </a:p>
                    <a:p>
                      <a:pPr algn="just" rtl="0" fontAlgn="base"/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</a:rPr>
                        <a:t>Cladding and roof</a:t>
                      </a:r>
                      <a:r>
                        <a:rPr lang="en-GB" sz="1600" b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0379" marR="90379" marT="45190" marB="45190"/>
                </a:tc>
                <a:tc>
                  <a:txBody>
                    <a:bodyPr/>
                    <a:lstStyle/>
                    <a:p>
                      <a:pPr fontAlgn="t"/>
                      <a:endParaRPr lang="en-GB" sz="1600">
                        <a:effectLst/>
                      </a:endParaRPr>
                    </a:p>
                    <a:p>
                      <a:pPr algn="just" rtl="0" fontAlgn="base"/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</a:rPr>
                        <a:t>360</a:t>
                      </a:r>
                      <a:r>
                        <a:rPr lang="en-GB" sz="1600" b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0379" marR="90379" marT="45190" marB="45190"/>
                </a:tc>
                <a:tc>
                  <a:txBody>
                    <a:bodyPr/>
                    <a:lstStyle/>
                    <a:p>
                      <a:pPr fontAlgn="t"/>
                      <a:endParaRPr lang="en-GB" sz="1600" dirty="0">
                        <a:effectLst/>
                      </a:endParaRPr>
                    </a:p>
                    <a:p>
                      <a:pPr algn="just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47.556</a:t>
                      </a:r>
                      <a:r>
                        <a:rPr lang="en-GB" sz="16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6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0379" marR="90379" marT="45190" marB="45190"/>
                </a:tc>
                <a:tc>
                  <a:txBody>
                    <a:bodyPr/>
                    <a:lstStyle/>
                    <a:p>
                      <a:pPr fontAlgn="t"/>
                      <a:endParaRPr lang="en-GB" sz="1600">
                        <a:effectLst/>
                      </a:endParaRPr>
                    </a:p>
                    <a:p>
                      <a:pPr algn="just" rtl="0" fontAlgn="base"/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</a:rPr>
                        <a:t>11</a:t>
                      </a:r>
                      <a:r>
                        <a:rPr lang="en-GB" sz="1600" b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0379" marR="90379" marT="45190" marB="45190"/>
                </a:tc>
                <a:extLst>
                  <a:ext uri="{0D108BD9-81ED-4DB2-BD59-A6C34878D82A}">
                    <a16:rowId xmlns:a16="http://schemas.microsoft.com/office/drawing/2014/main" val="125771049"/>
                  </a:ext>
                </a:extLst>
              </a:tr>
              <a:tr h="811266">
                <a:tc>
                  <a:txBody>
                    <a:bodyPr/>
                    <a:lstStyle/>
                    <a:p>
                      <a:pPr fontAlgn="t"/>
                      <a:endParaRPr lang="en-GB" sz="1600">
                        <a:effectLst/>
                      </a:endParaRPr>
                    </a:p>
                    <a:p>
                      <a:pPr algn="just" rtl="0" fontAlgn="base"/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</a:rPr>
                        <a:t>Interior and finishes</a:t>
                      </a:r>
                      <a:r>
                        <a:rPr lang="en-GB" sz="1600" b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0379" marR="90379" marT="45190" marB="45190"/>
                </a:tc>
                <a:tc>
                  <a:txBody>
                    <a:bodyPr/>
                    <a:lstStyle/>
                    <a:p>
                      <a:pPr fontAlgn="t"/>
                      <a:endParaRPr lang="en-GB" sz="1600">
                        <a:effectLst/>
                      </a:endParaRPr>
                    </a:p>
                    <a:p>
                      <a:pPr algn="just" rtl="0" fontAlgn="base"/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</a:rPr>
                        <a:t>639</a:t>
                      </a:r>
                      <a:r>
                        <a:rPr lang="en-GB" sz="1600" b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0379" marR="90379" marT="45190" marB="45190"/>
                </a:tc>
                <a:tc>
                  <a:txBody>
                    <a:bodyPr/>
                    <a:lstStyle/>
                    <a:p>
                      <a:pPr fontAlgn="t"/>
                      <a:endParaRPr lang="en-GB" sz="1600">
                        <a:effectLst/>
                      </a:endParaRPr>
                    </a:p>
                    <a:p>
                      <a:pPr algn="just" rtl="0" fontAlgn="base"/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</a:rPr>
                        <a:t>84.452</a:t>
                      </a:r>
                      <a:r>
                        <a:rPr lang="en-GB" sz="1600" b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0379" marR="90379" marT="45190" marB="45190"/>
                </a:tc>
                <a:tc>
                  <a:txBody>
                    <a:bodyPr/>
                    <a:lstStyle/>
                    <a:p>
                      <a:pPr fontAlgn="t"/>
                      <a:endParaRPr lang="en-GB" sz="1600">
                        <a:effectLst/>
                      </a:endParaRPr>
                    </a:p>
                    <a:p>
                      <a:pPr algn="just" rtl="0" fontAlgn="base"/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</a:rPr>
                        <a:t>19</a:t>
                      </a:r>
                      <a:r>
                        <a:rPr lang="en-GB" sz="1600" b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0379" marR="90379" marT="45190" marB="45190"/>
                </a:tc>
                <a:extLst>
                  <a:ext uri="{0D108BD9-81ED-4DB2-BD59-A6C34878D82A}">
                    <a16:rowId xmlns:a16="http://schemas.microsoft.com/office/drawing/2014/main" val="917128281"/>
                  </a:ext>
                </a:extLst>
              </a:tr>
              <a:tr h="570580">
                <a:tc>
                  <a:txBody>
                    <a:bodyPr/>
                    <a:lstStyle/>
                    <a:p>
                      <a:pPr fontAlgn="t"/>
                      <a:endParaRPr lang="en-GB" sz="1600">
                        <a:effectLst/>
                      </a:endParaRPr>
                    </a:p>
                    <a:p>
                      <a:pPr algn="just" rtl="0" fontAlgn="base"/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</a:rPr>
                        <a:t>MEP services</a:t>
                      </a:r>
                      <a:r>
                        <a:rPr lang="en-GB" sz="1600" b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0379" marR="90379" marT="45190" marB="45190"/>
                </a:tc>
                <a:tc>
                  <a:txBody>
                    <a:bodyPr/>
                    <a:lstStyle/>
                    <a:p>
                      <a:pPr fontAlgn="t"/>
                      <a:endParaRPr lang="en-GB" sz="1600">
                        <a:effectLst/>
                      </a:endParaRPr>
                    </a:p>
                    <a:p>
                      <a:pPr algn="just" rtl="0" fontAlgn="base"/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</a:rPr>
                        <a:t>153</a:t>
                      </a:r>
                      <a:r>
                        <a:rPr lang="en-GB" sz="1600" b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0379" marR="90379" marT="45190" marB="45190"/>
                </a:tc>
                <a:tc>
                  <a:txBody>
                    <a:bodyPr/>
                    <a:lstStyle/>
                    <a:p>
                      <a:pPr fontAlgn="t"/>
                      <a:endParaRPr lang="en-GB" sz="1600" dirty="0">
                        <a:effectLst/>
                      </a:endParaRPr>
                    </a:p>
                    <a:p>
                      <a:pPr algn="just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20.181</a:t>
                      </a:r>
                      <a:r>
                        <a:rPr lang="en-GB" sz="16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6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0379" marR="90379" marT="45190" marB="45190"/>
                </a:tc>
                <a:tc>
                  <a:txBody>
                    <a:bodyPr/>
                    <a:lstStyle/>
                    <a:p>
                      <a:pPr fontAlgn="t"/>
                      <a:endParaRPr lang="en-GB" sz="1600">
                        <a:effectLst/>
                      </a:endParaRPr>
                    </a:p>
                    <a:p>
                      <a:pPr algn="just" rtl="0" fontAlgn="base"/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r>
                        <a:rPr lang="en-GB" sz="1600" b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0379" marR="90379" marT="45190" marB="45190"/>
                </a:tc>
                <a:extLst>
                  <a:ext uri="{0D108BD9-81ED-4DB2-BD59-A6C34878D82A}">
                    <a16:rowId xmlns:a16="http://schemas.microsoft.com/office/drawing/2014/main" val="301908628"/>
                  </a:ext>
                </a:extLst>
              </a:tr>
              <a:tr h="570580">
                <a:tc>
                  <a:txBody>
                    <a:bodyPr/>
                    <a:lstStyle/>
                    <a:p>
                      <a:pPr fontAlgn="t"/>
                      <a:endParaRPr lang="en-GB" sz="1600">
                        <a:effectLst/>
                      </a:endParaRPr>
                    </a:p>
                    <a:p>
                      <a:pPr algn="just" rtl="0" fontAlgn="base"/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</a:rPr>
                        <a:t>Total</a:t>
                      </a:r>
                      <a:r>
                        <a:rPr lang="en-GB" sz="1600" b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0379" marR="90379" marT="45190" marB="45190"/>
                </a:tc>
                <a:tc>
                  <a:txBody>
                    <a:bodyPr/>
                    <a:lstStyle/>
                    <a:p>
                      <a:pPr fontAlgn="t"/>
                      <a:endParaRPr lang="en-GB" sz="1600">
                        <a:effectLst/>
                      </a:endParaRPr>
                    </a:p>
                    <a:p>
                      <a:pPr algn="just" rtl="0" fontAlgn="base"/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</a:rPr>
                        <a:t>3369</a:t>
                      </a:r>
                      <a:r>
                        <a:rPr lang="en-GB" sz="1600" b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0379" marR="90379" marT="45190" marB="45190"/>
                </a:tc>
                <a:tc>
                  <a:txBody>
                    <a:bodyPr/>
                    <a:lstStyle/>
                    <a:p>
                      <a:pPr fontAlgn="t"/>
                      <a:endParaRPr lang="en-GB" sz="1600">
                        <a:effectLst/>
                      </a:endParaRPr>
                    </a:p>
                    <a:p>
                      <a:pPr algn="just" rtl="0" fontAlgn="base"/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</a:rPr>
                        <a:t>511</a:t>
                      </a:r>
                      <a:r>
                        <a:rPr lang="en-GB" sz="1600" b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0379" marR="90379" marT="45190" marB="45190"/>
                </a:tc>
                <a:tc>
                  <a:txBody>
                    <a:bodyPr/>
                    <a:lstStyle/>
                    <a:p>
                      <a:pPr fontAlgn="t"/>
                      <a:endParaRPr lang="en-GB" sz="1600" dirty="0">
                        <a:effectLst/>
                      </a:endParaRPr>
                    </a:p>
                    <a:p>
                      <a:pPr algn="just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100</a:t>
                      </a:r>
                      <a:r>
                        <a:rPr lang="en-GB" sz="16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6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0379" marR="90379" marT="45190" marB="45190"/>
                </a:tc>
                <a:extLst>
                  <a:ext uri="{0D108BD9-81ED-4DB2-BD59-A6C34878D82A}">
                    <a16:rowId xmlns:a16="http://schemas.microsoft.com/office/drawing/2014/main" val="312306036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75A0361F-D1D2-9159-AF17-E7099C367C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3120" y="1359720"/>
            <a:ext cx="4572000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614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309600" y="153720"/>
            <a:ext cx="11577240" cy="936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  <a:tab pos="11231280" algn="l"/>
              </a:tabLst>
            </a:pPr>
            <a:r>
              <a:rPr lang="en-GB" sz="3600" b="0" strike="noStrike" spc="-1" dirty="0">
                <a:solidFill>
                  <a:srgbClr val="000000"/>
                </a:solidFill>
                <a:latin typeface="Calibri Light"/>
              </a:rPr>
              <a:t>Design life sensitivity and reference period</a:t>
            </a:r>
            <a:endParaRPr lang="en-GB" sz="3600" b="0" strike="noStrike" spc="-1" dirty="0">
              <a:latin typeface="Arial"/>
            </a:endParaRPr>
          </a:p>
        </p:txBody>
      </p:sp>
      <p:sp>
        <p:nvSpPr>
          <p:cNvPr id="85" name="Line 3"/>
          <p:cNvSpPr/>
          <p:nvPr/>
        </p:nvSpPr>
        <p:spPr>
          <a:xfrm flipH="1">
            <a:off x="836280" y="1224000"/>
            <a:ext cx="10518840" cy="14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4CA283E-74D8-1C9F-8803-1CA7C8BB21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625966"/>
              </p:ext>
            </p:extLst>
          </p:nvPr>
        </p:nvGraphicFramePr>
        <p:xfrm>
          <a:off x="837374" y="1515608"/>
          <a:ext cx="10518840" cy="212727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61650">
                  <a:extLst>
                    <a:ext uri="{9D8B030D-6E8A-4147-A177-3AD203B41FA5}">
                      <a16:colId xmlns:a16="http://schemas.microsoft.com/office/drawing/2014/main" val="3415244436"/>
                    </a:ext>
                  </a:extLst>
                </a:gridCol>
                <a:gridCol w="3135934">
                  <a:extLst>
                    <a:ext uri="{9D8B030D-6E8A-4147-A177-3AD203B41FA5}">
                      <a16:colId xmlns:a16="http://schemas.microsoft.com/office/drawing/2014/main" val="143118694"/>
                    </a:ext>
                  </a:extLst>
                </a:gridCol>
                <a:gridCol w="1937473">
                  <a:extLst>
                    <a:ext uri="{9D8B030D-6E8A-4147-A177-3AD203B41FA5}">
                      <a16:colId xmlns:a16="http://schemas.microsoft.com/office/drawing/2014/main" val="3163234938"/>
                    </a:ext>
                  </a:extLst>
                </a:gridCol>
                <a:gridCol w="2725329">
                  <a:extLst>
                    <a:ext uri="{9D8B030D-6E8A-4147-A177-3AD203B41FA5}">
                      <a16:colId xmlns:a16="http://schemas.microsoft.com/office/drawing/2014/main" val="3572269932"/>
                    </a:ext>
                  </a:extLst>
                </a:gridCol>
                <a:gridCol w="1358454">
                  <a:extLst>
                    <a:ext uri="{9D8B030D-6E8A-4147-A177-3AD203B41FA5}">
                      <a16:colId xmlns:a16="http://schemas.microsoft.com/office/drawing/2014/main" val="1717243600"/>
                    </a:ext>
                  </a:extLst>
                </a:gridCol>
              </a:tblGrid>
              <a:tr h="969033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Reference period </a:t>
                      </a:r>
                      <a:endParaRPr lang="en-GB" sz="16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Module A1-A5        </a:t>
                      </a:r>
                    </a:p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(excl. biogenic carbon) kgCO</a:t>
                      </a:r>
                      <a:r>
                        <a:rPr lang="en-GB" sz="1600" b="1" baseline="-25000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e/m</a:t>
                      </a:r>
                      <a:r>
                        <a:rPr lang="en-GB" sz="1600" b="1" baseline="30000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6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Module B1-B5 </a:t>
                      </a:r>
                      <a:endParaRPr lang="en-GB" sz="16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Module C1-C4         </a:t>
                      </a:r>
                    </a:p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(excl. biogenic carbon) </a:t>
                      </a:r>
                      <a:endParaRPr lang="en-GB" sz="16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TOTAL  </a:t>
                      </a:r>
                    </a:p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kg CO</a:t>
                      </a:r>
                      <a:r>
                        <a:rPr lang="en-GB" sz="1600" b="1" baseline="-25000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e </a:t>
                      </a:r>
                      <a:endParaRPr lang="en-GB" sz="16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977113"/>
                  </a:ext>
                </a:extLst>
              </a:tr>
              <a:tr h="431627">
                <a:tc>
                  <a:txBody>
                    <a:bodyPr/>
                    <a:lstStyle/>
                    <a:p>
                      <a:pPr fontAlgn="t"/>
                      <a:endParaRPr lang="en-GB" sz="1600">
                        <a:effectLst/>
                      </a:endParaRPr>
                    </a:p>
                    <a:p>
                      <a:pPr algn="just" rtl="0" fontAlgn="base"/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</a:rPr>
                        <a:t>60 years </a:t>
                      </a:r>
                      <a:endParaRPr lang="en-GB" sz="1600" b="1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endParaRPr lang="en-GB" sz="1600">
                        <a:effectLst/>
                      </a:endParaRPr>
                    </a:p>
                    <a:p>
                      <a:pPr algn="ctr" rtl="0" fontAlgn="base"/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</a:rPr>
                        <a:t>511 </a:t>
                      </a:r>
                      <a:endParaRPr lang="en-GB" sz="1600" b="1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endParaRPr lang="en-GB" sz="1600">
                        <a:effectLst/>
                      </a:endParaRPr>
                    </a:p>
                    <a:p>
                      <a:pPr algn="ctr" rtl="0" fontAlgn="base"/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</a:rPr>
                        <a:t>82 </a:t>
                      </a:r>
                      <a:endParaRPr lang="en-GB" sz="1600" b="1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endParaRPr lang="en-GB" sz="1600">
                        <a:effectLst/>
                      </a:endParaRPr>
                    </a:p>
                    <a:p>
                      <a:pPr algn="ctr" rtl="0" fontAlgn="base"/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</a:rPr>
                        <a:t>15 </a:t>
                      </a:r>
                      <a:endParaRPr lang="en-GB" sz="1600" b="1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endParaRPr lang="en-GB" sz="1600">
                        <a:effectLst/>
                      </a:endParaRPr>
                    </a:p>
                    <a:p>
                      <a:pPr algn="ctr" rtl="0" fontAlgn="base"/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</a:rPr>
                        <a:t>5,201 </a:t>
                      </a:r>
                      <a:endParaRPr lang="en-GB" sz="1600" b="1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412365"/>
                  </a:ext>
                </a:extLst>
              </a:tr>
              <a:tr h="526046">
                <a:tc>
                  <a:txBody>
                    <a:bodyPr/>
                    <a:lstStyle/>
                    <a:p>
                      <a:pPr fontAlgn="t"/>
                      <a:endParaRPr lang="en-GB" sz="1600">
                        <a:effectLst/>
                      </a:endParaRPr>
                    </a:p>
                    <a:p>
                      <a:pPr algn="just" rtl="0" fontAlgn="base"/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</a:rPr>
                        <a:t>25 years </a:t>
                      </a:r>
                      <a:endParaRPr lang="en-GB" sz="1600" b="1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endParaRPr lang="en-GB" sz="160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511 </a:t>
                      </a:r>
                      <a:endParaRPr lang="en-GB" sz="16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endParaRPr lang="en-GB" sz="1600">
                        <a:effectLst/>
                      </a:endParaRPr>
                    </a:p>
                    <a:p>
                      <a:pPr algn="ctr" rtl="0" fontAlgn="base"/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</a:rPr>
                        <a:t>18 </a:t>
                      </a:r>
                      <a:endParaRPr lang="en-GB" sz="1600" b="1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endParaRPr lang="en-GB" sz="1600">
                        <a:effectLst/>
                      </a:endParaRPr>
                    </a:p>
                    <a:p>
                      <a:pPr algn="ctr" rtl="0" fontAlgn="base"/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</a:rPr>
                        <a:t>15 </a:t>
                      </a:r>
                      <a:endParaRPr lang="en-GB" sz="1600" b="1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endParaRPr lang="en-GB" sz="1600" dirty="0">
                        <a:effectLst/>
                      </a:endParaRPr>
                    </a:p>
                    <a:p>
                      <a:pPr algn="ctr" rtl="0" fontAlgn="base"/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</a:rPr>
                        <a:t>2,457 </a:t>
                      </a:r>
                      <a:endParaRPr lang="en-GB" sz="16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335128"/>
                  </a:ext>
                </a:extLst>
              </a:tr>
            </a:tbl>
          </a:graphicData>
        </a:graphic>
      </p:graphicFrame>
      <p:sp>
        <p:nvSpPr>
          <p:cNvPr id="3" name="CustomShape 2">
            <a:extLst>
              <a:ext uri="{FF2B5EF4-FFF2-40B4-BE49-F238E27FC236}">
                <a16:creationId xmlns:a16="http://schemas.microsoft.com/office/drawing/2014/main" id="{3C1E20AD-FBF7-619D-4557-F3C25CF5C97E}"/>
              </a:ext>
            </a:extLst>
          </p:cNvPr>
          <p:cNvSpPr/>
          <p:nvPr/>
        </p:nvSpPr>
        <p:spPr>
          <a:xfrm>
            <a:off x="990480" y="4478518"/>
            <a:ext cx="10515240" cy="936001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5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spc="-1" dirty="0">
                <a:solidFill>
                  <a:srgbClr val="000000"/>
                </a:solidFill>
                <a:latin typeface="Calibri"/>
                <a:ea typeface="DejaVu Sans"/>
              </a:rPr>
              <a:t>Building services replacement impacts are so significant that refurbishment is disincentivised? </a:t>
            </a: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b="0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7944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309600" y="153720"/>
            <a:ext cx="11577240" cy="936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  <a:tab pos="11231280" algn="l"/>
              </a:tabLst>
            </a:pPr>
            <a:r>
              <a:rPr lang="en-GB" sz="3600" b="0" strike="noStrike" spc="-1" dirty="0">
                <a:solidFill>
                  <a:srgbClr val="000000"/>
                </a:solidFill>
                <a:latin typeface="Calibri Light"/>
              </a:rPr>
              <a:t>Alternative locations considered: methodology</a:t>
            </a:r>
            <a:endParaRPr lang="en-GB" sz="3600" b="0" strike="noStrike" spc="-1" dirty="0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838080" y="2133720"/>
            <a:ext cx="10515240" cy="3128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b="0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b="0" strike="noStrike" spc="-1" dirty="0">
              <a:latin typeface="Arial"/>
            </a:endParaRPr>
          </a:p>
        </p:txBody>
      </p:sp>
      <p:sp>
        <p:nvSpPr>
          <p:cNvPr id="85" name="Line 3"/>
          <p:cNvSpPr/>
          <p:nvPr/>
        </p:nvSpPr>
        <p:spPr>
          <a:xfrm flipH="1">
            <a:off x="836280" y="1224000"/>
            <a:ext cx="10518840" cy="14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/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A6DC8C2C-7BB6-8290-9023-569C0C883F81}"/>
              </a:ext>
            </a:extLst>
          </p:cNvPr>
          <p:cNvSpPr/>
          <p:nvPr/>
        </p:nvSpPr>
        <p:spPr>
          <a:xfrm>
            <a:off x="990480" y="1495943"/>
            <a:ext cx="10515240" cy="3918577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5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spc="-1" dirty="0">
                <a:solidFill>
                  <a:srgbClr val="000000"/>
                </a:solidFill>
                <a:latin typeface="Calibri"/>
                <a:ea typeface="DejaVu Sans"/>
              </a:rPr>
              <a:t>1.	Adjust national energy mix for nation/state. </a:t>
            </a:r>
          </a:p>
          <a:p>
            <a:pPr>
              <a:lnSpc>
                <a:spcPct val="15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spc="-1" dirty="0">
                <a:solidFill>
                  <a:srgbClr val="000000"/>
                </a:solidFill>
                <a:latin typeface="Calibri"/>
                <a:ea typeface="DejaVu Sans"/>
              </a:rPr>
              <a:t>2.	Review energy demand in relation to climate, latitude solar potential and building standards. </a:t>
            </a:r>
          </a:p>
          <a:p>
            <a:pPr>
              <a:lnSpc>
                <a:spcPct val="15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spc="-1" dirty="0">
                <a:solidFill>
                  <a:srgbClr val="000000"/>
                </a:solidFill>
                <a:latin typeface="Calibri"/>
                <a:ea typeface="DejaVu Sans"/>
              </a:rPr>
              <a:t>3.	Adjust key higher-impact materials groups to local Environmental Product Declarations (EPD).  </a:t>
            </a:r>
          </a:p>
          <a:p>
            <a:pPr>
              <a:lnSpc>
                <a:spcPct val="15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spc="-1" dirty="0">
                <a:solidFill>
                  <a:srgbClr val="000000"/>
                </a:solidFill>
                <a:latin typeface="Calibri"/>
                <a:ea typeface="DejaVu Sans"/>
              </a:rPr>
              <a:t>4.	Adjust the majority of bulk materials to local EPD. </a:t>
            </a:r>
          </a:p>
          <a:p>
            <a:pPr>
              <a:lnSpc>
                <a:spcPct val="15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r>
              <a:rPr lang="en-GB" sz="2800" spc="-1" dirty="0">
                <a:solidFill>
                  <a:srgbClr val="000000"/>
                </a:solidFill>
                <a:latin typeface="Calibri"/>
                <a:ea typeface="DejaVu Sans"/>
              </a:rPr>
              <a:t>5.	Review frame options based on EPD. </a:t>
            </a: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b="0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928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309600" y="153720"/>
            <a:ext cx="11577240" cy="936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  <a:tab pos="11231280" algn="l"/>
              </a:tabLst>
            </a:pPr>
            <a:r>
              <a:rPr lang="en-GB" sz="3600" b="0" strike="noStrike" spc="-1" dirty="0">
                <a:solidFill>
                  <a:srgbClr val="000000"/>
                </a:solidFill>
                <a:latin typeface="Calibri Light"/>
              </a:rPr>
              <a:t>Alternative locations: Grid decarbonisation</a:t>
            </a:r>
            <a:endParaRPr lang="en-GB" sz="3600" b="0" strike="noStrike" spc="-1" dirty="0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838080" y="2133720"/>
            <a:ext cx="10515240" cy="3128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b="0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b="0" strike="noStrike" spc="-1" dirty="0">
              <a:latin typeface="Arial"/>
            </a:endParaRPr>
          </a:p>
        </p:txBody>
      </p:sp>
      <p:sp>
        <p:nvSpPr>
          <p:cNvPr id="85" name="Line 3"/>
          <p:cNvSpPr/>
          <p:nvPr/>
        </p:nvSpPr>
        <p:spPr>
          <a:xfrm flipH="1">
            <a:off x="836280" y="1224000"/>
            <a:ext cx="10518840" cy="14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FE6979D-A102-69FF-B60C-DD970A5729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387264"/>
              </p:ext>
            </p:extLst>
          </p:nvPr>
        </p:nvGraphicFramePr>
        <p:xfrm>
          <a:off x="836281" y="1359720"/>
          <a:ext cx="10515240" cy="522392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28493">
                  <a:extLst>
                    <a:ext uri="{9D8B030D-6E8A-4147-A177-3AD203B41FA5}">
                      <a16:colId xmlns:a16="http://schemas.microsoft.com/office/drawing/2014/main" val="3336290074"/>
                    </a:ext>
                  </a:extLst>
                </a:gridCol>
                <a:gridCol w="2182761">
                  <a:extLst>
                    <a:ext uri="{9D8B030D-6E8A-4147-A177-3AD203B41FA5}">
                      <a16:colId xmlns:a16="http://schemas.microsoft.com/office/drawing/2014/main" val="499140926"/>
                    </a:ext>
                  </a:extLst>
                </a:gridCol>
                <a:gridCol w="2045110">
                  <a:extLst>
                    <a:ext uri="{9D8B030D-6E8A-4147-A177-3AD203B41FA5}">
                      <a16:colId xmlns:a16="http://schemas.microsoft.com/office/drawing/2014/main" val="4156792162"/>
                    </a:ext>
                  </a:extLst>
                </a:gridCol>
                <a:gridCol w="3018503">
                  <a:extLst>
                    <a:ext uri="{9D8B030D-6E8A-4147-A177-3AD203B41FA5}">
                      <a16:colId xmlns:a16="http://schemas.microsoft.com/office/drawing/2014/main" val="4169454974"/>
                    </a:ext>
                  </a:extLst>
                </a:gridCol>
                <a:gridCol w="2040373">
                  <a:extLst>
                    <a:ext uri="{9D8B030D-6E8A-4147-A177-3AD203B41FA5}">
                      <a16:colId xmlns:a16="http://schemas.microsoft.com/office/drawing/2014/main" val="1694813431"/>
                    </a:ext>
                  </a:extLst>
                </a:gridCol>
              </a:tblGrid>
              <a:tr h="821405">
                <a:tc>
                  <a:txBody>
                    <a:bodyPr/>
                    <a:lstStyle/>
                    <a:p>
                      <a:pPr fontAlgn="t"/>
                      <a:endParaRPr lang="en-GB" sz="1800" dirty="0">
                        <a:effectLst/>
                      </a:endParaRPr>
                    </a:p>
                    <a:p>
                      <a:pPr algn="just" rtl="0" fontAlgn="base"/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</a:rPr>
                        <a:t>B6 Energy Mix (source used in LCA software)</a:t>
                      </a: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</a:rPr>
                        <a:t>B6 Grid Intensity modelled in 2022 kg CO</a:t>
                      </a:r>
                      <a:r>
                        <a:rPr lang="en-GB" sz="1800" b="1" baseline="-25000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</a:rPr>
                        <a:t>e / kWh</a:t>
                      </a: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</a:rPr>
                        <a:t>Future scenario references</a:t>
                      </a: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</a:rPr>
                        <a:t>Whole life impact if discounted tCO</a:t>
                      </a:r>
                      <a:r>
                        <a:rPr lang="en-GB" sz="1800" b="1" baseline="-25000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</a:rPr>
                        <a:t>e</a:t>
                      </a: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extLst>
                  <a:ext uri="{0D108BD9-81ED-4DB2-BD59-A6C34878D82A}">
                    <a16:rowId xmlns:a16="http://schemas.microsoft.com/office/drawing/2014/main" val="3008216462"/>
                  </a:ext>
                </a:extLst>
              </a:tr>
              <a:tr h="560511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</a:rPr>
                        <a:t>UK </a:t>
                      </a: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</a:rPr>
                        <a:t>National SAP 10.1 rating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</a:rPr>
                        <a:t>0.14</a:t>
                      </a: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</a:rPr>
                        <a:t>Decarbonised by 2050 (GOV.UK, 2022)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</a:rPr>
                        <a:t>2,445</a:t>
                      </a: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extLst>
                  <a:ext uri="{0D108BD9-81ED-4DB2-BD59-A6C34878D82A}">
                    <a16:rowId xmlns:a16="http://schemas.microsoft.com/office/drawing/2014/main" val="2634682158"/>
                  </a:ext>
                </a:extLst>
              </a:tr>
              <a:tr h="730115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</a:rPr>
                        <a:t>Australia</a:t>
                      </a: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</a:rPr>
                        <a:t>Queensland (Green Star)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</a:rPr>
                        <a:t>0.96 </a:t>
                      </a: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</a:rPr>
                        <a:t>Decarbonised by 2050 or sooner, (NABERS,2022) (Australian Government, 2021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</a:rPr>
                        <a:t>9,586</a:t>
                      </a: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extLst>
                  <a:ext uri="{0D108BD9-81ED-4DB2-BD59-A6C34878D82A}">
                    <a16:rowId xmlns:a16="http://schemas.microsoft.com/office/drawing/2014/main" val="636455139"/>
                  </a:ext>
                </a:extLst>
              </a:tr>
              <a:tr h="560511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</a:rPr>
                        <a:t>Argentina</a:t>
                      </a: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</a:rPr>
                        <a:t>Proxy (2021) 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</a:rPr>
                        <a:t>0.57</a:t>
                      </a: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</a:rPr>
                        <a:t>Decarbonised by 2050 (UNEP, 2022)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</a:rPr>
                        <a:t>5,953</a:t>
                      </a: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extLst>
                  <a:ext uri="{0D108BD9-81ED-4DB2-BD59-A6C34878D82A}">
                    <a16:rowId xmlns:a16="http://schemas.microsoft.com/office/drawing/2014/main" val="3293063403"/>
                  </a:ext>
                </a:extLst>
              </a:tr>
              <a:tr h="691959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</a:rPr>
                        <a:t>Finland</a:t>
                      </a: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</a:rPr>
                        <a:t>National average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</a:rPr>
                        <a:t>0.15</a:t>
                      </a: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</a:rPr>
                        <a:t>Carbon neutral projected by 2035 (</a:t>
                      </a:r>
                      <a:r>
                        <a:rPr lang="en-GB" sz="1400" b="1" dirty="0" err="1">
                          <a:solidFill>
                            <a:srgbClr val="000000"/>
                          </a:solidFill>
                          <a:effectLst/>
                        </a:rPr>
                        <a:t>Fingrid</a:t>
                      </a: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</a:rPr>
                        <a:t> consultation report 2023)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</a:rPr>
                        <a:t>6,891</a:t>
                      </a: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extLst>
                  <a:ext uri="{0D108BD9-81ED-4DB2-BD59-A6C34878D82A}">
                    <a16:rowId xmlns:a16="http://schemas.microsoft.com/office/drawing/2014/main" val="1168783400"/>
                  </a:ext>
                </a:extLst>
              </a:tr>
              <a:tr h="893441">
                <a:tc>
                  <a:txBody>
                    <a:bodyPr/>
                    <a:lstStyle/>
                    <a:p>
                      <a:pPr algn="just" rtl="0" fontAlgn="base"/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</a:rPr>
                        <a:t>India</a:t>
                      </a: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</a:rPr>
                        <a:t>National average 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</a:rPr>
                        <a:t>(Noted that localised generation is preferable due to the unreliability of grid)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</a:rPr>
                        <a:t>1.01</a:t>
                      </a: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</a:rPr>
                        <a:t>Decarbonised by 2085 (McKinsey, 2022)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</a:rPr>
                        <a:t>20,381</a:t>
                      </a: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extLst>
                  <a:ext uri="{0D108BD9-81ED-4DB2-BD59-A6C34878D82A}">
                    <a16:rowId xmlns:a16="http://schemas.microsoft.com/office/drawing/2014/main" val="2405859744"/>
                  </a:ext>
                </a:extLst>
              </a:tr>
              <a:tr h="45632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</a:rPr>
                        <a:t>Canada</a:t>
                      </a: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  <a:p>
                      <a:pPr algn="just" rtl="0" fontAlgn="base"/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</a:rPr>
                        <a:t>National average (also available for each state)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  <a:p>
                      <a:pPr algn="l" rtl="0" fontAlgn="base"/>
                      <a:endParaRPr lang="en-GB" sz="14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</a:rPr>
                        <a:t>0.12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</a:rPr>
                        <a:t>95% decarbonized by 2050 (CER, 2021)</a:t>
                      </a:r>
                      <a:r>
                        <a:rPr lang="en-GB" sz="14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  <a:p>
                      <a:pPr algn="l" rtl="0" fontAlgn="base"/>
                      <a:endParaRPr lang="en-GB" sz="14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</a:rPr>
                        <a:t>1,672</a:t>
                      </a:r>
                      <a:r>
                        <a:rPr lang="en-GB" sz="1800" b="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  <a:p>
                      <a:pPr algn="l" rtl="0" fontAlgn="base"/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0717" marR="40717" marT="20358" marB="20358"/>
                </a:tc>
                <a:extLst>
                  <a:ext uri="{0D108BD9-81ED-4DB2-BD59-A6C34878D82A}">
                    <a16:rowId xmlns:a16="http://schemas.microsoft.com/office/drawing/2014/main" val="2258753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2121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309600" y="153720"/>
            <a:ext cx="11577240" cy="936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  <a:tab pos="11231280" algn="l"/>
              </a:tabLst>
            </a:pPr>
            <a:r>
              <a:rPr lang="en-GB" sz="3600" b="0" strike="noStrike" spc="-1" dirty="0">
                <a:solidFill>
                  <a:srgbClr val="000000"/>
                </a:solidFill>
                <a:latin typeface="Calibri Light"/>
              </a:rPr>
              <a:t>Alternative locations: Operational emissions</a:t>
            </a:r>
            <a:endParaRPr lang="en-GB" sz="3600" b="0" strike="noStrike" spc="-1" dirty="0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838080" y="2133720"/>
            <a:ext cx="10515240" cy="3128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b="0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90000"/>
              </a:lnSpc>
              <a:spcBef>
                <a:spcPts val="998"/>
              </a:spcBef>
              <a:tabLst>
                <a:tab pos="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60" algn="l"/>
                <a:tab pos="8985240" algn="l"/>
                <a:tab pos="9434160" algn="l"/>
                <a:tab pos="9883440" algn="l"/>
                <a:tab pos="10332720" algn="l"/>
                <a:tab pos="10782000" algn="l"/>
              </a:tabLst>
            </a:pPr>
            <a:endParaRPr lang="en-GB" sz="2800" b="0" strike="noStrike" spc="-1" dirty="0">
              <a:latin typeface="Arial"/>
            </a:endParaRPr>
          </a:p>
        </p:txBody>
      </p:sp>
      <p:sp>
        <p:nvSpPr>
          <p:cNvPr id="85" name="Line 3"/>
          <p:cNvSpPr/>
          <p:nvPr/>
        </p:nvSpPr>
        <p:spPr>
          <a:xfrm flipH="1">
            <a:off x="836280" y="1224000"/>
            <a:ext cx="10518840" cy="14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0C3047A3-8094-3549-2445-A3CF3868CB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215" y="1359720"/>
            <a:ext cx="7993818" cy="4982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8E5F7C9-939D-52EF-81DB-B141A24578CE}"/>
              </a:ext>
            </a:extLst>
          </p:cNvPr>
          <p:cNvSpPr txBox="1"/>
          <p:nvPr/>
        </p:nvSpPr>
        <p:spPr>
          <a:xfrm>
            <a:off x="747250" y="6328783"/>
            <a:ext cx="92590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Annual emissions tCO</a:t>
            </a:r>
            <a:r>
              <a:rPr lang="en-GB" sz="1400" b="0" i="0" baseline="-25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 if constructed in the year of modelling and grid intensity kgCO</a:t>
            </a:r>
            <a:r>
              <a:rPr lang="en-GB" sz="1400" b="0" i="0" baseline="-25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e/kwh (B6)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9826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ICARB 2023 Presentation Template (1)</Template>
  <TotalTime>608</TotalTime>
  <Words>929</Words>
  <Application>Microsoft Office PowerPoint</Application>
  <PresentationFormat>Custom</PresentationFormat>
  <Paragraphs>272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Roaf, Susan</dc:creator>
  <dc:description/>
  <cp:lastModifiedBy>Rosemary Fieldson</cp:lastModifiedBy>
  <cp:revision>3</cp:revision>
  <dcterms:created xsi:type="dcterms:W3CDTF">2023-09-17T11:52:55Z</dcterms:created>
  <dcterms:modified xsi:type="dcterms:W3CDTF">2023-09-24T20:55:59Z</dcterms:modified>
  <dc:language>en-GB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</vt:i4>
  </property>
</Properties>
</file>