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8" r:id="rId6"/>
    <p:sldId id="335" r:id="rId7"/>
    <p:sldId id="257" r:id="rId8"/>
    <p:sldId id="258" r:id="rId9"/>
    <p:sldId id="269" r:id="rId10"/>
    <p:sldId id="270" r:id="rId11"/>
    <p:sldId id="271" r:id="rId12"/>
    <p:sldId id="263" r:id="rId13"/>
    <p:sldId id="259" r:id="rId14"/>
    <p:sldId id="260" r:id="rId15"/>
    <p:sldId id="265" r:id="rId16"/>
    <p:sldId id="266" r:id="rId17"/>
    <p:sldId id="262" r:id="rId18"/>
    <p:sldId id="336" r:id="rId19"/>
    <p:sldId id="337" r:id="rId20"/>
    <p:sldId id="338" r:id="rId21"/>
    <p:sldId id="339" r:id="rId22"/>
    <p:sldId id="275" r:id="rId23"/>
    <p:sldId id="264"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ja Dragojlovic-Oliveira" initials="SDO" lastIdx="25" clrIdx="0">
    <p:extLst>
      <p:ext uri="{19B8F6BF-5375-455C-9EA6-DF929625EA0E}">
        <p15:presenceInfo xmlns:p15="http://schemas.microsoft.com/office/powerpoint/2012/main" userId="S::sonja.dragojlovic-oliveira@strath.ac.uk::b66e06c1-5a12-4149-a547-5e1fbd99989c" providerId="AD"/>
      </p:ext>
    </p:extLst>
  </p:cmAuthor>
  <p:cmAuthor id="2" name="Heba Sarhan" initials="HS" lastIdx="5" clrIdx="1">
    <p:extLst>
      <p:ext uri="{19B8F6BF-5375-455C-9EA6-DF929625EA0E}">
        <p15:presenceInfo xmlns:p15="http://schemas.microsoft.com/office/powerpoint/2012/main" userId="S::heba.sarhan@strath.ac.uk::10a0b6a1-491b-4eaf-a994-38a2c9104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3333FF"/>
    <a:srgbClr val="0000CC"/>
    <a:srgbClr val="A50021"/>
    <a:srgbClr val="CC0000"/>
    <a:srgbClr val="99CCFF"/>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072F4-7A63-44F6-A648-BEE358BFDAB7}" v="796" dt="2023-09-22T12:14:24.337"/>
    <p1510:client id="{1D14D483-3633-90C1-F9B2-0BE39C303610}" v="1" dt="2023-09-22T18:30:53.976"/>
    <p1510:client id="{20C2629C-B8B6-959A-BA79-ADFF85FB037C}" v="10" dt="2023-09-22T18:26:48.237"/>
    <p1510:client id="{2371888C-C21A-4305-AFA6-ED5DB48D1D8C}" v="25" dt="2023-09-22T18:25:58.500"/>
    <p1510:client id="{2E8CD4A8-593C-2609-0977-0E6072D1D154}" v="1" dt="2023-09-22T18:28:09.616"/>
    <p1510:client id="{3481F811-5B6C-2B5F-80B8-E4FA57CC5170}" v="613" dt="2023-09-22T10:05:24.144"/>
    <p1510:client id="{4353B829-B0A4-4E89-AFE8-699B8A0A57F0}" v="38" dt="2023-09-22T14:17:05.878"/>
    <p1510:client id="{49D45E9D-2871-564C-5816-D06AE6411A41}" v="2" dt="2023-09-22T06:28:11.782"/>
    <p1510:client id="{75ECA86B-33B6-DF57-100B-537C29181F63}" v="1" dt="2023-09-22T18:28:50.729"/>
    <p1510:client id="{7C618C92-BB14-4C90-A153-10E43FF49978}" v="73" dt="2023-09-22T12:15:49.232"/>
    <p1510:client id="{AFD57205-EE17-48D9-872D-11C53F4D293A}" v="1" dt="2023-09-22T12:17:04.701"/>
    <p1510:client id="{C2883F37-A114-E3F8-9DA1-D328CE8D8F5E}" v="2" dt="2023-09-22T18:27:17.597"/>
    <p1510:client id="{D18E7709-86EC-64EE-1EDC-B1DA8B589E6E}" v="90" dt="2023-09-22T06:27:07.391"/>
    <p1510:client id="{D791E755-35DF-5045-AAAD-2F4C3A6F98BD}" v="5" dt="2023-09-22T18:30:18.009"/>
    <p1510:client id="{D8318E2E-429F-C54E-B9F8-6B43375C18DE}" v="22" dt="2023-09-22T16:20:12.915"/>
    <p1510:client id="{F19FFD40-607B-49C3-B7F3-6BD36D6E7BFB}" v="2" dt="2023-09-22T16:13:27.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95625000000000004"/>
          <c:h val="0.94843750317190556"/>
        </c:manualLayout>
      </c:layout>
      <c:scatterChart>
        <c:scatterStyle val="lineMarker"/>
        <c:varyColors val="0"/>
        <c:ser>
          <c:idx val="0"/>
          <c:order val="0"/>
          <c:tx>
            <c:v>Y-Values</c:v>
          </c:tx>
          <c:spPr>
            <a:ln>
              <a:noFill/>
            </a:ln>
          </c:spPr>
          <c:marker>
            <c:symbol val="circle"/>
            <c:size val="5"/>
          </c:marker>
          <c:xVal>
            <c:numLit>
              <c:formatCode>General</c:formatCode>
              <c:ptCount val="13"/>
              <c:pt idx="0">
                <c:v>0.7</c:v>
              </c:pt>
              <c:pt idx="1">
                <c:v>1.8</c:v>
              </c:pt>
              <c:pt idx="2">
                <c:v>2.6</c:v>
              </c:pt>
              <c:pt idx="3">
                <c:v>5</c:v>
              </c:pt>
              <c:pt idx="4">
                <c:v>7</c:v>
              </c:pt>
              <c:pt idx="5">
                <c:v>2</c:v>
              </c:pt>
              <c:pt idx="6">
                <c:v>2.2000000000000002</c:v>
              </c:pt>
              <c:pt idx="7">
                <c:v>2.1</c:v>
              </c:pt>
              <c:pt idx="8">
                <c:v>1.7</c:v>
              </c:pt>
              <c:pt idx="9">
                <c:v>1</c:v>
              </c:pt>
              <c:pt idx="10">
                <c:v>1.2</c:v>
              </c:pt>
              <c:pt idx="11">
                <c:v>4</c:v>
              </c:pt>
              <c:pt idx="12">
                <c:v>1.5</c:v>
              </c:pt>
            </c:numLit>
          </c:xVal>
          <c:yVal>
            <c:numLit>
              <c:formatCode>General</c:formatCode>
              <c:ptCount val="13"/>
              <c:pt idx="0">
                <c:v>2.7</c:v>
              </c:pt>
              <c:pt idx="1">
                <c:v>3.2</c:v>
              </c:pt>
              <c:pt idx="2">
                <c:v>0.8</c:v>
              </c:pt>
              <c:pt idx="3">
                <c:v>0.1</c:v>
              </c:pt>
              <c:pt idx="4">
                <c:v>0.65</c:v>
              </c:pt>
              <c:pt idx="5">
                <c:v>1.5</c:v>
              </c:pt>
              <c:pt idx="6">
                <c:v>1</c:v>
              </c:pt>
              <c:pt idx="7">
                <c:v>0.5</c:v>
              </c:pt>
              <c:pt idx="8">
                <c:v>0.3</c:v>
              </c:pt>
              <c:pt idx="9">
                <c:v>0.8</c:v>
              </c:pt>
              <c:pt idx="10">
                <c:v>1.2</c:v>
              </c:pt>
              <c:pt idx="11">
                <c:v>1.5</c:v>
              </c:pt>
              <c:pt idx="12">
                <c:v>0.7</c:v>
              </c:pt>
            </c:numLit>
          </c:yVal>
          <c:smooth val="0"/>
          <c:extLst>
            <c:ext xmlns:c16="http://schemas.microsoft.com/office/drawing/2014/chart" uri="{C3380CC4-5D6E-409C-BE32-E72D297353CC}">
              <c16:uniqueId val="{00000000-3D80-44A5-81D7-3E6ACB1D45D9}"/>
            </c:ext>
          </c:extLst>
        </c:ser>
        <c:dLbls>
          <c:showLegendKey val="0"/>
          <c:showVal val="0"/>
          <c:showCatName val="0"/>
          <c:showSerName val="0"/>
          <c:showPercent val="0"/>
          <c:showBubbleSize val="0"/>
        </c:dLbls>
        <c:axId val="1385512495"/>
        <c:axId val="1385514975"/>
      </c:scatterChart>
      <c:valAx>
        <c:axId val="1385514975"/>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595959"/>
                </a:solidFill>
                <a:latin typeface="Calibri"/>
              </a:defRPr>
            </a:pPr>
            <a:endParaRPr lang="en-US"/>
          </a:p>
        </c:txPr>
        <c:crossAx val="1385512495"/>
        <c:crosses val="autoZero"/>
        <c:crossBetween val="midCat"/>
      </c:valAx>
      <c:valAx>
        <c:axId val="1385512495"/>
        <c:scaling>
          <c:orientation val="minMax"/>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595959"/>
                </a:solidFill>
                <a:latin typeface="Calibri"/>
              </a:defRPr>
            </a:pPr>
            <a:endParaRPr lang="en-US"/>
          </a:p>
        </c:txPr>
        <c:crossAx val="1385514975"/>
        <c:crosses val="autoZero"/>
        <c:crossBetween val="midCat"/>
      </c:val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330" b="0" i="0" u="none" strike="noStrike" kern="1200" baseline="0">
          <a:solidFill>
            <a:srgbClr val="000000"/>
          </a:solidFill>
          <a:latin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466232-2BE9-4816-73AA-15C7E31ADB00}"/>
              </a:ext>
            </a:extLst>
          </p:cNvPr>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3" name="Date Placeholder 2">
            <a:extLst>
              <a:ext uri="{FF2B5EF4-FFF2-40B4-BE49-F238E27FC236}">
                <a16:creationId xmlns:a16="http://schemas.microsoft.com/office/drawing/2014/main" id="{9AAA417D-8526-C3F7-5DD5-FDE44FB45C8A}"/>
              </a:ext>
            </a:extLst>
          </p:cNvPr>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smtClean="0">
                <a:solidFill>
                  <a:srgbClr val="000000"/>
                </a:solidFill>
                <a:uFillTx/>
                <a:latin typeface="Calibri"/>
              </a:defRPr>
            </a:lvl1pPr>
          </a:lstStyle>
          <a:p>
            <a:pPr>
              <a:defRPr/>
            </a:pPr>
            <a:fld id="{87CAEC79-161A-44D0-BC79-79D51A5EB9AB}" type="datetime1">
              <a:rPr lang="en-US"/>
              <a:pPr>
                <a:defRPr/>
              </a:pPr>
              <a:t>9/24/23</a:t>
            </a:fld>
            <a:endParaRPr/>
          </a:p>
        </p:txBody>
      </p:sp>
      <p:sp>
        <p:nvSpPr>
          <p:cNvPr id="2052" name="Slide Image Placeholder 3">
            <a:extLst>
              <a:ext uri="{FF2B5EF4-FFF2-40B4-BE49-F238E27FC236}">
                <a16:creationId xmlns:a16="http://schemas.microsoft.com/office/drawing/2014/main" id="{70C7D086-BD0E-499F-8F5F-D65C53C847A6}"/>
              </a:ext>
            </a:extLst>
          </p:cNvPr>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EFE19782-8987-1F91-C387-42275D9863DA}"/>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0C39988-BC39-D92B-8E2A-1EB1B0D6DD5E}"/>
              </a:ext>
            </a:extLst>
          </p:cNvPr>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7" name="Slide Number Placeholder 6">
            <a:extLst>
              <a:ext uri="{FF2B5EF4-FFF2-40B4-BE49-F238E27FC236}">
                <a16:creationId xmlns:a16="http://schemas.microsoft.com/office/drawing/2014/main" id="{08AF8654-DF1D-9ADF-9DD1-6A75881FA3DE}"/>
              </a:ext>
            </a:extLst>
          </p:cNvPr>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smtClean="0">
                <a:solidFill>
                  <a:srgbClr val="000000"/>
                </a:solidFill>
                <a:uFillTx/>
                <a:latin typeface="Calibri"/>
              </a:defRPr>
            </a:lvl1pPr>
          </a:lstStyle>
          <a:p>
            <a:pPr>
              <a:defRPr/>
            </a:pPr>
            <a:fld id="{7642DAB7-7709-4B8F-BEE6-9D3B4746759F}"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a:spcBef>
        <a:spcPct val="0"/>
      </a:spcBef>
      <a:spcAft>
        <a:spcPct val="0"/>
      </a:spcAft>
      <a:defRPr lang="en-US" sz="1200" kern="1200">
        <a:solidFill>
          <a:srgbClr val="000000"/>
        </a:solidFill>
        <a:latin typeface="Calibri"/>
      </a:defRPr>
    </a:lvl1pPr>
    <a:lvl2pPr marL="457200" lvl="1" algn="l" rtl="0" eaLnBrk="0" fontAlgn="base">
      <a:spcBef>
        <a:spcPct val="0"/>
      </a:spcBef>
      <a:spcAft>
        <a:spcPct val="0"/>
      </a:spcAft>
      <a:defRPr lang="en-US" sz="1200" kern="1200">
        <a:solidFill>
          <a:srgbClr val="000000"/>
        </a:solidFill>
        <a:latin typeface="Calibri"/>
      </a:defRPr>
    </a:lvl2pPr>
    <a:lvl3pPr marL="914400" lvl="2" algn="l" rtl="0" eaLnBrk="0" fontAlgn="base">
      <a:spcBef>
        <a:spcPct val="0"/>
      </a:spcBef>
      <a:spcAft>
        <a:spcPct val="0"/>
      </a:spcAft>
      <a:defRPr lang="en-US" sz="1200" kern="1200">
        <a:solidFill>
          <a:srgbClr val="000000"/>
        </a:solidFill>
        <a:latin typeface="Calibri"/>
      </a:defRPr>
    </a:lvl3pPr>
    <a:lvl4pPr marL="1371600" lvl="3" algn="l" rtl="0" eaLnBrk="0" fontAlgn="base">
      <a:spcBef>
        <a:spcPct val="0"/>
      </a:spcBef>
      <a:spcAft>
        <a:spcPct val="0"/>
      </a:spcAft>
      <a:defRPr lang="en-US" sz="1200" kern="1200">
        <a:solidFill>
          <a:srgbClr val="000000"/>
        </a:solidFill>
        <a:latin typeface="Calibri"/>
      </a:defRPr>
    </a:lvl4pPr>
    <a:lvl5pPr marL="1828800" lvl="4" algn="l" rtl="0" eaLnBrk="0" fontAlgn="base">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428339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6ED2F649-975A-C0E6-F7CB-589D84B694F3}"/>
              </a:ext>
            </a:extLst>
          </p:cNvPr>
          <p:cNvSpPr txBox="1">
            <a:spLocks noGrp="1"/>
          </p:cNvSpPr>
          <p:nvPr>
            <p:ph type="dt" sz="half" idx="10"/>
          </p:nvPr>
        </p:nvSpPr>
        <p:spPr>
          <a:ln/>
        </p:spPr>
        <p:txBody>
          <a:bodyPr/>
          <a:lstStyle>
            <a:lvl1pPr>
              <a:defRPr/>
            </a:lvl1pPr>
          </a:lstStyle>
          <a:p>
            <a:pPr>
              <a:defRPr/>
            </a:pPr>
            <a:fld id="{383227BA-9C65-403C-B0E0-A730B6626FFD}" type="datetime1">
              <a:rPr lang="en-US"/>
              <a:pPr>
                <a:defRPr/>
              </a:pPr>
              <a:t>9/24/23</a:t>
            </a:fld>
            <a:endParaRPr/>
          </a:p>
        </p:txBody>
      </p:sp>
      <p:sp>
        <p:nvSpPr>
          <p:cNvPr id="5" name="Footer Placeholder 4">
            <a:extLst>
              <a:ext uri="{FF2B5EF4-FFF2-40B4-BE49-F238E27FC236}">
                <a16:creationId xmlns:a16="http://schemas.microsoft.com/office/drawing/2014/main" id="{964C7239-C044-785D-14EF-D748C5CD2FE0}"/>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5891FBAA-9FF4-95A0-EF30-41A2B383AD42}"/>
              </a:ext>
            </a:extLst>
          </p:cNvPr>
          <p:cNvSpPr txBox="1">
            <a:spLocks noGrp="1"/>
          </p:cNvSpPr>
          <p:nvPr>
            <p:ph type="sldNum" sz="quarter" idx="12"/>
          </p:nvPr>
        </p:nvSpPr>
        <p:spPr>
          <a:ln/>
        </p:spPr>
        <p:txBody>
          <a:bodyPr/>
          <a:lstStyle>
            <a:lvl1pPr>
              <a:defRPr/>
            </a:lvl1pPr>
          </a:lstStyle>
          <a:p>
            <a:pPr>
              <a:defRPr/>
            </a:pPr>
            <a:fld id="{9DD2AC64-3525-4E40-BB06-833B461E5FF4}" type="slidenum">
              <a:rPr/>
              <a:pPr>
                <a:defRPr/>
              </a:pPr>
              <a:t>‹#›</a:t>
            </a:fld>
            <a:endParaRPr/>
          </a:p>
        </p:txBody>
      </p:sp>
    </p:spTree>
    <p:extLst>
      <p:ext uri="{BB962C8B-B14F-4D97-AF65-F5344CB8AC3E}">
        <p14:creationId xmlns:p14="http://schemas.microsoft.com/office/powerpoint/2010/main" val="31734053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E07216-906F-8890-0FE2-5B28D6A8F349}"/>
              </a:ext>
            </a:extLst>
          </p:cNvPr>
          <p:cNvSpPr txBox="1">
            <a:spLocks noGrp="1"/>
          </p:cNvSpPr>
          <p:nvPr>
            <p:ph type="dt" sz="half" idx="10"/>
          </p:nvPr>
        </p:nvSpPr>
        <p:spPr>
          <a:ln/>
        </p:spPr>
        <p:txBody>
          <a:bodyPr/>
          <a:lstStyle>
            <a:lvl1pPr>
              <a:defRPr/>
            </a:lvl1pPr>
          </a:lstStyle>
          <a:p>
            <a:pPr>
              <a:defRPr/>
            </a:pPr>
            <a:fld id="{5E113801-042E-4EA9-9845-65D2C67CE7CB}" type="datetime1">
              <a:rPr lang="en-US"/>
              <a:pPr>
                <a:defRPr/>
              </a:pPr>
              <a:t>9/24/23</a:t>
            </a:fld>
            <a:endParaRPr/>
          </a:p>
        </p:txBody>
      </p:sp>
      <p:sp>
        <p:nvSpPr>
          <p:cNvPr id="5" name="Footer Placeholder 4">
            <a:extLst>
              <a:ext uri="{FF2B5EF4-FFF2-40B4-BE49-F238E27FC236}">
                <a16:creationId xmlns:a16="http://schemas.microsoft.com/office/drawing/2014/main" id="{888524AA-2A5D-A0FC-EF68-2545C19AFDDF}"/>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034E02F8-8344-0F1B-D3FD-9B8227D253FA}"/>
              </a:ext>
            </a:extLst>
          </p:cNvPr>
          <p:cNvSpPr txBox="1">
            <a:spLocks noGrp="1"/>
          </p:cNvSpPr>
          <p:nvPr>
            <p:ph type="sldNum" sz="quarter" idx="12"/>
          </p:nvPr>
        </p:nvSpPr>
        <p:spPr>
          <a:ln/>
        </p:spPr>
        <p:txBody>
          <a:bodyPr/>
          <a:lstStyle>
            <a:lvl1pPr>
              <a:defRPr/>
            </a:lvl1pPr>
          </a:lstStyle>
          <a:p>
            <a:pPr>
              <a:defRPr/>
            </a:pPr>
            <a:fld id="{B4CC8D0A-7F37-4BBD-8CCD-17D6BB08A450}" type="slidenum">
              <a:rPr/>
              <a:pPr>
                <a:defRPr/>
              </a:pPr>
              <a:t>‹#›</a:t>
            </a:fld>
            <a:endParaRPr/>
          </a:p>
        </p:txBody>
      </p:sp>
    </p:spTree>
    <p:extLst>
      <p:ext uri="{BB962C8B-B14F-4D97-AF65-F5344CB8AC3E}">
        <p14:creationId xmlns:p14="http://schemas.microsoft.com/office/powerpoint/2010/main" val="286725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385229-018E-1270-F1EB-DB2476AA1236}"/>
              </a:ext>
            </a:extLst>
          </p:cNvPr>
          <p:cNvSpPr txBox="1">
            <a:spLocks noGrp="1"/>
          </p:cNvSpPr>
          <p:nvPr>
            <p:ph type="dt" sz="half" idx="10"/>
          </p:nvPr>
        </p:nvSpPr>
        <p:spPr>
          <a:ln/>
        </p:spPr>
        <p:txBody>
          <a:bodyPr/>
          <a:lstStyle>
            <a:lvl1pPr>
              <a:defRPr/>
            </a:lvl1pPr>
          </a:lstStyle>
          <a:p>
            <a:pPr>
              <a:defRPr/>
            </a:pPr>
            <a:fld id="{CE9E0F55-73B6-4FCD-A642-049BFAADE2D2}" type="datetime1">
              <a:rPr lang="en-US"/>
              <a:pPr>
                <a:defRPr/>
              </a:pPr>
              <a:t>9/24/23</a:t>
            </a:fld>
            <a:endParaRPr/>
          </a:p>
        </p:txBody>
      </p:sp>
      <p:sp>
        <p:nvSpPr>
          <p:cNvPr id="5" name="Footer Placeholder 4">
            <a:extLst>
              <a:ext uri="{FF2B5EF4-FFF2-40B4-BE49-F238E27FC236}">
                <a16:creationId xmlns:a16="http://schemas.microsoft.com/office/drawing/2014/main" id="{95A2CEC0-1E88-8C1A-DE32-9980E7AE9806}"/>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CFABE77A-7AF3-BC6A-B00D-5E9BA8D3F3FF}"/>
              </a:ext>
            </a:extLst>
          </p:cNvPr>
          <p:cNvSpPr txBox="1">
            <a:spLocks noGrp="1"/>
          </p:cNvSpPr>
          <p:nvPr>
            <p:ph type="sldNum" sz="quarter" idx="12"/>
          </p:nvPr>
        </p:nvSpPr>
        <p:spPr>
          <a:ln/>
        </p:spPr>
        <p:txBody>
          <a:bodyPr/>
          <a:lstStyle>
            <a:lvl1pPr>
              <a:defRPr/>
            </a:lvl1pPr>
          </a:lstStyle>
          <a:p>
            <a:pPr>
              <a:defRPr/>
            </a:pPr>
            <a:fld id="{06327D9C-921E-4C18-9DF2-F9E3CECD5444}" type="slidenum">
              <a:rPr/>
              <a:pPr>
                <a:defRPr/>
              </a:pPr>
              <a:t>‹#›</a:t>
            </a:fld>
            <a:endParaRPr/>
          </a:p>
        </p:txBody>
      </p:sp>
    </p:spTree>
    <p:extLst>
      <p:ext uri="{BB962C8B-B14F-4D97-AF65-F5344CB8AC3E}">
        <p14:creationId xmlns:p14="http://schemas.microsoft.com/office/powerpoint/2010/main" val="192966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9EEC5A-19FA-A0D2-39E2-35C156CFCB8B}"/>
              </a:ext>
            </a:extLst>
          </p:cNvPr>
          <p:cNvSpPr txBox="1">
            <a:spLocks noGrp="1"/>
          </p:cNvSpPr>
          <p:nvPr>
            <p:ph type="dt" sz="half" idx="10"/>
          </p:nvPr>
        </p:nvSpPr>
        <p:spPr>
          <a:ln/>
        </p:spPr>
        <p:txBody>
          <a:bodyPr/>
          <a:lstStyle>
            <a:lvl1pPr>
              <a:defRPr/>
            </a:lvl1pPr>
          </a:lstStyle>
          <a:p>
            <a:pPr>
              <a:defRPr/>
            </a:pPr>
            <a:fld id="{C7AF6389-7A2B-496A-BDBC-C8D2A65B9437}" type="datetime1">
              <a:rPr lang="en-US"/>
              <a:pPr>
                <a:defRPr/>
              </a:pPr>
              <a:t>9/24/23</a:t>
            </a:fld>
            <a:endParaRPr/>
          </a:p>
        </p:txBody>
      </p:sp>
      <p:sp>
        <p:nvSpPr>
          <p:cNvPr id="5" name="Footer Placeholder 4">
            <a:extLst>
              <a:ext uri="{FF2B5EF4-FFF2-40B4-BE49-F238E27FC236}">
                <a16:creationId xmlns:a16="http://schemas.microsoft.com/office/drawing/2014/main" id="{08AB6679-7F03-6124-D207-D5AA4204D55B}"/>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FD6FAA46-CF6E-B993-02A0-B051920FA182}"/>
              </a:ext>
            </a:extLst>
          </p:cNvPr>
          <p:cNvSpPr txBox="1">
            <a:spLocks noGrp="1"/>
          </p:cNvSpPr>
          <p:nvPr>
            <p:ph type="sldNum" sz="quarter" idx="12"/>
          </p:nvPr>
        </p:nvSpPr>
        <p:spPr>
          <a:ln/>
        </p:spPr>
        <p:txBody>
          <a:bodyPr/>
          <a:lstStyle>
            <a:lvl1pPr>
              <a:defRPr/>
            </a:lvl1pPr>
          </a:lstStyle>
          <a:p>
            <a:pPr>
              <a:defRPr/>
            </a:pPr>
            <a:fld id="{594AADC1-50F4-4B58-8D7D-FCB3A4ECC7D0}" type="slidenum">
              <a:rPr/>
              <a:pPr>
                <a:defRPr/>
              </a:pPr>
              <a:t>‹#›</a:t>
            </a:fld>
            <a:endParaRPr/>
          </a:p>
        </p:txBody>
      </p:sp>
    </p:spTree>
    <p:extLst>
      <p:ext uri="{BB962C8B-B14F-4D97-AF65-F5344CB8AC3E}">
        <p14:creationId xmlns:p14="http://schemas.microsoft.com/office/powerpoint/2010/main" val="31753041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8C2DC5C3-7BD0-8E55-E54C-E015ACE08662}"/>
              </a:ext>
            </a:extLst>
          </p:cNvPr>
          <p:cNvSpPr txBox="1">
            <a:spLocks noGrp="1"/>
          </p:cNvSpPr>
          <p:nvPr>
            <p:ph type="dt" sz="half" idx="10"/>
          </p:nvPr>
        </p:nvSpPr>
        <p:spPr>
          <a:ln/>
        </p:spPr>
        <p:txBody>
          <a:bodyPr/>
          <a:lstStyle>
            <a:lvl1pPr>
              <a:defRPr/>
            </a:lvl1pPr>
          </a:lstStyle>
          <a:p>
            <a:pPr>
              <a:defRPr/>
            </a:pPr>
            <a:fld id="{AD940529-BF86-42FA-808C-DE647164C2F7}" type="datetime1">
              <a:rPr lang="en-US"/>
              <a:pPr>
                <a:defRPr/>
              </a:pPr>
              <a:t>9/24/23</a:t>
            </a:fld>
            <a:endParaRPr/>
          </a:p>
        </p:txBody>
      </p:sp>
      <p:sp>
        <p:nvSpPr>
          <p:cNvPr id="5" name="Footer Placeholder 4">
            <a:extLst>
              <a:ext uri="{FF2B5EF4-FFF2-40B4-BE49-F238E27FC236}">
                <a16:creationId xmlns:a16="http://schemas.microsoft.com/office/drawing/2014/main" id="{060E4B3A-4A36-030F-3366-5EA4F65A674D}"/>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CE80E390-00B7-EA7B-6F70-696C4B2B1277}"/>
              </a:ext>
            </a:extLst>
          </p:cNvPr>
          <p:cNvSpPr txBox="1">
            <a:spLocks noGrp="1"/>
          </p:cNvSpPr>
          <p:nvPr>
            <p:ph type="sldNum" sz="quarter" idx="12"/>
          </p:nvPr>
        </p:nvSpPr>
        <p:spPr>
          <a:ln/>
        </p:spPr>
        <p:txBody>
          <a:bodyPr/>
          <a:lstStyle>
            <a:lvl1pPr>
              <a:defRPr/>
            </a:lvl1pPr>
          </a:lstStyle>
          <a:p>
            <a:pPr>
              <a:defRPr/>
            </a:pPr>
            <a:fld id="{409143D9-B410-4928-AD52-E864A8F24921}" type="slidenum">
              <a:rPr/>
              <a:pPr>
                <a:defRPr/>
              </a:pPr>
              <a:t>‹#›</a:t>
            </a:fld>
            <a:endParaRPr/>
          </a:p>
        </p:txBody>
      </p:sp>
    </p:spTree>
    <p:extLst>
      <p:ext uri="{BB962C8B-B14F-4D97-AF65-F5344CB8AC3E}">
        <p14:creationId xmlns:p14="http://schemas.microsoft.com/office/powerpoint/2010/main" val="339206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BEA8E8-ACC0-51B6-7D27-A6D5EC02E2A0}"/>
              </a:ext>
            </a:extLst>
          </p:cNvPr>
          <p:cNvSpPr txBox="1">
            <a:spLocks noGrp="1"/>
          </p:cNvSpPr>
          <p:nvPr>
            <p:ph type="dt" sz="half" idx="10"/>
          </p:nvPr>
        </p:nvSpPr>
        <p:spPr>
          <a:ln/>
        </p:spPr>
        <p:txBody>
          <a:bodyPr/>
          <a:lstStyle>
            <a:lvl1pPr>
              <a:defRPr/>
            </a:lvl1pPr>
          </a:lstStyle>
          <a:p>
            <a:pPr>
              <a:defRPr/>
            </a:pPr>
            <a:fld id="{FC561460-DC61-4E0E-AC80-7B42AE894868}" type="datetime1">
              <a:rPr lang="en-US"/>
              <a:pPr>
                <a:defRPr/>
              </a:pPr>
              <a:t>9/24/23</a:t>
            </a:fld>
            <a:endParaRPr/>
          </a:p>
        </p:txBody>
      </p:sp>
      <p:sp>
        <p:nvSpPr>
          <p:cNvPr id="6" name="Footer Placeholder 4">
            <a:extLst>
              <a:ext uri="{FF2B5EF4-FFF2-40B4-BE49-F238E27FC236}">
                <a16:creationId xmlns:a16="http://schemas.microsoft.com/office/drawing/2014/main" id="{58B63B81-9DBF-5975-3C2E-6E76A20A1549}"/>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E9A502BC-EB2B-1A71-66EA-FDCB129AC4EF}"/>
              </a:ext>
            </a:extLst>
          </p:cNvPr>
          <p:cNvSpPr txBox="1">
            <a:spLocks noGrp="1"/>
          </p:cNvSpPr>
          <p:nvPr>
            <p:ph type="sldNum" sz="quarter" idx="12"/>
          </p:nvPr>
        </p:nvSpPr>
        <p:spPr>
          <a:ln/>
        </p:spPr>
        <p:txBody>
          <a:bodyPr/>
          <a:lstStyle>
            <a:lvl1pPr>
              <a:defRPr/>
            </a:lvl1pPr>
          </a:lstStyle>
          <a:p>
            <a:pPr>
              <a:defRPr/>
            </a:pPr>
            <a:fld id="{03A3487C-9BFF-41E7-88E6-882C7F8D8262}" type="slidenum">
              <a:rPr/>
              <a:pPr>
                <a:defRPr/>
              </a:pPr>
              <a:t>‹#›</a:t>
            </a:fld>
            <a:endParaRPr/>
          </a:p>
        </p:txBody>
      </p:sp>
    </p:spTree>
    <p:extLst>
      <p:ext uri="{BB962C8B-B14F-4D97-AF65-F5344CB8AC3E}">
        <p14:creationId xmlns:p14="http://schemas.microsoft.com/office/powerpoint/2010/main" val="50995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C835F29-C910-DB2B-E61F-5C106BEA2DCA}"/>
              </a:ext>
            </a:extLst>
          </p:cNvPr>
          <p:cNvSpPr txBox="1">
            <a:spLocks noGrp="1"/>
          </p:cNvSpPr>
          <p:nvPr>
            <p:ph type="dt" sz="half" idx="10"/>
          </p:nvPr>
        </p:nvSpPr>
        <p:spPr>
          <a:ln/>
        </p:spPr>
        <p:txBody>
          <a:bodyPr/>
          <a:lstStyle>
            <a:lvl1pPr>
              <a:defRPr/>
            </a:lvl1pPr>
          </a:lstStyle>
          <a:p>
            <a:pPr>
              <a:defRPr/>
            </a:pPr>
            <a:fld id="{46CE3197-B692-4211-A872-19F8AD10FA1A}" type="datetime1">
              <a:rPr lang="en-US"/>
              <a:pPr>
                <a:defRPr/>
              </a:pPr>
              <a:t>9/24/23</a:t>
            </a:fld>
            <a:endParaRPr/>
          </a:p>
        </p:txBody>
      </p:sp>
      <p:sp>
        <p:nvSpPr>
          <p:cNvPr id="8" name="Footer Placeholder 4">
            <a:extLst>
              <a:ext uri="{FF2B5EF4-FFF2-40B4-BE49-F238E27FC236}">
                <a16:creationId xmlns:a16="http://schemas.microsoft.com/office/drawing/2014/main" id="{2124A1FC-4D46-E6DA-034B-1A7B1C7C902D}"/>
              </a:ext>
            </a:extLst>
          </p:cNvPr>
          <p:cNvSpPr txBox="1">
            <a:spLocks noGrp="1"/>
          </p:cNvSpPr>
          <p:nvPr>
            <p:ph type="ftr" sz="quarter" idx="11"/>
          </p:nvPr>
        </p:nvSpPr>
        <p:spPr>
          <a:ln/>
        </p:spPr>
        <p:txBody>
          <a:bodyPr/>
          <a:lstStyle>
            <a:lvl1pPr>
              <a:defRPr/>
            </a:lvl1pPr>
          </a:lstStyle>
          <a:p>
            <a:pPr>
              <a:defRPr/>
            </a:pPr>
            <a:endParaRPr/>
          </a:p>
        </p:txBody>
      </p:sp>
      <p:sp>
        <p:nvSpPr>
          <p:cNvPr id="9" name="Slide Number Placeholder 5">
            <a:extLst>
              <a:ext uri="{FF2B5EF4-FFF2-40B4-BE49-F238E27FC236}">
                <a16:creationId xmlns:a16="http://schemas.microsoft.com/office/drawing/2014/main" id="{5D6F923A-8FC7-6337-6A19-29CCDF1FC570}"/>
              </a:ext>
            </a:extLst>
          </p:cNvPr>
          <p:cNvSpPr txBox="1">
            <a:spLocks noGrp="1"/>
          </p:cNvSpPr>
          <p:nvPr>
            <p:ph type="sldNum" sz="quarter" idx="12"/>
          </p:nvPr>
        </p:nvSpPr>
        <p:spPr>
          <a:ln/>
        </p:spPr>
        <p:txBody>
          <a:bodyPr/>
          <a:lstStyle>
            <a:lvl1pPr>
              <a:defRPr/>
            </a:lvl1pPr>
          </a:lstStyle>
          <a:p>
            <a:pPr>
              <a:defRPr/>
            </a:pPr>
            <a:fld id="{6401F648-D7A7-43EA-92F4-415BB500A34B}" type="slidenum">
              <a:rPr/>
              <a:pPr>
                <a:defRPr/>
              </a:pPr>
              <a:t>‹#›</a:t>
            </a:fld>
            <a:endParaRPr/>
          </a:p>
        </p:txBody>
      </p:sp>
    </p:spTree>
    <p:extLst>
      <p:ext uri="{BB962C8B-B14F-4D97-AF65-F5344CB8AC3E}">
        <p14:creationId xmlns:p14="http://schemas.microsoft.com/office/powerpoint/2010/main" val="2088939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a:extLst>
              <a:ext uri="{FF2B5EF4-FFF2-40B4-BE49-F238E27FC236}">
                <a16:creationId xmlns:a16="http://schemas.microsoft.com/office/drawing/2014/main" id="{362C4BAC-FD1D-A3CB-B403-6D989EE744B8}"/>
              </a:ext>
            </a:extLst>
          </p:cNvPr>
          <p:cNvSpPr txBox="1">
            <a:spLocks noGrp="1"/>
          </p:cNvSpPr>
          <p:nvPr>
            <p:ph type="dt" sz="half" idx="10"/>
          </p:nvPr>
        </p:nvSpPr>
        <p:spPr>
          <a:ln/>
        </p:spPr>
        <p:txBody>
          <a:bodyPr/>
          <a:lstStyle>
            <a:lvl1pPr>
              <a:defRPr/>
            </a:lvl1pPr>
          </a:lstStyle>
          <a:p>
            <a:pPr>
              <a:defRPr/>
            </a:pPr>
            <a:fld id="{ABA51DDC-EAB7-40B1-A260-F020E1102C62}" type="datetime1">
              <a:rPr lang="en-US"/>
              <a:pPr>
                <a:defRPr/>
              </a:pPr>
              <a:t>9/24/23</a:t>
            </a:fld>
            <a:endParaRPr/>
          </a:p>
        </p:txBody>
      </p:sp>
      <p:sp>
        <p:nvSpPr>
          <p:cNvPr id="4" name="Footer Placeholder 4">
            <a:extLst>
              <a:ext uri="{FF2B5EF4-FFF2-40B4-BE49-F238E27FC236}">
                <a16:creationId xmlns:a16="http://schemas.microsoft.com/office/drawing/2014/main" id="{84752B29-9DC2-D787-942C-3A0187F7493F}"/>
              </a:ext>
            </a:extLst>
          </p:cNvPr>
          <p:cNvSpPr txBox="1">
            <a:spLocks noGrp="1"/>
          </p:cNvSpPr>
          <p:nvPr>
            <p:ph type="ftr" sz="quarter" idx="11"/>
          </p:nvPr>
        </p:nvSpPr>
        <p:spPr>
          <a:ln/>
        </p:spPr>
        <p:txBody>
          <a:bodyPr/>
          <a:lstStyle>
            <a:lvl1pPr>
              <a:defRPr/>
            </a:lvl1pPr>
          </a:lstStyle>
          <a:p>
            <a:pPr>
              <a:defRPr/>
            </a:pPr>
            <a:endParaRPr/>
          </a:p>
        </p:txBody>
      </p:sp>
      <p:sp>
        <p:nvSpPr>
          <p:cNvPr id="5" name="Slide Number Placeholder 5">
            <a:extLst>
              <a:ext uri="{FF2B5EF4-FFF2-40B4-BE49-F238E27FC236}">
                <a16:creationId xmlns:a16="http://schemas.microsoft.com/office/drawing/2014/main" id="{DEAEC299-50FA-A1E1-1E06-274EE3BAB57B}"/>
              </a:ext>
            </a:extLst>
          </p:cNvPr>
          <p:cNvSpPr txBox="1">
            <a:spLocks noGrp="1"/>
          </p:cNvSpPr>
          <p:nvPr>
            <p:ph type="sldNum" sz="quarter" idx="12"/>
          </p:nvPr>
        </p:nvSpPr>
        <p:spPr>
          <a:ln/>
        </p:spPr>
        <p:txBody>
          <a:bodyPr/>
          <a:lstStyle>
            <a:lvl1pPr>
              <a:defRPr/>
            </a:lvl1pPr>
          </a:lstStyle>
          <a:p>
            <a:pPr>
              <a:defRPr/>
            </a:pPr>
            <a:fld id="{67ED1CB0-31E5-4F92-8EBD-C4A1693D6E32}" type="slidenum">
              <a:rPr/>
              <a:pPr>
                <a:defRPr/>
              </a:pPr>
              <a:t>‹#›</a:t>
            </a:fld>
            <a:endParaRPr/>
          </a:p>
        </p:txBody>
      </p:sp>
    </p:spTree>
    <p:extLst>
      <p:ext uri="{BB962C8B-B14F-4D97-AF65-F5344CB8AC3E}">
        <p14:creationId xmlns:p14="http://schemas.microsoft.com/office/powerpoint/2010/main" val="25384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F94D97-BBB5-215C-65CD-740EB92527E1}"/>
              </a:ext>
            </a:extLst>
          </p:cNvPr>
          <p:cNvSpPr txBox="1">
            <a:spLocks noGrp="1"/>
          </p:cNvSpPr>
          <p:nvPr>
            <p:ph type="dt" sz="half" idx="10"/>
          </p:nvPr>
        </p:nvSpPr>
        <p:spPr>
          <a:ln/>
        </p:spPr>
        <p:txBody>
          <a:bodyPr/>
          <a:lstStyle>
            <a:lvl1pPr>
              <a:defRPr/>
            </a:lvl1pPr>
          </a:lstStyle>
          <a:p>
            <a:pPr>
              <a:defRPr/>
            </a:pPr>
            <a:fld id="{9FB1BF9A-3FEC-43D0-BD12-DF4B3306ED3A}" type="datetime1">
              <a:rPr lang="en-US"/>
              <a:pPr>
                <a:defRPr/>
              </a:pPr>
              <a:t>9/24/23</a:t>
            </a:fld>
            <a:endParaRPr/>
          </a:p>
        </p:txBody>
      </p:sp>
      <p:sp>
        <p:nvSpPr>
          <p:cNvPr id="3" name="Footer Placeholder 4">
            <a:extLst>
              <a:ext uri="{FF2B5EF4-FFF2-40B4-BE49-F238E27FC236}">
                <a16:creationId xmlns:a16="http://schemas.microsoft.com/office/drawing/2014/main" id="{10751E58-E74F-C5C1-B6E0-9D3405E2168B}"/>
              </a:ext>
            </a:extLst>
          </p:cNvPr>
          <p:cNvSpPr txBox="1">
            <a:spLocks noGrp="1"/>
          </p:cNvSpPr>
          <p:nvPr>
            <p:ph type="ftr" sz="quarter" idx="11"/>
          </p:nvPr>
        </p:nvSpPr>
        <p:spPr>
          <a:ln/>
        </p:spPr>
        <p:txBody>
          <a:bodyPr/>
          <a:lstStyle>
            <a:lvl1pPr>
              <a:defRPr/>
            </a:lvl1pPr>
          </a:lstStyle>
          <a:p>
            <a:pPr>
              <a:defRPr/>
            </a:pPr>
            <a:endParaRPr/>
          </a:p>
        </p:txBody>
      </p:sp>
      <p:sp>
        <p:nvSpPr>
          <p:cNvPr id="4" name="Slide Number Placeholder 5">
            <a:extLst>
              <a:ext uri="{FF2B5EF4-FFF2-40B4-BE49-F238E27FC236}">
                <a16:creationId xmlns:a16="http://schemas.microsoft.com/office/drawing/2014/main" id="{63DFFAC8-386E-2A7E-0C49-EA50B1B20970}"/>
              </a:ext>
            </a:extLst>
          </p:cNvPr>
          <p:cNvSpPr txBox="1">
            <a:spLocks noGrp="1"/>
          </p:cNvSpPr>
          <p:nvPr>
            <p:ph type="sldNum" sz="quarter" idx="12"/>
          </p:nvPr>
        </p:nvSpPr>
        <p:spPr>
          <a:ln/>
        </p:spPr>
        <p:txBody>
          <a:bodyPr/>
          <a:lstStyle>
            <a:lvl1pPr>
              <a:defRPr/>
            </a:lvl1pPr>
          </a:lstStyle>
          <a:p>
            <a:pPr>
              <a:defRPr/>
            </a:pPr>
            <a:fld id="{C51074D3-B74F-455B-93AD-D46B14B96BED}" type="slidenum">
              <a:rPr/>
              <a:pPr>
                <a:defRPr/>
              </a:pPr>
              <a:t>‹#›</a:t>
            </a:fld>
            <a:endParaRPr/>
          </a:p>
        </p:txBody>
      </p:sp>
    </p:spTree>
    <p:extLst>
      <p:ext uri="{BB962C8B-B14F-4D97-AF65-F5344CB8AC3E}">
        <p14:creationId xmlns:p14="http://schemas.microsoft.com/office/powerpoint/2010/main" val="216609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EAE4C9C4-5257-A91D-A09A-173C3C49A30C}"/>
              </a:ext>
            </a:extLst>
          </p:cNvPr>
          <p:cNvSpPr txBox="1">
            <a:spLocks noGrp="1"/>
          </p:cNvSpPr>
          <p:nvPr>
            <p:ph type="dt" sz="half" idx="10"/>
          </p:nvPr>
        </p:nvSpPr>
        <p:spPr>
          <a:ln/>
        </p:spPr>
        <p:txBody>
          <a:bodyPr/>
          <a:lstStyle>
            <a:lvl1pPr>
              <a:defRPr/>
            </a:lvl1pPr>
          </a:lstStyle>
          <a:p>
            <a:pPr>
              <a:defRPr/>
            </a:pPr>
            <a:fld id="{A4A4811D-B125-4B64-8C76-898F1A8E762A}" type="datetime1">
              <a:rPr lang="en-US"/>
              <a:pPr>
                <a:defRPr/>
              </a:pPr>
              <a:t>9/24/23</a:t>
            </a:fld>
            <a:endParaRPr/>
          </a:p>
        </p:txBody>
      </p:sp>
      <p:sp>
        <p:nvSpPr>
          <p:cNvPr id="6" name="Footer Placeholder 4">
            <a:extLst>
              <a:ext uri="{FF2B5EF4-FFF2-40B4-BE49-F238E27FC236}">
                <a16:creationId xmlns:a16="http://schemas.microsoft.com/office/drawing/2014/main" id="{9A1C9B5C-472F-097B-9F0F-94AEBB73F088}"/>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957D7971-445E-D73F-65A6-90F095593218}"/>
              </a:ext>
            </a:extLst>
          </p:cNvPr>
          <p:cNvSpPr txBox="1">
            <a:spLocks noGrp="1"/>
          </p:cNvSpPr>
          <p:nvPr>
            <p:ph type="sldNum" sz="quarter" idx="12"/>
          </p:nvPr>
        </p:nvSpPr>
        <p:spPr>
          <a:ln/>
        </p:spPr>
        <p:txBody>
          <a:bodyPr/>
          <a:lstStyle>
            <a:lvl1pPr>
              <a:defRPr/>
            </a:lvl1pPr>
          </a:lstStyle>
          <a:p>
            <a:pPr>
              <a:defRPr/>
            </a:pPr>
            <a:fld id="{EE17EB07-E47E-4B1E-87EF-A811A4D07730}" type="slidenum">
              <a:rPr/>
              <a:pPr>
                <a:defRPr/>
              </a:pPr>
              <a:t>‹#›</a:t>
            </a:fld>
            <a:endParaRPr/>
          </a:p>
        </p:txBody>
      </p:sp>
    </p:spTree>
    <p:extLst>
      <p:ext uri="{BB962C8B-B14F-4D97-AF65-F5344CB8AC3E}">
        <p14:creationId xmlns:p14="http://schemas.microsoft.com/office/powerpoint/2010/main" val="120254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normAutofit/>
          </a:bodyPr>
          <a:lstStyle>
            <a:lvl1pPr marL="0" indent="0">
              <a:buNone/>
              <a:defRPr lang="en-GB" sz="3200"/>
            </a:lvl1pPr>
          </a:lstStyle>
          <a:p>
            <a:pPr lvl="0"/>
            <a:endParaRPr lang="en-GB" noProof="0"/>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91ABF82B-E8E8-09FC-8D7B-5393F5730D72}"/>
              </a:ext>
            </a:extLst>
          </p:cNvPr>
          <p:cNvSpPr txBox="1">
            <a:spLocks noGrp="1"/>
          </p:cNvSpPr>
          <p:nvPr>
            <p:ph type="dt" sz="half" idx="10"/>
          </p:nvPr>
        </p:nvSpPr>
        <p:spPr>
          <a:ln/>
        </p:spPr>
        <p:txBody>
          <a:bodyPr/>
          <a:lstStyle>
            <a:lvl1pPr>
              <a:defRPr/>
            </a:lvl1pPr>
          </a:lstStyle>
          <a:p>
            <a:pPr>
              <a:defRPr/>
            </a:pPr>
            <a:fld id="{49BA4A16-59F6-4AF3-8293-8F639FF59A82}" type="datetime1">
              <a:rPr lang="en-US"/>
              <a:pPr>
                <a:defRPr/>
              </a:pPr>
              <a:t>9/24/23</a:t>
            </a:fld>
            <a:endParaRPr/>
          </a:p>
        </p:txBody>
      </p:sp>
      <p:sp>
        <p:nvSpPr>
          <p:cNvPr id="6" name="Footer Placeholder 4">
            <a:extLst>
              <a:ext uri="{FF2B5EF4-FFF2-40B4-BE49-F238E27FC236}">
                <a16:creationId xmlns:a16="http://schemas.microsoft.com/office/drawing/2014/main" id="{E1F5C70C-58B0-2905-19FA-7FF436FC1305}"/>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812D4E8E-841B-5F37-9193-0BB15A648698}"/>
              </a:ext>
            </a:extLst>
          </p:cNvPr>
          <p:cNvSpPr txBox="1">
            <a:spLocks noGrp="1"/>
          </p:cNvSpPr>
          <p:nvPr>
            <p:ph type="sldNum" sz="quarter" idx="12"/>
          </p:nvPr>
        </p:nvSpPr>
        <p:spPr>
          <a:ln/>
        </p:spPr>
        <p:txBody>
          <a:bodyPr/>
          <a:lstStyle>
            <a:lvl1pPr>
              <a:defRPr/>
            </a:lvl1pPr>
          </a:lstStyle>
          <a:p>
            <a:pPr>
              <a:defRPr/>
            </a:pPr>
            <a:fld id="{B5FD46D3-A665-43B3-85E3-BD8F2041B150}" type="slidenum">
              <a:rPr/>
              <a:pPr>
                <a:defRPr/>
              </a:pPr>
              <a:t>‹#›</a:t>
            </a:fld>
            <a:endParaRPr/>
          </a:p>
        </p:txBody>
      </p:sp>
    </p:spTree>
    <p:extLst>
      <p:ext uri="{BB962C8B-B14F-4D97-AF65-F5344CB8AC3E}">
        <p14:creationId xmlns:p14="http://schemas.microsoft.com/office/powerpoint/2010/main" val="352659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3C3BCE-E78A-B980-9AB4-F9DBE7DEAC1F}"/>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97F5EEC-F416-2814-92E5-139C4F928442}"/>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4EACA91-51B4-B2FE-B2B6-B9E709B7D975}"/>
              </a:ext>
            </a:extLst>
          </p:cNvPr>
          <p:cNvSpPr txBox="1">
            <a:spLocks noGrp="1"/>
          </p:cNvSpPr>
          <p:nvPr>
            <p:ph type="dt" sz="half" idx="2"/>
          </p:nvPr>
        </p:nvSpPr>
        <p:spPr>
          <a:xfrm>
            <a:off x="8382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defRPr>
            </a:lvl1pPr>
          </a:lstStyle>
          <a:p>
            <a:pPr>
              <a:defRPr/>
            </a:pPr>
            <a:fld id="{2802B764-C548-4D01-99B0-442DA562E14D}" type="datetime1">
              <a:rPr lang="en-US"/>
              <a:pPr>
                <a:defRPr/>
              </a:pPr>
              <a:t>9/24/23</a:t>
            </a:fld>
            <a:endParaRPr/>
          </a:p>
        </p:txBody>
      </p:sp>
      <p:sp>
        <p:nvSpPr>
          <p:cNvPr id="5" name="Footer Placeholder 4">
            <a:extLst>
              <a:ext uri="{FF2B5EF4-FFF2-40B4-BE49-F238E27FC236}">
                <a16:creationId xmlns:a16="http://schemas.microsoft.com/office/drawing/2014/main" id="{3591742B-06D7-6D13-513E-72F0767E454A}"/>
              </a:ext>
            </a:extLst>
          </p:cNvPr>
          <p:cNvSpPr txBox="1">
            <a:spLocks noGrp="1"/>
          </p:cNvSpPr>
          <p:nvPr>
            <p:ph type="ftr" sz="quarter" idx="3"/>
          </p:nvPr>
        </p:nvSpPr>
        <p:spPr>
          <a:xfrm>
            <a:off x="4038600" y="6356350"/>
            <a:ext cx="41148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endParaRPr/>
          </a:p>
        </p:txBody>
      </p:sp>
      <p:sp>
        <p:nvSpPr>
          <p:cNvPr id="6" name="Slide Number Placeholder 5">
            <a:extLst>
              <a:ext uri="{FF2B5EF4-FFF2-40B4-BE49-F238E27FC236}">
                <a16:creationId xmlns:a16="http://schemas.microsoft.com/office/drawing/2014/main" id="{C255384B-24E6-3C95-EEFA-E2BBF67D8C84}"/>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defRPr>
            </a:lvl1pPr>
          </a:lstStyle>
          <a:p>
            <a:pPr>
              <a:defRPr/>
            </a:pPr>
            <a:fld id="{9365547A-4710-4B76-9DB8-D7B2600E2CA7}"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rtl="0" eaLnBrk="0" fontAlgn="base">
        <a:lnSpc>
          <a:spcPct val="90000"/>
        </a:lnSpc>
        <a:spcBef>
          <a:spcPct val="0"/>
        </a:spcBef>
        <a:spcAft>
          <a:spcPct val="0"/>
        </a:spcAft>
        <a:defRPr lang="en-US" sz="4400" kern="1200">
          <a:solidFill>
            <a:srgbClr val="000000"/>
          </a:solidFill>
          <a:latin typeface="Calibri Light"/>
        </a:defRPr>
      </a:lvl1pPr>
      <a:lvl2pPr algn="l" rtl="0" eaLnBrk="0" fontAlgn="base">
        <a:lnSpc>
          <a:spcPct val="90000"/>
        </a:lnSpc>
        <a:spcBef>
          <a:spcPct val="0"/>
        </a:spcBef>
        <a:spcAft>
          <a:spcPct val="0"/>
        </a:spcAft>
        <a:defRPr sz="4400">
          <a:solidFill>
            <a:srgbClr val="000000"/>
          </a:solidFill>
          <a:latin typeface="Calibri Light" panose="020F0302020204030204" pitchFamily="34" charset="0"/>
        </a:defRPr>
      </a:lvl2pPr>
      <a:lvl3pPr algn="l" rtl="0" eaLnBrk="0" fontAlgn="base">
        <a:lnSpc>
          <a:spcPct val="90000"/>
        </a:lnSpc>
        <a:spcBef>
          <a:spcPct val="0"/>
        </a:spcBef>
        <a:spcAft>
          <a:spcPct val="0"/>
        </a:spcAft>
        <a:defRPr sz="4400">
          <a:solidFill>
            <a:srgbClr val="000000"/>
          </a:solidFill>
          <a:latin typeface="Calibri Light" panose="020F0302020204030204" pitchFamily="34" charset="0"/>
        </a:defRPr>
      </a:lvl3pPr>
      <a:lvl4pPr algn="l" rtl="0" eaLnBrk="0" fontAlgn="base">
        <a:lnSpc>
          <a:spcPct val="90000"/>
        </a:lnSpc>
        <a:spcBef>
          <a:spcPct val="0"/>
        </a:spcBef>
        <a:spcAft>
          <a:spcPct val="0"/>
        </a:spcAft>
        <a:defRPr sz="4400">
          <a:solidFill>
            <a:srgbClr val="000000"/>
          </a:solidFill>
          <a:latin typeface="Calibri Light" panose="020F0302020204030204" pitchFamily="34" charset="0"/>
        </a:defRPr>
      </a:lvl4pPr>
      <a:lvl5pPr algn="l" rtl="0" eaLnBrk="0" fontAlgn="base">
        <a:lnSpc>
          <a:spcPct val="90000"/>
        </a:lnSpc>
        <a:spcBef>
          <a:spcPct val="0"/>
        </a:spcBef>
        <a:spcAft>
          <a:spcPct val="0"/>
        </a:spcAft>
        <a:defRPr sz="4400">
          <a:solidFill>
            <a:srgbClr val="000000"/>
          </a:solidFill>
          <a:latin typeface="Calibri Light" panose="020F0302020204030204" pitchFamily="34" charset="0"/>
        </a:defRPr>
      </a:lvl5pPr>
      <a:lvl6pPr marL="457200" algn="l" rtl="0" eaLnBrk="0" fontAlgn="base">
        <a:lnSpc>
          <a:spcPct val="90000"/>
        </a:lnSpc>
        <a:spcBef>
          <a:spcPct val="0"/>
        </a:spcBef>
        <a:spcAft>
          <a:spcPct val="0"/>
        </a:spcAft>
        <a:defRPr sz="4400">
          <a:solidFill>
            <a:srgbClr val="000000"/>
          </a:solidFill>
          <a:latin typeface="Calibri Light" panose="020F0302020204030204" pitchFamily="34" charset="0"/>
        </a:defRPr>
      </a:lvl6pPr>
      <a:lvl7pPr marL="914400" algn="l" rtl="0" eaLnBrk="0" fontAlgn="base">
        <a:lnSpc>
          <a:spcPct val="90000"/>
        </a:lnSpc>
        <a:spcBef>
          <a:spcPct val="0"/>
        </a:spcBef>
        <a:spcAft>
          <a:spcPct val="0"/>
        </a:spcAft>
        <a:defRPr sz="4400">
          <a:solidFill>
            <a:srgbClr val="000000"/>
          </a:solidFill>
          <a:latin typeface="Calibri Light" panose="020F0302020204030204" pitchFamily="34" charset="0"/>
        </a:defRPr>
      </a:lvl7pPr>
      <a:lvl8pPr marL="1371600" algn="l" rtl="0" eaLnBrk="0" fontAlgn="base">
        <a:lnSpc>
          <a:spcPct val="90000"/>
        </a:lnSpc>
        <a:spcBef>
          <a:spcPct val="0"/>
        </a:spcBef>
        <a:spcAft>
          <a:spcPct val="0"/>
        </a:spcAft>
        <a:defRPr sz="4400">
          <a:solidFill>
            <a:srgbClr val="000000"/>
          </a:solidFill>
          <a:latin typeface="Calibri Light" panose="020F0302020204030204" pitchFamily="34" charset="0"/>
        </a:defRPr>
      </a:lvl8pPr>
      <a:lvl9pPr marL="1828800" algn="l" rtl="0" eaLnBrk="0" fontAlgn="base">
        <a:lnSpc>
          <a:spcPct val="90000"/>
        </a:lnSpc>
        <a:spcBef>
          <a:spcPct val="0"/>
        </a:spcBef>
        <a:spcAft>
          <a:spcPct val="0"/>
        </a:spcAft>
        <a:defRPr sz="4400">
          <a:solidFill>
            <a:srgbClr val="000000"/>
          </a:solidFill>
          <a:latin typeface="Calibri Light" panose="020F0302020204030204" pitchFamily="34" charset="0"/>
        </a:defRPr>
      </a:lvl9pPr>
    </p:titleStyle>
    <p:bodyStyle>
      <a:lvl1pPr marL="228600" indent="-228600" algn="l" rtl="0" eaLnBrk="0" fontAlgn="base">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0" fontAlgn="base">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0" fontAlgn="base">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0" fontAlgn="base">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0" fontAlgn="base">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DD587D-D8E7-2093-7FF9-C5A94C244769}"/>
              </a:ext>
            </a:extLst>
          </p:cNvPr>
          <p:cNvSpPr/>
          <p:nvPr/>
        </p:nvSpPr>
        <p:spPr>
          <a:xfrm>
            <a:off x="0" y="-2"/>
            <a:ext cx="12192000" cy="6858000"/>
          </a:xfrm>
          <a:prstGeom prst="rect">
            <a:avLst/>
          </a:prstGeom>
          <a:solidFill>
            <a:srgbClr val="0000CC">
              <a:alpha val="1218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7EEBB0-C417-E46A-4D28-4C3C055D9445}"/>
              </a:ext>
            </a:extLst>
          </p:cNvPr>
          <p:cNvSpPr/>
          <p:nvPr/>
        </p:nvSpPr>
        <p:spPr>
          <a:xfrm>
            <a:off x="9976303" y="-2"/>
            <a:ext cx="2215697" cy="6858000"/>
          </a:xfrm>
          <a:prstGeom prst="rect">
            <a:avLst/>
          </a:prstGeom>
          <a:solidFill>
            <a:srgbClr val="0000CC">
              <a:alpha val="5135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56DAA3-06EB-7D24-BE72-31BD5AD57640}"/>
              </a:ext>
            </a:extLst>
          </p:cNvPr>
          <p:cNvSpPr/>
          <p:nvPr/>
        </p:nvSpPr>
        <p:spPr>
          <a:xfrm>
            <a:off x="9415849" y="-2"/>
            <a:ext cx="424529" cy="6858000"/>
          </a:xfrm>
          <a:prstGeom prst="rect">
            <a:avLst/>
          </a:prstGeom>
          <a:solidFill>
            <a:srgbClr val="FF40FF">
              <a:alpha val="441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E25C03-5916-DB5C-93E6-9EE3ACB26D57}"/>
              </a:ext>
            </a:extLst>
          </p:cNvPr>
          <p:cNvSpPr/>
          <p:nvPr/>
        </p:nvSpPr>
        <p:spPr>
          <a:xfrm>
            <a:off x="4905632" y="-2"/>
            <a:ext cx="4374292" cy="6858000"/>
          </a:xfrm>
          <a:prstGeom prst="rect">
            <a:avLst/>
          </a:prstGeom>
          <a:solidFill>
            <a:schemeClr val="accent1">
              <a:lumMod val="60000"/>
              <a:lumOff val="40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2B0F7EA-8A64-C65C-3B18-787D71403057}"/>
              </a:ext>
            </a:extLst>
          </p:cNvPr>
          <p:cNvSpPr/>
          <p:nvPr/>
        </p:nvSpPr>
        <p:spPr>
          <a:xfrm>
            <a:off x="3319040" y="-2"/>
            <a:ext cx="830598" cy="6858000"/>
          </a:xfrm>
          <a:prstGeom prst="rect">
            <a:avLst/>
          </a:prstGeom>
          <a:solidFill>
            <a:srgbClr val="00B0F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23A00A-1F04-6B1D-D6D8-BC622D0BC546}"/>
              </a:ext>
            </a:extLst>
          </p:cNvPr>
          <p:cNvSpPr/>
          <p:nvPr/>
        </p:nvSpPr>
        <p:spPr>
          <a:xfrm>
            <a:off x="0" y="0"/>
            <a:ext cx="2977978" cy="6858000"/>
          </a:xfrm>
          <a:prstGeom prst="rect">
            <a:avLst/>
          </a:prstGeom>
          <a:solidFill>
            <a:srgbClr val="FF40FF">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1737BBDC-492E-D52B-0900-0B08F8859E85}"/>
              </a:ext>
            </a:extLst>
          </p:cNvPr>
          <p:cNvSpPr txBox="1"/>
          <p:nvPr/>
        </p:nvSpPr>
        <p:spPr>
          <a:xfrm>
            <a:off x="785817" y="1952009"/>
            <a:ext cx="10822193" cy="2431435"/>
          </a:xfrm>
          <a:prstGeom prst="rect">
            <a:avLst/>
          </a:prstGeom>
          <a:noFill/>
          <a:ln cap="flat">
            <a:noFill/>
          </a:ln>
        </p:spPr>
        <p:txBody>
          <a:bodyPr wrap="none"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en-GB" sz="6000" b="1" kern="0" dirty="0">
                <a:latin typeface="Gill Sans MT" panose="020B0502020104020203" pitchFamily="34" charset="77"/>
                <a:ea typeface="+mj-ea"/>
                <a:cs typeface="Mangal" panose="02040503050203030202" pitchFamily="18" charset="0"/>
              </a:rPr>
              <a:t>Visualising carbon </a:t>
            </a:r>
          </a:p>
          <a:p>
            <a:pPr algn="ctr" eaLnBrk="1" fontAlgn="auto" hangingPunct="1">
              <a:spcBef>
                <a:spcPts val="0"/>
              </a:spcBef>
              <a:spcAft>
                <a:spcPts val="0"/>
              </a:spcAft>
              <a:defRPr sz="1800" b="0" i="0" u="none" strike="noStrike" kern="0" cap="none" spc="0" baseline="0">
                <a:solidFill>
                  <a:srgbClr val="000000"/>
                </a:solidFill>
                <a:uFillTx/>
              </a:defRPr>
            </a:pPr>
            <a:r>
              <a:rPr lang="en-GB" sz="3200" kern="0" dirty="0">
                <a:latin typeface="Gill Sans MT" panose="020B0502020104020203" pitchFamily="34" charset="77"/>
                <a:ea typeface="+mj-ea"/>
                <a:cs typeface="Mangal" panose="02040503050203030202" pitchFamily="18" charset="0"/>
              </a:rPr>
              <a:t>in the design and delivery of buildings - a review of the evidence</a:t>
            </a:r>
          </a:p>
          <a:p>
            <a:pPr algn="ctr" eaLnBrk="1" fontAlgn="auto" hangingPunct="1">
              <a:spcBef>
                <a:spcPts val="0"/>
              </a:spcBef>
              <a:spcAft>
                <a:spcPts val="0"/>
              </a:spcAft>
              <a:defRPr sz="1800" b="0" i="0" u="none" strike="noStrike" kern="0" cap="none" spc="0" baseline="0">
                <a:solidFill>
                  <a:srgbClr val="000000"/>
                </a:solidFill>
                <a:uFillTx/>
              </a:defRPr>
            </a:pPr>
            <a:endParaRPr lang="en-GB" kern="0" dirty="0">
              <a:latin typeface="Gill Sans MT" panose="020B0502020104020203" pitchFamily="34" charset="77"/>
              <a:ea typeface="+mj-ea"/>
              <a:cs typeface="Mangal" panose="02040503050203030202" pitchFamily="18" charset="0"/>
            </a:endParaRPr>
          </a:p>
          <a:p>
            <a:pPr algn="ctr" eaLnBrk="1" fontAlgn="auto" hangingPunct="1">
              <a:spcBef>
                <a:spcPts val="0"/>
              </a:spcBef>
              <a:spcAft>
                <a:spcPts val="0"/>
              </a:spcAft>
              <a:defRPr sz="1800" b="0" i="0" u="none" strike="noStrike" kern="0" cap="none" spc="0" baseline="0">
                <a:solidFill>
                  <a:srgbClr val="000000"/>
                </a:solidFill>
                <a:uFillTx/>
              </a:defRPr>
            </a:pPr>
            <a:endParaRPr lang="en-GB" kern="0" dirty="0">
              <a:latin typeface="Gill Sans MT" panose="020B0502020104020203" pitchFamily="34" charset="77"/>
              <a:ea typeface="+mj-ea"/>
              <a:cs typeface="Mangal" panose="02040503050203030202" pitchFamily="18" charset="0"/>
            </a:endParaRPr>
          </a:p>
          <a:p>
            <a:pPr algn="ctr" eaLnBrk="1" fontAlgn="auto" hangingPunct="1">
              <a:spcBef>
                <a:spcPts val="0"/>
              </a:spcBef>
              <a:spcAft>
                <a:spcPts val="0"/>
              </a:spcAft>
              <a:defRPr sz="1800" b="0" i="0" u="none" strike="noStrike" kern="0" cap="none" spc="0" baseline="0">
                <a:solidFill>
                  <a:srgbClr val="000000"/>
                </a:solidFill>
                <a:uFillTx/>
              </a:defRPr>
            </a:pPr>
            <a:r>
              <a:rPr lang="en-GB" sz="2400" b="1" kern="0" dirty="0">
                <a:latin typeface="Gill Sans MT" panose="020B0502020104020203" pitchFamily="34" charset="77"/>
                <a:ea typeface="+mj-ea"/>
                <a:cs typeface="Mangal" panose="02040503050203030202" pitchFamily="18" charset="0"/>
              </a:rPr>
              <a:t>Luke Gooding and Sonja Oliveira</a:t>
            </a:r>
          </a:p>
        </p:txBody>
      </p:sp>
      <p:pic>
        <p:nvPicPr>
          <p:cNvPr id="3077" name="Picture 5">
            <a:extLst>
              <a:ext uri="{FF2B5EF4-FFF2-40B4-BE49-F238E27FC236}">
                <a16:creationId xmlns:a16="http://schemas.microsoft.com/office/drawing/2014/main" id="{6FC783A0-1FF9-1834-5780-90178F3CE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9988" y="449263"/>
            <a:ext cx="161607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6">
            <a:extLst>
              <a:ext uri="{FF2B5EF4-FFF2-40B4-BE49-F238E27FC236}">
                <a16:creationId xmlns:a16="http://schemas.microsoft.com/office/drawing/2014/main" id="{9ED792C3-B952-67C4-D7BE-26BFEC2400DC}"/>
              </a:ext>
            </a:extLst>
          </p:cNvPr>
          <p:cNvSpPr txBox="1">
            <a:spLocks noChangeArrowheads="1"/>
          </p:cNvSpPr>
          <p:nvPr/>
        </p:nvSpPr>
        <p:spPr bwMode="auto">
          <a:xfrm>
            <a:off x="10035918" y="5900620"/>
            <a:ext cx="2156082" cy="65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en-US" sz="1600" i="1" dirty="0">
                <a:solidFill>
                  <a:schemeClr val="bg1"/>
                </a:solidFill>
                <a:latin typeface="Gill Sans MT" panose="020B0502020104020203" pitchFamily="34" charset="77"/>
                <a:ea typeface="Open Sans"/>
                <a:cs typeface="Arial"/>
              </a:rPr>
              <a:t>ICARB Conference – Edinburgh September 2023</a:t>
            </a:r>
            <a:endParaRPr lang="en-US" i="1" dirty="0">
              <a:solidFill>
                <a:schemeClr val="bg1"/>
              </a:solidFill>
              <a:latin typeface="Gill Sans MT" panose="020B0502020104020203" pitchFamily="34" charset="77"/>
              <a:cs typeface="Calibri" panose="020F050202020403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2" name="Rectangle 11271">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74" name="Group 11273">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275" name="Group 11274">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1279" name="Freeform: Shape 11278">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80" name="Freeform: Shape 11279">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276" name="Group 11275">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1277" name="Freeform: Shape 11276">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8" name="Freeform: Shape 11277">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11267" name="Title 3">
            <a:extLst>
              <a:ext uri="{FF2B5EF4-FFF2-40B4-BE49-F238E27FC236}">
                <a16:creationId xmlns:a16="http://schemas.microsoft.com/office/drawing/2014/main" id="{20D9C542-2D35-11A3-BB53-55AECCAB2F36}"/>
              </a:ext>
            </a:extLst>
          </p:cNvPr>
          <p:cNvSpPr txBox="1">
            <a:spLocks noChangeArrowheads="1"/>
          </p:cNvSpPr>
          <p:nvPr/>
        </p:nvSpPr>
        <p:spPr bwMode="auto">
          <a:xfrm>
            <a:off x="838199" y="1120676"/>
            <a:ext cx="7021513" cy="23083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spcAft>
                <a:spcPts val="600"/>
              </a:spcAft>
            </a:pPr>
            <a:r>
              <a:rPr lang="en-US" altLang="en-US" sz="7200" b="1" kern="1200" dirty="0">
                <a:solidFill>
                  <a:srgbClr val="FF40FF"/>
                </a:solidFill>
                <a:latin typeface="Gill Sans MT" panose="020B0502020104020203" pitchFamily="34" charset="77"/>
                <a:ea typeface="+mj-ea"/>
                <a:cs typeface="+mj-cs"/>
              </a:rPr>
              <a:t>FINDINGS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5E6C3E4C-DAEB-4B09-7DF2-DD76F076C240}"/>
              </a:ext>
            </a:extLst>
          </p:cNvPr>
          <p:cNvSpPr txBox="1"/>
          <p:nvPr/>
        </p:nvSpPr>
        <p:spPr>
          <a:xfrm>
            <a:off x="3854005" y="230861"/>
            <a:ext cx="5176417" cy="584775"/>
          </a:xfrm>
          <a:prstGeom prst="rect">
            <a:avLst/>
          </a:prstGeom>
          <a:noFill/>
          <a:ln cap="flat">
            <a:noFill/>
          </a:ln>
        </p:spPr>
        <p:txBody>
          <a:bodyPr wrap="none">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en-GB" sz="3200" b="1" kern="0" dirty="0">
                <a:latin typeface="Gill Sans MT" panose="020B0502020104020203" pitchFamily="34" charset="77"/>
              </a:rPr>
              <a:t>Impacts and Comparisons</a:t>
            </a:r>
            <a:endParaRPr lang="en-GB" sz="3200" b="1" dirty="0">
              <a:latin typeface="Gill Sans MT" panose="020B0502020104020203" pitchFamily="34" charset="77"/>
            </a:endParaRPr>
          </a:p>
        </p:txBody>
      </p:sp>
      <p:sp>
        <p:nvSpPr>
          <p:cNvPr id="4" name="TextBox 3">
            <a:extLst>
              <a:ext uri="{FF2B5EF4-FFF2-40B4-BE49-F238E27FC236}">
                <a16:creationId xmlns:a16="http://schemas.microsoft.com/office/drawing/2014/main" id="{40AFBE8B-2D73-17BB-865E-47D19BA8FC63}"/>
              </a:ext>
            </a:extLst>
          </p:cNvPr>
          <p:cNvSpPr txBox="1"/>
          <p:nvPr/>
        </p:nvSpPr>
        <p:spPr>
          <a:xfrm>
            <a:off x="8229598" y="4226010"/>
            <a:ext cx="11738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222222"/>
                </a:solidFill>
                <a:latin typeface="Gill Sans MT" panose="020B0502020104020203" pitchFamily="34" charset="77"/>
                <a:cs typeface="Calibri"/>
              </a:rPr>
              <a:t>GRAPHS</a:t>
            </a:r>
          </a:p>
        </p:txBody>
      </p:sp>
      <p:pic>
        <p:nvPicPr>
          <p:cNvPr id="3" name="Picture 2">
            <a:extLst>
              <a:ext uri="{FF2B5EF4-FFF2-40B4-BE49-F238E27FC236}">
                <a16:creationId xmlns:a16="http://schemas.microsoft.com/office/drawing/2014/main" id="{CC7E3C4D-3257-8DB9-4062-B43F0E6EA848}"/>
              </a:ext>
            </a:extLst>
          </p:cNvPr>
          <p:cNvPicPr>
            <a:picLocks noChangeAspect="1"/>
          </p:cNvPicPr>
          <p:nvPr/>
        </p:nvPicPr>
        <p:blipFill rotWithShape="1">
          <a:blip r:embed="rId2"/>
          <a:srcRect l="14526" t="20309" r="15710" b="10941"/>
          <a:stretch/>
        </p:blipFill>
        <p:spPr bwMode="auto">
          <a:xfrm>
            <a:off x="1519611" y="3615472"/>
            <a:ext cx="4668787" cy="2587422"/>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29C6DE63-D8A5-A443-D379-9CE81DDC05DC}"/>
              </a:ext>
            </a:extLst>
          </p:cNvPr>
          <p:cNvSpPr txBox="1"/>
          <p:nvPr/>
        </p:nvSpPr>
        <p:spPr>
          <a:xfrm>
            <a:off x="803189" y="1311275"/>
            <a:ext cx="4361935" cy="1384995"/>
          </a:xfrm>
          <a:prstGeom prst="rect">
            <a:avLst/>
          </a:prstGeom>
          <a:solidFill>
            <a:srgbClr val="00B0F0"/>
          </a:solidFill>
        </p:spPr>
        <p:txBody>
          <a:bodyPr wrap="square" rtlCol="0">
            <a:spAutoFit/>
          </a:bodyPr>
          <a:lstStyle/>
          <a:p>
            <a:r>
              <a:rPr lang="en-US" sz="2800" i="1" dirty="0">
                <a:latin typeface="Gill Sans MT" panose="020B0502020104020203" pitchFamily="34" charset="77"/>
              </a:rPr>
              <a:t>Focus on conveying </a:t>
            </a:r>
          </a:p>
          <a:p>
            <a:r>
              <a:rPr lang="en-US" sz="2800" i="1" dirty="0">
                <a:latin typeface="Gill Sans MT" panose="020B0502020104020203" pitchFamily="34" charset="77"/>
              </a:rPr>
              <a:t>Impacts of emissions or interventions –mostly over time </a:t>
            </a:r>
          </a:p>
        </p:txBody>
      </p:sp>
      <p:sp>
        <p:nvSpPr>
          <p:cNvPr id="8" name="TextBox 7">
            <a:extLst>
              <a:ext uri="{FF2B5EF4-FFF2-40B4-BE49-F238E27FC236}">
                <a16:creationId xmlns:a16="http://schemas.microsoft.com/office/drawing/2014/main" id="{18DA2AA1-412C-CFA8-296B-7A2CAA1E4E48}"/>
              </a:ext>
            </a:extLst>
          </p:cNvPr>
          <p:cNvSpPr txBox="1"/>
          <p:nvPr/>
        </p:nvSpPr>
        <p:spPr>
          <a:xfrm>
            <a:off x="448960" y="5895117"/>
            <a:ext cx="11738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222222"/>
                </a:solidFill>
                <a:latin typeface="Gill Sans MT" panose="020B0502020104020203" pitchFamily="34" charset="77"/>
                <a:cs typeface="Calibri"/>
              </a:rPr>
              <a:t>CHARTS</a:t>
            </a:r>
          </a:p>
        </p:txBody>
      </p:sp>
      <p:pic>
        <p:nvPicPr>
          <p:cNvPr id="9" name="Picture 8">
            <a:extLst>
              <a:ext uri="{FF2B5EF4-FFF2-40B4-BE49-F238E27FC236}">
                <a16:creationId xmlns:a16="http://schemas.microsoft.com/office/drawing/2014/main" id="{C5C725DE-E56E-F0C6-CF79-382AE34FB5A7}"/>
              </a:ext>
            </a:extLst>
          </p:cNvPr>
          <p:cNvPicPr>
            <a:picLocks noChangeAspect="1"/>
          </p:cNvPicPr>
          <p:nvPr/>
        </p:nvPicPr>
        <p:blipFill rotWithShape="1">
          <a:blip r:embed="rId3"/>
          <a:srcRect l="55326" t="39414" r="14729" b="34985"/>
          <a:stretch/>
        </p:blipFill>
        <p:spPr bwMode="auto">
          <a:xfrm>
            <a:off x="6235775" y="1330884"/>
            <a:ext cx="5677942" cy="2730772"/>
          </a:xfrm>
          <a:prstGeom prst="rect">
            <a:avLst/>
          </a:prstGeom>
          <a:ln>
            <a:noFill/>
          </a:ln>
          <a:extLst>
            <a:ext uri="{53640926-AAD7-44D8-BBD7-CCE9431645EC}">
              <a14:shadowObscured xmlns:a14="http://schemas.microsoft.com/office/drawing/2010/main"/>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3C691280-2D50-EB59-411F-B909205343A7}"/>
              </a:ext>
            </a:extLst>
          </p:cNvPr>
          <p:cNvSpPr txBox="1"/>
          <p:nvPr/>
        </p:nvSpPr>
        <p:spPr>
          <a:xfrm>
            <a:off x="4116433" y="364853"/>
            <a:ext cx="3717684" cy="584775"/>
          </a:xfrm>
          <a:prstGeom prst="rect">
            <a:avLst/>
          </a:prstGeom>
          <a:noFill/>
          <a:ln cap="flat">
            <a:noFill/>
          </a:ln>
        </p:spPr>
        <p:txBody>
          <a:bodyPr wrap="none">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en-GB" sz="3200" b="1" kern="0" dirty="0">
                <a:solidFill>
                  <a:srgbClr val="000000"/>
                </a:solidFill>
                <a:latin typeface="Gill Sans MT" panose="020B0502020104020203" pitchFamily="34" charset="77"/>
              </a:rPr>
              <a:t>Patterns and Plots</a:t>
            </a:r>
            <a:endParaRPr lang="en-GB" sz="3200" b="1" dirty="0">
              <a:solidFill>
                <a:srgbClr val="000000"/>
              </a:solidFill>
              <a:latin typeface="Gill Sans MT" panose="020B0502020104020203" pitchFamily="34" charset="77"/>
            </a:endParaRPr>
          </a:p>
        </p:txBody>
      </p:sp>
      <p:graphicFrame>
        <p:nvGraphicFramePr>
          <p:cNvPr id="3" name="Chart 6">
            <a:extLst>
              <a:ext uri="{FF2B5EF4-FFF2-40B4-BE49-F238E27FC236}">
                <a16:creationId xmlns:a16="http://schemas.microsoft.com/office/drawing/2014/main" id="{DF00C092-FA73-85EA-53A4-83CE5CAA0FA1}"/>
              </a:ext>
            </a:extLst>
          </p:cNvPr>
          <p:cNvGraphicFramePr/>
          <p:nvPr/>
        </p:nvGraphicFramePr>
        <p:xfrm>
          <a:off x="5485321" y="7480386"/>
          <a:ext cx="8128001" cy="541867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84A324D5-A4FE-F102-B7CA-696C099C2A03}"/>
              </a:ext>
            </a:extLst>
          </p:cNvPr>
          <p:cNvPicPr>
            <a:picLocks noChangeAspect="1"/>
          </p:cNvPicPr>
          <p:nvPr/>
        </p:nvPicPr>
        <p:blipFill rotWithShape="1">
          <a:blip r:embed="rId3"/>
          <a:srcRect l="35296" t="24712" r="11064" b="16220"/>
          <a:stretch/>
        </p:blipFill>
        <p:spPr bwMode="auto">
          <a:xfrm>
            <a:off x="1560284" y="4085196"/>
            <a:ext cx="3717684" cy="230264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F2E3388-3756-BE62-5957-51D0433E197F}"/>
              </a:ext>
            </a:extLst>
          </p:cNvPr>
          <p:cNvSpPr txBox="1"/>
          <p:nvPr/>
        </p:nvSpPr>
        <p:spPr>
          <a:xfrm>
            <a:off x="929239" y="1178584"/>
            <a:ext cx="4164228" cy="2677656"/>
          </a:xfrm>
          <a:prstGeom prst="rect">
            <a:avLst/>
          </a:prstGeom>
          <a:solidFill>
            <a:srgbClr val="00B0F0"/>
          </a:solidFill>
        </p:spPr>
        <p:txBody>
          <a:bodyPr wrap="square" rtlCol="0">
            <a:spAutoFit/>
          </a:bodyPr>
          <a:lstStyle/>
          <a:p>
            <a:r>
              <a:rPr lang="en-US" sz="2800" i="1" dirty="0">
                <a:latin typeface="Gill Sans MT" panose="020B0502020104020203" pitchFamily="34" charset="77"/>
              </a:rPr>
              <a:t>Focus on conveying </a:t>
            </a:r>
          </a:p>
          <a:p>
            <a:r>
              <a:rPr lang="en-US" sz="2800" i="1" dirty="0">
                <a:latin typeface="Gill Sans MT" panose="020B0502020104020203" pitchFamily="34" charset="77"/>
              </a:rPr>
              <a:t>Relationships between emissions+ </a:t>
            </a:r>
            <a:r>
              <a:rPr lang="en-US" sz="2800" i="1" dirty="0" err="1">
                <a:latin typeface="Gill Sans MT" panose="020B0502020104020203" pitchFamily="34" charset="77"/>
              </a:rPr>
              <a:t>area+occupancy+time</a:t>
            </a:r>
            <a:r>
              <a:rPr lang="en-US" sz="2800" i="1" dirty="0">
                <a:latin typeface="Gill Sans MT" panose="020B0502020104020203" pitchFamily="34" charset="77"/>
              </a:rPr>
              <a:t>+</a:t>
            </a:r>
          </a:p>
          <a:p>
            <a:r>
              <a:rPr lang="en-US" sz="2800" i="1" dirty="0">
                <a:latin typeface="Gill Sans MT" panose="020B0502020104020203" pitchFamily="34" charset="77"/>
              </a:rPr>
              <a:t>variables</a:t>
            </a:r>
          </a:p>
          <a:p>
            <a:endParaRPr lang="en-US" sz="2800" i="1" dirty="0">
              <a:latin typeface="Gill Sans MT" panose="020B0502020104020203" pitchFamily="34" charset="77"/>
            </a:endParaRPr>
          </a:p>
        </p:txBody>
      </p:sp>
      <p:pic>
        <p:nvPicPr>
          <p:cNvPr id="9" name="Picture 8">
            <a:extLst>
              <a:ext uri="{FF2B5EF4-FFF2-40B4-BE49-F238E27FC236}">
                <a16:creationId xmlns:a16="http://schemas.microsoft.com/office/drawing/2014/main" id="{85BCFB4D-750F-50C4-8E7A-417807D21460}"/>
              </a:ext>
            </a:extLst>
          </p:cNvPr>
          <p:cNvPicPr>
            <a:picLocks noChangeAspect="1"/>
          </p:cNvPicPr>
          <p:nvPr/>
        </p:nvPicPr>
        <p:blipFill rotWithShape="1">
          <a:blip r:embed="rId4"/>
          <a:srcRect l="37660" t="32415" r="10239" b="17119"/>
          <a:stretch/>
        </p:blipFill>
        <p:spPr bwMode="auto">
          <a:xfrm>
            <a:off x="5485321" y="1923482"/>
            <a:ext cx="6531202" cy="3557955"/>
          </a:xfrm>
          <a:prstGeom prst="rect">
            <a:avLst/>
          </a:prstGeom>
          <a:ln>
            <a:noFill/>
          </a:ln>
          <a:extLst>
            <a:ext uri="{53640926-AAD7-44D8-BBD7-CCE9431645EC}">
              <a14:shadowObscured xmlns:a14="http://schemas.microsoft.com/office/drawing/2010/main"/>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CADAA1A-C1CA-8845-93F2-59DCDDBD3118}"/>
              </a:ext>
            </a:extLst>
          </p:cNvPr>
          <p:cNvSpPr txBox="1"/>
          <p:nvPr/>
        </p:nvSpPr>
        <p:spPr>
          <a:xfrm>
            <a:off x="3717925" y="495830"/>
            <a:ext cx="5498621" cy="584775"/>
          </a:xfrm>
          <a:prstGeom prst="rect">
            <a:avLst/>
          </a:prstGeom>
          <a:noFill/>
          <a:ln cap="flat">
            <a:noFill/>
          </a:ln>
        </p:spPr>
        <p:txBody>
          <a:bodyPr wrap="none">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sz="3200" b="1" kern="0" dirty="0">
                <a:solidFill>
                  <a:srgbClr val="000000"/>
                </a:solidFill>
                <a:latin typeface="Gill Sans MT" panose="020B0502020104020203" pitchFamily="34" charset="77"/>
              </a:rPr>
              <a:t>Components &amp; Proportions</a:t>
            </a:r>
            <a:endParaRPr lang="en-GB" sz="3200" b="1" dirty="0">
              <a:solidFill>
                <a:srgbClr val="000000"/>
              </a:solidFill>
              <a:latin typeface="Gill Sans MT" panose="020B0502020104020203" pitchFamily="34" charset="77"/>
            </a:endParaRPr>
          </a:p>
        </p:txBody>
      </p:sp>
      <p:pic>
        <p:nvPicPr>
          <p:cNvPr id="3" name="Picture 2">
            <a:extLst>
              <a:ext uri="{FF2B5EF4-FFF2-40B4-BE49-F238E27FC236}">
                <a16:creationId xmlns:a16="http://schemas.microsoft.com/office/drawing/2014/main" id="{176216DA-A20B-AECB-8BEE-5A234898EFCE}"/>
              </a:ext>
            </a:extLst>
          </p:cNvPr>
          <p:cNvPicPr>
            <a:picLocks noChangeAspect="1"/>
          </p:cNvPicPr>
          <p:nvPr/>
        </p:nvPicPr>
        <p:blipFill rotWithShape="1">
          <a:blip r:embed="rId2"/>
          <a:srcRect l="28586" t="34012" r="29832" b="17273"/>
          <a:stretch/>
        </p:blipFill>
        <p:spPr bwMode="auto">
          <a:xfrm>
            <a:off x="5629157" y="1453941"/>
            <a:ext cx="5345846" cy="352323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481BBE2-3893-89CA-C31E-A9F2F755FA08}"/>
              </a:ext>
            </a:extLst>
          </p:cNvPr>
          <p:cNvPicPr>
            <a:picLocks noChangeAspect="1"/>
          </p:cNvPicPr>
          <p:nvPr/>
        </p:nvPicPr>
        <p:blipFill rotWithShape="1">
          <a:blip r:embed="rId3"/>
          <a:srcRect l="62721" t="24615" r="4720" b="28322"/>
          <a:stretch/>
        </p:blipFill>
        <p:spPr bwMode="auto">
          <a:xfrm>
            <a:off x="594607" y="2180006"/>
            <a:ext cx="4390001" cy="356905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B264067A-BB8D-6F7C-D1FB-FF32B2640307}"/>
              </a:ext>
            </a:extLst>
          </p:cNvPr>
          <p:cNvSpPr txBox="1"/>
          <p:nvPr/>
        </p:nvSpPr>
        <p:spPr>
          <a:xfrm>
            <a:off x="5774726" y="5304253"/>
            <a:ext cx="4164228" cy="1384995"/>
          </a:xfrm>
          <a:prstGeom prst="rect">
            <a:avLst/>
          </a:prstGeom>
          <a:solidFill>
            <a:srgbClr val="00B0F0"/>
          </a:solidFill>
        </p:spPr>
        <p:txBody>
          <a:bodyPr wrap="square" rtlCol="0">
            <a:spAutoFit/>
          </a:bodyPr>
          <a:lstStyle/>
          <a:p>
            <a:r>
              <a:rPr lang="en-US" sz="2800" i="1" dirty="0">
                <a:latin typeface="Gill Sans MT" panose="020B0502020104020203" pitchFamily="34" charset="77"/>
              </a:rPr>
              <a:t>Focus on conveying </a:t>
            </a:r>
          </a:p>
          <a:p>
            <a:r>
              <a:rPr lang="en-US" sz="2800" i="1" dirty="0">
                <a:latin typeface="Gill Sans MT" panose="020B0502020104020203" pitchFamily="34" charset="77"/>
              </a:rPr>
              <a:t>Components or Stages of emissions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D695F72B-3BAA-DA83-1EB2-B5FED6BD7510}"/>
              </a:ext>
            </a:extLst>
          </p:cNvPr>
          <p:cNvSpPr txBox="1"/>
          <p:nvPr/>
        </p:nvSpPr>
        <p:spPr>
          <a:xfrm>
            <a:off x="3667421" y="593725"/>
            <a:ext cx="4368504" cy="584775"/>
          </a:xfrm>
          <a:prstGeom prst="rect">
            <a:avLst/>
          </a:prstGeom>
          <a:noFill/>
          <a:ln cap="flat">
            <a:noFill/>
          </a:ln>
        </p:spPr>
        <p:txBody>
          <a:bodyPr wrap="none">
            <a:spAutoFit/>
          </a:bodyPr>
          <a:lstStyle/>
          <a:p>
            <a:pPr algn="r" rtl="1" eaLnBrk="1" fontAlgn="auto" hangingPunct="1">
              <a:spcBef>
                <a:spcPts val="0"/>
              </a:spcBef>
              <a:spcAft>
                <a:spcPts val="0"/>
              </a:spcAft>
              <a:defRPr sz="1800" b="0" i="0" u="none" strike="noStrike" kern="0" cap="none" spc="0" baseline="0">
                <a:solidFill>
                  <a:srgbClr val="000000"/>
                </a:solidFill>
                <a:uFillTx/>
              </a:defRPr>
            </a:pPr>
            <a:r>
              <a:rPr lang="en-GB" sz="3200" b="1" dirty="0">
                <a:solidFill>
                  <a:srgbClr val="000000"/>
                </a:solidFill>
                <a:latin typeface="Gill Sans MT" panose="020B0502020104020203" pitchFamily="34" charset="77"/>
              </a:rPr>
              <a:t>Scenarios &amp; Spatiality</a:t>
            </a:r>
            <a:endParaRPr lang="en-GB" sz="3200" b="1" kern="0" dirty="0">
              <a:solidFill>
                <a:srgbClr val="000000"/>
              </a:solidFill>
              <a:latin typeface="Gill Sans MT" panose="020B0502020104020203" pitchFamily="34" charset="77"/>
            </a:endParaRPr>
          </a:p>
        </p:txBody>
      </p:sp>
      <p:pic>
        <p:nvPicPr>
          <p:cNvPr id="4" name="Picture 3">
            <a:extLst>
              <a:ext uri="{FF2B5EF4-FFF2-40B4-BE49-F238E27FC236}">
                <a16:creationId xmlns:a16="http://schemas.microsoft.com/office/drawing/2014/main" id="{0BAB3FE3-3900-954D-B05E-AF36AA7AE27D}"/>
              </a:ext>
            </a:extLst>
          </p:cNvPr>
          <p:cNvPicPr>
            <a:picLocks noChangeAspect="1"/>
          </p:cNvPicPr>
          <p:nvPr/>
        </p:nvPicPr>
        <p:blipFill rotWithShape="1">
          <a:blip r:embed="rId2"/>
          <a:srcRect l="25611" t="32842" r="3984" b="18882"/>
          <a:stretch/>
        </p:blipFill>
        <p:spPr bwMode="auto">
          <a:xfrm>
            <a:off x="3667421" y="1839536"/>
            <a:ext cx="8217923" cy="316849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FE82E50-D356-3452-7CE2-B1A110C497C4}"/>
              </a:ext>
            </a:extLst>
          </p:cNvPr>
          <p:cNvPicPr>
            <a:picLocks noChangeAspect="1"/>
          </p:cNvPicPr>
          <p:nvPr/>
        </p:nvPicPr>
        <p:blipFill rotWithShape="1">
          <a:blip r:embed="rId3"/>
          <a:srcRect l="24869" t="34768" r="32654" b="21147"/>
          <a:stretch/>
        </p:blipFill>
        <p:spPr bwMode="auto">
          <a:xfrm>
            <a:off x="2978746" y="4618274"/>
            <a:ext cx="3151789" cy="1839572"/>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F11A2520-E3F5-8C6F-F3E2-2C3F3F1124E2}"/>
              </a:ext>
            </a:extLst>
          </p:cNvPr>
          <p:cNvSpPr txBox="1"/>
          <p:nvPr/>
        </p:nvSpPr>
        <p:spPr>
          <a:xfrm>
            <a:off x="306656" y="2038788"/>
            <a:ext cx="2672090" cy="2677656"/>
          </a:xfrm>
          <a:prstGeom prst="rect">
            <a:avLst/>
          </a:prstGeom>
          <a:solidFill>
            <a:srgbClr val="00B0F0"/>
          </a:solidFill>
        </p:spPr>
        <p:txBody>
          <a:bodyPr wrap="square" rtlCol="0">
            <a:spAutoFit/>
          </a:bodyPr>
          <a:lstStyle/>
          <a:p>
            <a:r>
              <a:rPr lang="en-US" sz="2800" i="1" dirty="0">
                <a:latin typeface="Gill Sans MT" panose="020B0502020104020203" pitchFamily="34" charset="77"/>
              </a:rPr>
              <a:t>Focus on conveying</a:t>
            </a:r>
          </a:p>
          <a:p>
            <a:endParaRPr lang="en-US" sz="2800" i="1" dirty="0">
              <a:latin typeface="Gill Sans MT" panose="020B0502020104020203" pitchFamily="34" charset="77"/>
            </a:endParaRPr>
          </a:p>
          <a:p>
            <a:r>
              <a:rPr lang="en-US" sz="2800" i="1" dirty="0">
                <a:latin typeface="Gill Sans MT" panose="020B0502020104020203" pitchFamily="34" charset="77"/>
              </a:rPr>
              <a:t>Experiences  of carbon in real-life contexts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309559" y="154146"/>
            <a:ext cx="11575733" cy="935878"/>
          </a:xfrm>
          <a:prstGeom prst="rect">
            <a:avLst/>
          </a:prstGeom>
          <a:noFill/>
          <a:ln w="0">
            <a:noFill/>
          </a:ln>
        </p:spPr>
        <p:style>
          <a:lnRef idx="0">
            <a:scrgbClr r="0" g="0" b="0"/>
          </a:lnRef>
          <a:fillRef idx="0">
            <a:scrgbClr r="0" g="0" b="0"/>
          </a:fillRef>
          <a:effectRef idx="0">
            <a:scrgbClr r="0" g="0" b="0"/>
          </a:effectRef>
          <a:fontRef idx="minor"/>
        </p:style>
        <p:txBody>
          <a:bodyPr lIns="89988" tIns="44994" rIns="89988" bIns="44994" anchor="ctr">
            <a:noAutofit/>
          </a:bodyPr>
          <a:lstStyle/>
          <a:p>
            <a:pPr algn="ctr">
              <a:lnSpc>
                <a:spcPct val="90000"/>
              </a:lnSpc>
              <a:tabLst>
                <a:tab pos="0" algn="l"/>
                <a:tab pos="448875" algn="l"/>
                <a:tab pos="898110" algn="l"/>
                <a:tab pos="1347345" algn="l"/>
                <a:tab pos="1796580" algn="l"/>
                <a:tab pos="2245815" algn="l"/>
                <a:tab pos="2695050" algn="l"/>
                <a:tab pos="3144286" algn="l"/>
                <a:tab pos="3593521" algn="l"/>
                <a:tab pos="4042756" algn="l"/>
                <a:tab pos="4491991" algn="l"/>
                <a:tab pos="4941226" algn="l"/>
                <a:tab pos="5390461" algn="l"/>
                <a:tab pos="5839696" algn="l"/>
                <a:tab pos="6288931" algn="l"/>
                <a:tab pos="6738166" algn="l"/>
                <a:tab pos="7187401" algn="l"/>
                <a:tab pos="7636636" algn="l"/>
                <a:tab pos="8085871" algn="l"/>
                <a:tab pos="8535106" algn="l"/>
                <a:tab pos="8984341" algn="l"/>
                <a:tab pos="9433217" algn="l"/>
                <a:tab pos="9882452" algn="l"/>
                <a:tab pos="10331687" algn="l"/>
                <a:tab pos="10780922" algn="l"/>
                <a:tab pos="11230157" algn="l"/>
              </a:tabLst>
            </a:pPr>
            <a:r>
              <a:rPr lang="en-GB" sz="3600" b="1" spc="-1" dirty="0">
                <a:solidFill>
                  <a:srgbClr val="FF40FF"/>
                </a:solidFill>
                <a:latin typeface="Gill Sans MT" panose="020B0502020104020203" pitchFamily="34" charset="77"/>
              </a:rPr>
              <a:t>Representing carbon – overview of focus </a:t>
            </a:r>
          </a:p>
        </p:txBody>
      </p:sp>
      <p:sp>
        <p:nvSpPr>
          <p:cNvPr id="84" name="CustomShape 2"/>
          <p:cNvSpPr/>
          <p:nvPr/>
        </p:nvSpPr>
        <p:spPr>
          <a:xfrm>
            <a:off x="837971" y="2133888"/>
            <a:ext cx="10513871" cy="312799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9988" tIns="44994" rIns="89988" bIns="44994">
            <a:noAutofit/>
          </a:bodyPr>
          <a:lstStyle/>
          <a:p>
            <a:pPr>
              <a:lnSpc>
                <a:spcPct val="90000"/>
              </a:lnSpc>
              <a:spcBef>
                <a:spcPts val="998"/>
              </a:spcBef>
              <a:tabLst>
                <a:tab pos="0" algn="l"/>
                <a:tab pos="448875" algn="l"/>
                <a:tab pos="898110" algn="l"/>
                <a:tab pos="1347345" algn="l"/>
                <a:tab pos="1796580" algn="l"/>
                <a:tab pos="2245815" algn="l"/>
                <a:tab pos="2695050" algn="l"/>
                <a:tab pos="3144286" algn="l"/>
                <a:tab pos="3593521" algn="l"/>
                <a:tab pos="4042756" algn="l"/>
                <a:tab pos="4491991" algn="l"/>
                <a:tab pos="4941226" algn="l"/>
                <a:tab pos="5390461" algn="l"/>
                <a:tab pos="5839696" algn="l"/>
                <a:tab pos="6288931" algn="l"/>
                <a:tab pos="6738166" algn="l"/>
                <a:tab pos="7187401" algn="l"/>
                <a:tab pos="7636636" algn="l"/>
                <a:tab pos="8085871" algn="l"/>
                <a:tab pos="8535106" algn="l"/>
                <a:tab pos="8984341" algn="l"/>
                <a:tab pos="9433217" algn="l"/>
                <a:tab pos="9882452" algn="l"/>
                <a:tab pos="10331687" algn="l"/>
                <a:tab pos="10780922" algn="l"/>
              </a:tabLst>
            </a:pPr>
            <a:endParaRPr lang="en-GB" sz="2800" spc="-1" dirty="0">
              <a:latin typeface="Arial"/>
            </a:endParaRPr>
          </a:p>
        </p:txBody>
      </p:sp>
      <p:sp>
        <p:nvSpPr>
          <p:cNvPr id="85" name="Line 3"/>
          <p:cNvSpPr/>
          <p:nvPr/>
        </p:nvSpPr>
        <p:spPr>
          <a:xfrm flipH="1">
            <a:off x="836171" y="1224287"/>
            <a:ext cx="10517471" cy="1440"/>
          </a:xfrm>
          <a:prstGeom prst="line">
            <a:avLst/>
          </a:prstGeom>
          <a:ln w="6480">
            <a:solidFill>
              <a:srgbClr val="4472C4"/>
            </a:solidFill>
            <a:miter/>
          </a:ln>
        </p:spPr>
        <p:style>
          <a:lnRef idx="0">
            <a:scrgbClr r="0" g="0" b="0"/>
          </a:lnRef>
          <a:fillRef idx="0">
            <a:scrgbClr r="0" g="0" b="0"/>
          </a:fillRef>
          <a:effectRef idx="0">
            <a:scrgbClr r="0" g="0" b="0"/>
          </a:effectRef>
          <a:fontRef idx="minor"/>
        </p:style>
      </p:sp>
      <p:graphicFrame>
        <p:nvGraphicFramePr>
          <p:cNvPr id="2" name="Table 1">
            <a:extLst>
              <a:ext uri="{FF2B5EF4-FFF2-40B4-BE49-F238E27FC236}">
                <a16:creationId xmlns:a16="http://schemas.microsoft.com/office/drawing/2014/main" id="{DAF4744E-1735-2273-D822-37B3197B8B7F}"/>
              </a:ext>
            </a:extLst>
          </p:cNvPr>
          <p:cNvGraphicFramePr>
            <a:graphicFrameLocks noGrp="1"/>
          </p:cNvGraphicFramePr>
          <p:nvPr>
            <p:extLst>
              <p:ext uri="{D42A27DB-BD31-4B8C-83A1-F6EECF244321}">
                <p14:modId xmlns:p14="http://schemas.microsoft.com/office/powerpoint/2010/main" val="3697930132"/>
              </p:ext>
            </p:extLst>
          </p:nvPr>
        </p:nvGraphicFramePr>
        <p:xfrm>
          <a:off x="695223" y="1404138"/>
          <a:ext cx="10513871" cy="4391181"/>
        </p:xfrm>
        <a:graphic>
          <a:graphicData uri="http://schemas.openxmlformats.org/drawingml/2006/table">
            <a:tbl>
              <a:tblPr firstRow="1" firstCol="1" bandRow="1">
                <a:tableStyleId>{5940675A-B579-460E-94D1-54222C63F5DA}</a:tableStyleId>
              </a:tblPr>
              <a:tblGrid>
                <a:gridCol w="1410909">
                  <a:extLst>
                    <a:ext uri="{9D8B030D-6E8A-4147-A177-3AD203B41FA5}">
                      <a16:colId xmlns:a16="http://schemas.microsoft.com/office/drawing/2014/main" val="1256479653"/>
                    </a:ext>
                  </a:extLst>
                </a:gridCol>
                <a:gridCol w="9102962">
                  <a:extLst>
                    <a:ext uri="{9D8B030D-6E8A-4147-A177-3AD203B41FA5}">
                      <a16:colId xmlns:a16="http://schemas.microsoft.com/office/drawing/2014/main" val="3101450145"/>
                    </a:ext>
                  </a:extLst>
                </a:gridCol>
              </a:tblGrid>
              <a:tr h="356337">
                <a:tc>
                  <a:txBody>
                    <a:bodyPr/>
                    <a:lstStyle/>
                    <a:p>
                      <a:pPr>
                        <a:lnSpc>
                          <a:spcPct val="107000"/>
                        </a:lnSpc>
                        <a:spcAft>
                          <a:spcPts val="800"/>
                        </a:spcAft>
                      </a:pPr>
                      <a:r>
                        <a:rPr lang="en-GB" sz="1000" b="0">
                          <a:effectLst/>
                        </a:rPr>
                        <a:t>Name and example references</a:t>
                      </a:r>
                      <a:endParaRPr lang="en-GB" sz="1000" b="0">
                        <a:effectLst/>
                        <a:latin typeface="+mj-lt"/>
                        <a:ea typeface="Calibri" panose="020F0502020204030204" pitchFamily="34" charset="0"/>
                        <a:cs typeface="Times New Roman" panose="02020603050405020304" pitchFamily="18" charset="0"/>
                      </a:endParaRPr>
                    </a:p>
                  </a:txBody>
                  <a:tcPr marL="20934" marR="20934" marT="0" marB="0">
                    <a:solidFill>
                      <a:schemeClr val="bg1">
                        <a:lumMod val="65000"/>
                      </a:schemeClr>
                    </a:solidFill>
                  </a:tcPr>
                </a:tc>
                <a:tc>
                  <a:txBody>
                    <a:bodyPr/>
                    <a:lstStyle/>
                    <a:p>
                      <a:pPr algn="just">
                        <a:lnSpc>
                          <a:spcPct val="107000"/>
                        </a:lnSpc>
                        <a:spcAft>
                          <a:spcPts val="800"/>
                        </a:spcAft>
                      </a:pPr>
                      <a:r>
                        <a:rPr lang="en-GB" sz="1000" b="0" dirty="0">
                          <a:effectLst/>
                        </a:rPr>
                        <a:t>Functionality </a:t>
                      </a:r>
                      <a:endParaRPr lang="en-GB" sz="1000" b="0" dirty="0">
                        <a:effectLst/>
                        <a:latin typeface="+mj-lt"/>
                        <a:ea typeface="Calibri" panose="020F0502020204030204" pitchFamily="34" charset="0"/>
                        <a:cs typeface="Times New Roman" panose="02020603050405020304" pitchFamily="18" charset="0"/>
                      </a:endParaRPr>
                    </a:p>
                  </a:txBody>
                  <a:tcPr marL="20934" marR="20934" marT="0" marB="0">
                    <a:solidFill>
                      <a:schemeClr val="bg1">
                        <a:lumMod val="65000"/>
                      </a:schemeClr>
                    </a:solidFill>
                  </a:tcPr>
                </a:tc>
                <a:extLst>
                  <a:ext uri="{0D108BD9-81ED-4DB2-BD59-A6C34878D82A}">
                    <a16:rowId xmlns:a16="http://schemas.microsoft.com/office/drawing/2014/main" val="4260088998"/>
                  </a:ext>
                </a:extLst>
              </a:tr>
              <a:tr h="720763">
                <a:tc>
                  <a:txBody>
                    <a:bodyPr/>
                    <a:lstStyle/>
                    <a:p>
                      <a:pPr algn="just">
                        <a:lnSpc>
                          <a:spcPct val="107000"/>
                        </a:lnSpc>
                        <a:spcAft>
                          <a:spcPts val="800"/>
                        </a:spcAft>
                      </a:pPr>
                      <a:r>
                        <a:rPr lang="en-GB" sz="1000" b="0" dirty="0">
                          <a:effectLst/>
                        </a:rPr>
                        <a:t>Bar chart</a:t>
                      </a:r>
                      <a:endParaRPr lang="en-GB" sz="1000" b="0" dirty="0">
                        <a:effectLst/>
                        <a:latin typeface="+mj-lt"/>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1000" b="0" dirty="0">
                          <a:effectLst/>
                        </a:rPr>
                        <a:t>Comparison of embodied carbon across materials and replacements.</a:t>
                      </a:r>
                    </a:p>
                    <a:p>
                      <a:pPr marL="742950" lvl="1" indent="-285750" algn="just">
                        <a:lnSpc>
                          <a:spcPct val="107000"/>
                        </a:lnSpc>
                        <a:buFont typeface="Calibri" panose="020F0502020204030204" pitchFamily="34" charset="0"/>
                        <a:buChar char="-"/>
                      </a:pPr>
                      <a:r>
                        <a:rPr lang="en-GB" sz="1000" b="0" dirty="0">
                          <a:effectLst/>
                        </a:rPr>
                        <a:t>Tracking emissions over time.</a:t>
                      </a:r>
                    </a:p>
                    <a:p>
                      <a:pPr marL="742950" lvl="1" indent="-285750" algn="just">
                        <a:lnSpc>
                          <a:spcPct val="107000"/>
                        </a:lnSpc>
                        <a:buFont typeface="Calibri" panose="020F0502020204030204" pitchFamily="34" charset="0"/>
                        <a:buChar char="-"/>
                      </a:pPr>
                      <a:r>
                        <a:rPr lang="en-GB" sz="1000" b="0" dirty="0">
                          <a:effectLst/>
                        </a:rPr>
                        <a:t>Representing of total emission of materials or components.</a:t>
                      </a:r>
                    </a:p>
                    <a:p>
                      <a:pPr marL="742950" lvl="1" indent="-285750" algn="just">
                        <a:lnSpc>
                          <a:spcPct val="107000"/>
                        </a:lnSpc>
                        <a:buFont typeface="Calibri" panose="020F0502020204030204" pitchFamily="34" charset="0"/>
                        <a:buChar char="-"/>
                      </a:pPr>
                      <a:r>
                        <a:rPr lang="en-GB" sz="1000" b="0" dirty="0">
                          <a:effectLst/>
                        </a:rPr>
                        <a:t>Comparison of embodied carbon calculation with different present or predicted standards. </a:t>
                      </a:r>
                      <a:endParaRPr lang="en-GB" sz="1000" b="0" dirty="0">
                        <a:effectLst/>
                        <a:latin typeface="+mj-lt"/>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2166772932"/>
                  </a:ext>
                </a:extLst>
              </a:tr>
              <a:tr h="397572">
                <a:tc>
                  <a:txBody>
                    <a:bodyPr/>
                    <a:lstStyle/>
                    <a:p>
                      <a:pPr algn="just">
                        <a:lnSpc>
                          <a:spcPct val="107000"/>
                        </a:lnSpc>
                        <a:spcAft>
                          <a:spcPts val="800"/>
                        </a:spcAft>
                      </a:pPr>
                      <a:r>
                        <a:rPr lang="en-GB" sz="1000" b="0">
                          <a:effectLst/>
                        </a:rPr>
                        <a:t>Line graph</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1000" b="0">
                          <a:effectLst/>
                        </a:rPr>
                        <a:t>Comparison of carbon emissions across buildings or projects. </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573999581"/>
                  </a:ext>
                </a:extLst>
              </a:tr>
              <a:tr h="464325">
                <a:tc>
                  <a:txBody>
                    <a:bodyPr/>
                    <a:lstStyle/>
                    <a:p>
                      <a:pPr algn="just">
                        <a:lnSpc>
                          <a:spcPct val="107000"/>
                        </a:lnSpc>
                        <a:spcAft>
                          <a:spcPts val="800"/>
                        </a:spcAft>
                      </a:pPr>
                      <a:r>
                        <a:rPr lang="en-GB" sz="1000" b="0">
                          <a:effectLst/>
                        </a:rPr>
                        <a:t>Box plot</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1000" b="0">
                          <a:effectLst/>
                        </a:rPr>
                        <a:t>Benchmarking building elements. </a:t>
                      </a:r>
                    </a:p>
                    <a:p>
                      <a:pPr marL="742950" lvl="1" indent="-285750" algn="just">
                        <a:lnSpc>
                          <a:spcPct val="107000"/>
                        </a:lnSpc>
                        <a:buFont typeface="Calibri" panose="020F0502020204030204" pitchFamily="34" charset="0"/>
                        <a:buChar char="-"/>
                      </a:pPr>
                      <a:r>
                        <a:rPr lang="en-GB" sz="1000" b="0">
                          <a:effectLst/>
                        </a:rPr>
                        <a:t>Representation of how building may meet incoming carbon related standards. </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923728689"/>
                  </a:ext>
                </a:extLst>
              </a:tr>
              <a:tr h="464325">
                <a:tc>
                  <a:txBody>
                    <a:bodyPr/>
                    <a:lstStyle/>
                    <a:p>
                      <a:pPr algn="just">
                        <a:lnSpc>
                          <a:spcPct val="107000"/>
                        </a:lnSpc>
                        <a:spcAft>
                          <a:spcPts val="800"/>
                        </a:spcAft>
                      </a:pPr>
                      <a:r>
                        <a:rPr lang="en-GB" sz="1000" b="0">
                          <a:effectLst/>
                        </a:rPr>
                        <a:t>Scatter graph</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1000" b="0">
                          <a:effectLst/>
                        </a:rPr>
                        <a:t>Plotting numerous embodied carbon calculations for different buildings and building configurations/material specification.</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1711712393"/>
                  </a:ext>
                </a:extLst>
              </a:tr>
              <a:tr h="330819">
                <a:tc>
                  <a:txBody>
                    <a:bodyPr/>
                    <a:lstStyle/>
                    <a:p>
                      <a:pPr algn="just">
                        <a:lnSpc>
                          <a:spcPct val="107000"/>
                        </a:lnSpc>
                        <a:spcAft>
                          <a:spcPts val="800"/>
                        </a:spcAft>
                      </a:pPr>
                      <a:r>
                        <a:rPr lang="en-GB" sz="1000" b="0">
                          <a:effectLst/>
                        </a:rPr>
                        <a:t>Cascading target chart</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1000" b="0">
                          <a:effectLst/>
                        </a:rPr>
                        <a:t>Compartmentalisation of building elements based on carbon (e.g., operational or embodied carbon. </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3681919451"/>
                  </a:ext>
                </a:extLst>
              </a:tr>
              <a:tr h="330819">
                <a:tc>
                  <a:txBody>
                    <a:bodyPr/>
                    <a:lstStyle/>
                    <a:p>
                      <a:pPr algn="just">
                        <a:lnSpc>
                          <a:spcPct val="107000"/>
                        </a:lnSpc>
                        <a:spcAft>
                          <a:spcPts val="800"/>
                        </a:spcAft>
                      </a:pPr>
                      <a:r>
                        <a:rPr lang="en-GB" sz="1000" b="0">
                          <a:effectLst/>
                        </a:rPr>
                        <a:t>Pie chart</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1000" b="0">
                          <a:effectLst/>
                        </a:rPr>
                        <a:t>Division of building carbon origin (e.g., materials, energy consumption, end of life).</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806189411"/>
                  </a:ext>
                </a:extLst>
              </a:tr>
              <a:tr h="330819">
                <a:tc>
                  <a:txBody>
                    <a:bodyPr/>
                    <a:lstStyle/>
                    <a:p>
                      <a:pPr algn="just">
                        <a:lnSpc>
                          <a:spcPct val="107000"/>
                        </a:lnSpc>
                        <a:spcAft>
                          <a:spcPts val="800"/>
                        </a:spcAft>
                      </a:pPr>
                      <a:r>
                        <a:rPr lang="en-GB" sz="1000" b="0" dirty="0">
                          <a:effectLst/>
                        </a:rPr>
                        <a:t>3Dcolour-coded images</a:t>
                      </a:r>
                      <a:endParaRPr lang="en-GB" sz="1000" b="0" dirty="0">
                        <a:effectLst/>
                        <a:latin typeface="+mj-lt"/>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1000" b="0">
                          <a:effectLst/>
                        </a:rPr>
                        <a:t>Division of building elements to show magnitude of carbon per element class or area. </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3798704691"/>
                  </a:ext>
                </a:extLst>
              </a:tr>
              <a:tr h="597830">
                <a:tc>
                  <a:txBody>
                    <a:bodyPr/>
                    <a:lstStyle/>
                    <a:p>
                      <a:pPr algn="just">
                        <a:lnSpc>
                          <a:spcPct val="107000"/>
                        </a:lnSpc>
                        <a:spcAft>
                          <a:spcPts val="800"/>
                        </a:spcAft>
                      </a:pPr>
                      <a:r>
                        <a:rPr lang="en-GB" sz="1000" b="0">
                          <a:effectLst/>
                        </a:rPr>
                        <a:t>Virtual and augmented reality </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1000" b="0">
                          <a:effectLst/>
                        </a:rPr>
                        <a:t>Overlaying of energy data from energy services with VR. </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3668406995"/>
                  </a:ext>
                </a:extLst>
              </a:tr>
              <a:tr h="397572">
                <a:tc>
                  <a:txBody>
                    <a:bodyPr/>
                    <a:lstStyle/>
                    <a:p>
                      <a:pPr algn="just">
                        <a:lnSpc>
                          <a:spcPct val="107000"/>
                        </a:lnSpc>
                        <a:spcAft>
                          <a:spcPts val="800"/>
                        </a:spcAft>
                      </a:pPr>
                      <a:r>
                        <a:rPr lang="en-GB" sz="1000" b="0">
                          <a:effectLst/>
                        </a:rPr>
                        <a:t>Flowchart</a:t>
                      </a:r>
                      <a:endParaRPr lang="en-GB" sz="1000" b="0">
                        <a:effectLst/>
                        <a:latin typeface="+mj-lt"/>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1000" b="0" dirty="0">
                          <a:effectLst/>
                        </a:rPr>
                        <a:t>Outlining of environment assessment process for determining material choices.</a:t>
                      </a:r>
                      <a:endParaRPr lang="en-GB" sz="1000" b="0" dirty="0">
                        <a:effectLst/>
                        <a:latin typeface="+mj-lt"/>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4276009225"/>
                  </a:ext>
                </a:extLst>
              </a:tr>
            </a:tbl>
          </a:graphicData>
        </a:graphic>
      </p:graphicFrame>
    </p:spTree>
    <p:extLst>
      <p:ext uri="{BB962C8B-B14F-4D97-AF65-F5344CB8AC3E}">
        <p14:creationId xmlns:p14="http://schemas.microsoft.com/office/powerpoint/2010/main" val="394651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309559" y="154146"/>
            <a:ext cx="11575733" cy="935878"/>
          </a:xfrm>
          <a:prstGeom prst="rect">
            <a:avLst/>
          </a:prstGeom>
          <a:noFill/>
          <a:ln w="0">
            <a:noFill/>
          </a:ln>
        </p:spPr>
        <p:style>
          <a:lnRef idx="0">
            <a:scrgbClr r="0" g="0" b="0"/>
          </a:lnRef>
          <a:fillRef idx="0">
            <a:scrgbClr r="0" g="0" b="0"/>
          </a:fillRef>
          <a:effectRef idx="0">
            <a:scrgbClr r="0" g="0" b="0"/>
          </a:effectRef>
          <a:fontRef idx="minor"/>
        </p:style>
        <p:txBody>
          <a:bodyPr lIns="89988" tIns="44994" rIns="89988" bIns="44994" anchor="ctr">
            <a:noAutofit/>
          </a:bodyPr>
          <a:lstStyle/>
          <a:p>
            <a:pPr>
              <a:lnSpc>
                <a:spcPct val="90000"/>
              </a:lnSpc>
              <a:tabLst>
                <a:tab pos="0" algn="l"/>
                <a:tab pos="448875" algn="l"/>
                <a:tab pos="898110" algn="l"/>
                <a:tab pos="1347345" algn="l"/>
                <a:tab pos="1796580" algn="l"/>
                <a:tab pos="2245815" algn="l"/>
                <a:tab pos="2695050" algn="l"/>
                <a:tab pos="3144286" algn="l"/>
                <a:tab pos="3593521" algn="l"/>
                <a:tab pos="4042756" algn="l"/>
                <a:tab pos="4491991" algn="l"/>
                <a:tab pos="4941226" algn="l"/>
                <a:tab pos="5390461" algn="l"/>
                <a:tab pos="5839696" algn="l"/>
                <a:tab pos="6288931" algn="l"/>
                <a:tab pos="6738166" algn="l"/>
                <a:tab pos="7187401" algn="l"/>
                <a:tab pos="7636636" algn="l"/>
                <a:tab pos="8085871" algn="l"/>
                <a:tab pos="8535106" algn="l"/>
                <a:tab pos="8984341" algn="l"/>
                <a:tab pos="9433217" algn="l"/>
                <a:tab pos="9882452" algn="l"/>
                <a:tab pos="10331687" algn="l"/>
                <a:tab pos="10780922" algn="l"/>
                <a:tab pos="11230157" algn="l"/>
              </a:tabLst>
            </a:pPr>
            <a:endParaRPr lang="en-GB" sz="3600" spc="-1" dirty="0">
              <a:latin typeface="Arial"/>
            </a:endParaRPr>
          </a:p>
        </p:txBody>
      </p:sp>
      <p:sp>
        <p:nvSpPr>
          <p:cNvPr id="84" name="CustomShape 2"/>
          <p:cNvSpPr/>
          <p:nvPr/>
        </p:nvSpPr>
        <p:spPr>
          <a:xfrm>
            <a:off x="837971" y="2133888"/>
            <a:ext cx="10513871" cy="312799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9988" tIns="44994" rIns="89988" bIns="44994">
            <a:noAutofit/>
          </a:bodyPr>
          <a:lstStyle/>
          <a:p>
            <a:pPr>
              <a:lnSpc>
                <a:spcPct val="90000"/>
              </a:lnSpc>
              <a:spcBef>
                <a:spcPts val="998"/>
              </a:spcBef>
              <a:tabLst>
                <a:tab pos="0" algn="l"/>
                <a:tab pos="448875" algn="l"/>
                <a:tab pos="898110" algn="l"/>
                <a:tab pos="1347345" algn="l"/>
                <a:tab pos="1796580" algn="l"/>
                <a:tab pos="2245815" algn="l"/>
                <a:tab pos="2695050" algn="l"/>
                <a:tab pos="3144286" algn="l"/>
                <a:tab pos="3593521" algn="l"/>
                <a:tab pos="4042756" algn="l"/>
                <a:tab pos="4491991" algn="l"/>
                <a:tab pos="4941226" algn="l"/>
                <a:tab pos="5390461" algn="l"/>
                <a:tab pos="5839696" algn="l"/>
                <a:tab pos="6288931" algn="l"/>
                <a:tab pos="6738166" algn="l"/>
                <a:tab pos="7187401" algn="l"/>
                <a:tab pos="7636636" algn="l"/>
                <a:tab pos="8085871" algn="l"/>
                <a:tab pos="8535106" algn="l"/>
                <a:tab pos="8984341" algn="l"/>
                <a:tab pos="9433217" algn="l"/>
                <a:tab pos="9882452" algn="l"/>
                <a:tab pos="10331687" algn="l"/>
                <a:tab pos="10780922" algn="l"/>
              </a:tabLst>
            </a:pPr>
            <a:endParaRPr lang="en-GB" sz="2800" spc="-1" dirty="0">
              <a:latin typeface="Arial"/>
            </a:endParaRPr>
          </a:p>
        </p:txBody>
      </p:sp>
      <p:sp>
        <p:nvSpPr>
          <p:cNvPr id="85" name="Line 3"/>
          <p:cNvSpPr/>
          <p:nvPr/>
        </p:nvSpPr>
        <p:spPr>
          <a:xfrm flipH="1">
            <a:off x="836171" y="1224287"/>
            <a:ext cx="10517471" cy="1440"/>
          </a:xfrm>
          <a:prstGeom prst="line">
            <a:avLst/>
          </a:prstGeom>
          <a:ln w="6480">
            <a:solidFill>
              <a:srgbClr val="4472C4"/>
            </a:solidFill>
            <a:miter/>
          </a:ln>
        </p:spPr>
        <p:style>
          <a:lnRef idx="0">
            <a:scrgbClr r="0" g="0" b="0"/>
          </a:lnRef>
          <a:fillRef idx="0">
            <a:scrgbClr r="0" g="0" b="0"/>
          </a:fillRef>
          <a:effectRef idx="0">
            <a:scrgbClr r="0" g="0" b="0"/>
          </a:effectRef>
          <a:fontRef idx="minor"/>
        </p:style>
      </p:sp>
      <p:pic>
        <p:nvPicPr>
          <p:cNvPr id="3" name="Picture 2">
            <a:extLst>
              <a:ext uri="{FF2B5EF4-FFF2-40B4-BE49-F238E27FC236}">
                <a16:creationId xmlns:a16="http://schemas.microsoft.com/office/drawing/2014/main" id="{2214742D-BF3C-5199-D426-E0E39770835A}"/>
              </a:ext>
            </a:extLst>
          </p:cNvPr>
          <p:cNvPicPr>
            <a:picLocks noChangeAspect="1"/>
          </p:cNvPicPr>
          <p:nvPr/>
        </p:nvPicPr>
        <p:blipFill rotWithShape="1">
          <a:blip r:embed="rId2"/>
          <a:srcRect l="15629" t="11132" r="16766" b="51894"/>
          <a:stretch/>
        </p:blipFill>
        <p:spPr>
          <a:xfrm>
            <a:off x="1298353" y="1022560"/>
            <a:ext cx="9484131" cy="5835440"/>
          </a:xfrm>
          <a:prstGeom prst="rect">
            <a:avLst/>
          </a:prstGeom>
        </p:spPr>
      </p:pic>
      <p:sp>
        <p:nvSpPr>
          <p:cNvPr id="4" name="Rectangle 3">
            <a:extLst>
              <a:ext uri="{FF2B5EF4-FFF2-40B4-BE49-F238E27FC236}">
                <a16:creationId xmlns:a16="http://schemas.microsoft.com/office/drawing/2014/main" id="{E0DDD239-6A13-F67A-317A-7FFBC41742EE}"/>
              </a:ext>
            </a:extLst>
          </p:cNvPr>
          <p:cNvSpPr/>
          <p:nvPr/>
        </p:nvSpPr>
        <p:spPr>
          <a:xfrm>
            <a:off x="1409516" y="6489302"/>
            <a:ext cx="698409" cy="2915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ustomShape 1">
            <a:extLst>
              <a:ext uri="{FF2B5EF4-FFF2-40B4-BE49-F238E27FC236}">
                <a16:creationId xmlns:a16="http://schemas.microsoft.com/office/drawing/2014/main" id="{3E43261F-8169-724D-BCAC-4316047FCB8C}"/>
              </a:ext>
            </a:extLst>
          </p:cNvPr>
          <p:cNvSpPr/>
          <p:nvPr/>
        </p:nvSpPr>
        <p:spPr>
          <a:xfrm>
            <a:off x="461959" y="306546"/>
            <a:ext cx="11575733" cy="935878"/>
          </a:xfrm>
          <a:prstGeom prst="rect">
            <a:avLst/>
          </a:prstGeom>
          <a:noFill/>
          <a:ln w="0">
            <a:noFill/>
          </a:ln>
        </p:spPr>
        <p:style>
          <a:lnRef idx="0">
            <a:scrgbClr r="0" g="0" b="0"/>
          </a:lnRef>
          <a:fillRef idx="0">
            <a:scrgbClr r="0" g="0" b="0"/>
          </a:fillRef>
          <a:effectRef idx="0">
            <a:scrgbClr r="0" g="0" b="0"/>
          </a:effectRef>
          <a:fontRef idx="minor"/>
        </p:style>
        <p:txBody>
          <a:bodyPr lIns="89988" tIns="44994" rIns="89988" bIns="44994" anchor="ctr">
            <a:noAutofit/>
          </a:bodyPr>
          <a:lstStyle/>
          <a:p>
            <a:pPr algn="ctr">
              <a:lnSpc>
                <a:spcPct val="90000"/>
              </a:lnSpc>
              <a:tabLst>
                <a:tab pos="0" algn="l"/>
                <a:tab pos="448875" algn="l"/>
                <a:tab pos="898110" algn="l"/>
                <a:tab pos="1347345" algn="l"/>
                <a:tab pos="1796580" algn="l"/>
                <a:tab pos="2245815" algn="l"/>
                <a:tab pos="2695050" algn="l"/>
                <a:tab pos="3144286" algn="l"/>
                <a:tab pos="3593521" algn="l"/>
                <a:tab pos="4042756" algn="l"/>
                <a:tab pos="4491991" algn="l"/>
                <a:tab pos="4941226" algn="l"/>
                <a:tab pos="5390461" algn="l"/>
                <a:tab pos="5839696" algn="l"/>
                <a:tab pos="6288931" algn="l"/>
                <a:tab pos="6738166" algn="l"/>
                <a:tab pos="7187401" algn="l"/>
                <a:tab pos="7636636" algn="l"/>
                <a:tab pos="8085871" algn="l"/>
                <a:tab pos="8535106" algn="l"/>
                <a:tab pos="8984341" algn="l"/>
                <a:tab pos="9433217" algn="l"/>
                <a:tab pos="9882452" algn="l"/>
                <a:tab pos="10331687" algn="l"/>
                <a:tab pos="10780922" algn="l"/>
                <a:tab pos="11230157" algn="l"/>
              </a:tabLst>
            </a:pPr>
            <a:r>
              <a:rPr lang="en-GB" sz="3600" b="1" spc="-1" dirty="0">
                <a:solidFill>
                  <a:srgbClr val="FF40FF"/>
                </a:solidFill>
                <a:latin typeface="Gill Sans MT" panose="020B0502020104020203" pitchFamily="34" charset="77"/>
              </a:rPr>
              <a:t>Representing carbon – overview of stage </a:t>
            </a:r>
          </a:p>
        </p:txBody>
      </p:sp>
    </p:spTree>
    <p:extLst>
      <p:ext uri="{BB962C8B-B14F-4D97-AF65-F5344CB8AC3E}">
        <p14:creationId xmlns:p14="http://schemas.microsoft.com/office/powerpoint/2010/main" val="256696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066A411-15BC-FE85-7812-F8636C0CB4FF}"/>
              </a:ext>
            </a:extLst>
          </p:cNvPr>
          <p:cNvSpPr txBox="1">
            <a:spLocks noGrp="1" noChangeArrowheads="1"/>
          </p:cNvSpPr>
          <p:nvPr>
            <p:ph type="title"/>
          </p:nvPr>
        </p:nvSpPr>
        <p:spPr>
          <a:xfrm>
            <a:off x="4554538" y="568325"/>
            <a:ext cx="3489325" cy="976313"/>
          </a:xfrm>
        </p:spPr>
        <p:txBody>
          <a:bodyPr/>
          <a:lstStyle/>
          <a:p>
            <a:pPr eaLnBrk="1"/>
            <a:r>
              <a:rPr lang="en-GB" altLang="en-US" sz="3200" b="1" dirty="0">
                <a:solidFill>
                  <a:srgbClr val="FF40FF"/>
                </a:solidFill>
                <a:latin typeface="Gill Sans MT" panose="020B0502020104020203" pitchFamily="34" charset="77"/>
              </a:rPr>
              <a:t>IMPLICATIONS</a:t>
            </a:r>
          </a:p>
        </p:txBody>
      </p:sp>
      <p:sp>
        <p:nvSpPr>
          <p:cNvPr id="18437" name="Form">
            <a:extLst>
              <a:ext uri="{FF2B5EF4-FFF2-40B4-BE49-F238E27FC236}">
                <a16:creationId xmlns:a16="http://schemas.microsoft.com/office/drawing/2014/main" id="{32391D31-39CF-79E5-4A79-4E3CEDEF2D0A}"/>
              </a:ext>
            </a:extLst>
          </p:cNvPr>
          <p:cNvSpPr>
            <a:spLocks/>
          </p:cNvSpPr>
          <p:nvPr/>
        </p:nvSpPr>
        <p:spPr bwMode="auto">
          <a:xfrm>
            <a:off x="856960" y="1567243"/>
            <a:ext cx="185737" cy="176213"/>
          </a:xfrm>
          <a:custGeom>
            <a:avLst/>
            <a:gdLst>
              <a:gd name="T0" fmla="*/ 92916 w 21600"/>
              <a:gd name="T1" fmla="*/ 88391 h 21600"/>
              <a:gd name="T2" fmla="*/ 92916 w 21600"/>
              <a:gd name="T3" fmla="*/ 88391 h 21600"/>
              <a:gd name="T4" fmla="*/ 92916 w 21600"/>
              <a:gd name="T5" fmla="*/ 88391 h 21600"/>
              <a:gd name="T6" fmla="*/ 92916 w 21600"/>
              <a:gd name="T7" fmla="*/ 8839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14135" y="7111"/>
                </a:lnTo>
                <a:lnTo>
                  <a:pt x="21600" y="8246"/>
                </a:lnTo>
                <a:lnTo>
                  <a:pt x="16200" y="13781"/>
                </a:lnTo>
                <a:lnTo>
                  <a:pt x="17468" y="21600"/>
                </a:lnTo>
                <a:lnTo>
                  <a:pt x="10800" y="17911"/>
                </a:lnTo>
                <a:lnTo>
                  <a:pt x="4132" y="21600"/>
                </a:lnTo>
                <a:lnTo>
                  <a:pt x="5400" y="13781"/>
                </a:lnTo>
                <a:lnTo>
                  <a:pt x="0" y="8246"/>
                </a:lnTo>
                <a:lnTo>
                  <a:pt x="7465" y="7111"/>
                </a:lnTo>
                <a:cubicBezTo>
                  <a:pt x="7465" y="7111"/>
                  <a:pt x="10800" y="0"/>
                  <a:pt x="10800" y="0"/>
                </a:cubicBezTo>
                <a:close/>
              </a:path>
            </a:pathLst>
          </a:custGeom>
          <a:solidFill>
            <a:schemeClr val="bg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50" tIns="19050" rIns="19050" bIns="19050" anchor="ctr"/>
          <a:lstStyle/>
          <a:p>
            <a:endParaRPr lang="en-US"/>
          </a:p>
        </p:txBody>
      </p:sp>
      <p:sp>
        <p:nvSpPr>
          <p:cNvPr id="2" name="TextBox 1">
            <a:extLst>
              <a:ext uri="{FF2B5EF4-FFF2-40B4-BE49-F238E27FC236}">
                <a16:creationId xmlns:a16="http://schemas.microsoft.com/office/drawing/2014/main" id="{9182659D-970D-A85F-C863-4437F9E47C20}"/>
              </a:ext>
            </a:extLst>
          </p:cNvPr>
          <p:cNvSpPr txBox="1"/>
          <p:nvPr/>
        </p:nvSpPr>
        <p:spPr>
          <a:xfrm>
            <a:off x="856960" y="1360396"/>
            <a:ext cx="10478080" cy="5355312"/>
          </a:xfrm>
          <a:prstGeom prst="rect">
            <a:avLst/>
          </a:prstGeom>
          <a:noFill/>
        </p:spPr>
        <p:txBody>
          <a:bodyPr wrap="square" rtlCol="0">
            <a:spAutoFit/>
          </a:bodyPr>
          <a:lstStyle/>
          <a:p>
            <a:pPr marL="285750" indent="-285750">
              <a:buFont typeface="Arial" panose="020B0604020202020204" pitchFamily="34" charset="0"/>
              <a:buChar char="•"/>
            </a:pPr>
            <a:r>
              <a:rPr lang="en-US" sz="2400" b="1" i="1" dirty="0">
                <a:solidFill>
                  <a:srgbClr val="00B0F0"/>
                </a:solidFill>
                <a:latin typeface="Gill Sans MT" panose="020B0502020104020203" pitchFamily="34" charset="77"/>
              </a:rPr>
              <a:t>Prevalence of charts and graphs </a:t>
            </a:r>
            <a:r>
              <a:rPr lang="en-US" sz="2400" dirty="0">
                <a:latin typeface="Gill Sans MT" panose="020B0502020104020203" pitchFamily="34" charset="77"/>
              </a:rPr>
              <a:t>– is this consistent with architectural visual lexicon or prevalent climate iconography?</a:t>
            </a:r>
          </a:p>
          <a:p>
            <a:pPr marL="285750" indent="-285750">
              <a:buFont typeface="Arial" panose="020B0604020202020204" pitchFamily="34" charset="0"/>
              <a:buChar char="•"/>
            </a:pPr>
            <a:r>
              <a:rPr lang="en-US" sz="2400" b="1" i="1" dirty="0">
                <a:solidFill>
                  <a:srgbClr val="00B0F0"/>
                </a:solidFill>
                <a:latin typeface="Gill Sans MT" panose="020B0502020104020203" pitchFamily="34" charset="77"/>
              </a:rPr>
              <a:t>Dominance </a:t>
            </a:r>
            <a:r>
              <a:rPr lang="en-US" sz="2400" dirty="0">
                <a:latin typeface="Gill Sans MT" panose="020B0502020104020203" pitchFamily="34" charset="77"/>
              </a:rPr>
              <a:t>of representation of </a:t>
            </a:r>
            <a:r>
              <a:rPr lang="en-US" sz="2400" b="1" i="1" dirty="0">
                <a:solidFill>
                  <a:srgbClr val="00B0F0"/>
                </a:solidFill>
                <a:latin typeface="Gill Sans MT" panose="020B0502020104020203" pitchFamily="34" charset="77"/>
              </a:rPr>
              <a:t>anticipated outcome </a:t>
            </a:r>
            <a:r>
              <a:rPr lang="en-US" sz="2400" dirty="0">
                <a:latin typeface="Gill Sans MT" panose="020B0502020104020203" pitchFamily="34" charset="77"/>
              </a:rPr>
              <a:t>- early stages </a:t>
            </a:r>
          </a:p>
          <a:p>
            <a:pPr marL="285750" indent="-285750">
              <a:buFont typeface="Arial" panose="020B0604020202020204" pitchFamily="34" charset="0"/>
              <a:buChar char="•"/>
            </a:pPr>
            <a:r>
              <a:rPr lang="en-US" sz="2400" b="1" i="1" dirty="0">
                <a:solidFill>
                  <a:srgbClr val="00B0F0"/>
                </a:solidFill>
                <a:latin typeface="Gill Sans MT" panose="020B0502020104020203" pitchFamily="34" charset="77"/>
              </a:rPr>
              <a:t>Lack of approaches that convey complexity</a:t>
            </a:r>
            <a:r>
              <a:rPr lang="en-US" sz="2400" dirty="0">
                <a:latin typeface="Gill Sans MT" panose="020B0502020104020203" pitchFamily="34" charset="77"/>
              </a:rPr>
              <a:t>+ </a:t>
            </a:r>
            <a:r>
              <a:rPr lang="en-US" sz="2400" dirty="0" err="1">
                <a:latin typeface="Gill Sans MT" panose="020B0502020104020203" pitchFamily="34" charset="77"/>
              </a:rPr>
              <a:t>uncertainty+interdependence</a:t>
            </a:r>
            <a:endParaRPr lang="en-US" sz="2400" dirty="0">
              <a:latin typeface="Gill Sans MT" panose="020B0502020104020203" pitchFamily="34" charset="77"/>
            </a:endParaRPr>
          </a:p>
          <a:p>
            <a:pPr marL="285750" indent="-285750">
              <a:buFont typeface="Arial" panose="020B0604020202020204" pitchFamily="34" charset="0"/>
              <a:buChar char="•"/>
            </a:pPr>
            <a:r>
              <a:rPr lang="en-US" sz="2400" b="1" i="1" dirty="0">
                <a:solidFill>
                  <a:srgbClr val="FF40FF"/>
                </a:solidFill>
                <a:latin typeface="Gill Sans MT" panose="020B0502020104020203" pitchFamily="34" charset="77"/>
              </a:rPr>
              <a:t>Lack of context?</a:t>
            </a:r>
          </a:p>
          <a:p>
            <a:pPr marL="285750" indent="-285750">
              <a:buFont typeface="Arial" panose="020B0604020202020204" pitchFamily="34" charset="0"/>
              <a:buChar char="•"/>
            </a:pPr>
            <a:r>
              <a:rPr lang="en-US" sz="2400" b="1" i="1" dirty="0">
                <a:solidFill>
                  <a:srgbClr val="3333FF"/>
                </a:solidFill>
                <a:latin typeface="Gill Sans MT" panose="020B0502020104020203" pitchFamily="34" charset="77"/>
              </a:rPr>
              <a:t>Lack of scale? </a:t>
            </a:r>
            <a:r>
              <a:rPr lang="en-US" sz="2400" dirty="0">
                <a:latin typeface="Gill Sans MT" panose="020B0502020104020203" pitchFamily="34" charset="77"/>
              </a:rPr>
              <a:t>Connections and entanglements across scale?</a:t>
            </a:r>
          </a:p>
          <a:p>
            <a:pPr marL="285750" indent="-285750">
              <a:buFont typeface="Arial" panose="020B0604020202020204" pitchFamily="34" charset="0"/>
              <a:buChar char="•"/>
            </a:pPr>
            <a:r>
              <a:rPr lang="en-US" sz="2400" dirty="0">
                <a:latin typeface="Gill Sans MT" panose="020B0502020104020203" pitchFamily="34" charset="77"/>
              </a:rPr>
              <a:t>Largely static?</a:t>
            </a:r>
          </a:p>
          <a:p>
            <a:pPr marL="285750" indent="-285750">
              <a:buFont typeface="Arial" panose="020B0604020202020204" pitchFamily="34" charset="0"/>
              <a:buChar char="•"/>
            </a:pPr>
            <a:endParaRPr lang="en-US" sz="2400" dirty="0">
              <a:latin typeface="Gill Sans MT" panose="020B0502020104020203" pitchFamily="34" charset="77"/>
            </a:endParaRPr>
          </a:p>
          <a:p>
            <a:pPr marL="285750" indent="-285750">
              <a:buFont typeface="Arial" panose="020B0604020202020204" pitchFamily="34" charset="0"/>
              <a:buChar char="•"/>
            </a:pPr>
            <a:r>
              <a:rPr lang="en-US" sz="2400" b="1" dirty="0">
                <a:latin typeface="Gill Sans MT" panose="020B0502020104020203" pitchFamily="34" charset="77"/>
              </a:rPr>
              <a:t>Does this limit </a:t>
            </a:r>
            <a:r>
              <a:rPr lang="en-US" sz="2400" dirty="0">
                <a:latin typeface="Gill Sans MT" panose="020B0502020104020203" pitchFamily="34" charset="77"/>
              </a:rPr>
              <a:t>– delineate understandings of carbon+ low </a:t>
            </a:r>
            <a:r>
              <a:rPr lang="en-US" sz="2400" dirty="0" err="1">
                <a:latin typeface="Gill Sans MT" panose="020B0502020104020203" pitchFamily="34" charset="77"/>
              </a:rPr>
              <a:t>carbon+carbon</a:t>
            </a:r>
            <a:r>
              <a:rPr lang="en-US" sz="2400" dirty="0">
                <a:latin typeface="Gill Sans MT" panose="020B0502020104020203" pitchFamily="34" charset="77"/>
              </a:rPr>
              <a:t> emissions?</a:t>
            </a:r>
          </a:p>
          <a:p>
            <a:pPr marL="285750" indent="-285750">
              <a:buFont typeface="Arial" panose="020B0604020202020204" pitchFamily="34" charset="0"/>
              <a:buChar char="•"/>
            </a:pPr>
            <a:r>
              <a:rPr lang="en-US" sz="2400" b="1" dirty="0">
                <a:latin typeface="Gill Sans MT" panose="020B0502020104020203" pitchFamily="34" charset="77"/>
              </a:rPr>
              <a:t>Is there a danger of one-dimensionality </a:t>
            </a:r>
            <a:r>
              <a:rPr lang="en-US" sz="2400" dirty="0">
                <a:latin typeface="Gill Sans MT" panose="020B0502020104020203" pitchFamily="34" charset="77"/>
              </a:rPr>
              <a:t>obscuring the </a:t>
            </a:r>
            <a:r>
              <a:rPr lang="en-US" sz="2400" dirty="0" err="1">
                <a:latin typeface="Gill Sans MT" panose="020B0502020104020203" pitchFamily="34" charset="77"/>
              </a:rPr>
              <a:t>intangible+the</a:t>
            </a:r>
            <a:r>
              <a:rPr lang="en-US" sz="2400" dirty="0">
                <a:latin typeface="Gill Sans MT" panose="020B0502020104020203" pitchFamily="34" charset="77"/>
              </a:rPr>
              <a:t> complex+ the difficult?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50259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26000"/>
          </a:schemeClr>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066A411-15BC-FE85-7812-F8636C0CB4FF}"/>
              </a:ext>
            </a:extLst>
          </p:cNvPr>
          <p:cNvSpPr txBox="1">
            <a:spLocks noGrp="1" noChangeArrowheads="1"/>
          </p:cNvSpPr>
          <p:nvPr>
            <p:ph type="title"/>
          </p:nvPr>
        </p:nvSpPr>
        <p:spPr>
          <a:xfrm>
            <a:off x="4554538" y="568325"/>
            <a:ext cx="5281440" cy="976313"/>
          </a:xfrm>
        </p:spPr>
        <p:txBody>
          <a:bodyPr/>
          <a:lstStyle/>
          <a:p>
            <a:pPr algn="ctr" eaLnBrk="1"/>
            <a:r>
              <a:rPr lang="en-GB" altLang="en-US" sz="3200" b="1" dirty="0">
                <a:solidFill>
                  <a:schemeClr val="tx1"/>
                </a:solidFill>
                <a:latin typeface="Gill Sans MT" panose="020B0502020104020203" pitchFamily="34" charset="77"/>
              </a:rPr>
              <a:t>IMPLICATIONS – and?</a:t>
            </a:r>
          </a:p>
        </p:txBody>
      </p:sp>
      <p:sp>
        <p:nvSpPr>
          <p:cNvPr id="18437" name="Form">
            <a:extLst>
              <a:ext uri="{FF2B5EF4-FFF2-40B4-BE49-F238E27FC236}">
                <a16:creationId xmlns:a16="http://schemas.microsoft.com/office/drawing/2014/main" id="{32391D31-39CF-79E5-4A79-4E3CEDEF2D0A}"/>
              </a:ext>
            </a:extLst>
          </p:cNvPr>
          <p:cNvSpPr>
            <a:spLocks/>
          </p:cNvSpPr>
          <p:nvPr/>
        </p:nvSpPr>
        <p:spPr bwMode="auto">
          <a:xfrm>
            <a:off x="856960" y="1567243"/>
            <a:ext cx="185737" cy="176213"/>
          </a:xfrm>
          <a:custGeom>
            <a:avLst/>
            <a:gdLst>
              <a:gd name="T0" fmla="*/ 92916 w 21600"/>
              <a:gd name="T1" fmla="*/ 88391 h 21600"/>
              <a:gd name="T2" fmla="*/ 92916 w 21600"/>
              <a:gd name="T3" fmla="*/ 88391 h 21600"/>
              <a:gd name="T4" fmla="*/ 92916 w 21600"/>
              <a:gd name="T5" fmla="*/ 88391 h 21600"/>
              <a:gd name="T6" fmla="*/ 92916 w 21600"/>
              <a:gd name="T7" fmla="*/ 8839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14135" y="7111"/>
                </a:lnTo>
                <a:lnTo>
                  <a:pt x="21600" y="8246"/>
                </a:lnTo>
                <a:lnTo>
                  <a:pt x="16200" y="13781"/>
                </a:lnTo>
                <a:lnTo>
                  <a:pt x="17468" y="21600"/>
                </a:lnTo>
                <a:lnTo>
                  <a:pt x="10800" y="17911"/>
                </a:lnTo>
                <a:lnTo>
                  <a:pt x="4132" y="21600"/>
                </a:lnTo>
                <a:lnTo>
                  <a:pt x="5400" y="13781"/>
                </a:lnTo>
                <a:lnTo>
                  <a:pt x="0" y="8246"/>
                </a:lnTo>
                <a:lnTo>
                  <a:pt x="7465" y="7111"/>
                </a:lnTo>
                <a:cubicBezTo>
                  <a:pt x="7465" y="7111"/>
                  <a:pt x="10800" y="0"/>
                  <a:pt x="10800" y="0"/>
                </a:cubicBezTo>
                <a:close/>
              </a:path>
            </a:pathLst>
          </a:custGeom>
          <a:solidFill>
            <a:schemeClr val="bg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50" tIns="19050" rIns="19050" bIns="19050" anchor="ctr"/>
          <a:lstStyle/>
          <a:p>
            <a:endParaRPr lang="en-US"/>
          </a:p>
        </p:txBody>
      </p:sp>
      <p:sp>
        <p:nvSpPr>
          <p:cNvPr id="2" name="TextBox 1">
            <a:extLst>
              <a:ext uri="{FF2B5EF4-FFF2-40B4-BE49-F238E27FC236}">
                <a16:creationId xmlns:a16="http://schemas.microsoft.com/office/drawing/2014/main" id="{9182659D-970D-A85F-C863-4437F9E47C20}"/>
              </a:ext>
            </a:extLst>
          </p:cNvPr>
          <p:cNvSpPr txBox="1"/>
          <p:nvPr/>
        </p:nvSpPr>
        <p:spPr>
          <a:xfrm>
            <a:off x="626076" y="1567243"/>
            <a:ext cx="5856877" cy="1689245"/>
          </a:xfrm>
          <a:prstGeom prst="rect">
            <a:avLst/>
          </a:prstGeom>
          <a:solidFill>
            <a:schemeClr val="accent1">
              <a:lumMod val="60000"/>
              <a:lumOff val="40000"/>
            </a:schemeClr>
          </a:solidFill>
          <a:ln>
            <a:noFill/>
          </a:ln>
        </p:spPr>
        <p:txBody>
          <a:bodyPr wrap="square" rtlCol="0">
            <a:spAutoFit/>
          </a:bodyPr>
          <a:lstStyle/>
          <a:p>
            <a:pPr>
              <a:lnSpc>
                <a:spcPct val="150000"/>
              </a:lnSpc>
            </a:pPr>
            <a:r>
              <a:rPr lang="en-GB" sz="2400" b="1" i="1" dirty="0">
                <a:latin typeface="Gill Sans MT" panose="020B0502020104020203" pitchFamily="34" charset="77"/>
              </a:rPr>
              <a:t>Study of images enables an</a:t>
            </a:r>
            <a:r>
              <a:rPr lang="en-GB" sz="2400" b="1" i="1" dirty="0">
                <a:solidFill>
                  <a:srgbClr val="FF40FF"/>
                </a:solidFill>
                <a:latin typeface="Gill Sans MT" panose="020B0502020104020203" pitchFamily="34" charset="77"/>
              </a:rPr>
              <a:t> understanding of  how </a:t>
            </a:r>
            <a:r>
              <a:rPr lang="en-GB" sz="2400" b="1" i="1" dirty="0">
                <a:solidFill>
                  <a:srgbClr val="FF40FF"/>
                </a:solidFill>
                <a:effectLst/>
                <a:latin typeface="Gill Sans MT" panose="020B0502020104020203" pitchFamily="34" charset="77"/>
              </a:rPr>
              <a:t> unverbalized meanings are shaped </a:t>
            </a:r>
            <a:r>
              <a:rPr lang="en-GB" sz="2400" b="1" i="1" dirty="0">
                <a:effectLst/>
                <a:latin typeface="Gill Sans MT" panose="020B0502020104020203" pitchFamily="34" charset="77"/>
              </a:rPr>
              <a:t>(</a:t>
            </a:r>
            <a:r>
              <a:rPr lang="en-GB" sz="2400" b="1" i="1" dirty="0" err="1">
                <a:effectLst/>
                <a:latin typeface="Gill Sans MT" panose="020B0502020104020203" pitchFamily="34" charset="77"/>
              </a:rPr>
              <a:t>Messaris</a:t>
            </a:r>
            <a:r>
              <a:rPr lang="en-GB" sz="2400" b="1" i="1" dirty="0">
                <a:effectLst/>
                <a:latin typeface="Gill Sans MT" panose="020B0502020104020203" pitchFamily="34" charset="77"/>
              </a:rPr>
              <a:t> and Abraham 2001). </a:t>
            </a:r>
          </a:p>
        </p:txBody>
      </p:sp>
      <p:sp>
        <p:nvSpPr>
          <p:cNvPr id="4" name="TextBox 3">
            <a:extLst>
              <a:ext uri="{FF2B5EF4-FFF2-40B4-BE49-F238E27FC236}">
                <a16:creationId xmlns:a16="http://schemas.microsoft.com/office/drawing/2014/main" id="{F3A99C9E-5F71-C88A-1D3F-B4F68124CF33}"/>
              </a:ext>
            </a:extLst>
          </p:cNvPr>
          <p:cNvSpPr txBox="1"/>
          <p:nvPr/>
        </p:nvSpPr>
        <p:spPr>
          <a:xfrm>
            <a:off x="6635578" y="2411865"/>
            <a:ext cx="4930346" cy="3546740"/>
          </a:xfrm>
          <a:prstGeom prst="rect">
            <a:avLst/>
          </a:prstGeom>
          <a:solidFill>
            <a:schemeClr val="accent1">
              <a:lumMod val="60000"/>
              <a:lumOff val="40000"/>
            </a:schemeClr>
          </a:solidFill>
        </p:spPr>
        <p:txBody>
          <a:bodyPr wrap="square">
            <a:spAutoFit/>
          </a:bodyPr>
          <a:lstStyle/>
          <a:p>
            <a:pPr>
              <a:lnSpc>
                <a:spcPct val="150000"/>
              </a:lnSpc>
            </a:pPr>
            <a:r>
              <a:rPr lang="en-GB" sz="3200" b="1" i="1" dirty="0">
                <a:solidFill>
                  <a:srgbClr val="FF40FF"/>
                </a:solidFill>
                <a:latin typeface="Gill Sans MT" panose="020B0502020104020203" pitchFamily="34" charset="77"/>
              </a:rPr>
              <a:t>Next steps</a:t>
            </a:r>
            <a:endParaRPr lang="en-GB" sz="2000" b="1" i="1" dirty="0">
              <a:effectLst/>
              <a:latin typeface="Gill Sans MT" panose="020B0502020104020203" pitchFamily="34" charset="77"/>
            </a:endParaRPr>
          </a:p>
          <a:p>
            <a:pPr>
              <a:lnSpc>
                <a:spcPct val="150000"/>
              </a:lnSpc>
            </a:pPr>
            <a:r>
              <a:rPr lang="en-GB" sz="2000" b="1" i="1" dirty="0">
                <a:latin typeface="Gill Sans MT" panose="020B0502020104020203" pitchFamily="34" charset="77"/>
              </a:rPr>
              <a:t>- Examine case study documentation</a:t>
            </a:r>
          </a:p>
          <a:p>
            <a:pPr>
              <a:lnSpc>
                <a:spcPct val="150000"/>
              </a:lnSpc>
            </a:pPr>
            <a:r>
              <a:rPr lang="en-GB" sz="2000" b="1" i="1" dirty="0">
                <a:effectLst/>
                <a:latin typeface="Gill Sans MT" panose="020B0502020104020203" pitchFamily="34" charset="77"/>
              </a:rPr>
              <a:t>-Categorise and classify visual representations</a:t>
            </a:r>
          </a:p>
          <a:p>
            <a:pPr>
              <a:lnSpc>
                <a:spcPct val="150000"/>
              </a:lnSpc>
            </a:pPr>
            <a:r>
              <a:rPr lang="en-GB" sz="2000" b="1" i="1" dirty="0">
                <a:latin typeface="Gill Sans MT" panose="020B0502020104020203" pitchFamily="34" charset="77"/>
              </a:rPr>
              <a:t>-Code the selected images</a:t>
            </a:r>
            <a:endParaRPr lang="en-GB" sz="2000" b="1" i="1" dirty="0">
              <a:effectLst/>
              <a:latin typeface="Gill Sans MT" panose="020B0502020104020203" pitchFamily="34" charset="77"/>
            </a:endParaRPr>
          </a:p>
          <a:p>
            <a:pPr>
              <a:lnSpc>
                <a:spcPct val="150000"/>
              </a:lnSpc>
            </a:pPr>
            <a:r>
              <a:rPr lang="en-GB" sz="2000" b="1" i="1" dirty="0">
                <a:latin typeface="Gill Sans MT" panose="020B0502020104020203" pitchFamily="34" charset="77"/>
              </a:rPr>
              <a:t>-Conduct photo-elicited workshops in Glasgow</a:t>
            </a:r>
            <a:endParaRPr lang="en-GB" sz="2000" b="1" i="1" dirty="0">
              <a:effectLst/>
              <a:latin typeface="Gill Sans MT" panose="020B0502020104020203" pitchFamily="34" charset="77"/>
            </a:endParaRPr>
          </a:p>
        </p:txBody>
      </p:sp>
    </p:spTree>
    <p:extLst>
      <p:ext uri="{BB962C8B-B14F-4D97-AF65-F5344CB8AC3E}">
        <p14:creationId xmlns:p14="http://schemas.microsoft.com/office/powerpoint/2010/main" val="298561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0F96-10B9-B85C-F77F-923433E583A4}"/>
              </a:ext>
            </a:extLst>
          </p:cNvPr>
          <p:cNvSpPr>
            <a:spLocks noGrp="1"/>
          </p:cNvSpPr>
          <p:nvPr>
            <p:ph type="title"/>
          </p:nvPr>
        </p:nvSpPr>
        <p:spPr/>
        <p:txBody>
          <a:bodyPr/>
          <a:lstStyle/>
          <a:p>
            <a:r>
              <a:rPr lang="en-US" sz="3600" b="1" dirty="0">
                <a:latin typeface="Gill Sans MT" panose="020B0502020104020203" pitchFamily="34" charset="77"/>
                <a:cs typeface="Calibri Light"/>
              </a:rPr>
              <a:t>References</a:t>
            </a:r>
            <a:endParaRPr lang="en-US" sz="3600" b="1" dirty="0">
              <a:latin typeface="Gill Sans MT" panose="020B0502020104020203" pitchFamily="34" charset="77"/>
            </a:endParaRPr>
          </a:p>
        </p:txBody>
      </p:sp>
      <p:sp>
        <p:nvSpPr>
          <p:cNvPr id="3" name="Content Placeholder 2">
            <a:extLst>
              <a:ext uri="{FF2B5EF4-FFF2-40B4-BE49-F238E27FC236}">
                <a16:creationId xmlns:a16="http://schemas.microsoft.com/office/drawing/2014/main" id="{763FBAA1-1442-0712-4680-DC9EE13451C8}"/>
              </a:ext>
            </a:extLst>
          </p:cNvPr>
          <p:cNvSpPr>
            <a:spLocks noGrp="1"/>
          </p:cNvSpPr>
          <p:nvPr>
            <p:ph idx="1"/>
          </p:nvPr>
        </p:nvSpPr>
        <p:spPr>
          <a:xfrm>
            <a:off x="881130" y="1385597"/>
            <a:ext cx="10515600" cy="4351338"/>
          </a:xfrm>
        </p:spPr>
        <p:txBody>
          <a:bodyPr/>
          <a:lstStyle/>
          <a:p>
            <a:pPr>
              <a:buNone/>
            </a:pPr>
            <a:r>
              <a:rPr lang="en-GB" sz="1600" dirty="0">
                <a:solidFill>
                  <a:schemeClr val="bg1">
                    <a:lumMod val="50000"/>
                  </a:schemeClr>
                </a:solidFill>
                <a:latin typeface="Gill Sans MT" panose="020B0502020104020203" pitchFamily="34" charset="77"/>
              </a:rPr>
              <a:t>Eberhardt, L. C. M., </a:t>
            </a:r>
            <a:r>
              <a:rPr lang="en-GB" sz="1600" dirty="0" err="1">
                <a:solidFill>
                  <a:schemeClr val="bg1">
                    <a:lumMod val="50000"/>
                  </a:schemeClr>
                </a:solidFill>
                <a:latin typeface="Gill Sans MT" panose="020B0502020104020203" pitchFamily="34" charset="77"/>
              </a:rPr>
              <a:t>Birgisdóttir</a:t>
            </a:r>
            <a:r>
              <a:rPr lang="en-GB" sz="1600" dirty="0">
                <a:solidFill>
                  <a:schemeClr val="bg1">
                    <a:lumMod val="50000"/>
                  </a:schemeClr>
                </a:solidFill>
                <a:latin typeface="Gill Sans MT" panose="020B0502020104020203" pitchFamily="34" charset="77"/>
              </a:rPr>
              <a:t>, H., &amp; </a:t>
            </a:r>
            <a:r>
              <a:rPr lang="en-GB" sz="1600" dirty="0" err="1">
                <a:solidFill>
                  <a:schemeClr val="bg1">
                    <a:lumMod val="50000"/>
                  </a:schemeClr>
                </a:solidFill>
                <a:latin typeface="Gill Sans MT" panose="020B0502020104020203" pitchFamily="34" charset="77"/>
              </a:rPr>
              <a:t>Birkved</a:t>
            </a:r>
            <a:r>
              <a:rPr lang="en-GB" sz="1600" dirty="0">
                <a:solidFill>
                  <a:schemeClr val="bg1">
                    <a:lumMod val="50000"/>
                  </a:schemeClr>
                </a:solidFill>
                <a:latin typeface="Gill Sans MT" panose="020B0502020104020203" pitchFamily="34" charset="77"/>
              </a:rPr>
              <a:t>, M. (2019). Life cycle assessment of a Danish office building designed for disassembly. Building Research &amp; Information, 47(6), 666-680.</a:t>
            </a:r>
            <a:endParaRPr lang="en-US" sz="1600" dirty="0">
              <a:solidFill>
                <a:schemeClr val="bg1">
                  <a:lumMod val="50000"/>
                </a:schemeClr>
              </a:solidFill>
              <a:latin typeface="Gill Sans MT" panose="020B0502020104020203" pitchFamily="34" charset="77"/>
            </a:endParaRPr>
          </a:p>
          <a:p>
            <a:pPr>
              <a:buNone/>
            </a:pPr>
            <a:r>
              <a:rPr lang="en-GB" sz="1600" dirty="0" err="1">
                <a:solidFill>
                  <a:schemeClr val="bg1">
                    <a:lumMod val="50000"/>
                  </a:schemeClr>
                </a:solidFill>
                <a:latin typeface="Gill Sans MT" panose="020B0502020104020203" pitchFamily="34" charset="77"/>
              </a:rPr>
              <a:t>Jusselme</a:t>
            </a:r>
            <a:r>
              <a:rPr lang="en-GB" sz="1600" dirty="0">
                <a:solidFill>
                  <a:schemeClr val="bg1">
                    <a:lumMod val="50000"/>
                  </a:schemeClr>
                </a:solidFill>
                <a:latin typeface="Gill Sans MT" panose="020B0502020104020203" pitchFamily="34" charset="77"/>
              </a:rPr>
              <a:t>, T., Rey, E., &amp; Andersen, M. (2018). An integrative approach for embodied energy: Towards an LCA-based data-driven design method. Renewable and Sustainable Energy Reviews, 88, 123-132.</a:t>
            </a:r>
          </a:p>
          <a:p>
            <a:pPr>
              <a:buNone/>
            </a:pPr>
            <a:r>
              <a:rPr lang="en-GB" sz="1600" dirty="0" err="1">
                <a:solidFill>
                  <a:schemeClr val="bg1">
                    <a:lumMod val="50000"/>
                  </a:schemeClr>
                </a:solidFill>
                <a:latin typeface="Gill Sans MT" panose="020B0502020104020203" pitchFamily="34" charset="77"/>
              </a:rPr>
              <a:t>Messaris</a:t>
            </a:r>
            <a:r>
              <a:rPr lang="en-GB" sz="1600" dirty="0">
                <a:solidFill>
                  <a:schemeClr val="bg1">
                    <a:lumMod val="50000"/>
                  </a:schemeClr>
                </a:solidFill>
                <a:latin typeface="Gill Sans MT" panose="020B0502020104020203" pitchFamily="34" charset="77"/>
              </a:rPr>
              <a:t>, P., &amp; Abraham, L. (2001). The role of images in framing news stories. In Framing public life (pp. 231-242). Routledge.</a:t>
            </a:r>
          </a:p>
          <a:p>
            <a:pPr>
              <a:buNone/>
            </a:pPr>
            <a:r>
              <a:rPr lang="en-GB" sz="1600" dirty="0">
                <a:solidFill>
                  <a:schemeClr val="bg1">
                    <a:lumMod val="50000"/>
                  </a:schemeClr>
                </a:solidFill>
                <a:latin typeface="Gill Sans MT" panose="020B0502020104020203" pitchFamily="34" charset="77"/>
              </a:rPr>
              <a:t>Oliveira, S., </a:t>
            </a:r>
            <a:r>
              <a:rPr lang="en-GB" sz="1600" dirty="0" err="1">
                <a:solidFill>
                  <a:schemeClr val="bg1">
                    <a:lumMod val="50000"/>
                  </a:schemeClr>
                </a:solidFill>
                <a:latin typeface="Gill Sans MT" panose="020B0502020104020203" pitchFamily="34" charset="77"/>
              </a:rPr>
              <a:t>Shortt</a:t>
            </a:r>
            <a:r>
              <a:rPr lang="en-GB" sz="1600" dirty="0">
                <a:solidFill>
                  <a:schemeClr val="bg1">
                    <a:lumMod val="50000"/>
                  </a:schemeClr>
                </a:solidFill>
                <a:latin typeface="Gill Sans MT" panose="020B0502020104020203" pitchFamily="34" charset="77"/>
              </a:rPr>
              <a:t>, H., &amp; King, L. (2023). From data to strata? How design professionals “see” energy use in buildings. Energy Research &amp; Social Science, 101, 103117.</a:t>
            </a:r>
          </a:p>
          <a:p>
            <a:pPr>
              <a:buNone/>
            </a:pPr>
            <a:r>
              <a:rPr lang="en-GB" sz="1600" dirty="0" err="1">
                <a:solidFill>
                  <a:schemeClr val="bg1">
                    <a:lumMod val="50000"/>
                  </a:schemeClr>
                </a:solidFill>
                <a:latin typeface="Gill Sans MT" panose="020B0502020104020203" pitchFamily="34" charset="77"/>
              </a:rPr>
              <a:t>Płoszaj</a:t>
            </a:r>
            <a:r>
              <a:rPr lang="en-GB" sz="1600" dirty="0">
                <a:solidFill>
                  <a:schemeClr val="bg1">
                    <a:lumMod val="50000"/>
                  </a:schemeClr>
                </a:solidFill>
                <a:latin typeface="Gill Sans MT" panose="020B0502020104020203" pitchFamily="34" charset="77"/>
              </a:rPr>
              <a:t>-Mazurek, M., </a:t>
            </a:r>
            <a:r>
              <a:rPr lang="en-GB" sz="1600" dirty="0" err="1">
                <a:solidFill>
                  <a:schemeClr val="bg1">
                    <a:lumMod val="50000"/>
                  </a:schemeClr>
                </a:solidFill>
                <a:latin typeface="Gill Sans MT" panose="020B0502020104020203" pitchFamily="34" charset="77"/>
              </a:rPr>
              <a:t>Ryńska</a:t>
            </a:r>
            <a:r>
              <a:rPr lang="en-GB" sz="1600" dirty="0">
                <a:solidFill>
                  <a:schemeClr val="bg1">
                    <a:lumMod val="50000"/>
                  </a:schemeClr>
                </a:solidFill>
                <a:latin typeface="Gill Sans MT" panose="020B0502020104020203" pitchFamily="34" charset="77"/>
              </a:rPr>
              <a:t>, E., &amp; </a:t>
            </a:r>
            <a:r>
              <a:rPr lang="en-GB" sz="1600" dirty="0" err="1">
                <a:solidFill>
                  <a:schemeClr val="bg1">
                    <a:lumMod val="50000"/>
                  </a:schemeClr>
                </a:solidFill>
                <a:latin typeface="Gill Sans MT" panose="020B0502020104020203" pitchFamily="34" charset="77"/>
              </a:rPr>
              <a:t>Grochulska-Salak</a:t>
            </a:r>
            <a:r>
              <a:rPr lang="en-GB" sz="1600" dirty="0">
                <a:solidFill>
                  <a:schemeClr val="bg1">
                    <a:lumMod val="50000"/>
                  </a:schemeClr>
                </a:solidFill>
                <a:latin typeface="Gill Sans MT" panose="020B0502020104020203" pitchFamily="34" charset="77"/>
              </a:rPr>
              <a:t>, M. (2020). Methods to optimize carbon footprint of buildings in regenerative architectural design with the use of machine learning, convolutional neural network, and parametric design. Energies, 13(20), 5289.</a:t>
            </a:r>
          </a:p>
          <a:p>
            <a:pPr>
              <a:buNone/>
            </a:pPr>
            <a:r>
              <a:rPr lang="en-GB" sz="1600" dirty="0" err="1">
                <a:solidFill>
                  <a:schemeClr val="bg1">
                    <a:lumMod val="50000"/>
                  </a:schemeClr>
                </a:solidFill>
                <a:latin typeface="Gill Sans MT" panose="020B0502020104020203" pitchFamily="34" charset="77"/>
              </a:rPr>
              <a:t>Quattrone</a:t>
            </a:r>
            <a:r>
              <a:rPr lang="en-GB" sz="1600" dirty="0">
                <a:solidFill>
                  <a:schemeClr val="bg1">
                    <a:lumMod val="50000"/>
                  </a:schemeClr>
                </a:solidFill>
                <a:latin typeface="Gill Sans MT" panose="020B0502020104020203" pitchFamily="34" charset="77"/>
              </a:rPr>
              <a:t>, P., </a:t>
            </a:r>
            <a:r>
              <a:rPr lang="en-GB" sz="1600" dirty="0" err="1">
                <a:solidFill>
                  <a:schemeClr val="bg1">
                    <a:lumMod val="50000"/>
                  </a:schemeClr>
                </a:solidFill>
                <a:latin typeface="Gill Sans MT" panose="020B0502020104020203" pitchFamily="34" charset="77"/>
              </a:rPr>
              <a:t>Ronzani</a:t>
            </a:r>
            <a:r>
              <a:rPr lang="en-GB" sz="1600" dirty="0">
                <a:solidFill>
                  <a:schemeClr val="bg1">
                    <a:lumMod val="50000"/>
                  </a:schemeClr>
                </a:solidFill>
                <a:latin typeface="Gill Sans MT" panose="020B0502020104020203" pitchFamily="34" charset="77"/>
              </a:rPr>
              <a:t>, M., </a:t>
            </a:r>
            <a:r>
              <a:rPr lang="en-GB" sz="1600" dirty="0" err="1">
                <a:solidFill>
                  <a:schemeClr val="bg1">
                    <a:lumMod val="50000"/>
                  </a:schemeClr>
                </a:solidFill>
                <a:latin typeface="Gill Sans MT" panose="020B0502020104020203" pitchFamily="34" charset="77"/>
              </a:rPr>
              <a:t>Jancsary</a:t>
            </a:r>
            <a:r>
              <a:rPr lang="en-GB" sz="1600" dirty="0">
                <a:solidFill>
                  <a:schemeClr val="bg1">
                    <a:lumMod val="50000"/>
                  </a:schemeClr>
                </a:solidFill>
                <a:latin typeface="Gill Sans MT" panose="020B0502020104020203" pitchFamily="34" charset="77"/>
              </a:rPr>
              <a:t>, D., &amp; </a:t>
            </a:r>
            <a:r>
              <a:rPr lang="en-GB" sz="1600" dirty="0" err="1">
                <a:solidFill>
                  <a:schemeClr val="bg1">
                    <a:lumMod val="50000"/>
                  </a:schemeClr>
                </a:solidFill>
                <a:latin typeface="Gill Sans MT" panose="020B0502020104020203" pitchFamily="34" charset="77"/>
              </a:rPr>
              <a:t>Höllerer</a:t>
            </a:r>
            <a:r>
              <a:rPr lang="en-GB" sz="1600" dirty="0">
                <a:solidFill>
                  <a:schemeClr val="bg1">
                    <a:lumMod val="50000"/>
                  </a:schemeClr>
                </a:solidFill>
                <a:latin typeface="Gill Sans MT" panose="020B0502020104020203" pitchFamily="34" charset="77"/>
              </a:rPr>
              <a:t>, M. A. (2021). Beyond the visible, the material and the performative: Shifting perspectives on the visual in organization studies. Organization Studies, 42(8), 1197-1218.</a:t>
            </a:r>
            <a:endParaRPr lang="en-US" sz="1600" dirty="0">
              <a:solidFill>
                <a:schemeClr val="bg1">
                  <a:lumMod val="50000"/>
                </a:schemeClr>
              </a:solidFill>
              <a:latin typeface="Gill Sans MT" panose="020B0502020104020203" pitchFamily="34" charset="77"/>
            </a:endParaRPr>
          </a:p>
          <a:p>
            <a:pPr>
              <a:buNone/>
            </a:pPr>
            <a:r>
              <a:rPr lang="en-GB" sz="1600" dirty="0" err="1">
                <a:solidFill>
                  <a:schemeClr val="bg1">
                    <a:lumMod val="50000"/>
                  </a:schemeClr>
                </a:solidFill>
                <a:latin typeface="Gill Sans MT" panose="020B0502020104020203" pitchFamily="34" charset="77"/>
              </a:rPr>
              <a:t>Ravasi</a:t>
            </a:r>
            <a:r>
              <a:rPr lang="en-GB" sz="1600" dirty="0">
                <a:solidFill>
                  <a:schemeClr val="bg1">
                    <a:lumMod val="50000"/>
                  </a:schemeClr>
                </a:solidFill>
                <a:latin typeface="Gill Sans MT" panose="020B0502020104020203" pitchFamily="34" charset="77"/>
              </a:rPr>
              <a:t>, D. (2017). Visualizing our way through theory building. Journal of Management Inquiry, 26(2), 240-243.</a:t>
            </a:r>
            <a:endParaRPr lang="en-US" sz="1600" dirty="0">
              <a:solidFill>
                <a:schemeClr val="bg1">
                  <a:lumMod val="50000"/>
                </a:schemeClr>
              </a:solidFill>
              <a:latin typeface="Gill Sans MT" panose="020B0502020104020203" pitchFamily="34" charset="77"/>
            </a:endParaRPr>
          </a:p>
          <a:p>
            <a:pPr>
              <a:buNone/>
            </a:pPr>
            <a:r>
              <a:rPr lang="en-GB" sz="1600" dirty="0" err="1">
                <a:solidFill>
                  <a:schemeClr val="bg1">
                    <a:lumMod val="50000"/>
                  </a:schemeClr>
                </a:solidFill>
                <a:latin typeface="Gill Sans MT" panose="020B0502020104020203" pitchFamily="34" charset="77"/>
              </a:rPr>
              <a:t>Suryawinata</a:t>
            </a:r>
            <a:r>
              <a:rPr lang="en-GB" sz="1600" dirty="0">
                <a:solidFill>
                  <a:schemeClr val="bg1">
                    <a:lumMod val="50000"/>
                  </a:schemeClr>
                </a:solidFill>
                <a:latin typeface="Gill Sans MT" panose="020B0502020104020203" pitchFamily="34" charset="77"/>
              </a:rPr>
              <a:t>, B. A., &amp; Mariana, Y. (2022, February). The role of virtual reality in green building design. In IOP Conference Series: Earth and Environmental Science (Vol. 998, No. 1, p. 012037). IOP Publishing.</a:t>
            </a:r>
          </a:p>
          <a:p>
            <a:pPr marL="0" indent="0">
              <a:buNone/>
            </a:pPr>
            <a:endParaRPr lang="en-GB" sz="1200" dirty="0">
              <a:solidFill>
                <a:schemeClr val="tx1"/>
              </a:solidFill>
              <a:cs typeface="Calibri"/>
            </a:endParaRPr>
          </a:p>
          <a:p>
            <a:pPr marL="0" indent="0">
              <a:buNone/>
            </a:pPr>
            <a:endParaRPr lang="en-GB" sz="1200" dirty="0">
              <a:solidFill>
                <a:schemeClr val="tx1"/>
              </a:solidFill>
              <a:cs typeface="Calibri"/>
            </a:endParaRPr>
          </a:p>
          <a:p>
            <a:pPr marL="0" indent="0">
              <a:buNone/>
            </a:pPr>
            <a:endParaRPr lang="en-GB" sz="1200" dirty="0">
              <a:solidFill>
                <a:schemeClr val="tx1"/>
              </a:solidFill>
              <a:cs typeface="Calibri"/>
            </a:endParaRPr>
          </a:p>
          <a:p>
            <a:pPr marL="0" indent="0">
              <a:buNone/>
            </a:pPr>
            <a:endParaRPr lang="en-GB" sz="1200" dirty="0">
              <a:solidFill>
                <a:schemeClr val="tx1"/>
              </a:solidFill>
              <a:cs typeface="Calibri"/>
            </a:endParaRPr>
          </a:p>
        </p:txBody>
      </p:sp>
    </p:spTree>
    <p:extLst>
      <p:ext uri="{BB962C8B-B14F-4D97-AF65-F5344CB8AC3E}">
        <p14:creationId xmlns:p14="http://schemas.microsoft.com/office/powerpoint/2010/main" val="386030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8D03261-3853-1F22-7A39-B28189CDC626}"/>
              </a:ext>
            </a:extLst>
          </p:cNvPr>
          <p:cNvSpPr txBox="1">
            <a:spLocks/>
          </p:cNvSpPr>
          <p:nvPr/>
        </p:nvSpPr>
        <p:spPr>
          <a:xfrm>
            <a:off x="1106488" y="544513"/>
            <a:ext cx="4727575" cy="1346200"/>
          </a:xfrm>
          <a:prstGeom prst="rect">
            <a:avLst/>
          </a:prstGeom>
          <a:noFill/>
          <a:ln>
            <a:noFill/>
          </a:ln>
        </p:spPr>
        <p:txBody>
          <a:bodyPr lIns="91440" tIns="45720" rIns="91440" bIns="45720" anchor="ctr">
            <a:normAutofit fontScale="92500"/>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pPr eaLnBrk="1">
              <a:defRPr/>
            </a:pPr>
            <a:r>
              <a:rPr lang="en-GB" sz="4200" b="1" dirty="0">
                <a:solidFill>
                  <a:srgbClr val="FF40FF"/>
                </a:solidFill>
                <a:latin typeface="Arial Black"/>
              </a:rPr>
              <a:t>PRESENTATION</a:t>
            </a:r>
            <a:br>
              <a:rPr lang="en-GB" sz="4200" b="1" dirty="0">
                <a:solidFill>
                  <a:srgbClr val="FF40FF"/>
                </a:solidFill>
                <a:latin typeface="Arial Black" panose="020B0A04020102020204" pitchFamily="34" charset="0"/>
              </a:rPr>
            </a:br>
            <a:r>
              <a:rPr lang="en-GB" sz="4200" b="1" dirty="0">
                <a:solidFill>
                  <a:srgbClr val="FF40FF"/>
                </a:solidFill>
                <a:latin typeface="Arial Black"/>
              </a:rPr>
              <a:t>CONTENTS</a:t>
            </a:r>
          </a:p>
        </p:txBody>
      </p:sp>
      <p:sp>
        <p:nvSpPr>
          <p:cNvPr id="7" name="Linie">
            <a:extLst>
              <a:ext uri="{FF2B5EF4-FFF2-40B4-BE49-F238E27FC236}">
                <a16:creationId xmlns:a16="http://schemas.microsoft.com/office/drawing/2014/main" id="{D3E36699-B5AB-5FA5-087B-232A3D1B4E49}"/>
              </a:ext>
            </a:extLst>
          </p:cNvPr>
          <p:cNvSpPr/>
          <p:nvPr/>
        </p:nvSpPr>
        <p:spPr>
          <a:xfrm flipH="1" flipV="1">
            <a:off x="7437438" y="-7938"/>
            <a:ext cx="28575" cy="6858001"/>
          </a:xfrm>
          <a:prstGeom prst="line">
            <a:avLst/>
          </a:prstGeom>
          <a:ln w="19050" cap="flat" cmpd="sng" algn="ctr">
            <a:solidFill>
              <a:schemeClr val="accent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35719" tIns="35719" rIns="35719" bIns="35719" anchor="ctr"/>
          <a:lstStyle/>
          <a:p>
            <a:pPr algn="ctr" defTabSz="228600" eaLnBrk="1" fontAlgn="auto" hangingPunct="1">
              <a:spcBef>
                <a:spcPts val="0"/>
              </a:spcBef>
              <a:spcAft>
                <a:spcPts val="0"/>
              </a:spcAft>
              <a:defRPr sz="3000" b="0" spc="0">
                <a:solidFill>
                  <a:srgbClr val="000000"/>
                </a:solidFill>
                <a:effectLst>
                  <a:outerShdw blurRad="38100" dist="12700" dir="5400000" rotWithShape="0">
                    <a:srgbClr val="000000">
                      <a:alpha val="50000"/>
                    </a:srgbClr>
                  </a:outerShdw>
                </a:effectLst>
              </a:defRPr>
            </a:pPr>
            <a:endParaRPr sz="1500">
              <a:solidFill>
                <a:srgbClr val="000000"/>
              </a:solidFill>
              <a:effectLst>
                <a:outerShdw blurRad="38100" dist="12700" dir="5400000" rotWithShape="0">
                  <a:srgbClr val="000000">
                    <a:alpha val="50000"/>
                  </a:srgbClr>
                </a:outerShdw>
              </a:effectLst>
            </a:endParaRPr>
          </a:p>
        </p:txBody>
      </p:sp>
      <p:sp>
        <p:nvSpPr>
          <p:cNvPr id="8" name="Kreis">
            <a:extLst>
              <a:ext uri="{FF2B5EF4-FFF2-40B4-BE49-F238E27FC236}">
                <a16:creationId xmlns:a16="http://schemas.microsoft.com/office/drawing/2014/main" id="{0FCD0475-DBEC-344E-11D5-35F8DBD3AF4D}"/>
              </a:ext>
            </a:extLst>
          </p:cNvPr>
          <p:cNvSpPr/>
          <p:nvPr/>
        </p:nvSpPr>
        <p:spPr>
          <a:xfrm>
            <a:off x="7199313" y="508000"/>
            <a:ext cx="482600" cy="482600"/>
          </a:xfrm>
          <a:prstGeom prst="ellipse">
            <a:avLst/>
          </a:prstGeom>
          <a:solidFill>
            <a:schemeClr val="tx1"/>
          </a:solidFill>
          <a:ln w="12700">
            <a:solidFill>
              <a:schemeClr val="tx1"/>
            </a:solidFill>
            <a:miter lim="400000"/>
          </a:ln>
          <a:effectLst>
            <a:outerShdw blurRad="63500" sx="102000" sy="102000" algn="ctr" rotWithShape="0">
              <a:prstClr val="black">
                <a:alpha val="40000"/>
              </a:prstClr>
            </a:outerShdw>
          </a:effectLst>
        </p:spPr>
        <p:txBody>
          <a:bodyPr lIns="35719" tIns="35719" rIns="35719" bIns="35719" anchor="ctr"/>
          <a:lstStyle/>
          <a:p>
            <a:pPr defTabSz="457200" eaLnBrk="1" fontAlgn="auto" hangingPunct="1">
              <a:spcBef>
                <a:spcPts val="0"/>
              </a:spcBef>
              <a:spcAft>
                <a:spcPts val="0"/>
              </a:spcAft>
              <a:defRPr sz="1800" b="0" spc="0">
                <a:solidFill>
                  <a:srgbClr val="262626"/>
                </a:solidFill>
              </a:defRPr>
            </a:pPr>
            <a:endParaRPr sz="900">
              <a:solidFill>
                <a:srgbClr val="396682"/>
              </a:solidFill>
              <a:latin typeface="+mn-lt"/>
            </a:endParaRPr>
          </a:p>
        </p:txBody>
      </p:sp>
      <p:sp>
        <p:nvSpPr>
          <p:cNvPr id="9" name="Welcome &amp; Introduction">
            <a:extLst>
              <a:ext uri="{FF2B5EF4-FFF2-40B4-BE49-F238E27FC236}">
                <a16:creationId xmlns:a16="http://schemas.microsoft.com/office/drawing/2014/main" id="{903C84BF-4E2C-7A95-8E61-3A416C4BCBB4}"/>
              </a:ext>
            </a:extLst>
          </p:cNvPr>
          <p:cNvSpPr txBox="1"/>
          <p:nvPr/>
        </p:nvSpPr>
        <p:spPr>
          <a:xfrm>
            <a:off x="8228013" y="573088"/>
            <a:ext cx="2857500" cy="349250"/>
          </a:xfrm>
          <a:prstGeom prst="rect">
            <a:avLst/>
          </a:prstGeom>
          <a:ln w="12700">
            <a:miter lim="400000"/>
          </a:ln>
        </p:spPr>
        <p:txBody>
          <a:bodyPr lIns="35719" tIns="35719" rIns="35719" bIns="35719">
            <a:spAutoFit/>
          </a:bodyPr>
          <a:lstStyle>
            <a:lvl1pPr>
              <a:lnSpc>
                <a:spcPct val="100000"/>
              </a:lnSpc>
              <a:defRPr sz="3000" spc="-59">
                <a:solidFill>
                  <a:srgbClr val="FFFFFF"/>
                </a:solidFill>
              </a:defRPr>
            </a:lvl1pPr>
          </a:lstStyle>
          <a:p>
            <a:pPr eaLnBrk="1" fontAlgn="auto" hangingPunct="1">
              <a:spcBef>
                <a:spcPts val="0"/>
              </a:spcBef>
              <a:spcAft>
                <a:spcPts val="0"/>
              </a:spcAft>
              <a:defRPr/>
            </a:pPr>
            <a:r>
              <a:rPr lang="en-GB" sz="1800" b="1" dirty="0">
                <a:solidFill>
                  <a:srgbClr val="FF40FF"/>
                </a:solidFill>
                <a:latin typeface="+mn-lt"/>
              </a:rPr>
              <a:t>Aim</a:t>
            </a:r>
            <a:endParaRPr sz="1800" b="1" dirty="0">
              <a:solidFill>
                <a:srgbClr val="FF40FF"/>
              </a:solidFill>
              <a:latin typeface="+mn-lt"/>
            </a:endParaRPr>
          </a:p>
        </p:txBody>
      </p:sp>
      <p:sp>
        <p:nvSpPr>
          <p:cNvPr id="10" name="Our Future Plan for 2019">
            <a:extLst>
              <a:ext uri="{FF2B5EF4-FFF2-40B4-BE49-F238E27FC236}">
                <a16:creationId xmlns:a16="http://schemas.microsoft.com/office/drawing/2014/main" id="{5ECE3D3D-DA83-48A4-18BD-B96F190CAEDB}"/>
              </a:ext>
            </a:extLst>
          </p:cNvPr>
          <p:cNvSpPr txBox="1"/>
          <p:nvPr/>
        </p:nvSpPr>
        <p:spPr>
          <a:xfrm>
            <a:off x="8228013" y="1217613"/>
            <a:ext cx="2857500" cy="349250"/>
          </a:xfrm>
          <a:prstGeom prst="rect">
            <a:avLst/>
          </a:prstGeom>
          <a:ln w="12700">
            <a:miter lim="400000"/>
          </a:ln>
        </p:spPr>
        <p:txBody>
          <a:bodyPr lIns="35719" tIns="35719" rIns="35719" bIns="35719">
            <a:spAutoFit/>
          </a:bodyPr>
          <a:lstStyle>
            <a:lvl1pPr>
              <a:lnSpc>
                <a:spcPct val="100000"/>
              </a:lnSpc>
              <a:defRPr sz="3000" spc="-59">
                <a:solidFill>
                  <a:srgbClr val="FFFFFF"/>
                </a:solidFill>
              </a:defRPr>
            </a:lvl1pPr>
          </a:lstStyle>
          <a:p>
            <a:pPr eaLnBrk="1" fontAlgn="auto" hangingPunct="1">
              <a:spcBef>
                <a:spcPts val="0"/>
              </a:spcBef>
              <a:spcAft>
                <a:spcPts val="0"/>
              </a:spcAft>
              <a:defRPr/>
            </a:pPr>
            <a:r>
              <a:rPr lang="en-GB" sz="1800" b="1" dirty="0">
                <a:solidFill>
                  <a:srgbClr val="FF40FF"/>
                </a:solidFill>
                <a:latin typeface="Gill Sans MT" panose="020B0502020104020203" pitchFamily="34" charset="77"/>
              </a:rPr>
              <a:t>Research Problem</a:t>
            </a:r>
            <a:endParaRPr sz="1800" b="1" dirty="0">
              <a:solidFill>
                <a:srgbClr val="FF40FF"/>
              </a:solidFill>
              <a:latin typeface="Gill Sans MT" panose="020B0502020104020203" pitchFamily="34" charset="77"/>
            </a:endParaRPr>
          </a:p>
        </p:txBody>
      </p:sp>
      <p:sp>
        <p:nvSpPr>
          <p:cNvPr id="11" name="Financial Statement &amp; Highlights">
            <a:extLst>
              <a:ext uri="{FF2B5EF4-FFF2-40B4-BE49-F238E27FC236}">
                <a16:creationId xmlns:a16="http://schemas.microsoft.com/office/drawing/2014/main" id="{FF7C8FCE-8077-995E-A044-08D100F93D96}"/>
              </a:ext>
            </a:extLst>
          </p:cNvPr>
          <p:cNvSpPr txBox="1"/>
          <p:nvPr/>
        </p:nvSpPr>
        <p:spPr>
          <a:xfrm>
            <a:off x="8228013" y="4219575"/>
            <a:ext cx="2857500" cy="349250"/>
          </a:xfrm>
          <a:prstGeom prst="rect">
            <a:avLst/>
          </a:prstGeom>
          <a:ln w="12700">
            <a:miter lim="400000"/>
          </a:ln>
        </p:spPr>
        <p:txBody>
          <a:bodyPr lIns="35719" tIns="35719" rIns="35719" bIns="35719">
            <a:spAutoFit/>
          </a:bodyPr>
          <a:lstStyle>
            <a:lvl1pPr>
              <a:lnSpc>
                <a:spcPct val="100000"/>
              </a:lnSpc>
              <a:defRPr sz="3000" spc="-59">
                <a:solidFill>
                  <a:srgbClr val="FFFFFF"/>
                </a:solidFill>
              </a:defRPr>
            </a:lvl1pPr>
          </a:lstStyle>
          <a:p>
            <a:pPr eaLnBrk="1" fontAlgn="auto" hangingPunct="1">
              <a:spcBef>
                <a:spcPts val="0"/>
              </a:spcBef>
              <a:spcAft>
                <a:spcPts val="0"/>
              </a:spcAft>
              <a:defRPr/>
            </a:pPr>
            <a:r>
              <a:rPr lang="en-GB" sz="1800" b="1" dirty="0">
                <a:solidFill>
                  <a:srgbClr val="FF40FF"/>
                </a:solidFill>
                <a:latin typeface="Gill Sans MT" panose="020B0502020104020203" pitchFamily="34" charset="77"/>
              </a:rPr>
              <a:t>Findings</a:t>
            </a:r>
            <a:endParaRPr sz="1800" b="1" dirty="0">
              <a:solidFill>
                <a:srgbClr val="FF40FF"/>
              </a:solidFill>
              <a:latin typeface="Gill Sans MT" panose="020B0502020104020203" pitchFamily="34" charset="77"/>
            </a:endParaRPr>
          </a:p>
        </p:txBody>
      </p:sp>
      <p:sp>
        <p:nvSpPr>
          <p:cNvPr id="12" name="02">
            <a:extLst>
              <a:ext uri="{FF2B5EF4-FFF2-40B4-BE49-F238E27FC236}">
                <a16:creationId xmlns:a16="http://schemas.microsoft.com/office/drawing/2014/main" id="{8650E3DE-1471-EAB2-0EA6-CB6AD695E620}"/>
              </a:ext>
            </a:extLst>
          </p:cNvPr>
          <p:cNvSpPr txBox="1"/>
          <p:nvPr/>
        </p:nvSpPr>
        <p:spPr>
          <a:xfrm>
            <a:off x="7251700" y="1252538"/>
            <a:ext cx="393700" cy="303212"/>
          </a:xfrm>
          <a:prstGeom prst="rect">
            <a:avLst/>
          </a:prstGeom>
          <a:ln w="12700">
            <a:miter lim="400000"/>
          </a:ln>
        </p:spPr>
        <p:txBody>
          <a:bodyPr lIns="35719" tIns="35719" rIns="35719" bIns="35719">
            <a:spAutoFit/>
          </a:bodyPr>
          <a:lstStyle>
            <a:lvl1pPr algn="ctr">
              <a:lnSpc>
                <a:spcPct val="100000"/>
              </a:lnSpc>
              <a:defRPr sz="3000" spc="-59">
                <a:solidFill>
                  <a:srgbClr val="FFFFFF"/>
                </a:solidFill>
              </a:defRPr>
            </a:lvl1pPr>
          </a:lstStyle>
          <a:p>
            <a:pPr eaLnBrk="1" fontAlgn="auto" hangingPunct="1">
              <a:spcBef>
                <a:spcPts val="0"/>
              </a:spcBef>
              <a:spcAft>
                <a:spcPts val="0"/>
              </a:spcAft>
              <a:defRPr/>
            </a:pPr>
            <a:r>
              <a:rPr sz="1500">
                <a:solidFill>
                  <a:schemeClr val="bg1"/>
                </a:solidFill>
                <a:latin typeface="Broadway" panose="020F0502020204030204" pitchFamily="34" charset="0"/>
                <a:cs typeface="Broadway" panose="020F0502020204030204" pitchFamily="34" charset="0"/>
              </a:rPr>
              <a:t>2</a:t>
            </a:r>
          </a:p>
        </p:txBody>
      </p:sp>
      <p:sp>
        <p:nvSpPr>
          <p:cNvPr id="13" name="05">
            <a:extLst>
              <a:ext uri="{FF2B5EF4-FFF2-40B4-BE49-F238E27FC236}">
                <a16:creationId xmlns:a16="http://schemas.microsoft.com/office/drawing/2014/main" id="{FCFF8934-2B6F-E332-24E0-157BBAE7BF0B}"/>
              </a:ext>
            </a:extLst>
          </p:cNvPr>
          <p:cNvSpPr txBox="1"/>
          <p:nvPr/>
        </p:nvSpPr>
        <p:spPr>
          <a:xfrm>
            <a:off x="7261225" y="3052763"/>
            <a:ext cx="393700" cy="303212"/>
          </a:xfrm>
          <a:prstGeom prst="rect">
            <a:avLst/>
          </a:prstGeom>
          <a:ln w="12700">
            <a:miter lim="400000"/>
          </a:ln>
        </p:spPr>
        <p:txBody>
          <a:bodyPr lIns="35719" tIns="35719" rIns="35719" bIns="35719">
            <a:spAutoFit/>
          </a:bodyPr>
          <a:lstStyle>
            <a:lvl1pPr algn="ctr">
              <a:lnSpc>
                <a:spcPct val="100000"/>
              </a:lnSpc>
              <a:defRPr sz="3000" spc="-59">
                <a:solidFill>
                  <a:srgbClr val="FFFFFF"/>
                </a:solidFill>
              </a:defRPr>
            </a:lvl1pPr>
          </a:lstStyle>
          <a:p>
            <a:pPr eaLnBrk="1" fontAlgn="auto" hangingPunct="1">
              <a:spcBef>
                <a:spcPts val="0"/>
              </a:spcBef>
              <a:spcAft>
                <a:spcPts val="0"/>
              </a:spcAft>
              <a:defRPr/>
            </a:pPr>
            <a:r>
              <a:rPr lang="en-GB" sz="1500">
                <a:solidFill>
                  <a:schemeClr val="bg1"/>
                </a:solidFill>
                <a:latin typeface="Broadway" panose="020F0502020204030204" pitchFamily="34" charset="0"/>
                <a:cs typeface="Broadway" panose="020F0502020204030204" pitchFamily="34" charset="0"/>
              </a:rPr>
              <a:t>4</a:t>
            </a:r>
            <a:endParaRPr sz="1500">
              <a:solidFill>
                <a:schemeClr val="bg1"/>
              </a:solidFill>
              <a:latin typeface="Broadway" panose="020F0502020204030204" pitchFamily="34" charset="0"/>
              <a:cs typeface="Broadway" panose="020F0502020204030204" pitchFamily="34" charset="0"/>
            </a:endParaRPr>
          </a:p>
        </p:txBody>
      </p:sp>
      <p:sp>
        <p:nvSpPr>
          <p:cNvPr id="14" name="Kreis">
            <a:extLst>
              <a:ext uri="{FF2B5EF4-FFF2-40B4-BE49-F238E27FC236}">
                <a16:creationId xmlns:a16="http://schemas.microsoft.com/office/drawing/2014/main" id="{85E821C1-BBB3-1A1D-90F8-A67FA5EF94CF}"/>
              </a:ext>
            </a:extLst>
          </p:cNvPr>
          <p:cNvSpPr/>
          <p:nvPr/>
        </p:nvSpPr>
        <p:spPr>
          <a:xfrm>
            <a:off x="7224713" y="4154488"/>
            <a:ext cx="482600" cy="482600"/>
          </a:xfrm>
          <a:prstGeom prst="ellipse">
            <a:avLst/>
          </a:prstGeom>
          <a:solidFill>
            <a:schemeClr val="bg2">
              <a:lumMod val="90000"/>
            </a:schemeClr>
          </a:solidFill>
          <a:ln w="12700">
            <a:noFill/>
            <a:miter lim="400000"/>
          </a:ln>
          <a:effectLst>
            <a:outerShdw blurRad="63500" sx="102000" sy="102000" algn="ctr" rotWithShape="0">
              <a:prstClr val="black">
                <a:alpha val="40000"/>
              </a:prstClr>
            </a:outerShdw>
          </a:effectLst>
        </p:spPr>
        <p:txBody>
          <a:bodyPr lIns="35719" tIns="35719" rIns="35719" bIns="35719" anchor="ctr"/>
          <a:lstStyle/>
          <a:p>
            <a:pPr defTabSz="457200" eaLnBrk="1" fontAlgn="auto" hangingPunct="1">
              <a:spcBef>
                <a:spcPts val="0"/>
              </a:spcBef>
              <a:spcAft>
                <a:spcPts val="0"/>
              </a:spcAft>
              <a:defRPr sz="1800" b="0" spc="0">
                <a:solidFill>
                  <a:srgbClr val="262626"/>
                </a:solidFill>
              </a:defRPr>
            </a:pPr>
            <a:endParaRPr sz="900">
              <a:solidFill>
                <a:srgbClr val="396682"/>
              </a:solidFill>
              <a:latin typeface="+mn-lt"/>
            </a:endParaRPr>
          </a:p>
        </p:txBody>
      </p:sp>
      <p:sp>
        <p:nvSpPr>
          <p:cNvPr id="15" name="Financial Statement &amp; Highlights">
            <a:extLst>
              <a:ext uri="{FF2B5EF4-FFF2-40B4-BE49-F238E27FC236}">
                <a16:creationId xmlns:a16="http://schemas.microsoft.com/office/drawing/2014/main" id="{33DBC863-DE7B-EC1A-971A-1F48ECC053C9}"/>
              </a:ext>
            </a:extLst>
          </p:cNvPr>
          <p:cNvSpPr txBox="1"/>
          <p:nvPr/>
        </p:nvSpPr>
        <p:spPr>
          <a:xfrm>
            <a:off x="8228013" y="5846763"/>
            <a:ext cx="2857500" cy="349250"/>
          </a:xfrm>
          <a:prstGeom prst="rect">
            <a:avLst/>
          </a:prstGeom>
          <a:ln w="12700">
            <a:miter lim="400000"/>
          </a:ln>
        </p:spPr>
        <p:txBody>
          <a:bodyPr lIns="35719" tIns="35719" rIns="35719" bIns="35719">
            <a:spAutoFit/>
          </a:bodyPr>
          <a:lstStyle>
            <a:lvl1pPr>
              <a:lnSpc>
                <a:spcPct val="100000"/>
              </a:lnSpc>
              <a:defRPr sz="3000" spc="-59">
                <a:solidFill>
                  <a:srgbClr val="FFFFFF"/>
                </a:solidFill>
              </a:defRPr>
            </a:lvl1pPr>
          </a:lstStyle>
          <a:p>
            <a:pPr eaLnBrk="1" fontAlgn="auto" hangingPunct="1">
              <a:spcBef>
                <a:spcPts val="0"/>
              </a:spcBef>
              <a:spcAft>
                <a:spcPts val="0"/>
              </a:spcAft>
              <a:defRPr/>
            </a:pPr>
            <a:r>
              <a:rPr lang="en-GB" sz="1800" b="1" dirty="0">
                <a:solidFill>
                  <a:srgbClr val="FF40FF"/>
                </a:solidFill>
                <a:latin typeface="Gill Sans MT" panose="020B0502020104020203" pitchFamily="34" charset="77"/>
              </a:rPr>
              <a:t>Implications</a:t>
            </a:r>
            <a:endParaRPr sz="1800" b="1" dirty="0">
              <a:solidFill>
                <a:srgbClr val="FF40FF"/>
              </a:solidFill>
              <a:latin typeface="Gill Sans MT" panose="020B0502020104020203" pitchFamily="34" charset="77"/>
            </a:endParaRPr>
          </a:p>
        </p:txBody>
      </p:sp>
      <p:sp>
        <p:nvSpPr>
          <p:cNvPr id="16" name="Kreis">
            <a:extLst>
              <a:ext uri="{FF2B5EF4-FFF2-40B4-BE49-F238E27FC236}">
                <a16:creationId xmlns:a16="http://schemas.microsoft.com/office/drawing/2014/main" id="{244D20D6-5070-59F3-1558-383914572B6D}"/>
              </a:ext>
            </a:extLst>
          </p:cNvPr>
          <p:cNvSpPr/>
          <p:nvPr/>
        </p:nvSpPr>
        <p:spPr>
          <a:xfrm>
            <a:off x="7232650" y="5784850"/>
            <a:ext cx="484188" cy="482600"/>
          </a:xfrm>
          <a:prstGeom prst="ellipse">
            <a:avLst/>
          </a:prstGeom>
          <a:solidFill>
            <a:schemeClr val="bg2"/>
          </a:solidFill>
          <a:ln w="12700">
            <a:noFill/>
            <a:miter lim="400000"/>
          </a:ln>
          <a:effectLst>
            <a:outerShdw blurRad="63500" sx="102000" sy="102000" algn="ctr" rotWithShape="0">
              <a:prstClr val="black">
                <a:alpha val="40000"/>
              </a:prstClr>
            </a:outerShdw>
          </a:effectLst>
        </p:spPr>
        <p:txBody>
          <a:bodyPr lIns="35719" tIns="35719" rIns="35719" bIns="35719" anchor="ctr"/>
          <a:lstStyle/>
          <a:p>
            <a:pPr defTabSz="457200" eaLnBrk="1" fontAlgn="auto" hangingPunct="1">
              <a:spcBef>
                <a:spcPts val="0"/>
              </a:spcBef>
              <a:spcAft>
                <a:spcPts val="0"/>
              </a:spcAft>
              <a:defRPr sz="1800" b="0" spc="0">
                <a:solidFill>
                  <a:srgbClr val="262626"/>
                </a:solidFill>
              </a:defRPr>
            </a:pPr>
            <a:endParaRPr sz="900">
              <a:solidFill>
                <a:srgbClr val="396682"/>
              </a:solidFill>
              <a:latin typeface="+mn-lt"/>
            </a:endParaRPr>
          </a:p>
        </p:txBody>
      </p:sp>
      <p:sp>
        <p:nvSpPr>
          <p:cNvPr id="17" name="Financial Statement &amp; Highlights">
            <a:extLst>
              <a:ext uri="{FF2B5EF4-FFF2-40B4-BE49-F238E27FC236}">
                <a16:creationId xmlns:a16="http://schemas.microsoft.com/office/drawing/2014/main" id="{B16292DA-ADF9-BDFF-4156-81F3EAC0C468}"/>
              </a:ext>
            </a:extLst>
          </p:cNvPr>
          <p:cNvSpPr txBox="1"/>
          <p:nvPr/>
        </p:nvSpPr>
        <p:spPr>
          <a:xfrm>
            <a:off x="8228013" y="3040063"/>
            <a:ext cx="3167062" cy="349250"/>
          </a:xfrm>
          <a:prstGeom prst="rect">
            <a:avLst/>
          </a:prstGeom>
          <a:ln w="12700">
            <a:miter lim="400000"/>
          </a:ln>
        </p:spPr>
        <p:txBody>
          <a:bodyPr lIns="35719" tIns="35719" rIns="35719" bIns="35719">
            <a:spAutoFit/>
          </a:bodyPr>
          <a:lstStyle>
            <a:lvl1pPr>
              <a:lnSpc>
                <a:spcPct val="100000"/>
              </a:lnSpc>
              <a:defRPr sz="3000" spc="-59">
                <a:solidFill>
                  <a:srgbClr val="FFFFFF"/>
                </a:solidFill>
              </a:defRPr>
            </a:lvl1pPr>
          </a:lstStyle>
          <a:p>
            <a:pPr eaLnBrk="1" fontAlgn="auto" hangingPunct="1">
              <a:spcBef>
                <a:spcPts val="0"/>
              </a:spcBef>
              <a:spcAft>
                <a:spcPts val="0"/>
              </a:spcAft>
              <a:defRPr/>
            </a:pPr>
            <a:r>
              <a:rPr lang="en-GB" sz="1800" b="1" dirty="0">
                <a:solidFill>
                  <a:srgbClr val="FF40FF"/>
                </a:solidFill>
                <a:latin typeface="Gill Sans MT" panose="020B0502020104020203" pitchFamily="34" charset="77"/>
              </a:rPr>
              <a:t>Empirical Setting and Method</a:t>
            </a:r>
          </a:p>
        </p:txBody>
      </p:sp>
      <p:sp>
        <p:nvSpPr>
          <p:cNvPr id="18" name="Kreis">
            <a:extLst>
              <a:ext uri="{FF2B5EF4-FFF2-40B4-BE49-F238E27FC236}">
                <a16:creationId xmlns:a16="http://schemas.microsoft.com/office/drawing/2014/main" id="{4EFAECE7-F89A-7719-45CD-CA9C4188AEDC}"/>
              </a:ext>
            </a:extLst>
          </p:cNvPr>
          <p:cNvSpPr/>
          <p:nvPr/>
        </p:nvSpPr>
        <p:spPr>
          <a:xfrm>
            <a:off x="7212013" y="1971675"/>
            <a:ext cx="482600" cy="482600"/>
          </a:xfrm>
          <a:prstGeom prst="ellipse">
            <a:avLst/>
          </a:prstGeom>
          <a:solidFill>
            <a:schemeClr val="tx1">
              <a:lumMod val="50000"/>
              <a:lumOff val="50000"/>
            </a:schemeClr>
          </a:solidFill>
          <a:ln w="12700">
            <a:noFill/>
            <a:miter lim="400000"/>
          </a:ln>
          <a:effectLst>
            <a:outerShdw blurRad="63500" sx="102000" sy="102000" algn="ctr" rotWithShape="0">
              <a:prstClr val="black">
                <a:alpha val="40000"/>
              </a:prstClr>
            </a:outerShdw>
          </a:effectLst>
        </p:spPr>
        <p:txBody>
          <a:bodyPr lIns="35719" tIns="35719" rIns="35719" bIns="35719" anchor="ctr"/>
          <a:lstStyle/>
          <a:p>
            <a:pPr defTabSz="457200" eaLnBrk="1" fontAlgn="auto" hangingPunct="1">
              <a:spcBef>
                <a:spcPts val="0"/>
              </a:spcBef>
              <a:spcAft>
                <a:spcPts val="0"/>
              </a:spcAft>
              <a:defRPr sz="1800" b="0" spc="0">
                <a:solidFill>
                  <a:srgbClr val="262626"/>
                </a:solidFill>
              </a:defRPr>
            </a:pPr>
            <a:endParaRPr sz="900">
              <a:solidFill>
                <a:srgbClr val="396682"/>
              </a:solidFill>
              <a:latin typeface="+mn-lt"/>
            </a:endParaRPr>
          </a:p>
        </p:txBody>
      </p:sp>
      <p:sp>
        <p:nvSpPr>
          <p:cNvPr id="19" name="Our Future Plan for 2019">
            <a:extLst>
              <a:ext uri="{FF2B5EF4-FFF2-40B4-BE49-F238E27FC236}">
                <a16:creationId xmlns:a16="http://schemas.microsoft.com/office/drawing/2014/main" id="{51473B82-7021-9D98-F188-6749D20B4A27}"/>
              </a:ext>
            </a:extLst>
          </p:cNvPr>
          <p:cNvSpPr txBox="1"/>
          <p:nvPr/>
        </p:nvSpPr>
        <p:spPr>
          <a:xfrm>
            <a:off x="8231188" y="2036763"/>
            <a:ext cx="2857500" cy="349250"/>
          </a:xfrm>
          <a:prstGeom prst="rect">
            <a:avLst/>
          </a:prstGeom>
          <a:ln w="12700">
            <a:miter lim="400000"/>
          </a:ln>
        </p:spPr>
        <p:txBody>
          <a:bodyPr lIns="35719" tIns="35719" rIns="35719" bIns="35719">
            <a:spAutoFit/>
          </a:bodyPr>
          <a:lstStyle>
            <a:lvl1pPr>
              <a:lnSpc>
                <a:spcPct val="100000"/>
              </a:lnSpc>
              <a:defRPr sz="3000" spc="-59">
                <a:solidFill>
                  <a:srgbClr val="FFFFFF"/>
                </a:solidFill>
              </a:defRPr>
            </a:lvl1pPr>
          </a:lstStyle>
          <a:p>
            <a:pPr eaLnBrk="1" fontAlgn="auto" hangingPunct="1">
              <a:spcBef>
                <a:spcPts val="0"/>
              </a:spcBef>
              <a:spcAft>
                <a:spcPts val="0"/>
              </a:spcAft>
              <a:defRPr/>
            </a:pPr>
            <a:r>
              <a:rPr lang="en-GB" sz="1800" b="1" dirty="0">
                <a:solidFill>
                  <a:srgbClr val="FF40FF"/>
                </a:solidFill>
                <a:latin typeface="Gill Sans MT" panose="020B0502020104020203" pitchFamily="34" charset="77"/>
              </a:rPr>
              <a:t>Approach</a:t>
            </a:r>
            <a:endParaRPr sz="1800" b="1" dirty="0">
              <a:solidFill>
                <a:srgbClr val="FF40FF"/>
              </a:solidFill>
              <a:latin typeface="Gill Sans MT" panose="020B0502020104020203" pitchFamily="34" charset="77"/>
            </a:endParaRPr>
          </a:p>
        </p:txBody>
      </p:sp>
      <p:sp>
        <p:nvSpPr>
          <p:cNvPr id="20" name="Kreis">
            <a:extLst>
              <a:ext uri="{FF2B5EF4-FFF2-40B4-BE49-F238E27FC236}">
                <a16:creationId xmlns:a16="http://schemas.microsoft.com/office/drawing/2014/main" id="{C16CCDCC-951F-E49D-3002-E614F3E956F8}"/>
              </a:ext>
            </a:extLst>
          </p:cNvPr>
          <p:cNvSpPr/>
          <p:nvPr/>
        </p:nvSpPr>
        <p:spPr>
          <a:xfrm>
            <a:off x="7207250" y="1150938"/>
            <a:ext cx="482600" cy="482600"/>
          </a:xfrm>
          <a:prstGeom prst="ellipse">
            <a:avLst/>
          </a:prstGeom>
          <a:solidFill>
            <a:schemeClr val="tx1">
              <a:lumMod val="75000"/>
              <a:lumOff val="25000"/>
            </a:schemeClr>
          </a:solidFill>
          <a:ln w="12700">
            <a:noFill/>
            <a:miter lim="400000"/>
          </a:ln>
          <a:effectLst>
            <a:outerShdw blurRad="63500" sx="102000" sy="102000" algn="ctr" rotWithShape="0">
              <a:prstClr val="black">
                <a:alpha val="40000"/>
              </a:prstClr>
            </a:outerShdw>
          </a:effectLst>
        </p:spPr>
        <p:txBody>
          <a:bodyPr lIns="35719" tIns="35719" rIns="35719" bIns="35719" anchor="ctr"/>
          <a:lstStyle/>
          <a:p>
            <a:pPr defTabSz="457200" eaLnBrk="1" fontAlgn="auto" hangingPunct="1">
              <a:spcBef>
                <a:spcPts val="0"/>
              </a:spcBef>
              <a:spcAft>
                <a:spcPts val="0"/>
              </a:spcAft>
              <a:defRPr sz="1800" b="0" spc="0">
                <a:solidFill>
                  <a:srgbClr val="262626"/>
                </a:solidFill>
              </a:defRPr>
            </a:pPr>
            <a:endParaRPr sz="900">
              <a:solidFill>
                <a:srgbClr val="76D6FF"/>
              </a:solidFill>
              <a:latin typeface="+mn-lt"/>
            </a:endParaRPr>
          </a:p>
        </p:txBody>
      </p:sp>
      <p:sp>
        <p:nvSpPr>
          <p:cNvPr id="21" name="Kreis">
            <a:extLst>
              <a:ext uri="{FF2B5EF4-FFF2-40B4-BE49-F238E27FC236}">
                <a16:creationId xmlns:a16="http://schemas.microsoft.com/office/drawing/2014/main" id="{7342848F-E241-4DDC-B549-9D335722A8DD}"/>
              </a:ext>
            </a:extLst>
          </p:cNvPr>
          <p:cNvSpPr/>
          <p:nvPr/>
        </p:nvSpPr>
        <p:spPr>
          <a:xfrm>
            <a:off x="7216775" y="2962275"/>
            <a:ext cx="482600" cy="484188"/>
          </a:xfrm>
          <a:prstGeom prst="ellipse">
            <a:avLst/>
          </a:prstGeom>
          <a:solidFill>
            <a:schemeClr val="bg2">
              <a:lumMod val="75000"/>
            </a:schemeClr>
          </a:solidFill>
          <a:ln w="12700">
            <a:noFill/>
            <a:miter lim="400000"/>
          </a:ln>
          <a:effectLst>
            <a:outerShdw blurRad="63500" sx="102000" sy="102000" algn="ctr" rotWithShape="0">
              <a:prstClr val="black">
                <a:alpha val="40000"/>
              </a:prstClr>
            </a:outerShdw>
          </a:effectLst>
        </p:spPr>
        <p:txBody>
          <a:bodyPr lIns="35719" tIns="35719" rIns="35719" bIns="35719" anchor="ctr"/>
          <a:lstStyle/>
          <a:p>
            <a:pPr defTabSz="457200" eaLnBrk="1" fontAlgn="auto" hangingPunct="1">
              <a:spcBef>
                <a:spcPts val="0"/>
              </a:spcBef>
              <a:spcAft>
                <a:spcPts val="0"/>
              </a:spcAft>
              <a:defRPr sz="1800" b="0" spc="0">
                <a:solidFill>
                  <a:srgbClr val="262626"/>
                </a:solidFill>
              </a:defRPr>
            </a:pPr>
            <a:endParaRPr sz="900">
              <a:solidFill>
                <a:srgbClr val="396682"/>
              </a:solidFill>
              <a:latin typeface="+mn-lt"/>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E8B0E38D-A2D4-D5EE-EE04-4FE58EE6051F}"/>
              </a:ext>
            </a:extLst>
          </p:cNvPr>
          <p:cNvSpPr txBox="1">
            <a:spLocks noChangeArrowheads="1"/>
          </p:cNvSpPr>
          <p:nvPr/>
        </p:nvSpPr>
        <p:spPr bwMode="auto">
          <a:xfrm>
            <a:off x="893634" y="472990"/>
            <a:ext cx="59404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2024" rIns="0" bIns="0"/>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lnSpc>
                <a:spcPct val="80000"/>
              </a:lnSpc>
            </a:pPr>
            <a:r>
              <a:rPr lang="en-US" altLang="en-US" sz="4200" dirty="0">
                <a:latin typeface="Arial Black" panose="020B0A04020102020204" pitchFamily="34" charset="0"/>
              </a:rPr>
              <a:t>Acknowledgements and contact</a:t>
            </a:r>
          </a:p>
        </p:txBody>
      </p:sp>
      <p:sp>
        <p:nvSpPr>
          <p:cNvPr id="19459" name="TextBox 9">
            <a:extLst>
              <a:ext uri="{FF2B5EF4-FFF2-40B4-BE49-F238E27FC236}">
                <a16:creationId xmlns:a16="http://schemas.microsoft.com/office/drawing/2014/main" id="{66F292DA-8AB6-6292-30A1-9F13072F37A8}"/>
              </a:ext>
            </a:extLst>
          </p:cNvPr>
          <p:cNvSpPr txBox="1">
            <a:spLocks noChangeArrowheads="1"/>
          </p:cNvSpPr>
          <p:nvPr/>
        </p:nvSpPr>
        <p:spPr bwMode="auto">
          <a:xfrm>
            <a:off x="782423" y="2176555"/>
            <a:ext cx="4061426"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dirty="0">
                <a:latin typeface="Arial"/>
                <a:cs typeface="Arial"/>
              </a:rPr>
              <a:t>This project is supported by</a:t>
            </a:r>
            <a:r>
              <a:rPr lang="en-GB" altLang="en-US" sz="1400" b="1" dirty="0">
                <a:latin typeface="Arial"/>
                <a:cs typeface="Arial"/>
              </a:rPr>
              <a:t> ESRC funding</a:t>
            </a:r>
            <a:r>
              <a:rPr lang="en-GB" altLang="en-US" sz="1400" dirty="0">
                <a:latin typeface="Arial"/>
                <a:cs typeface="Arial"/>
              </a:rPr>
              <a:t> (Ref: </a:t>
            </a:r>
            <a:r>
              <a:rPr lang="en-GB" altLang="en-US" sz="1400" dirty="0">
                <a:solidFill>
                  <a:srgbClr val="000000"/>
                </a:solidFill>
                <a:latin typeface="Arial"/>
                <a:cs typeface="Arial"/>
              </a:rPr>
              <a:t>Ref: ES/W004216/1</a:t>
            </a:r>
            <a:r>
              <a:rPr lang="en-GB" altLang="en-US" sz="1400" dirty="0">
                <a:latin typeface="Arial"/>
                <a:cs typeface="Arial"/>
              </a:rPr>
              <a:t>)</a:t>
            </a:r>
          </a:p>
          <a:p>
            <a:endParaRPr lang="en-GB" altLang="en-US" sz="1400" dirty="0">
              <a:latin typeface="Arial"/>
              <a:cs typeface="Arial"/>
            </a:endParaRPr>
          </a:p>
          <a:p>
            <a:r>
              <a:rPr lang="en-GB" sz="1400" dirty="0">
                <a:latin typeface="Arial"/>
                <a:cs typeface="Arial"/>
              </a:rPr>
              <a:t>We also acknowledge input of Dr Heba </a:t>
            </a:r>
            <a:r>
              <a:rPr lang="en-GB" sz="1400" dirty="0" err="1">
                <a:latin typeface="Arial"/>
                <a:cs typeface="Arial"/>
              </a:rPr>
              <a:t>Sarhan</a:t>
            </a:r>
            <a:r>
              <a:rPr lang="en-GB" sz="1400" dirty="0">
                <a:latin typeface="Arial"/>
                <a:cs typeface="Arial"/>
              </a:rPr>
              <a:t> into development of the paper draft initial presentation.</a:t>
            </a: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r>
              <a:rPr lang="en-GB" sz="1400" b="1" dirty="0">
                <a:solidFill>
                  <a:srgbClr val="00B0F0"/>
                </a:solidFill>
                <a:latin typeface="Arial"/>
                <a:cs typeface="Arial"/>
              </a:rPr>
              <a:t>CONTACTS</a:t>
            </a:r>
          </a:p>
          <a:p>
            <a:r>
              <a:rPr lang="en-GB" sz="1600" dirty="0" err="1"/>
              <a:t>luke.gooding@york.ac.uk</a:t>
            </a:r>
            <a:endParaRPr lang="en-GB" sz="1600" dirty="0"/>
          </a:p>
          <a:p>
            <a:r>
              <a:rPr lang="en-GB" sz="1600" b="1" i="0" dirty="0" err="1">
                <a:solidFill>
                  <a:srgbClr val="FF40FF"/>
                </a:solidFill>
                <a:effectLst/>
                <a:latin typeface="Roboto" panose="02000000000000000000" pitchFamily="2" charset="0"/>
              </a:rPr>
              <a:t>sonja.dragojlovic-oliveira@strath.ac.uk</a:t>
            </a:r>
            <a:endParaRPr lang="en-GB" sz="1600" b="1" dirty="0">
              <a:solidFill>
                <a:srgbClr val="FF40FF"/>
              </a:solidFill>
            </a:endParaRPr>
          </a:p>
          <a:p>
            <a:endParaRPr lang="en-GB" sz="1400" dirty="0">
              <a:latin typeface="Arial"/>
              <a:cs typeface="Aria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F03843C-2074-FB40-A0AD-DF3B8A7A8272}"/>
              </a:ext>
            </a:extLst>
          </p:cNvPr>
          <p:cNvSpPr txBox="1"/>
          <p:nvPr/>
        </p:nvSpPr>
        <p:spPr>
          <a:xfrm>
            <a:off x="7540702" y="178313"/>
            <a:ext cx="4346497" cy="646331"/>
          </a:xfrm>
          <a:prstGeom prst="rect">
            <a:avLst/>
          </a:prstGeom>
          <a:solidFill>
            <a:schemeClr val="tx1"/>
          </a:solidFill>
        </p:spPr>
        <p:txBody>
          <a:bodyPr wrap="square" rtlCol="0">
            <a:spAutoFit/>
          </a:bodyPr>
          <a:lstStyle/>
          <a:p>
            <a:r>
              <a:rPr lang="en-US" i="1" dirty="0">
                <a:solidFill>
                  <a:srgbClr val="FF8AD8"/>
                </a:solidFill>
                <a:latin typeface="Gill Sans MT" panose="020B0502020104020203" pitchFamily="34" charset="77"/>
              </a:rPr>
              <a:t>Carbon Artifacts</a:t>
            </a:r>
          </a:p>
          <a:p>
            <a:r>
              <a:rPr lang="en-US" dirty="0">
                <a:solidFill>
                  <a:schemeClr val="bg1"/>
                </a:solidFill>
                <a:latin typeface="Gill Sans MT" panose="020B0502020104020203" pitchFamily="34" charset="77"/>
              </a:rPr>
              <a:t>2022-2024</a:t>
            </a:r>
          </a:p>
        </p:txBody>
      </p:sp>
      <p:sp>
        <p:nvSpPr>
          <p:cNvPr id="7" name="Rectangle 6">
            <a:extLst>
              <a:ext uri="{FF2B5EF4-FFF2-40B4-BE49-F238E27FC236}">
                <a16:creationId xmlns:a16="http://schemas.microsoft.com/office/drawing/2014/main" id="{5061100B-422D-664F-B0CA-4BDD25C2FAB4}"/>
              </a:ext>
            </a:extLst>
          </p:cNvPr>
          <p:cNvSpPr/>
          <p:nvPr/>
        </p:nvSpPr>
        <p:spPr>
          <a:xfrm>
            <a:off x="651478" y="1360963"/>
            <a:ext cx="10862801" cy="646331"/>
          </a:xfrm>
          <a:prstGeom prst="rect">
            <a:avLst/>
          </a:prstGeom>
        </p:spPr>
        <p:txBody>
          <a:bodyPr wrap="square">
            <a:spAutoFit/>
          </a:bodyPr>
          <a:lstStyle/>
          <a:p>
            <a:r>
              <a:rPr lang="en-US" b="1" dirty="0">
                <a:latin typeface="Gill Sans MT" panose="020B0502020104020203" pitchFamily="34" charset="77"/>
              </a:rPr>
              <a:t>ESRC (540K) </a:t>
            </a:r>
            <a:r>
              <a:rPr lang="en-US" i="1" dirty="0">
                <a:solidFill>
                  <a:srgbClr val="00B0F0"/>
                </a:solidFill>
                <a:latin typeface="Gill Sans MT" panose="020B0502020104020203" pitchFamily="34" charset="77"/>
              </a:rPr>
              <a:t>Carbon Artifacts: a socio-material approach to low and net zero carbon building design from concept to handover</a:t>
            </a:r>
            <a:r>
              <a:rPr lang="en-US" b="1" i="1" dirty="0">
                <a:solidFill>
                  <a:srgbClr val="00B0F0"/>
                </a:solidFill>
                <a:latin typeface="Gill Sans MT" panose="020B0502020104020203" pitchFamily="34" charset="77"/>
              </a:rPr>
              <a:t> </a:t>
            </a:r>
            <a:r>
              <a:rPr lang="en-US" b="1" dirty="0">
                <a:solidFill>
                  <a:srgbClr val="00B0F0"/>
                </a:solidFill>
                <a:latin typeface="Gill Sans MT" panose="020B0502020104020203" pitchFamily="34" charset="77"/>
              </a:rPr>
              <a:t> </a:t>
            </a:r>
          </a:p>
        </p:txBody>
      </p:sp>
      <p:pic>
        <p:nvPicPr>
          <p:cNvPr id="4098" name="Picture 2" descr="The Carbon Cycle">
            <a:extLst>
              <a:ext uri="{FF2B5EF4-FFF2-40B4-BE49-F238E27FC236}">
                <a16:creationId xmlns:a16="http://schemas.microsoft.com/office/drawing/2014/main" id="{336ADEDB-45B0-B94C-AB18-8782244A1C2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479" y="2109595"/>
            <a:ext cx="5217307" cy="34782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069721D-066D-A444-853A-6D24D827D90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4814" y="2109595"/>
            <a:ext cx="6219466" cy="34984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University of Reading | Chevening">
            <a:extLst>
              <a:ext uri="{FF2B5EF4-FFF2-40B4-BE49-F238E27FC236}">
                <a16:creationId xmlns:a16="http://schemas.microsoft.com/office/drawing/2014/main" id="{8C51E333-DF9E-B245-9456-633493822A16}"/>
              </a:ext>
            </a:extLst>
          </p:cNvPr>
          <p:cNvPicPr>
            <a:picLocks noChangeAspect="1" noChangeArrowheads="1"/>
          </p:cNvPicPr>
          <p:nvPr/>
        </p:nvPicPr>
        <p:blipFill>
          <a:blip r:embed="rId5">
            <a:grayscl/>
            <a:extLst>
              <a:ext uri="{28A0092B-C50C-407E-A947-70E740481C1C}">
                <a14:useLocalDpi xmlns:a14="http://schemas.microsoft.com/office/drawing/2010/main"/>
              </a:ext>
            </a:extLst>
          </a:blip>
          <a:srcRect/>
          <a:stretch>
            <a:fillRect/>
          </a:stretch>
        </p:blipFill>
        <p:spPr bwMode="auto">
          <a:xfrm>
            <a:off x="1716891" y="6225773"/>
            <a:ext cx="1543241" cy="50008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Welcome to UKGBC | UK Green Building Council">
            <a:extLst>
              <a:ext uri="{FF2B5EF4-FFF2-40B4-BE49-F238E27FC236}">
                <a16:creationId xmlns:a16="http://schemas.microsoft.com/office/drawing/2014/main" id="{400548A1-A65B-F142-9F43-5B611C35EDC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740055" y="6149261"/>
            <a:ext cx="1321329" cy="61261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Jobs with Department for Business, Energy and Industrial Strategy">
            <a:extLst>
              <a:ext uri="{FF2B5EF4-FFF2-40B4-BE49-F238E27FC236}">
                <a16:creationId xmlns:a16="http://schemas.microsoft.com/office/drawing/2014/main" id="{8147734B-3FB8-D843-A3FD-30F3D1A782EA}"/>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5606803" y="6215347"/>
            <a:ext cx="1053185" cy="5361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027DD8-E257-2047-9DF4-DCEC1DA0DA8D}"/>
              </a:ext>
            </a:extLst>
          </p:cNvPr>
          <p:cNvSpPr txBox="1"/>
          <p:nvPr/>
        </p:nvSpPr>
        <p:spPr>
          <a:xfrm>
            <a:off x="7215447" y="6329678"/>
            <a:ext cx="3158836" cy="297454"/>
          </a:xfrm>
          <a:prstGeom prst="rect">
            <a:avLst/>
          </a:prstGeom>
          <a:noFill/>
        </p:spPr>
        <p:txBody>
          <a:bodyPr wrap="square" rtlCol="0">
            <a:spAutoFit/>
          </a:bodyPr>
          <a:lstStyle/>
          <a:p>
            <a:r>
              <a:rPr lang="en-US" sz="1333" dirty="0">
                <a:latin typeface="Gill Sans MT" panose="020B0502020104020203" pitchFamily="34" charset="77"/>
              </a:rPr>
              <a:t>+ multiple built environment professionals</a:t>
            </a:r>
          </a:p>
        </p:txBody>
      </p:sp>
      <p:pic>
        <p:nvPicPr>
          <p:cNvPr id="10" name="Picture 2" descr="Branding | University of Strathclyde">
            <a:extLst>
              <a:ext uri="{FF2B5EF4-FFF2-40B4-BE49-F238E27FC236}">
                <a16:creationId xmlns:a16="http://schemas.microsoft.com/office/drawing/2014/main" id="{1B55D0CA-A74E-0C46-81F4-0F465FCC5175}"/>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5923"/>
          <a:stretch/>
        </p:blipFill>
        <p:spPr bwMode="auto">
          <a:xfrm>
            <a:off x="794873" y="6170223"/>
            <a:ext cx="598511" cy="63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7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grpSp>
        <p:nvGrpSpPr>
          <p:cNvPr id="5122" name="Group 20">
            <a:extLst>
              <a:ext uri="{FF2B5EF4-FFF2-40B4-BE49-F238E27FC236}">
                <a16:creationId xmlns:a16="http://schemas.microsoft.com/office/drawing/2014/main" id="{BA02D456-B058-6CBA-E4FC-8A5EC66DCA5E}"/>
              </a:ext>
            </a:extLst>
          </p:cNvPr>
          <p:cNvGrpSpPr>
            <a:grpSpLocks/>
          </p:cNvGrpSpPr>
          <p:nvPr/>
        </p:nvGrpSpPr>
        <p:grpSpPr bwMode="auto">
          <a:xfrm>
            <a:off x="6613525" y="1468438"/>
            <a:ext cx="4995863" cy="3086100"/>
            <a:chOff x="3468485" y="1553718"/>
            <a:chExt cx="5946030" cy="3674168"/>
          </a:xfrm>
        </p:grpSpPr>
        <p:sp>
          <p:nvSpPr>
            <p:cNvPr id="5134" name="TextBox 5">
              <a:extLst>
                <a:ext uri="{FF2B5EF4-FFF2-40B4-BE49-F238E27FC236}">
                  <a16:creationId xmlns:a16="http://schemas.microsoft.com/office/drawing/2014/main" id="{681E6B2C-9D41-B1FF-3A63-302BFAAE77E1}"/>
                </a:ext>
              </a:extLst>
            </p:cNvPr>
            <p:cNvSpPr txBox="1">
              <a:spLocks noChangeArrowheads="1"/>
            </p:cNvSpPr>
            <p:nvPr/>
          </p:nvSpPr>
          <p:spPr bwMode="auto">
            <a:xfrm>
              <a:off x="8463394" y="2221799"/>
              <a:ext cx="669513" cy="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3B3838"/>
                  </a:solidFill>
                </a:rPr>
                <a:t>SAP</a:t>
              </a:r>
            </a:p>
          </p:txBody>
        </p:sp>
        <p:sp>
          <p:nvSpPr>
            <p:cNvPr id="5135" name="TextBox 6">
              <a:extLst>
                <a:ext uri="{FF2B5EF4-FFF2-40B4-BE49-F238E27FC236}">
                  <a16:creationId xmlns:a16="http://schemas.microsoft.com/office/drawing/2014/main" id="{1DDDE933-D407-2687-416A-023ECB884864}"/>
                </a:ext>
              </a:extLst>
            </p:cNvPr>
            <p:cNvSpPr txBox="1">
              <a:spLocks noChangeArrowheads="1"/>
            </p:cNvSpPr>
            <p:nvPr/>
          </p:nvSpPr>
          <p:spPr bwMode="auto">
            <a:xfrm>
              <a:off x="4364539" y="4799969"/>
              <a:ext cx="853434" cy="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Part L</a:t>
              </a:r>
            </a:p>
          </p:txBody>
        </p:sp>
        <p:sp>
          <p:nvSpPr>
            <p:cNvPr id="5136" name="TextBox 7">
              <a:extLst>
                <a:ext uri="{FF2B5EF4-FFF2-40B4-BE49-F238E27FC236}">
                  <a16:creationId xmlns:a16="http://schemas.microsoft.com/office/drawing/2014/main" id="{268126AC-61A3-7515-82BC-26A3674F8188}"/>
                </a:ext>
              </a:extLst>
            </p:cNvPr>
            <p:cNvSpPr txBox="1">
              <a:spLocks noChangeArrowheads="1"/>
            </p:cNvSpPr>
            <p:nvPr/>
          </p:nvSpPr>
          <p:spPr bwMode="auto">
            <a:xfrm>
              <a:off x="3468485" y="1553718"/>
              <a:ext cx="1167938" cy="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3B3838"/>
                  </a:solidFill>
                </a:rPr>
                <a:t>BREEAM</a:t>
              </a:r>
            </a:p>
          </p:txBody>
        </p:sp>
        <p:sp>
          <p:nvSpPr>
            <p:cNvPr id="5137" name="TextBox 8">
              <a:extLst>
                <a:ext uri="{FF2B5EF4-FFF2-40B4-BE49-F238E27FC236}">
                  <a16:creationId xmlns:a16="http://schemas.microsoft.com/office/drawing/2014/main" id="{561709C6-B871-029F-5525-76E03573B5B3}"/>
                </a:ext>
              </a:extLst>
            </p:cNvPr>
            <p:cNvSpPr txBox="1">
              <a:spLocks noChangeArrowheads="1"/>
            </p:cNvSpPr>
            <p:nvPr/>
          </p:nvSpPr>
          <p:spPr bwMode="auto">
            <a:xfrm>
              <a:off x="4303568" y="2075962"/>
              <a:ext cx="690994" cy="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3B3838"/>
                  </a:solidFill>
                </a:rPr>
                <a:t>LETI</a:t>
              </a:r>
            </a:p>
          </p:txBody>
        </p:sp>
        <p:sp>
          <p:nvSpPr>
            <p:cNvPr id="5138" name="TextBox 9">
              <a:extLst>
                <a:ext uri="{FF2B5EF4-FFF2-40B4-BE49-F238E27FC236}">
                  <a16:creationId xmlns:a16="http://schemas.microsoft.com/office/drawing/2014/main" id="{6228257D-FC1C-56FE-7AC3-2EDC2528D1D2}"/>
                </a:ext>
              </a:extLst>
            </p:cNvPr>
            <p:cNvSpPr txBox="1">
              <a:spLocks noChangeArrowheads="1"/>
            </p:cNvSpPr>
            <p:nvPr/>
          </p:nvSpPr>
          <p:spPr bwMode="auto">
            <a:xfrm>
              <a:off x="4092934" y="2968923"/>
              <a:ext cx="2895603" cy="6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RIBA 2030</a:t>
              </a:r>
            </a:p>
            <a:p>
              <a:pPr eaLnBrk="1" hangingPunct="1"/>
              <a:r>
                <a:rPr lang="en-GB" altLang="en-US">
                  <a:solidFill>
                    <a:srgbClr val="AFABAB"/>
                  </a:solidFill>
                </a:rPr>
                <a:t>Climate Challenge Standard</a:t>
              </a:r>
            </a:p>
          </p:txBody>
        </p:sp>
        <p:sp>
          <p:nvSpPr>
            <p:cNvPr id="5139" name="TextBox 10">
              <a:extLst>
                <a:ext uri="{FF2B5EF4-FFF2-40B4-BE49-F238E27FC236}">
                  <a16:creationId xmlns:a16="http://schemas.microsoft.com/office/drawing/2014/main" id="{021A8C04-6021-6109-A945-1F10326AFCDA}"/>
                </a:ext>
              </a:extLst>
            </p:cNvPr>
            <p:cNvSpPr txBox="1">
              <a:spLocks noChangeArrowheads="1"/>
            </p:cNvSpPr>
            <p:nvPr/>
          </p:nvSpPr>
          <p:spPr bwMode="auto">
            <a:xfrm>
              <a:off x="3490557" y="4264405"/>
              <a:ext cx="1134894" cy="43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3B3838"/>
                  </a:solidFill>
                </a:rPr>
                <a:t>UKGBC</a:t>
              </a:r>
            </a:p>
          </p:txBody>
        </p:sp>
        <p:sp>
          <p:nvSpPr>
            <p:cNvPr id="5140" name="TextBox 11">
              <a:extLst>
                <a:ext uri="{FF2B5EF4-FFF2-40B4-BE49-F238E27FC236}">
                  <a16:creationId xmlns:a16="http://schemas.microsoft.com/office/drawing/2014/main" id="{7CF66A87-B3BA-E984-AC0F-848EE494F36C}"/>
                </a:ext>
              </a:extLst>
            </p:cNvPr>
            <p:cNvSpPr txBox="1">
              <a:spLocks noChangeArrowheads="1"/>
            </p:cNvSpPr>
            <p:nvPr/>
          </p:nvSpPr>
          <p:spPr bwMode="auto">
            <a:xfrm>
              <a:off x="7330443" y="1581591"/>
              <a:ext cx="1423517" cy="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3B3838"/>
                  </a:solidFill>
                </a:rPr>
                <a:t>Passivhaus</a:t>
              </a:r>
            </a:p>
          </p:txBody>
        </p:sp>
        <p:sp>
          <p:nvSpPr>
            <p:cNvPr id="5141" name="TextBox 12">
              <a:extLst>
                <a:ext uri="{FF2B5EF4-FFF2-40B4-BE49-F238E27FC236}">
                  <a16:creationId xmlns:a16="http://schemas.microsoft.com/office/drawing/2014/main" id="{AF9D1F05-606B-6FB6-7CC3-6631E0EE88D5}"/>
                </a:ext>
              </a:extLst>
            </p:cNvPr>
            <p:cNvSpPr txBox="1">
              <a:spLocks noChangeArrowheads="1"/>
            </p:cNvSpPr>
            <p:nvPr/>
          </p:nvSpPr>
          <p:spPr bwMode="auto">
            <a:xfrm>
              <a:off x="6644700" y="2156355"/>
              <a:ext cx="1005771" cy="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WLCN</a:t>
              </a:r>
            </a:p>
          </p:txBody>
        </p:sp>
        <p:sp>
          <p:nvSpPr>
            <p:cNvPr id="5142" name="TextBox 13">
              <a:extLst>
                <a:ext uri="{FF2B5EF4-FFF2-40B4-BE49-F238E27FC236}">
                  <a16:creationId xmlns:a16="http://schemas.microsoft.com/office/drawing/2014/main" id="{2B922471-F243-BD77-4E68-9037C3B696BE}"/>
                </a:ext>
              </a:extLst>
            </p:cNvPr>
            <p:cNvSpPr txBox="1">
              <a:spLocks noChangeArrowheads="1"/>
            </p:cNvSpPr>
            <p:nvPr/>
          </p:nvSpPr>
          <p:spPr bwMode="auto">
            <a:xfrm>
              <a:off x="7742947" y="3528075"/>
              <a:ext cx="853436"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RICS</a:t>
              </a:r>
            </a:p>
          </p:txBody>
        </p:sp>
        <p:sp>
          <p:nvSpPr>
            <p:cNvPr id="5143" name="TextBox 14">
              <a:extLst>
                <a:ext uri="{FF2B5EF4-FFF2-40B4-BE49-F238E27FC236}">
                  <a16:creationId xmlns:a16="http://schemas.microsoft.com/office/drawing/2014/main" id="{6B8EF987-2824-3E68-BA28-FD4780E72197}"/>
                </a:ext>
              </a:extLst>
            </p:cNvPr>
            <p:cNvSpPr txBox="1">
              <a:spLocks noChangeArrowheads="1"/>
            </p:cNvSpPr>
            <p:nvPr/>
          </p:nvSpPr>
          <p:spPr bwMode="auto">
            <a:xfrm>
              <a:off x="4925499" y="3985412"/>
              <a:ext cx="1104686" cy="43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NABER</a:t>
              </a:r>
            </a:p>
          </p:txBody>
        </p:sp>
        <p:sp>
          <p:nvSpPr>
            <p:cNvPr id="5144" name="TextBox 15">
              <a:extLst>
                <a:ext uri="{FF2B5EF4-FFF2-40B4-BE49-F238E27FC236}">
                  <a16:creationId xmlns:a16="http://schemas.microsoft.com/office/drawing/2014/main" id="{09E0B25D-2D9A-1915-1FA1-BBAF66183575}"/>
                </a:ext>
              </a:extLst>
            </p:cNvPr>
            <p:cNvSpPr txBox="1">
              <a:spLocks noChangeArrowheads="1"/>
            </p:cNvSpPr>
            <p:nvPr/>
          </p:nvSpPr>
          <p:spPr bwMode="auto">
            <a:xfrm>
              <a:off x="8478636" y="3468575"/>
              <a:ext cx="935879" cy="6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CIBSE TM54</a:t>
              </a:r>
            </a:p>
          </p:txBody>
        </p:sp>
        <p:sp>
          <p:nvSpPr>
            <p:cNvPr id="5145" name="TextBox 16">
              <a:extLst>
                <a:ext uri="{FF2B5EF4-FFF2-40B4-BE49-F238E27FC236}">
                  <a16:creationId xmlns:a16="http://schemas.microsoft.com/office/drawing/2014/main" id="{90931569-281B-0F12-3406-E456476A62EC}"/>
                </a:ext>
              </a:extLst>
            </p:cNvPr>
            <p:cNvSpPr txBox="1">
              <a:spLocks noChangeArrowheads="1"/>
            </p:cNvSpPr>
            <p:nvPr/>
          </p:nvSpPr>
          <p:spPr bwMode="auto">
            <a:xfrm>
              <a:off x="5223509" y="1554470"/>
              <a:ext cx="935879" cy="6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CIBSE TM52</a:t>
              </a:r>
            </a:p>
          </p:txBody>
        </p:sp>
        <p:sp>
          <p:nvSpPr>
            <p:cNvPr id="5146" name="TextBox 17">
              <a:extLst>
                <a:ext uri="{FF2B5EF4-FFF2-40B4-BE49-F238E27FC236}">
                  <a16:creationId xmlns:a16="http://schemas.microsoft.com/office/drawing/2014/main" id="{CE03A5EA-BE2C-8D31-B55A-6EA50DF5E1FF}"/>
                </a:ext>
              </a:extLst>
            </p:cNvPr>
            <p:cNvSpPr txBox="1">
              <a:spLocks noChangeArrowheads="1"/>
            </p:cNvSpPr>
            <p:nvPr/>
          </p:nvSpPr>
          <p:spPr bwMode="auto">
            <a:xfrm>
              <a:off x="6476302" y="4114900"/>
              <a:ext cx="935879"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FitWel</a:t>
              </a:r>
            </a:p>
          </p:txBody>
        </p:sp>
        <p:sp>
          <p:nvSpPr>
            <p:cNvPr id="5147" name="TextBox 18">
              <a:extLst>
                <a:ext uri="{FF2B5EF4-FFF2-40B4-BE49-F238E27FC236}">
                  <a16:creationId xmlns:a16="http://schemas.microsoft.com/office/drawing/2014/main" id="{208B2927-CD8D-5FA1-6F08-7DBB3A16BCAA}"/>
                </a:ext>
              </a:extLst>
            </p:cNvPr>
            <p:cNvSpPr txBox="1">
              <a:spLocks noChangeArrowheads="1"/>
            </p:cNvSpPr>
            <p:nvPr/>
          </p:nvSpPr>
          <p:spPr bwMode="auto">
            <a:xfrm>
              <a:off x="6944237" y="2933696"/>
              <a:ext cx="1519156"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Wired Score</a:t>
              </a:r>
            </a:p>
          </p:txBody>
        </p:sp>
        <p:sp>
          <p:nvSpPr>
            <p:cNvPr id="5148" name="TextBox 19">
              <a:extLst>
                <a:ext uri="{FF2B5EF4-FFF2-40B4-BE49-F238E27FC236}">
                  <a16:creationId xmlns:a16="http://schemas.microsoft.com/office/drawing/2014/main" id="{4EB1D22C-F6E2-59DB-D1C1-85D6932321A0}"/>
                </a:ext>
              </a:extLst>
            </p:cNvPr>
            <p:cNvSpPr txBox="1">
              <a:spLocks noChangeArrowheads="1"/>
            </p:cNvSpPr>
            <p:nvPr/>
          </p:nvSpPr>
          <p:spPr bwMode="auto">
            <a:xfrm>
              <a:off x="7827465" y="4537307"/>
              <a:ext cx="737754" cy="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3B3838"/>
                  </a:solidFill>
                </a:rPr>
                <a:t>EPC</a:t>
              </a:r>
            </a:p>
          </p:txBody>
        </p:sp>
        <p:sp>
          <p:nvSpPr>
            <p:cNvPr id="5149" name="TextBox 20">
              <a:extLst>
                <a:ext uri="{FF2B5EF4-FFF2-40B4-BE49-F238E27FC236}">
                  <a16:creationId xmlns:a16="http://schemas.microsoft.com/office/drawing/2014/main" id="{60177E59-C499-3E80-8A64-759E539B33ED}"/>
                </a:ext>
              </a:extLst>
            </p:cNvPr>
            <p:cNvSpPr txBox="1">
              <a:spLocks noChangeArrowheads="1"/>
            </p:cNvSpPr>
            <p:nvPr/>
          </p:nvSpPr>
          <p:spPr bwMode="auto">
            <a:xfrm>
              <a:off x="5950869" y="4677485"/>
              <a:ext cx="935879" cy="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AFABAB"/>
                  </a:solidFill>
                </a:rPr>
                <a:t>HAPPI </a:t>
              </a:r>
            </a:p>
          </p:txBody>
        </p:sp>
      </p:grpSp>
      <p:sp>
        <p:nvSpPr>
          <p:cNvPr id="5123" name="Title 3">
            <a:extLst>
              <a:ext uri="{FF2B5EF4-FFF2-40B4-BE49-F238E27FC236}">
                <a16:creationId xmlns:a16="http://schemas.microsoft.com/office/drawing/2014/main" id="{AC817569-EAF3-623F-34F8-60783951FE08}"/>
              </a:ext>
            </a:extLst>
          </p:cNvPr>
          <p:cNvSpPr>
            <a:spLocks noGrp="1" noChangeArrowheads="1"/>
          </p:cNvSpPr>
          <p:nvPr/>
        </p:nvSpPr>
        <p:spPr bwMode="auto">
          <a:xfrm>
            <a:off x="2597435" y="1002039"/>
            <a:ext cx="1296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2024" rIns="0" bIns="0"/>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lnSpc>
                <a:spcPct val="80000"/>
              </a:lnSpc>
            </a:pPr>
            <a:r>
              <a:rPr lang="en-US" altLang="en-US" sz="4200" b="1" dirty="0">
                <a:solidFill>
                  <a:srgbClr val="FF40FF"/>
                </a:solidFill>
                <a:latin typeface="Arial Black" panose="020B0A04020102020204" pitchFamily="34" charset="0"/>
              </a:rPr>
              <a:t>Aim</a:t>
            </a:r>
          </a:p>
        </p:txBody>
      </p:sp>
      <p:sp>
        <p:nvSpPr>
          <p:cNvPr id="5124" name="Title 3">
            <a:extLst>
              <a:ext uri="{FF2B5EF4-FFF2-40B4-BE49-F238E27FC236}">
                <a16:creationId xmlns:a16="http://schemas.microsoft.com/office/drawing/2014/main" id="{418F309E-803B-533E-5F8A-EFB569D45490}"/>
              </a:ext>
            </a:extLst>
          </p:cNvPr>
          <p:cNvSpPr txBox="1">
            <a:spLocks noChangeArrowheads="1"/>
          </p:cNvSpPr>
          <p:nvPr/>
        </p:nvSpPr>
        <p:spPr bwMode="auto">
          <a:xfrm>
            <a:off x="1390095" y="1671563"/>
            <a:ext cx="4049891" cy="271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2024" rIns="0" bIns="0" anchor="t"/>
          <a:lstStyle>
            <a:lvl1pPr defTabSz="912813">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455613" indent="-228600" defTabSz="912813">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912813" indent="-228600" defTabSz="912813">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370013" indent="-228600" defTabSz="912813">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1827213" indent="-228600" defTabSz="912813">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284413" indent="-228600" defTabSz="912813" eaLnBrk="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741613" indent="-228600" defTabSz="912813" eaLnBrk="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198813" indent="-228600" defTabSz="912813" eaLnBrk="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656013" indent="-228600" defTabSz="912813" eaLnBrk="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None/>
            </a:pPr>
            <a:r>
              <a:rPr lang="en-US" altLang="en-US" dirty="0">
                <a:solidFill>
                  <a:schemeClr val="tx1"/>
                </a:solidFill>
                <a:latin typeface="Gill Sans MT" panose="020B0502020104020203" pitchFamily="34" charset="77"/>
                <a:cs typeface="Calibri"/>
              </a:rPr>
              <a:t>to provide a review of </a:t>
            </a:r>
            <a:r>
              <a:rPr lang="en-US" altLang="en-US" i="1" dirty="0">
                <a:solidFill>
                  <a:schemeClr val="tx1"/>
                </a:solidFill>
                <a:latin typeface="Gill Sans MT" panose="020B0502020104020203" pitchFamily="34" charset="77"/>
                <a:cs typeface="Calibri"/>
              </a:rPr>
              <a:t>carbon reduction, low carbon or carbon </a:t>
            </a:r>
            <a:r>
              <a:rPr lang="en-US" altLang="en-US" dirty="0">
                <a:solidFill>
                  <a:schemeClr val="tx1"/>
                </a:solidFill>
                <a:latin typeface="Gill Sans MT" panose="020B0502020104020203" pitchFamily="34" charset="77"/>
                <a:cs typeface="Calibri"/>
              </a:rPr>
              <a:t>overall is </a:t>
            </a:r>
            <a:r>
              <a:rPr lang="en-US" altLang="en-US" dirty="0">
                <a:solidFill>
                  <a:srgbClr val="FF40FF"/>
                </a:solidFill>
                <a:latin typeface="Gill Sans MT" panose="020B0502020104020203" pitchFamily="34" charset="77"/>
                <a:cs typeface="Calibri"/>
              </a:rPr>
              <a:t>represented</a:t>
            </a:r>
          </a:p>
          <a:p>
            <a:pPr eaLnBrk="1" hangingPunct="1">
              <a:lnSpc>
                <a:spcPct val="100000"/>
              </a:lnSpc>
              <a:spcBef>
                <a:spcPct val="0"/>
              </a:spcBef>
              <a:buSzTx/>
              <a:buNone/>
            </a:pPr>
            <a:r>
              <a:rPr lang="en-US" dirty="0">
                <a:solidFill>
                  <a:schemeClr val="tx1"/>
                </a:solidFill>
                <a:latin typeface="Gill Sans MT" panose="020B0502020104020203" pitchFamily="34" charset="77"/>
                <a:cs typeface="Calibri"/>
              </a:rPr>
              <a:t>in published research on low carbon/net zero or energy efficient design and delivery of buildings</a:t>
            </a:r>
            <a:endParaRPr lang="en-US" dirty="0">
              <a:solidFill>
                <a:schemeClr val="tx1"/>
              </a:solidFill>
              <a:latin typeface="Gill Sans MT" panose="020B0502020104020203" pitchFamily="34" charset="77"/>
            </a:endParaRPr>
          </a:p>
        </p:txBody>
      </p:sp>
      <p:sp>
        <p:nvSpPr>
          <p:cNvPr id="5125" name="TextBox 21">
            <a:extLst>
              <a:ext uri="{FF2B5EF4-FFF2-40B4-BE49-F238E27FC236}">
                <a16:creationId xmlns:a16="http://schemas.microsoft.com/office/drawing/2014/main" id="{AFC5EACD-D692-A5A0-37AC-27DED5E04FA8}"/>
              </a:ext>
            </a:extLst>
          </p:cNvPr>
          <p:cNvSpPr txBox="1">
            <a:spLocks noChangeArrowheads="1"/>
          </p:cNvSpPr>
          <p:nvPr/>
        </p:nvSpPr>
        <p:spPr bwMode="auto">
          <a:xfrm>
            <a:off x="7689850" y="5345113"/>
            <a:ext cx="765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t>Target</a:t>
            </a:r>
          </a:p>
        </p:txBody>
      </p:sp>
      <p:sp>
        <p:nvSpPr>
          <p:cNvPr id="5126" name="TextBox 22">
            <a:extLst>
              <a:ext uri="{FF2B5EF4-FFF2-40B4-BE49-F238E27FC236}">
                <a16:creationId xmlns:a16="http://schemas.microsoft.com/office/drawing/2014/main" id="{ADA57669-A806-9BCC-1F0E-A4C5BCA6EF99}"/>
              </a:ext>
            </a:extLst>
          </p:cNvPr>
          <p:cNvSpPr txBox="1">
            <a:spLocks noChangeArrowheads="1"/>
          </p:cNvSpPr>
          <p:nvPr/>
        </p:nvSpPr>
        <p:spPr bwMode="auto">
          <a:xfrm>
            <a:off x="9694863" y="5299075"/>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t>Assessment</a:t>
            </a:r>
          </a:p>
        </p:txBody>
      </p:sp>
      <p:sp>
        <p:nvSpPr>
          <p:cNvPr id="5127" name="TextBox 23">
            <a:extLst>
              <a:ext uri="{FF2B5EF4-FFF2-40B4-BE49-F238E27FC236}">
                <a16:creationId xmlns:a16="http://schemas.microsoft.com/office/drawing/2014/main" id="{E3252844-870D-2C5A-0E4E-78CEFDDC0781}"/>
              </a:ext>
            </a:extLst>
          </p:cNvPr>
          <p:cNvSpPr txBox="1">
            <a:spLocks noChangeArrowheads="1"/>
          </p:cNvSpPr>
          <p:nvPr/>
        </p:nvSpPr>
        <p:spPr bwMode="auto">
          <a:xfrm>
            <a:off x="6960365" y="697468"/>
            <a:ext cx="38784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dirty="0">
                <a:solidFill>
                  <a:srgbClr val="00B0F0"/>
                </a:solidFill>
                <a:latin typeface="Gill Sans MT" panose="020B0502020104020203" pitchFamily="34" charset="77"/>
              </a:rPr>
              <a:t>Proliferation of Decarbonisation Guides</a:t>
            </a:r>
          </a:p>
        </p:txBody>
      </p:sp>
      <p:sp>
        <p:nvSpPr>
          <p:cNvPr id="29" name="Arrow: Right 28">
            <a:extLst>
              <a:ext uri="{FF2B5EF4-FFF2-40B4-BE49-F238E27FC236}">
                <a16:creationId xmlns:a16="http://schemas.microsoft.com/office/drawing/2014/main" id="{8188A65F-F818-E1E8-B47A-8E538520AB22}"/>
              </a:ext>
            </a:extLst>
          </p:cNvPr>
          <p:cNvSpPr/>
          <p:nvPr/>
        </p:nvSpPr>
        <p:spPr>
          <a:xfrm rot="5400000">
            <a:off x="7859713" y="4724400"/>
            <a:ext cx="382587" cy="569913"/>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Arrow: Right 29">
            <a:extLst>
              <a:ext uri="{FF2B5EF4-FFF2-40B4-BE49-F238E27FC236}">
                <a16:creationId xmlns:a16="http://schemas.microsoft.com/office/drawing/2014/main" id="{AEE81F06-F3C3-A18F-1EA6-F17CB18BCBD9}"/>
              </a:ext>
            </a:extLst>
          </p:cNvPr>
          <p:cNvSpPr/>
          <p:nvPr/>
        </p:nvSpPr>
        <p:spPr>
          <a:xfrm rot="5400000">
            <a:off x="10104438" y="4705350"/>
            <a:ext cx="382587" cy="569913"/>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 name="Rectangle: Rounded Corners 32">
            <a:extLst>
              <a:ext uri="{FF2B5EF4-FFF2-40B4-BE49-F238E27FC236}">
                <a16:creationId xmlns:a16="http://schemas.microsoft.com/office/drawing/2014/main" id="{35921953-B5E1-D435-A80F-4CA03EA0EF29}"/>
              </a:ext>
            </a:extLst>
          </p:cNvPr>
          <p:cNvSpPr/>
          <p:nvPr/>
        </p:nvSpPr>
        <p:spPr>
          <a:xfrm>
            <a:off x="9723438" y="5292725"/>
            <a:ext cx="1233487" cy="498475"/>
          </a:xfrm>
          <a:prstGeom prst="roundRect">
            <a:avLst/>
          </a:prstGeom>
          <a:no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4" name="Rectangle: Rounded Corners 33">
            <a:extLst>
              <a:ext uri="{FF2B5EF4-FFF2-40B4-BE49-F238E27FC236}">
                <a16:creationId xmlns:a16="http://schemas.microsoft.com/office/drawing/2014/main" id="{247D3019-AB23-EF55-D47D-91A2B6A51EEB}"/>
              </a:ext>
            </a:extLst>
          </p:cNvPr>
          <p:cNvSpPr/>
          <p:nvPr/>
        </p:nvSpPr>
        <p:spPr>
          <a:xfrm>
            <a:off x="7448550" y="5292725"/>
            <a:ext cx="1233488" cy="498475"/>
          </a:xfrm>
          <a:prstGeom prst="roundRect">
            <a:avLst/>
          </a:prstGeom>
          <a:no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5" name="Graphic 4" descr="Question Mark with solid fill">
            <a:extLst>
              <a:ext uri="{FF2B5EF4-FFF2-40B4-BE49-F238E27FC236}">
                <a16:creationId xmlns:a16="http://schemas.microsoft.com/office/drawing/2014/main" id="{1E545990-04F5-5498-74DF-5AA3F013B742}"/>
              </a:ext>
            </a:extLst>
          </p:cNvPr>
          <p:cNvPicPr>
            <a:picLocks noChangeAspect="1"/>
          </p:cNvPicPr>
          <p:nvPr/>
        </p:nvPicPr>
        <p:blipFill>
          <a:blip r:embed="rId2"/>
          <a:stretch>
            <a:fillRect/>
          </a:stretch>
        </p:blipFill>
        <p:spPr>
          <a:xfrm>
            <a:off x="8509000" y="2154238"/>
            <a:ext cx="862013" cy="862012"/>
          </a:xfrm>
          <a:prstGeom prst="rect">
            <a:avLst/>
          </a:prstGeom>
          <a:noFill/>
          <a:ln cap="flat">
            <a:noFill/>
          </a:ln>
        </p:spPr>
      </p:pic>
      <p:pic>
        <p:nvPicPr>
          <p:cNvPr id="2" name="Picture 1">
            <a:extLst>
              <a:ext uri="{FF2B5EF4-FFF2-40B4-BE49-F238E27FC236}">
                <a16:creationId xmlns:a16="http://schemas.microsoft.com/office/drawing/2014/main" id="{64AA19FE-777E-110D-7926-DF88671A0124}"/>
              </a:ext>
            </a:extLst>
          </p:cNvPr>
          <p:cNvPicPr>
            <a:picLocks noChangeAspect="1"/>
          </p:cNvPicPr>
          <p:nvPr/>
        </p:nvPicPr>
        <p:blipFill rotWithShape="1">
          <a:blip r:embed="rId3">
            <a:alphaModFix amt="70000"/>
          </a:blip>
          <a:srcRect l="26009" t="15891" r="31413" b="15765"/>
          <a:stretch/>
        </p:blipFill>
        <p:spPr>
          <a:xfrm>
            <a:off x="5800176" y="1234455"/>
            <a:ext cx="2313378" cy="2088755"/>
          </a:xfrm>
          <a:prstGeom prst="rect">
            <a:avLst/>
          </a:prstGeom>
        </p:spPr>
      </p:pic>
      <p:pic>
        <p:nvPicPr>
          <p:cNvPr id="3" name="Picture 2" descr="A blue and white cover with text and images of buildings and a road&#10;&#10;Description automatically generated">
            <a:extLst>
              <a:ext uri="{FF2B5EF4-FFF2-40B4-BE49-F238E27FC236}">
                <a16:creationId xmlns:a16="http://schemas.microsoft.com/office/drawing/2014/main" id="{50D8C2EC-1616-4209-972F-B1FEECBFCB5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6607092" y="3557457"/>
            <a:ext cx="1682915" cy="1203170"/>
          </a:xfrm>
          <a:prstGeom prst="rect">
            <a:avLst/>
          </a:prstGeom>
        </p:spPr>
      </p:pic>
      <p:pic>
        <p:nvPicPr>
          <p:cNvPr id="4" name="Picture 3" descr="A close-up of a card&#10;&#10;Description automatically generated">
            <a:extLst>
              <a:ext uri="{FF2B5EF4-FFF2-40B4-BE49-F238E27FC236}">
                <a16:creationId xmlns:a16="http://schemas.microsoft.com/office/drawing/2014/main" id="{61A6BB48-07C6-E3F2-01B7-2F51FB4FCD82}"/>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9108127" y="1897400"/>
            <a:ext cx="2903564" cy="1633254"/>
          </a:xfrm>
          <a:prstGeom prst="rect">
            <a:avLst/>
          </a:prstGeom>
        </p:spPr>
      </p:pic>
      <p:sp>
        <p:nvSpPr>
          <p:cNvPr id="6" name="TextBox 5">
            <a:extLst>
              <a:ext uri="{FF2B5EF4-FFF2-40B4-BE49-F238E27FC236}">
                <a16:creationId xmlns:a16="http://schemas.microsoft.com/office/drawing/2014/main" id="{A93DEDA9-2814-C595-F9C8-F8EDBA417980}"/>
              </a:ext>
            </a:extLst>
          </p:cNvPr>
          <p:cNvSpPr txBox="1"/>
          <p:nvPr/>
        </p:nvSpPr>
        <p:spPr>
          <a:xfrm>
            <a:off x="6043362" y="5646901"/>
            <a:ext cx="6098058" cy="923330"/>
          </a:xfrm>
          <a:prstGeom prst="rect">
            <a:avLst/>
          </a:prstGeom>
          <a:noFill/>
        </p:spPr>
        <p:txBody>
          <a:bodyPr wrap="square">
            <a:spAutoFit/>
          </a:bodyPr>
          <a:lstStyle/>
          <a:p>
            <a:br>
              <a:rPr lang="en-GB" dirty="0">
                <a:effectLst/>
                <a:latin typeface="Helvetica" pitchFamily="2" charset="0"/>
              </a:rPr>
            </a:br>
            <a:endParaRPr lang="en-GB" dirty="0">
              <a:effectLst/>
              <a:latin typeface="Helvetica" pitchFamily="2" charset="0"/>
            </a:endParaRPr>
          </a:p>
          <a:p>
            <a:pPr algn="ctr"/>
            <a:r>
              <a:rPr lang="en-GB" sz="1600" dirty="0">
                <a:effectLst/>
                <a:latin typeface="Gill Sans MT" panose="020B0502020104020203" pitchFamily="34" charset="77"/>
              </a:rPr>
              <a:t>(He and Prasad, 2022; Prasad et al., 2023; </a:t>
            </a:r>
            <a:r>
              <a:rPr lang="en-GB" sz="1600" dirty="0" err="1">
                <a:effectLst/>
                <a:latin typeface="Gill Sans MT" panose="020B0502020104020203" pitchFamily="34" charset="77"/>
              </a:rPr>
              <a:t>Satola</a:t>
            </a:r>
            <a:r>
              <a:rPr lang="en-GB" sz="1600" dirty="0">
                <a:effectLst/>
                <a:latin typeface="Gill Sans MT" panose="020B0502020104020203" pitchFamily="34" charset="77"/>
              </a:rPr>
              <a:t>, et al., 2022).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6146" name="Picture 3" descr="Two bussiness people working at a table">
            <a:extLst>
              <a:ext uri="{FF2B5EF4-FFF2-40B4-BE49-F238E27FC236}">
                <a16:creationId xmlns:a16="http://schemas.microsoft.com/office/drawing/2014/main" id="{FF543453-541D-2E83-5CD6-EDD2A97E7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357188"/>
            <a:ext cx="420687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D90F55B3-52D5-75D6-30A7-F6241018EA8E}"/>
              </a:ext>
            </a:extLst>
          </p:cNvPr>
          <p:cNvSpPr>
            <a:spLocks noGrp="1"/>
          </p:cNvSpPr>
          <p:nvPr>
            <p:ph type="title"/>
          </p:nvPr>
        </p:nvSpPr>
        <p:spPr>
          <a:xfrm>
            <a:off x="1513359" y="1247818"/>
            <a:ext cx="3168650" cy="1347788"/>
          </a:xfrm>
        </p:spPr>
        <p:txBody>
          <a:bodyPr>
            <a:normAutofit fontScale="90000"/>
          </a:bodyPr>
          <a:lstStyle/>
          <a:p>
            <a:pPr eaLnBrk="1" fontAlgn="auto">
              <a:spcBef>
                <a:spcPts val="0"/>
              </a:spcBef>
              <a:spcAft>
                <a:spcPts val="0"/>
              </a:spcAft>
              <a:defRPr/>
            </a:pPr>
            <a:r>
              <a:rPr sz="4200" b="1" dirty="0">
                <a:solidFill>
                  <a:srgbClr val="00B0F0"/>
                </a:solidFill>
                <a:latin typeface="Arial Black" panose="020B0A04020102020204" pitchFamily="34" charset="0"/>
              </a:rPr>
              <a:t>RESEARCH PROBLEM</a:t>
            </a:r>
            <a:r>
              <a:rPr lang="en-US" sz="4200" b="1" dirty="0">
                <a:solidFill>
                  <a:srgbClr val="00B0F0"/>
                </a:solidFill>
                <a:latin typeface="Arial Black" panose="020B0A04020102020204" pitchFamily="34" charset="0"/>
              </a:rPr>
              <a:t>?</a:t>
            </a:r>
            <a:endParaRPr sz="4200" b="1" dirty="0">
              <a:solidFill>
                <a:srgbClr val="00B0F0"/>
              </a:solidFill>
              <a:latin typeface="Arial Black" panose="020B0A04020102020204" pitchFamily="34" charset="0"/>
            </a:endParaRPr>
          </a:p>
        </p:txBody>
      </p:sp>
      <p:sp>
        <p:nvSpPr>
          <p:cNvPr id="4" name="Title 3">
            <a:extLst>
              <a:ext uri="{FF2B5EF4-FFF2-40B4-BE49-F238E27FC236}">
                <a16:creationId xmlns:a16="http://schemas.microsoft.com/office/drawing/2014/main" id="{4772A9AB-4C9F-A55F-665C-D130C4BAACFF}"/>
              </a:ext>
            </a:extLst>
          </p:cNvPr>
          <p:cNvSpPr txBox="1">
            <a:spLocks/>
          </p:cNvSpPr>
          <p:nvPr/>
        </p:nvSpPr>
        <p:spPr>
          <a:xfrm>
            <a:off x="824857" y="3554455"/>
            <a:ext cx="10245725" cy="2166937"/>
          </a:xfrm>
          <a:prstGeom prst="rect">
            <a:avLst/>
          </a:prstGeom>
          <a:effectLst/>
        </p:spPr>
        <p:txBody>
          <a:bodyPr lIns="0" tIns="192024" rIns="0" bIns="0" anchor="t"/>
          <a:lstStyle>
            <a:lvl1pPr algn="l" defTabSz="914318" rtl="0" eaLnBrk="1" latinLnBrk="0" hangingPunct="1">
              <a:lnSpc>
                <a:spcPct val="80000"/>
              </a:lnSpc>
              <a:spcBef>
                <a:spcPct val="0"/>
              </a:spcBef>
              <a:buNone/>
              <a:defRPr sz="3600" kern="1200" spc="0" baseline="0">
                <a:solidFill>
                  <a:schemeClr val="tx1"/>
                </a:solidFill>
                <a:latin typeface="+mj-lt"/>
                <a:ea typeface="+mj-ea"/>
                <a:cs typeface="+mj-cs"/>
              </a:defRPr>
            </a:lvl1pPr>
          </a:lstStyle>
          <a:p>
            <a:pPr marL="342900" indent="-342900" algn="just" fontAlgn="auto">
              <a:lnSpc>
                <a:spcPct val="100000"/>
              </a:lnSpc>
              <a:spcAft>
                <a:spcPts val="0"/>
              </a:spcAft>
              <a:buFont typeface="Arial" panose="020B0604020202020204" pitchFamily="34" charset="0"/>
              <a:buChar char="•"/>
              <a:defRPr/>
            </a:pPr>
            <a:r>
              <a:rPr lang="en-GB" sz="2000" b="0" strike="noStrike" spc="-1" dirty="0">
                <a:latin typeface="Gill Sans MT" panose="020B0502020104020203" pitchFamily="34" charset="77"/>
              </a:rPr>
              <a:t>Although new research is beginning to examine how design professionals visualise energy in buildings (Oliveira et al., 2023), there have been </a:t>
            </a:r>
            <a:r>
              <a:rPr lang="en-GB" sz="2400" b="1" strike="noStrike" spc="-1" dirty="0">
                <a:solidFill>
                  <a:srgbClr val="FF40FF"/>
                </a:solidFill>
                <a:latin typeface="Gill Sans MT" panose="020B0502020104020203" pitchFamily="34" charset="77"/>
              </a:rPr>
              <a:t>no analytical accounts or reviews of visual practices emerging for carbon reduction </a:t>
            </a:r>
            <a:r>
              <a:rPr lang="en-GB" sz="2000" b="0" strike="noStrike" spc="-1" dirty="0">
                <a:latin typeface="Gill Sans MT" panose="020B0502020104020203" pitchFamily="34" charset="77"/>
              </a:rPr>
              <a:t>in design. </a:t>
            </a:r>
          </a:p>
          <a:p>
            <a:pPr algn="just" fontAlgn="auto">
              <a:lnSpc>
                <a:spcPct val="100000"/>
              </a:lnSpc>
              <a:spcAft>
                <a:spcPts val="0"/>
              </a:spcAft>
              <a:defRPr/>
            </a:pPr>
            <a:endParaRPr lang="en-GB" sz="2000" b="0" strike="noStrike" spc="-1" dirty="0">
              <a:latin typeface="Gill Sans MT" panose="020B0502020104020203" pitchFamily="34" charset="77"/>
            </a:endParaRPr>
          </a:p>
          <a:p>
            <a:pPr marL="342900" indent="-342900" algn="just" fontAlgn="auto">
              <a:lnSpc>
                <a:spcPct val="100000"/>
              </a:lnSpc>
              <a:spcAft>
                <a:spcPts val="0"/>
              </a:spcAft>
              <a:buFont typeface="Arial" panose="020B0604020202020204" pitchFamily="34" charset="0"/>
              <a:buChar char="•"/>
              <a:defRPr/>
            </a:pPr>
            <a:r>
              <a:rPr lang="en-GB" sz="2000" spc="-1" dirty="0">
                <a:latin typeface="Gill Sans MT" panose="020B0502020104020203" pitchFamily="34" charset="77"/>
              </a:rPr>
              <a:t>This is problematic as the d</a:t>
            </a:r>
            <a:r>
              <a:rPr lang="en-GB" sz="2000" b="0" strike="noStrike" spc="-1" dirty="0">
                <a:latin typeface="Gill Sans MT" panose="020B0502020104020203" pitchFamily="34" charset="77"/>
              </a:rPr>
              <a:t>esign of buildings is characterised by a reflective, tacit, and highly visual design practice + as understandings of carbon reduction/low carbon become taken for granted and visually ingrained</a:t>
            </a:r>
          </a:p>
          <a:p>
            <a:pPr marL="342900" indent="-342900" algn="just" fontAlgn="auto">
              <a:lnSpc>
                <a:spcPct val="100000"/>
              </a:lnSpc>
              <a:spcAft>
                <a:spcPts val="0"/>
              </a:spcAft>
              <a:buFont typeface="Arial" panose="020B0604020202020204" pitchFamily="34" charset="0"/>
              <a:buChar char="•"/>
              <a:defRPr/>
            </a:pPr>
            <a:endParaRPr lang="en-GB" sz="2000" dirty="0">
              <a:latin typeface="+mn-lt"/>
              <a:cs typeface="Calibri" panose="020F0502020204030204"/>
            </a:endParaRPr>
          </a:p>
          <a:p>
            <a:pPr algn="just" fontAlgn="auto">
              <a:lnSpc>
                <a:spcPct val="100000"/>
              </a:lnSpc>
              <a:spcAft>
                <a:spcPts val="0"/>
              </a:spcAft>
              <a:defRPr/>
            </a:pPr>
            <a:endParaRPr lang="en-GB" sz="2000" dirty="0">
              <a:latin typeface="+mn-lt"/>
            </a:endParaRPr>
          </a:p>
          <a:p>
            <a:pPr algn="just" fontAlgn="auto">
              <a:lnSpc>
                <a:spcPct val="100000"/>
              </a:lnSpc>
              <a:spcAft>
                <a:spcPts val="0"/>
              </a:spcAft>
              <a:defRPr/>
            </a:pPr>
            <a:endParaRPr lang="en-GB" sz="2000" dirty="0">
              <a:latin typeface="+mn-lt"/>
            </a:endParaRPr>
          </a:p>
          <a:p>
            <a:pPr algn="just" fontAlgn="auto">
              <a:lnSpc>
                <a:spcPct val="100000"/>
              </a:lnSpc>
              <a:spcAft>
                <a:spcPts val="0"/>
              </a:spcAft>
              <a:defRPr/>
            </a:pPr>
            <a:endParaRPr lang="en-GB" sz="2000" dirty="0">
              <a:latin typeface="+mn-lt"/>
              <a:cs typeface="Calibri" panose="020F0502020204030204"/>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298F0889-9566-4388-9287-29CCB1BA6CB3}"/>
              </a:ext>
            </a:extLst>
          </p:cNvPr>
          <p:cNvSpPr txBox="1">
            <a:spLocks noChangeArrowheads="1"/>
          </p:cNvSpPr>
          <p:nvPr/>
        </p:nvSpPr>
        <p:spPr bwMode="auto">
          <a:xfrm>
            <a:off x="785813" y="638175"/>
            <a:ext cx="35242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2024" rIns="0" bIns="0"/>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lnSpc>
                <a:spcPct val="80000"/>
              </a:lnSpc>
            </a:pPr>
            <a:r>
              <a:rPr lang="en-US" altLang="en-US" sz="4200" dirty="0">
                <a:solidFill>
                  <a:srgbClr val="00B0F0"/>
                </a:solidFill>
                <a:latin typeface="Arial Black" panose="020B0A04020102020204" pitchFamily="34" charset="0"/>
              </a:rPr>
              <a:t>APPROACH</a:t>
            </a:r>
          </a:p>
        </p:txBody>
      </p:sp>
      <p:sp>
        <p:nvSpPr>
          <p:cNvPr id="11" name="Rounded Rectangle 4">
            <a:extLst>
              <a:ext uri="{FF2B5EF4-FFF2-40B4-BE49-F238E27FC236}">
                <a16:creationId xmlns:a16="http://schemas.microsoft.com/office/drawing/2014/main" id="{93AE5392-1C29-DB65-FDE4-7DAD2527C985}"/>
              </a:ext>
            </a:extLst>
          </p:cNvPr>
          <p:cNvSpPr/>
          <p:nvPr/>
        </p:nvSpPr>
        <p:spPr>
          <a:xfrm>
            <a:off x="4960938" y="703263"/>
            <a:ext cx="6061075" cy="625475"/>
          </a:xfrm>
          <a:prstGeom prst="roundRect">
            <a:avLst/>
          </a:prstGeom>
          <a:solidFill>
            <a:srgbClr val="FFFFFF"/>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lIns="91440" tIns="45720" rIns="91440" bIns="45720" anchor="ctr"/>
          <a:lstStyle/>
          <a:p>
            <a:pPr algn="ctr" defTabSz="914330" eaLnBrk="1" fontAlgn="auto" hangingPunct="1">
              <a:spcBef>
                <a:spcPts val="0"/>
              </a:spcBef>
              <a:spcAft>
                <a:spcPts val="0"/>
              </a:spcAft>
              <a:defRPr/>
            </a:pPr>
            <a:r>
              <a:rPr lang="en-GB" sz="2000" b="1" kern="0">
                <a:latin typeface="Arial" panose="020B0604020202020204"/>
              </a:rPr>
              <a:t>Semi-Systematic, Narrative Literature Review Approach </a:t>
            </a:r>
            <a:r>
              <a:rPr lang="en-GB" sz="1400" kern="0">
                <a:latin typeface="Arial" panose="020B0604020202020204"/>
              </a:rPr>
              <a:t>(Anthony, 2023; </a:t>
            </a:r>
            <a:r>
              <a:rPr lang="en-GB" sz="1400" kern="0" err="1">
                <a:latin typeface="Arial" panose="020B0604020202020204"/>
              </a:rPr>
              <a:t>Vågerö</a:t>
            </a:r>
            <a:r>
              <a:rPr lang="en-GB" sz="1400" kern="0">
                <a:latin typeface="Arial" panose="020B0604020202020204"/>
              </a:rPr>
              <a:t> and </a:t>
            </a:r>
            <a:r>
              <a:rPr lang="en-GB" sz="1400" kern="0" err="1">
                <a:latin typeface="Arial" panose="020B0604020202020204"/>
              </a:rPr>
              <a:t>Zeyringer</a:t>
            </a:r>
            <a:r>
              <a:rPr lang="en-GB" sz="1400" kern="0">
                <a:latin typeface="Arial" panose="020B0604020202020204"/>
              </a:rPr>
              <a:t>, 2023).</a:t>
            </a:r>
            <a:endParaRPr lang="en-GB" sz="1400" kern="0">
              <a:latin typeface="Arial" panose="020B0604020202020204"/>
              <a:cs typeface="Arial"/>
            </a:endParaRPr>
          </a:p>
        </p:txBody>
      </p:sp>
      <p:sp>
        <p:nvSpPr>
          <p:cNvPr id="12" name="Rounded Rectangle 8">
            <a:extLst>
              <a:ext uri="{FF2B5EF4-FFF2-40B4-BE49-F238E27FC236}">
                <a16:creationId xmlns:a16="http://schemas.microsoft.com/office/drawing/2014/main" id="{2EDA398D-E457-A2C5-F2FC-A3AC2745E57E}"/>
              </a:ext>
            </a:extLst>
          </p:cNvPr>
          <p:cNvSpPr/>
          <p:nvPr/>
        </p:nvSpPr>
        <p:spPr>
          <a:xfrm>
            <a:off x="4141788" y="1654175"/>
            <a:ext cx="7720012" cy="2754313"/>
          </a:xfrm>
          <a:prstGeom prst="roundRect">
            <a:avLst/>
          </a:prstGeom>
          <a:solidFill>
            <a:srgbClr val="FFFFFF"/>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914330" eaLnBrk="1" fontAlgn="auto" hangingPunct="1">
              <a:spcBef>
                <a:spcPts val="0"/>
              </a:spcBef>
              <a:spcAft>
                <a:spcPts val="0"/>
              </a:spcAft>
              <a:defRPr/>
            </a:pPr>
            <a:endParaRPr lang="en-GB" sz="2000" b="1" kern="0">
              <a:solidFill>
                <a:srgbClr val="0176AD">
                  <a:lumMod val="75000"/>
                </a:srgbClr>
              </a:solidFill>
              <a:latin typeface="Arial" panose="020B0604020202020204"/>
            </a:endParaRPr>
          </a:p>
        </p:txBody>
      </p:sp>
      <p:sp>
        <p:nvSpPr>
          <p:cNvPr id="13" name="Down Arrow 12">
            <a:extLst>
              <a:ext uri="{FF2B5EF4-FFF2-40B4-BE49-F238E27FC236}">
                <a16:creationId xmlns:a16="http://schemas.microsoft.com/office/drawing/2014/main" id="{16594374-D422-A702-1A85-69B82AF7E5FF}"/>
              </a:ext>
            </a:extLst>
          </p:cNvPr>
          <p:cNvSpPr/>
          <p:nvPr/>
        </p:nvSpPr>
        <p:spPr>
          <a:xfrm>
            <a:off x="7878517" y="4460875"/>
            <a:ext cx="234950" cy="441325"/>
          </a:xfrm>
          <a:prstGeom prst="downArrow">
            <a:avLst/>
          </a:prstGeom>
          <a:solidFill>
            <a:schemeClr val="tx1"/>
          </a:solidFill>
          <a:ln>
            <a:solidFill>
              <a:schemeClr val="tx1"/>
            </a:solidFill>
          </a:ln>
          <a:effectLst>
            <a:outerShdw blurRad="63500" sx="102000" sy="102000" algn="ctr" rotWithShape="0">
              <a:prstClr val="black">
                <a:alpha val="40000"/>
              </a:prstClr>
            </a:outerShdw>
          </a:effectLst>
        </p:spPr>
        <p:txBody>
          <a:bodyPr anchor="ctr"/>
          <a:lstStyle/>
          <a:p>
            <a:pPr algn="ctr" defTabSz="914330" eaLnBrk="1" fontAlgn="auto" hangingPunct="1">
              <a:spcBef>
                <a:spcPts val="0"/>
              </a:spcBef>
              <a:spcAft>
                <a:spcPts val="0"/>
              </a:spcAft>
              <a:defRPr/>
            </a:pPr>
            <a:endParaRPr lang="en-GB" kern="0">
              <a:solidFill>
                <a:srgbClr val="FCFFFF"/>
              </a:solidFill>
              <a:latin typeface="Arial" panose="020B0604020202020204"/>
            </a:endParaRPr>
          </a:p>
        </p:txBody>
      </p:sp>
      <p:sp>
        <p:nvSpPr>
          <p:cNvPr id="14" name="Rounded Rectangle 13">
            <a:extLst>
              <a:ext uri="{FF2B5EF4-FFF2-40B4-BE49-F238E27FC236}">
                <a16:creationId xmlns:a16="http://schemas.microsoft.com/office/drawing/2014/main" id="{585D5882-A208-F8F5-A378-AC277E602261}"/>
              </a:ext>
            </a:extLst>
          </p:cNvPr>
          <p:cNvSpPr/>
          <p:nvPr/>
        </p:nvSpPr>
        <p:spPr>
          <a:xfrm>
            <a:off x="4852742" y="4927600"/>
            <a:ext cx="6288088" cy="1520825"/>
          </a:xfrm>
          <a:prstGeom prst="roundRect">
            <a:avLst/>
          </a:prstGeom>
          <a:solidFill>
            <a:srgbClr val="FFFFFF"/>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lIns="91440" tIns="45720" rIns="91440" bIns="45720" anchor="ctr"/>
          <a:lstStyle/>
          <a:p>
            <a:pPr algn="ctr" defTabSz="914330" eaLnBrk="1" fontAlgn="auto" hangingPunct="1">
              <a:spcBef>
                <a:spcPts val="0"/>
              </a:spcBef>
              <a:spcAft>
                <a:spcPts val="0"/>
              </a:spcAft>
              <a:defRPr/>
            </a:pPr>
            <a:r>
              <a:rPr lang="en-GB" sz="2000" b="1" kern="0" dirty="0">
                <a:solidFill>
                  <a:srgbClr val="FF40FF"/>
                </a:solidFill>
                <a:latin typeface="Gill Sans MT" panose="020B0502020104020203" pitchFamily="34" charset="77"/>
              </a:rPr>
              <a:t>Exploring Contextual and Conceptual dimensions and how visual representations are employed to address carbon reduction in real-world settings</a:t>
            </a:r>
          </a:p>
        </p:txBody>
      </p:sp>
      <p:sp>
        <p:nvSpPr>
          <p:cNvPr id="15" name="Rounded Rectangle 9">
            <a:extLst>
              <a:ext uri="{FF2B5EF4-FFF2-40B4-BE49-F238E27FC236}">
                <a16:creationId xmlns:a16="http://schemas.microsoft.com/office/drawing/2014/main" id="{7A2B39D1-DFA2-B0E7-E675-544419E3C342}"/>
              </a:ext>
            </a:extLst>
          </p:cNvPr>
          <p:cNvSpPr/>
          <p:nvPr/>
        </p:nvSpPr>
        <p:spPr>
          <a:xfrm>
            <a:off x="4440238" y="2541588"/>
            <a:ext cx="1655762" cy="1612900"/>
          </a:xfrm>
          <a:prstGeom prst="roundRect">
            <a:avLst/>
          </a:prstGeom>
          <a:noFill/>
          <a:ln w="9525" cap="flat" cmpd="sng" algn="ctr">
            <a:solidFill>
              <a:schemeClr val="tx1"/>
            </a:solidFill>
            <a:prstDash val="solid"/>
            <a:round/>
            <a:headEnd type="none" w="med" len="med"/>
            <a:tailEnd type="none" w="med" len="med"/>
          </a:ln>
          <a:effectLst/>
        </p:spPr>
        <p:txBody>
          <a:bodyPr anchor="ctr"/>
          <a:lstStyle/>
          <a:p>
            <a:pPr algn="ctr" defTabSz="914330" eaLnBrk="1" fontAlgn="auto" hangingPunct="1">
              <a:spcBef>
                <a:spcPts val="0"/>
              </a:spcBef>
              <a:spcAft>
                <a:spcPts val="0"/>
              </a:spcAft>
              <a:defRPr/>
            </a:pPr>
            <a:r>
              <a:rPr lang="en-GB" b="1" kern="0">
                <a:latin typeface="Arial" panose="020B0604020202020204"/>
              </a:rPr>
              <a:t>Empirical Studies</a:t>
            </a:r>
            <a:endParaRPr lang="en-GB" sz="900" kern="0">
              <a:latin typeface="Helvetica" pitchFamily="2" charset="0"/>
            </a:endParaRPr>
          </a:p>
        </p:txBody>
      </p:sp>
      <p:sp>
        <p:nvSpPr>
          <p:cNvPr id="16" name="Rounded Rectangle 10">
            <a:extLst>
              <a:ext uri="{FF2B5EF4-FFF2-40B4-BE49-F238E27FC236}">
                <a16:creationId xmlns:a16="http://schemas.microsoft.com/office/drawing/2014/main" id="{D23E90C2-8CCC-CBBB-8B34-1C14115F2D8A}"/>
              </a:ext>
            </a:extLst>
          </p:cNvPr>
          <p:cNvSpPr/>
          <p:nvPr/>
        </p:nvSpPr>
        <p:spPr>
          <a:xfrm>
            <a:off x="6216650" y="2541588"/>
            <a:ext cx="1682750" cy="1612900"/>
          </a:xfrm>
          <a:prstGeom prst="roundRect">
            <a:avLst/>
          </a:prstGeom>
          <a:noFill/>
          <a:ln w="9525" cap="flat" cmpd="sng" algn="ctr">
            <a:solidFill>
              <a:schemeClr val="tx1"/>
            </a:solidFill>
            <a:prstDash val="solid"/>
            <a:round/>
            <a:headEnd type="none" w="med" len="med"/>
            <a:tailEnd type="none" w="med" len="med"/>
          </a:ln>
          <a:effectLst/>
        </p:spPr>
        <p:txBody>
          <a:bodyPr anchor="ctr"/>
          <a:lstStyle/>
          <a:p>
            <a:pPr algn="ctr" defTabSz="914330" eaLnBrk="1" fontAlgn="auto" hangingPunct="1">
              <a:spcBef>
                <a:spcPts val="0"/>
              </a:spcBef>
              <a:spcAft>
                <a:spcPts val="0"/>
              </a:spcAft>
              <a:defRPr/>
            </a:pPr>
            <a:r>
              <a:rPr lang="en-GB" b="1" kern="0">
                <a:latin typeface="Arial" panose="020B0604020202020204"/>
              </a:rPr>
              <a:t>Case Studies</a:t>
            </a:r>
            <a:endParaRPr lang="en-GB" sz="1000" kern="0">
              <a:latin typeface="Arial" panose="020B0604020202020204"/>
            </a:endParaRPr>
          </a:p>
        </p:txBody>
      </p:sp>
      <p:sp>
        <p:nvSpPr>
          <p:cNvPr id="17" name="Rounded Rectangle 11">
            <a:extLst>
              <a:ext uri="{FF2B5EF4-FFF2-40B4-BE49-F238E27FC236}">
                <a16:creationId xmlns:a16="http://schemas.microsoft.com/office/drawing/2014/main" id="{D050A5CA-E92E-D16E-C1CE-88D6CF3E1EF2}"/>
              </a:ext>
            </a:extLst>
          </p:cNvPr>
          <p:cNvSpPr/>
          <p:nvPr/>
        </p:nvSpPr>
        <p:spPr>
          <a:xfrm>
            <a:off x="8002588" y="2541588"/>
            <a:ext cx="1719262" cy="1612900"/>
          </a:xfrm>
          <a:prstGeom prst="roundRect">
            <a:avLst/>
          </a:prstGeom>
          <a:noFill/>
          <a:ln w="9525" cap="flat" cmpd="sng" algn="ctr">
            <a:solidFill>
              <a:schemeClr val="tx1"/>
            </a:solidFill>
            <a:prstDash val="solid"/>
            <a:round/>
            <a:headEnd type="none" w="med" len="med"/>
            <a:tailEnd type="none" w="med" len="med"/>
          </a:ln>
          <a:effectLst/>
        </p:spPr>
        <p:txBody>
          <a:bodyPr anchor="ctr"/>
          <a:lstStyle/>
          <a:p>
            <a:pPr algn="ctr" defTabSz="914330" eaLnBrk="1" fontAlgn="auto" hangingPunct="1">
              <a:spcBef>
                <a:spcPts val="0"/>
              </a:spcBef>
              <a:spcAft>
                <a:spcPts val="0"/>
              </a:spcAft>
              <a:defRPr/>
            </a:pPr>
            <a:r>
              <a:rPr lang="en-GB" b="1" kern="0">
                <a:latin typeface="Arial" panose="020B0604020202020204"/>
              </a:rPr>
              <a:t>Theoretical Frameworks</a:t>
            </a:r>
            <a:endParaRPr lang="en-GB" sz="1000" b="1" kern="0">
              <a:latin typeface="Arial" panose="020B0604020202020204"/>
            </a:endParaRPr>
          </a:p>
        </p:txBody>
      </p:sp>
      <p:sp>
        <p:nvSpPr>
          <p:cNvPr id="18" name="Rounded Rectangle 21">
            <a:extLst>
              <a:ext uri="{FF2B5EF4-FFF2-40B4-BE49-F238E27FC236}">
                <a16:creationId xmlns:a16="http://schemas.microsoft.com/office/drawing/2014/main" id="{68FA4CFC-7CAA-3E8F-A2EF-22EDF966BA32}"/>
              </a:ext>
            </a:extLst>
          </p:cNvPr>
          <p:cNvSpPr/>
          <p:nvPr/>
        </p:nvSpPr>
        <p:spPr>
          <a:xfrm>
            <a:off x="4440238" y="1952625"/>
            <a:ext cx="7102475" cy="493713"/>
          </a:xfrm>
          <a:prstGeom prst="roundRect">
            <a:avLst/>
          </a:prstGeom>
          <a:noFill/>
          <a:ln w="9525" cap="flat" cmpd="sng" algn="ctr">
            <a:solidFill>
              <a:schemeClr val="tx1"/>
            </a:solidFill>
            <a:prstDash val="solid"/>
            <a:round/>
            <a:headEnd type="none" w="med" len="med"/>
            <a:tailEnd type="none" w="med" len="med"/>
          </a:ln>
          <a:effectLst/>
        </p:spPr>
        <p:txBody>
          <a:bodyPr anchor="ctr"/>
          <a:lstStyle/>
          <a:p>
            <a:pPr algn="ctr" defTabSz="914330" eaLnBrk="1" fontAlgn="auto" hangingPunct="1">
              <a:spcBef>
                <a:spcPts val="0"/>
              </a:spcBef>
              <a:spcAft>
                <a:spcPts val="0"/>
              </a:spcAft>
              <a:defRPr/>
            </a:pPr>
            <a:r>
              <a:rPr lang="en-GB" sz="2000" b="1" kern="0">
                <a:latin typeface="Arial" panose="020B0604020202020204"/>
              </a:rPr>
              <a:t>Including</a:t>
            </a:r>
          </a:p>
        </p:txBody>
      </p:sp>
      <p:sp>
        <p:nvSpPr>
          <p:cNvPr id="19" name="Rounded Rectangle 11">
            <a:extLst>
              <a:ext uri="{FF2B5EF4-FFF2-40B4-BE49-F238E27FC236}">
                <a16:creationId xmlns:a16="http://schemas.microsoft.com/office/drawing/2014/main" id="{777E60F2-70C5-3742-4B92-C02D4591BDA0}"/>
              </a:ext>
            </a:extLst>
          </p:cNvPr>
          <p:cNvSpPr/>
          <p:nvPr/>
        </p:nvSpPr>
        <p:spPr>
          <a:xfrm>
            <a:off x="9823450" y="2542035"/>
            <a:ext cx="1719263" cy="1612900"/>
          </a:xfrm>
          <a:prstGeom prst="roundRect">
            <a:avLst/>
          </a:prstGeom>
          <a:noFill/>
          <a:ln w="9525" cap="flat" cmpd="sng" algn="ctr">
            <a:solidFill>
              <a:schemeClr val="tx1"/>
            </a:solidFill>
            <a:prstDash val="solid"/>
            <a:round/>
            <a:headEnd type="none" w="med" len="med"/>
            <a:tailEnd type="none" w="med" len="med"/>
          </a:ln>
          <a:effectLst/>
        </p:spPr>
        <p:txBody>
          <a:bodyPr anchor="ctr"/>
          <a:lstStyle/>
          <a:p>
            <a:pPr algn="ctr" defTabSz="914330" eaLnBrk="1" fontAlgn="auto" hangingPunct="1">
              <a:spcBef>
                <a:spcPts val="0"/>
              </a:spcBef>
              <a:spcAft>
                <a:spcPts val="0"/>
              </a:spcAft>
              <a:defRPr/>
            </a:pPr>
            <a:r>
              <a:rPr lang="en-GB" b="1" kern="0">
                <a:latin typeface="Arial" panose="020B0604020202020204"/>
              </a:rPr>
              <a:t>Conceptual Discussions</a:t>
            </a:r>
            <a:endParaRPr lang="en-GB" sz="1000" b="1" kern="0">
              <a:latin typeface="Arial" panose="020B0604020202020204"/>
            </a:endParaRPr>
          </a:p>
        </p:txBody>
      </p:sp>
      <p:sp>
        <p:nvSpPr>
          <p:cNvPr id="2" name="TextBox 1">
            <a:extLst>
              <a:ext uri="{FF2B5EF4-FFF2-40B4-BE49-F238E27FC236}">
                <a16:creationId xmlns:a16="http://schemas.microsoft.com/office/drawing/2014/main" id="{21F49C44-D941-D826-4BD9-81CB5F126358}"/>
              </a:ext>
            </a:extLst>
          </p:cNvPr>
          <p:cNvSpPr txBox="1"/>
          <p:nvPr/>
        </p:nvSpPr>
        <p:spPr>
          <a:xfrm>
            <a:off x="860738" y="213789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a:rPr>
              <a:t>International Studies</a:t>
            </a:r>
            <a:endParaRPr lang="en-US">
              <a:latin typeface="Arial"/>
              <a:cs typeface="Arial"/>
            </a:endParaRPr>
          </a:p>
        </p:txBody>
      </p:sp>
      <p:sp>
        <p:nvSpPr>
          <p:cNvPr id="3" name="TextBox 2">
            <a:extLst>
              <a:ext uri="{FF2B5EF4-FFF2-40B4-BE49-F238E27FC236}">
                <a16:creationId xmlns:a16="http://schemas.microsoft.com/office/drawing/2014/main" id="{7270239D-9B8D-F1EF-3636-543116E1C7FC}"/>
              </a:ext>
            </a:extLst>
          </p:cNvPr>
          <p:cNvSpPr txBox="1"/>
          <p:nvPr/>
        </p:nvSpPr>
        <p:spPr>
          <a:xfrm>
            <a:off x="860738" y="283549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a:rPr>
              <a:t>Time frame: The last 5 Years</a:t>
            </a:r>
            <a:endParaRPr lang="en-GB" b="1">
              <a:latin typeface="Arial"/>
              <a:cs typeface="Arial"/>
            </a:endParaRPr>
          </a:p>
        </p:txBody>
      </p:sp>
      <p:sp>
        <p:nvSpPr>
          <p:cNvPr id="5" name="Down Arrow 12">
            <a:extLst>
              <a:ext uri="{FF2B5EF4-FFF2-40B4-BE49-F238E27FC236}">
                <a16:creationId xmlns:a16="http://schemas.microsoft.com/office/drawing/2014/main" id="{6D5D011E-8061-6206-CCD9-A8FB0A1B4D88}"/>
              </a:ext>
            </a:extLst>
          </p:cNvPr>
          <p:cNvSpPr/>
          <p:nvPr/>
        </p:nvSpPr>
        <p:spPr>
          <a:xfrm rot="16200000">
            <a:off x="3714347" y="2110480"/>
            <a:ext cx="234950" cy="441325"/>
          </a:xfrm>
          <a:prstGeom prst="downArrow">
            <a:avLst/>
          </a:prstGeom>
          <a:solidFill>
            <a:schemeClr val="tx1"/>
          </a:solidFill>
          <a:ln>
            <a:solidFill>
              <a:schemeClr val="tx1"/>
            </a:solidFill>
          </a:ln>
          <a:effectLst>
            <a:outerShdw blurRad="63500" sx="102000" sy="102000" algn="ctr" rotWithShape="0">
              <a:prstClr val="black">
                <a:alpha val="40000"/>
              </a:prstClr>
            </a:outerShdw>
          </a:effectLst>
        </p:spPr>
        <p:txBody>
          <a:bodyPr anchor="ctr"/>
          <a:lstStyle/>
          <a:p>
            <a:pPr algn="ctr" defTabSz="914330" eaLnBrk="1" fontAlgn="auto" hangingPunct="1">
              <a:spcBef>
                <a:spcPts val="0"/>
              </a:spcBef>
              <a:spcAft>
                <a:spcPts val="0"/>
              </a:spcAft>
              <a:defRPr/>
            </a:pPr>
            <a:endParaRPr lang="en-GB" kern="0">
              <a:solidFill>
                <a:srgbClr val="FCFFFF"/>
              </a:solidFill>
              <a:latin typeface="Arial" panose="020B0604020202020204"/>
            </a:endParaRPr>
          </a:p>
        </p:txBody>
      </p:sp>
      <p:sp>
        <p:nvSpPr>
          <p:cNvPr id="6" name="Down Arrow 12">
            <a:extLst>
              <a:ext uri="{FF2B5EF4-FFF2-40B4-BE49-F238E27FC236}">
                <a16:creationId xmlns:a16="http://schemas.microsoft.com/office/drawing/2014/main" id="{31F8960B-4067-64A5-1BD8-C9128B8BF90A}"/>
              </a:ext>
            </a:extLst>
          </p:cNvPr>
          <p:cNvSpPr/>
          <p:nvPr/>
        </p:nvSpPr>
        <p:spPr>
          <a:xfrm rot="16200000">
            <a:off x="3757276" y="2872480"/>
            <a:ext cx="234950" cy="441325"/>
          </a:xfrm>
          <a:prstGeom prst="downArrow">
            <a:avLst/>
          </a:prstGeom>
          <a:solidFill>
            <a:schemeClr val="tx1"/>
          </a:solidFill>
          <a:ln>
            <a:solidFill>
              <a:schemeClr val="tx1"/>
            </a:solidFill>
          </a:ln>
          <a:effectLst>
            <a:outerShdw blurRad="63500" sx="102000" sy="102000" algn="ctr" rotWithShape="0">
              <a:prstClr val="black">
                <a:alpha val="40000"/>
              </a:prstClr>
            </a:outerShdw>
          </a:effectLst>
        </p:spPr>
        <p:txBody>
          <a:bodyPr anchor="ctr"/>
          <a:lstStyle/>
          <a:p>
            <a:pPr algn="ctr" defTabSz="914330" eaLnBrk="1" fontAlgn="auto" hangingPunct="1">
              <a:spcBef>
                <a:spcPts val="0"/>
              </a:spcBef>
              <a:spcAft>
                <a:spcPts val="0"/>
              </a:spcAft>
              <a:defRPr/>
            </a:pPr>
            <a:endParaRPr lang="en-GB" kern="0">
              <a:solidFill>
                <a:srgbClr val="FCFFFF"/>
              </a:solidFill>
              <a:latin typeface="Arial" panose="020B0604020202020204"/>
            </a:endParaRPr>
          </a:p>
        </p:txBody>
      </p:sp>
      <p:sp>
        <p:nvSpPr>
          <p:cNvPr id="7" name="TextBox 6">
            <a:extLst>
              <a:ext uri="{FF2B5EF4-FFF2-40B4-BE49-F238E27FC236}">
                <a16:creationId xmlns:a16="http://schemas.microsoft.com/office/drawing/2014/main" id="{4DDF5F5B-EA5B-E5B9-0C08-646646CC0930}"/>
              </a:ext>
            </a:extLst>
          </p:cNvPr>
          <p:cNvSpPr txBox="1"/>
          <p:nvPr/>
        </p:nvSpPr>
        <p:spPr>
          <a:xfrm>
            <a:off x="892935" y="361896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a:rPr>
              <a:t>Built Environment Literature</a:t>
            </a:r>
            <a:endParaRPr lang="en-GB" b="1">
              <a:latin typeface="Arial"/>
              <a:cs typeface="Arial"/>
            </a:endParaRPr>
          </a:p>
        </p:txBody>
      </p:sp>
      <p:sp>
        <p:nvSpPr>
          <p:cNvPr id="8" name="Down Arrow 12">
            <a:extLst>
              <a:ext uri="{FF2B5EF4-FFF2-40B4-BE49-F238E27FC236}">
                <a16:creationId xmlns:a16="http://schemas.microsoft.com/office/drawing/2014/main" id="{1B14B0A4-A9D5-055D-8591-F8896AFD3AE8}"/>
              </a:ext>
            </a:extLst>
          </p:cNvPr>
          <p:cNvSpPr/>
          <p:nvPr/>
        </p:nvSpPr>
        <p:spPr>
          <a:xfrm rot="16200000">
            <a:off x="3714346" y="3613015"/>
            <a:ext cx="234950" cy="441325"/>
          </a:xfrm>
          <a:prstGeom prst="downArrow">
            <a:avLst/>
          </a:prstGeom>
          <a:solidFill>
            <a:schemeClr val="tx1"/>
          </a:solidFill>
          <a:ln>
            <a:solidFill>
              <a:schemeClr val="tx1"/>
            </a:solidFill>
          </a:ln>
          <a:effectLst>
            <a:outerShdw blurRad="63500" sx="102000" sy="102000" algn="ctr" rotWithShape="0">
              <a:prstClr val="black">
                <a:alpha val="40000"/>
              </a:prstClr>
            </a:outerShdw>
          </a:effectLst>
        </p:spPr>
        <p:txBody>
          <a:bodyPr anchor="ctr"/>
          <a:lstStyle/>
          <a:p>
            <a:pPr algn="ctr" defTabSz="914330" eaLnBrk="1" fontAlgn="auto" hangingPunct="1">
              <a:spcBef>
                <a:spcPts val="0"/>
              </a:spcBef>
              <a:spcAft>
                <a:spcPts val="0"/>
              </a:spcAft>
              <a:defRPr/>
            </a:pPr>
            <a:endParaRPr lang="en-GB" kern="0">
              <a:solidFill>
                <a:srgbClr val="FCFFFF"/>
              </a:solidFill>
              <a:latin typeface="Arial" panose="020B0604020202020204"/>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AEFED05C-8E77-C211-C333-5BC76448324E}"/>
              </a:ext>
            </a:extLst>
          </p:cNvPr>
          <p:cNvSpPr/>
          <p:nvPr/>
        </p:nvSpPr>
        <p:spPr>
          <a:xfrm>
            <a:off x="870480" y="1264321"/>
            <a:ext cx="10546291" cy="3087017"/>
          </a:xfrm>
          <a:prstGeom prst="roundRect">
            <a:avLst/>
          </a:prstGeom>
          <a:solidFill>
            <a:srgbClr val="FFFFFF"/>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914330" eaLnBrk="1" fontAlgn="auto" hangingPunct="1">
              <a:spcBef>
                <a:spcPts val="0"/>
              </a:spcBef>
              <a:spcAft>
                <a:spcPts val="0"/>
              </a:spcAft>
              <a:defRPr/>
            </a:pPr>
            <a:endParaRPr lang="en-GB" sz="2000" b="1" kern="0">
              <a:solidFill>
                <a:srgbClr val="0176AD">
                  <a:lumMod val="75000"/>
                </a:srgbClr>
              </a:solidFill>
              <a:latin typeface="Arial" panose="020B0604020202020204"/>
            </a:endParaRPr>
          </a:p>
        </p:txBody>
      </p:sp>
      <p:sp>
        <p:nvSpPr>
          <p:cNvPr id="12" name="Rounded Rectangle 9">
            <a:extLst>
              <a:ext uri="{FF2B5EF4-FFF2-40B4-BE49-F238E27FC236}">
                <a16:creationId xmlns:a16="http://schemas.microsoft.com/office/drawing/2014/main" id="{7872B094-33BC-FCAE-27E6-E4082831DA8A}"/>
              </a:ext>
            </a:extLst>
          </p:cNvPr>
          <p:cNvSpPr/>
          <p:nvPr/>
        </p:nvSpPr>
        <p:spPr>
          <a:xfrm>
            <a:off x="1069975" y="2488142"/>
            <a:ext cx="1838854" cy="1612900"/>
          </a:xfrm>
          <a:prstGeom prst="roundRect">
            <a:avLst/>
          </a:prstGeom>
          <a:noFill/>
          <a:ln w="9525" cap="flat" cmpd="sng" algn="ctr">
            <a:solidFill>
              <a:schemeClr val="tx1"/>
            </a:solidFill>
            <a:prstDash val="solid"/>
            <a:round/>
            <a:headEnd type="none" w="med" len="med"/>
            <a:tailEnd type="none" w="med" len="med"/>
          </a:ln>
          <a:effectLst/>
        </p:spPr>
        <p:txBody>
          <a:bodyPr lIns="91440" tIns="45720" rIns="91440" bIns="45720" anchor="ctr"/>
          <a:lstStyle/>
          <a:p>
            <a:pPr algn="ctr" defTabSz="914330" eaLnBrk="1" fontAlgn="auto" hangingPunct="1">
              <a:spcBef>
                <a:spcPts val="0"/>
              </a:spcBef>
              <a:spcAft>
                <a:spcPts val="0"/>
              </a:spcAft>
              <a:defRPr/>
            </a:pPr>
            <a:r>
              <a:rPr lang="en-GB">
                <a:solidFill>
                  <a:srgbClr val="000000"/>
                </a:solidFill>
                <a:latin typeface="WordVisi_MSFontService"/>
              </a:rPr>
              <a:t>Carbon visualisation</a:t>
            </a:r>
            <a:endParaRPr lang="en-GB" sz="900" kern="0">
              <a:latin typeface="Helvetica" pitchFamily="2" charset="0"/>
            </a:endParaRPr>
          </a:p>
        </p:txBody>
      </p:sp>
      <p:sp>
        <p:nvSpPr>
          <p:cNvPr id="13" name="Rounded Rectangle 10">
            <a:extLst>
              <a:ext uri="{FF2B5EF4-FFF2-40B4-BE49-F238E27FC236}">
                <a16:creationId xmlns:a16="http://schemas.microsoft.com/office/drawing/2014/main" id="{7E74B34F-2308-DAB4-5E6B-61122A7A6C08}"/>
              </a:ext>
            </a:extLst>
          </p:cNvPr>
          <p:cNvSpPr/>
          <p:nvPr/>
        </p:nvSpPr>
        <p:spPr>
          <a:xfrm>
            <a:off x="3052764" y="2498725"/>
            <a:ext cx="1910820" cy="1602317"/>
          </a:xfrm>
          <a:prstGeom prst="roundRect">
            <a:avLst/>
          </a:prstGeom>
          <a:noFill/>
          <a:ln w="9525" cap="flat" cmpd="sng" algn="ctr">
            <a:solidFill>
              <a:schemeClr val="tx1"/>
            </a:solidFill>
            <a:prstDash val="solid"/>
            <a:round/>
            <a:headEnd type="none" w="med" len="med"/>
            <a:tailEnd type="none" w="med" len="med"/>
          </a:ln>
          <a:effectLst/>
        </p:spPr>
        <p:txBody>
          <a:bodyPr lIns="91440" tIns="45720" rIns="91440" bIns="45720" anchor="ctr"/>
          <a:lstStyle/>
          <a:p>
            <a:pPr algn="ctr" defTabSz="914330" eaLnBrk="1" fontAlgn="auto" hangingPunct="1">
              <a:spcBef>
                <a:spcPts val="0"/>
              </a:spcBef>
              <a:spcAft>
                <a:spcPts val="0"/>
              </a:spcAft>
              <a:defRPr/>
            </a:pPr>
            <a:r>
              <a:rPr lang="en-GB">
                <a:solidFill>
                  <a:srgbClr val="000000"/>
                </a:solidFill>
                <a:latin typeface="WordVisi_MSFontService"/>
              </a:rPr>
              <a:t>Carbon representation</a:t>
            </a:r>
            <a:endParaRPr lang="en-GB" sz="1000" kern="0">
              <a:latin typeface="Arial" panose="020B0604020202020204"/>
            </a:endParaRPr>
          </a:p>
        </p:txBody>
      </p:sp>
      <p:sp>
        <p:nvSpPr>
          <p:cNvPr id="14" name="Rounded Rectangle 21">
            <a:extLst>
              <a:ext uri="{FF2B5EF4-FFF2-40B4-BE49-F238E27FC236}">
                <a16:creationId xmlns:a16="http://schemas.microsoft.com/office/drawing/2014/main" id="{E2C9E51C-C3CB-5B4D-CBC4-3D3E5FE8FAB5}"/>
              </a:ext>
            </a:extLst>
          </p:cNvPr>
          <p:cNvSpPr/>
          <p:nvPr/>
        </p:nvSpPr>
        <p:spPr>
          <a:xfrm>
            <a:off x="1066086" y="1428147"/>
            <a:ext cx="10092025" cy="880078"/>
          </a:xfrm>
          <a:prstGeom prst="roundRect">
            <a:avLst/>
          </a:prstGeom>
          <a:noFill/>
          <a:ln w="9525" cap="flat" cmpd="sng" algn="ctr">
            <a:solidFill>
              <a:schemeClr val="tx1"/>
            </a:solidFill>
            <a:prstDash val="solid"/>
            <a:round/>
            <a:headEnd type="none" w="med" len="med"/>
            <a:tailEnd type="none" w="med" len="med"/>
          </a:ln>
          <a:effectLst/>
        </p:spPr>
        <p:txBody>
          <a:bodyPr lIns="91440" tIns="45720" rIns="91440" bIns="45720" anchor="ctr"/>
          <a:lstStyle/>
          <a:p>
            <a:pPr algn="ctr" defTabSz="914330" eaLnBrk="1" fontAlgn="auto" hangingPunct="1">
              <a:spcBef>
                <a:spcPts val="0"/>
              </a:spcBef>
              <a:spcAft>
                <a:spcPts val="0"/>
              </a:spcAft>
              <a:defRPr/>
            </a:pPr>
            <a:r>
              <a:rPr lang="en-GB" sz="2000" b="1" kern="0" dirty="0">
                <a:latin typeface="Arial" panose="020B0604020202020204"/>
              </a:rPr>
              <a:t>Searching via Key Words</a:t>
            </a:r>
            <a:endParaRPr lang="en-GB" sz="2000" b="1" kern="0" dirty="0">
              <a:latin typeface="Arial"/>
              <a:cs typeface="Arial"/>
            </a:endParaRPr>
          </a:p>
        </p:txBody>
      </p:sp>
      <p:sp>
        <p:nvSpPr>
          <p:cNvPr id="8198" name="Title 3">
            <a:extLst>
              <a:ext uri="{FF2B5EF4-FFF2-40B4-BE49-F238E27FC236}">
                <a16:creationId xmlns:a16="http://schemas.microsoft.com/office/drawing/2014/main" id="{ED8541CD-11E7-C957-9604-A6057DFC2824}"/>
              </a:ext>
            </a:extLst>
          </p:cNvPr>
          <p:cNvSpPr txBox="1">
            <a:spLocks noChangeArrowheads="1"/>
          </p:cNvSpPr>
          <p:nvPr/>
        </p:nvSpPr>
        <p:spPr bwMode="auto">
          <a:xfrm>
            <a:off x="4609273" y="476228"/>
            <a:ext cx="35226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2024" rIns="0" bIns="0"/>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lnSpc>
                <a:spcPct val="80000"/>
              </a:lnSpc>
            </a:pPr>
            <a:r>
              <a:rPr lang="en-US" altLang="en-US" sz="4200" dirty="0">
                <a:solidFill>
                  <a:srgbClr val="00B0F0"/>
                </a:solidFill>
                <a:latin typeface="Arial Black" panose="020B0A04020102020204" pitchFamily="34" charset="0"/>
              </a:rPr>
              <a:t>METHODS</a:t>
            </a:r>
          </a:p>
        </p:txBody>
      </p:sp>
      <p:sp>
        <p:nvSpPr>
          <p:cNvPr id="18" name="Rounded Rectangle 10">
            <a:extLst>
              <a:ext uri="{FF2B5EF4-FFF2-40B4-BE49-F238E27FC236}">
                <a16:creationId xmlns:a16="http://schemas.microsoft.com/office/drawing/2014/main" id="{69E112C2-D940-6D3D-8126-134A6EFA5773}"/>
              </a:ext>
            </a:extLst>
          </p:cNvPr>
          <p:cNvSpPr/>
          <p:nvPr/>
        </p:nvSpPr>
        <p:spPr>
          <a:xfrm>
            <a:off x="5103814" y="2433638"/>
            <a:ext cx="1944157" cy="1612900"/>
          </a:xfrm>
          <a:prstGeom prst="roundRect">
            <a:avLst/>
          </a:prstGeom>
          <a:noFill/>
          <a:ln w="9525" cap="flat" cmpd="sng" algn="ctr">
            <a:solidFill>
              <a:schemeClr val="tx1"/>
            </a:solidFill>
            <a:prstDash val="solid"/>
            <a:round/>
            <a:headEnd type="none" w="med" len="med"/>
            <a:tailEnd type="none" w="med" len="med"/>
          </a:ln>
          <a:effectLst/>
        </p:spPr>
        <p:txBody>
          <a:bodyPr lIns="91440" tIns="45720" rIns="91440" bIns="45720" anchor="ctr"/>
          <a:lstStyle/>
          <a:p>
            <a:pPr algn="ctr" defTabSz="914330" eaLnBrk="1" fontAlgn="auto" hangingPunct="1">
              <a:spcBef>
                <a:spcPts val="0"/>
              </a:spcBef>
              <a:spcAft>
                <a:spcPts val="0"/>
              </a:spcAft>
              <a:defRPr/>
            </a:pPr>
            <a:r>
              <a:rPr lang="en-GB">
                <a:solidFill>
                  <a:srgbClr val="000000"/>
                </a:solidFill>
                <a:latin typeface="WordVisi_MSFontService"/>
              </a:rPr>
              <a:t>Carbon representation</a:t>
            </a:r>
            <a:endParaRPr lang="en-GB" sz="1000" kern="0">
              <a:latin typeface="Arial" panose="020B0604020202020204"/>
            </a:endParaRPr>
          </a:p>
        </p:txBody>
      </p:sp>
      <p:sp>
        <p:nvSpPr>
          <p:cNvPr id="8200" name="TextBox 21">
            <a:extLst>
              <a:ext uri="{FF2B5EF4-FFF2-40B4-BE49-F238E27FC236}">
                <a16:creationId xmlns:a16="http://schemas.microsoft.com/office/drawing/2014/main" id="{5AE85101-9286-323E-A078-1F1876A6F54F}"/>
              </a:ext>
            </a:extLst>
          </p:cNvPr>
          <p:cNvSpPr txBox="1">
            <a:spLocks noChangeArrowheads="1"/>
          </p:cNvSpPr>
          <p:nvPr/>
        </p:nvSpPr>
        <p:spPr bwMode="auto">
          <a:xfrm>
            <a:off x="5659438" y="4592638"/>
            <a:ext cx="4529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000000"/>
              </a:solidFill>
              <a:latin typeface="WordVisi_MSFontService"/>
            </a:endParaRPr>
          </a:p>
          <a:p>
            <a:pPr eaLnBrk="1" hangingPunct="1"/>
            <a:r>
              <a:rPr lang="en-GB" altLang="en-US">
                <a:solidFill>
                  <a:srgbClr val="000000"/>
                </a:solidFill>
                <a:latin typeface="WordVisi_MSFontService"/>
              </a:rPr>
              <a:t>Stage 1 (Abstract Screening) : 1112 Article</a:t>
            </a:r>
            <a:endParaRPr lang="en-GB" altLang="en-US"/>
          </a:p>
        </p:txBody>
      </p:sp>
      <p:sp>
        <p:nvSpPr>
          <p:cNvPr id="8201" name="Rounded Rectangle 10">
            <a:extLst>
              <a:ext uri="{FF2B5EF4-FFF2-40B4-BE49-F238E27FC236}">
                <a16:creationId xmlns:a16="http://schemas.microsoft.com/office/drawing/2014/main" id="{DE7A0897-0DD8-6E27-AD2B-B8F4396B7117}"/>
              </a:ext>
            </a:extLst>
          </p:cNvPr>
          <p:cNvSpPr>
            <a:spLocks noChangeArrowheads="1"/>
          </p:cNvSpPr>
          <p:nvPr/>
        </p:nvSpPr>
        <p:spPr bwMode="auto">
          <a:xfrm>
            <a:off x="7190847" y="2428875"/>
            <a:ext cx="1900237" cy="16129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000000"/>
                </a:solidFill>
                <a:latin typeface="WordVisi_MSFontService"/>
              </a:rPr>
              <a:t>Net-zero visualisation</a:t>
            </a:r>
            <a:endParaRPr lang="en-GB" altLang="en-US"/>
          </a:p>
        </p:txBody>
      </p:sp>
      <p:sp>
        <p:nvSpPr>
          <p:cNvPr id="8202" name="Rounded Rectangle 10">
            <a:extLst>
              <a:ext uri="{FF2B5EF4-FFF2-40B4-BE49-F238E27FC236}">
                <a16:creationId xmlns:a16="http://schemas.microsoft.com/office/drawing/2014/main" id="{91E87BA0-4988-7400-0EC6-3511BCD71DEB}"/>
              </a:ext>
            </a:extLst>
          </p:cNvPr>
          <p:cNvSpPr>
            <a:spLocks noChangeArrowheads="1"/>
          </p:cNvSpPr>
          <p:nvPr/>
        </p:nvSpPr>
        <p:spPr bwMode="auto">
          <a:xfrm>
            <a:off x="9245072" y="2428875"/>
            <a:ext cx="1912408" cy="16129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000000"/>
                </a:solidFill>
                <a:latin typeface="WordVisi_MSFontService"/>
              </a:rPr>
              <a:t>Net-zero representation</a:t>
            </a:r>
            <a:endParaRPr lang="en-GB" altLang="en-US"/>
          </a:p>
        </p:txBody>
      </p:sp>
      <p:sp>
        <p:nvSpPr>
          <p:cNvPr id="8203" name="TextBox 24">
            <a:extLst>
              <a:ext uri="{FF2B5EF4-FFF2-40B4-BE49-F238E27FC236}">
                <a16:creationId xmlns:a16="http://schemas.microsoft.com/office/drawing/2014/main" id="{5EB25421-2AD0-FDD6-4D85-1BCAD0AC030B}"/>
              </a:ext>
            </a:extLst>
          </p:cNvPr>
          <p:cNvSpPr txBox="1">
            <a:spLocks noChangeArrowheads="1"/>
          </p:cNvSpPr>
          <p:nvPr/>
        </p:nvSpPr>
        <p:spPr bwMode="auto">
          <a:xfrm>
            <a:off x="5664730" y="5494338"/>
            <a:ext cx="462967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000000"/>
              </a:solidFill>
              <a:latin typeface="WordVisi_MSFontService"/>
            </a:endParaRPr>
          </a:p>
          <a:p>
            <a:pPr eaLnBrk="1" hangingPunct="1"/>
            <a:r>
              <a:rPr lang="en-GB" altLang="en-US">
                <a:solidFill>
                  <a:srgbClr val="000000"/>
                </a:solidFill>
                <a:latin typeface="WordVisi_MSFontService"/>
              </a:rPr>
              <a:t>Stage 2 (Full Article Screening) : 116 Article</a:t>
            </a:r>
            <a:endParaRPr lang="en-GB" altLang="en-US"/>
          </a:p>
        </p:txBody>
      </p:sp>
      <p:sp>
        <p:nvSpPr>
          <p:cNvPr id="26" name="Down Arrow 12">
            <a:extLst>
              <a:ext uri="{FF2B5EF4-FFF2-40B4-BE49-F238E27FC236}">
                <a16:creationId xmlns:a16="http://schemas.microsoft.com/office/drawing/2014/main" id="{573F4953-F9AE-E320-B86D-8B24CFF78EB5}"/>
              </a:ext>
            </a:extLst>
          </p:cNvPr>
          <p:cNvSpPr/>
          <p:nvPr/>
        </p:nvSpPr>
        <p:spPr>
          <a:xfrm>
            <a:off x="5953125" y="4406900"/>
            <a:ext cx="234950" cy="441325"/>
          </a:xfrm>
          <a:prstGeom prst="downArrow">
            <a:avLst/>
          </a:prstGeom>
          <a:solidFill>
            <a:schemeClr val="tx1"/>
          </a:solidFill>
          <a:ln>
            <a:solidFill>
              <a:schemeClr val="tx1"/>
            </a:solidFill>
          </a:ln>
          <a:effectLst>
            <a:outerShdw blurRad="63500" sx="102000" sy="102000" algn="ctr" rotWithShape="0">
              <a:prstClr val="black">
                <a:alpha val="40000"/>
              </a:prstClr>
            </a:outerShdw>
          </a:effectLst>
        </p:spPr>
        <p:txBody>
          <a:bodyPr anchor="ctr"/>
          <a:lstStyle/>
          <a:p>
            <a:pPr algn="ctr" defTabSz="914330" eaLnBrk="1" fontAlgn="auto" hangingPunct="1">
              <a:spcBef>
                <a:spcPts val="0"/>
              </a:spcBef>
              <a:spcAft>
                <a:spcPts val="0"/>
              </a:spcAft>
              <a:defRPr/>
            </a:pPr>
            <a:endParaRPr lang="en-GB" kern="0">
              <a:solidFill>
                <a:srgbClr val="FCFFFF"/>
              </a:solidFill>
              <a:latin typeface="Arial" panose="020B0604020202020204"/>
            </a:endParaRPr>
          </a:p>
        </p:txBody>
      </p:sp>
      <p:sp>
        <p:nvSpPr>
          <p:cNvPr id="27" name="Down Arrow 12">
            <a:extLst>
              <a:ext uri="{FF2B5EF4-FFF2-40B4-BE49-F238E27FC236}">
                <a16:creationId xmlns:a16="http://schemas.microsoft.com/office/drawing/2014/main" id="{9222B263-1A7F-860F-17AC-BFEC272DD40D}"/>
              </a:ext>
            </a:extLst>
          </p:cNvPr>
          <p:cNvSpPr/>
          <p:nvPr/>
        </p:nvSpPr>
        <p:spPr>
          <a:xfrm>
            <a:off x="5978525" y="5376863"/>
            <a:ext cx="234950" cy="441325"/>
          </a:xfrm>
          <a:prstGeom prst="downArrow">
            <a:avLst/>
          </a:prstGeom>
          <a:solidFill>
            <a:schemeClr val="tx1"/>
          </a:solidFill>
          <a:ln>
            <a:solidFill>
              <a:schemeClr val="tx1"/>
            </a:solidFill>
          </a:ln>
          <a:effectLst>
            <a:outerShdw blurRad="63500" sx="102000" sy="102000" algn="ctr" rotWithShape="0">
              <a:prstClr val="black">
                <a:alpha val="40000"/>
              </a:prstClr>
            </a:outerShdw>
          </a:effectLst>
        </p:spPr>
        <p:txBody>
          <a:bodyPr anchor="ctr"/>
          <a:lstStyle/>
          <a:p>
            <a:pPr algn="ctr" defTabSz="914330" eaLnBrk="1" fontAlgn="auto" hangingPunct="1">
              <a:spcBef>
                <a:spcPts val="0"/>
              </a:spcBef>
              <a:spcAft>
                <a:spcPts val="0"/>
              </a:spcAft>
              <a:defRPr/>
            </a:pPr>
            <a:endParaRPr lang="en-GB" kern="0">
              <a:solidFill>
                <a:srgbClr val="FCFFFF"/>
              </a:solidFill>
              <a:latin typeface="Arial" panose="020B0604020202020204"/>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21">
            <a:extLst>
              <a:ext uri="{FF2B5EF4-FFF2-40B4-BE49-F238E27FC236}">
                <a16:creationId xmlns:a16="http://schemas.microsoft.com/office/drawing/2014/main" id="{B9228736-18CA-086D-DA16-4C71D2914C27}"/>
              </a:ext>
            </a:extLst>
          </p:cNvPr>
          <p:cNvSpPr/>
          <p:nvPr/>
        </p:nvSpPr>
        <p:spPr>
          <a:xfrm>
            <a:off x="1028700" y="1967266"/>
            <a:ext cx="2628900" cy="2547257"/>
          </a:xfrm>
          <a:prstGeom prst="roundRect">
            <a:avLst/>
          </a:prstGeom>
          <a:noFill/>
        </p:spPr>
        <p:txBody>
          <a:bodyPr vert="horz" lIns="91440" tIns="45720" rIns="91440" bIns="45720" rtlCol="0" anchor="ctr">
            <a:normAutofit/>
          </a:bodyPr>
          <a:lstStyle/>
          <a:p>
            <a:pPr algn="ctr" eaLnBrk="1" fontAlgn="auto" hangingPunct="1">
              <a:lnSpc>
                <a:spcPct val="90000"/>
              </a:lnSpc>
              <a:spcAft>
                <a:spcPts val="600"/>
              </a:spcAft>
              <a:defRPr/>
            </a:pPr>
            <a:r>
              <a:rPr lang="en-US" sz="3600" b="1" kern="1200" dirty="0">
                <a:solidFill>
                  <a:srgbClr val="00B0F0"/>
                </a:solidFill>
                <a:latin typeface="Gill Sans MT" panose="020B0502020104020203" pitchFamily="34" charset="77"/>
                <a:ea typeface="+mj-ea"/>
                <a:cs typeface="+mj-cs"/>
              </a:rPr>
              <a:t>Analysis Phase 1: Exploring Themes</a:t>
            </a:r>
          </a:p>
        </p:txBody>
      </p:sp>
      <p:pic>
        <p:nvPicPr>
          <p:cNvPr id="3" name="Picture 2">
            <a:extLst>
              <a:ext uri="{FF2B5EF4-FFF2-40B4-BE49-F238E27FC236}">
                <a16:creationId xmlns:a16="http://schemas.microsoft.com/office/drawing/2014/main" id="{B88A8D7A-53EF-DC30-D59B-3EC8D820CFB1}"/>
              </a:ext>
            </a:extLst>
          </p:cNvPr>
          <p:cNvPicPr>
            <a:picLocks noChangeAspect="1"/>
          </p:cNvPicPr>
          <p:nvPr/>
        </p:nvPicPr>
        <p:blipFill rotWithShape="1">
          <a:blip r:embed="rId2"/>
          <a:srcRect l="7047" t="70935" r="12591" b="16843"/>
          <a:stretch/>
        </p:blipFill>
        <p:spPr>
          <a:xfrm>
            <a:off x="4216526" y="2410726"/>
            <a:ext cx="7975473" cy="1362884"/>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309559" y="154146"/>
            <a:ext cx="11575733" cy="935878"/>
          </a:xfrm>
          <a:prstGeom prst="rect">
            <a:avLst/>
          </a:prstGeom>
          <a:noFill/>
          <a:ln w="0">
            <a:noFill/>
          </a:ln>
        </p:spPr>
        <p:style>
          <a:lnRef idx="0">
            <a:scrgbClr r="0" g="0" b="0"/>
          </a:lnRef>
          <a:fillRef idx="0">
            <a:scrgbClr r="0" g="0" b="0"/>
          </a:fillRef>
          <a:effectRef idx="0">
            <a:scrgbClr r="0" g="0" b="0"/>
          </a:effectRef>
          <a:fontRef idx="minor"/>
        </p:style>
        <p:txBody>
          <a:bodyPr lIns="89988" tIns="44994" rIns="89988" bIns="44994" anchor="ctr">
            <a:noAutofit/>
          </a:bodyPr>
          <a:lstStyle/>
          <a:p>
            <a:pPr>
              <a:lnSpc>
                <a:spcPct val="90000"/>
              </a:lnSpc>
              <a:tabLst>
                <a:tab pos="0" algn="l"/>
                <a:tab pos="448875" algn="l"/>
                <a:tab pos="898110" algn="l"/>
                <a:tab pos="1347345" algn="l"/>
                <a:tab pos="1796580" algn="l"/>
                <a:tab pos="2245815" algn="l"/>
                <a:tab pos="2695050" algn="l"/>
                <a:tab pos="3144286" algn="l"/>
                <a:tab pos="3593521" algn="l"/>
                <a:tab pos="4042756" algn="l"/>
                <a:tab pos="4491991" algn="l"/>
                <a:tab pos="4941226" algn="l"/>
                <a:tab pos="5390461" algn="l"/>
                <a:tab pos="5839696" algn="l"/>
                <a:tab pos="6288931" algn="l"/>
                <a:tab pos="6738166" algn="l"/>
                <a:tab pos="7187401" algn="l"/>
                <a:tab pos="7636636" algn="l"/>
                <a:tab pos="8085871" algn="l"/>
                <a:tab pos="8535106" algn="l"/>
                <a:tab pos="8984341" algn="l"/>
                <a:tab pos="9433217" algn="l"/>
                <a:tab pos="9882452" algn="l"/>
                <a:tab pos="10331687" algn="l"/>
                <a:tab pos="10780922" algn="l"/>
                <a:tab pos="11230157" algn="l"/>
              </a:tabLst>
            </a:pPr>
            <a:r>
              <a:rPr lang="en-GB" sz="3600" b="1" spc="-1" dirty="0">
                <a:solidFill>
                  <a:srgbClr val="FF40FF"/>
                </a:solidFill>
                <a:latin typeface="Gill Sans MT" panose="020B0502020104020203" pitchFamily="34" charset="77"/>
              </a:rPr>
              <a:t>Representation approaches</a:t>
            </a:r>
          </a:p>
        </p:txBody>
      </p:sp>
      <p:sp>
        <p:nvSpPr>
          <p:cNvPr id="84" name="CustomShape 2"/>
          <p:cNvSpPr/>
          <p:nvPr/>
        </p:nvSpPr>
        <p:spPr>
          <a:xfrm>
            <a:off x="837971" y="2133888"/>
            <a:ext cx="10513871" cy="312799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89988" tIns="44994" rIns="89988" bIns="44994">
            <a:noAutofit/>
          </a:bodyPr>
          <a:lstStyle/>
          <a:p>
            <a:pPr>
              <a:lnSpc>
                <a:spcPct val="90000"/>
              </a:lnSpc>
              <a:spcBef>
                <a:spcPts val="998"/>
              </a:spcBef>
              <a:tabLst>
                <a:tab pos="0" algn="l"/>
                <a:tab pos="448875" algn="l"/>
                <a:tab pos="898110" algn="l"/>
                <a:tab pos="1347345" algn="l"/>
                <a:tab pos="1796580" algn="l"/>
                <a:tab pos="2245815" algn="l"/>
                <a:tab pos="2695050" algn="l"/>
                <a:tab pos="3144286" algn="l"/>
                <a:tab pos="3593521" algn="l"/>
                <a:tab pos="4042756" algn="l"/>
                <a:tab pos="4491991" algn="l"/>
                <a:tab pos="4941226" algn="l"/>
                <a:tab pos="5390461" algn="l"/>
                <a:tab pos="5839696" algn="l"/>
                <a:tab pos="6288931" algn="l"/>
                <a:tab pos="6738166" algn="l"/>
                <a:tab pos="7187401" algn="l"/>
                <a:tab pos="7636636" algn="l"/>
                <a:tab pos="8085871" algn="l"/>
                <a:tab pos="8535106" algn="l"/>
                <a:tab pos="8984341" algn="l"/>
                <a:tab pos="9433217" algn="l"/>
                <a:tab pos="9882452" algn="l"/>
                <a:tab pos="10331687" algn="l"/>
                <a:tab pos="10780922" algn="l"/>
              </a:tabLst>
            </a:pPr>
            <a:endParaRPr lang="en-GB" sz="2800" spc="-1" dirty="0">
              <a:latin typeface="Arial"/>
            </a:endParaRPr>
          </a:p>
        </p:txBody>
      </p:sp>
      <p:sp>
        <p:nvSpPr>
          <p:cNvPr id="85" name="Line 3"/>
          <p:cNvSpPr/>
          <p:nvPr/>
        </p:nvSpPr>
        <p:spPr>
          <a:xfrm flipH="1">
            <a:off x="836171" y="1224287"/>
            <a:ext cx="10517471" cy="1440"/>
          </a:xfrm>
          <a:prstGeom prst="line">
            <a:avLst/>
          </a:prstGeom>
          <a:ln w="6480">
            <a:solidFill>
              <a:srgbClr val="4472C4"/>
            </a:solidFill>
            <a:miter/>
          </a:ln>
        </p:spPr>
        <p:style>
          <a:lnRef idx="0">
            <a:scrgbClr r="0" g="0" b="0"/>
          </a:lnRef>
          <a:fillRef idx="0">
            <a:scrgbClr r="0" g="0" b="0"/>
          </a:fillRef>
          <a:effectRef idx="0">
            <a:scrgbClr r="0" g="0" b="0"/>
          </a:effectRef>
          <a:fontRef idx="minor"/>
        </p:style>
      </p:sp>
      <p:graphicFrame>
        <p:nvGraphicFramePr>
          <p:cNvPr id="2" name="Table 1">
            <a:extLst>
              <a:ext uri="{FF2B5EF4-FFF2-40B4-BE49-F238E27FC236}">
                <a16:creationId xmlns:a16="http://schemas.microsoft.com/office/drawing/2014/main" id="{DAF4744E-1735-2273-D822-37B3197B8B7F}"/>
              </a:ext>
            </a:extLst>
          </p:cNvPr>
          <p:cNvGraphicFramePr>
            <a:graphicFrameLocks noGrp="1"/>
          </p:cNvGraphicFramePr>
          <p:nvPr/>
        </p:nvGraphicFramePr>
        <p:xfrm>
          <a:off x="1180946" y="-23127339"/>
          <a:ext cx="6328852" cy="3976170"/>
        </p:xfrm>
        <a:graphic>
          <a:graphicData uri="http://schemas.openxmlformats.org/drawingml/2006/table">
            <a:tbl>
              <a:tblPr firstRow="1" firstCol="1" bandRow="1">
                <a:tableStyleId>{5C22544A-7EE6-4342-B048-85BDC9FD1C3A}</a:tableStyleId>
              </a:tblPr>
              <a:tblGrid>
                <a:gridCol w="607476">
                  <a:extLst>
                    <a:ext uri="{9D8B030D-6E8A-4147-A177-3AD203B41FA5}">
                      <a16:colId xmlns:a16="http://schemas.microsoft.com/office/drawing/2014/main" val="1256479653"/>
                    </a:ext>
                  </a:extLst>
                </a:gridCol>
                <a:gridCol w="506447">
                  <a:extLst>
                    <a:ext uri="{9D8B030D-6E8A-4147-A177-3AD203B41FA5}">
                      <a16:colId xmlns:a16="http://schemas.microsoft.com/office/drawing/2014/main" val="1390675074"/>
                    </a:ext>
                  </a:extLst>
                </a:gridCol>
                <a:gridCol w="1548392">
                  <a:extLst>
                    <a:ext uri="{9D8B030D-6E8A-4147-A177-3AD203B41FA5}">
                      <a16:colId xmlns:a16="http://schemas.microsoft.com/office/drawing/2014/main" val="3101450145"/>
                    </a:ext>
                  </a:extLst>
                </a:gridCol>
                <a:gridCol w="3666537">
                  <a:extLst>
                    <a:ext uri="{9D8B030D-6E8A-4147-A177-3AD203B41FA5}">
                      <a16:colId xmlns:a16="http://schemas.microsoft.com/office/drawing/2014/main" val="791805363"/>
                    </a:ext>
                  </a:extLst>
                </a:gridCol>
              </a:tblGrid>
              <a:tr h="176582">
                <a:tc>
                  <a:txBody>
                    <a:bodyPr/>
                    <a:lstStyle/>
                    <a:p>
                      <a:pPr>
                        <a:lnSpc>
                          <a:spcPct val="107000"/>
                        </a:lnSpc>
                        <a:spcAft>
                          <a:spcPts val="800"/>
                        </a:spcAft>
                      </a:pPr>
                      <a:r>
                        <a:rPr lang="en-GB" sz="400">
                          <a:effectLst/>
                        </a:rPr>
                        <a:t>Name and example references</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Frequency</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Functionality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Type of article</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4260088998"/>
                  </a:ext>
                </a:extLst>
              </a:tr>
              <a:tr h="833713">
                <a:tc>
                  <a:txBody>
                    <a:bodyPr/>
                    <a:lstStyle/>
                    <a:p>
                      <a:pPr algn="just">
                        <a:lnSpc>
                          <a:spcPct val="107000"/>
                        </a:lnSpc>
                        <a:spcAft>
                          <a:spcPts val="800"/>
                        </a:spcAft>
                      </a:pPr>
                      <a:r>
                        <a:rPr lang="en-GB" sz="400">
                          <a:effectLst/>
                        </a:rPr>
                        <a:t>Bar chart</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54</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400">
                          <a:effectLst/>
                        </a:rPr>
                        <a:t>Comparison of embodied carbon across materials and replacements.</a:t>
                      </a:r>
                      <a:endParaRPr lang="en-GB" sz="300">
                        <a:effectLst/>
                      </a:endParaRPr>
                    </a:p>
                    <a:p>
                      <a:pPr marL="742950" lvl="1" indent="-285750" algn="just">
                        <a:lnSpc>
                          <a:spcPct val="107000"/>
                        </a:lnSpc>
                        <a:buFont typeface="Calibri" panose="020F0502020204030204" pitchFamily="34" charset="0"/>
                        <a:buChar char="-"/>
                      </a:pPr>
                      <a:r>
                        <a:rPr lang="en-GB" sz="400">
                          <a:effectLst/>
                        </a:rPr>
                        <a:t>Tracking emissions over time.</a:t>
                      </a:r>
                      <a:endParaRPr lang="en-GB" sz="300">
                        <a:effectLst/>
                      </a:endParaRPr>
                    </a:p>
                    <a:p>
                      <a:pPr marL="742950" lvl="1" indent="-285750" algn="just">
                        <a:lnSpc>
                          <a:spcPct val="107000"/>
                        </a:lnSpc>
                        <a:buFont typeface="Calibri" panose="020F0502020204030204" pitchFamily="34" charset="0"/>
                        <a:buChar char="-"/>
                      </a:pPr>
                      <a:r>
                        <a:rPr lang="en-GB" sz="400">
                          <a:effectLst/>
                        </a:rPr>
                        <a:t>Representing of total emission of materials or components.</a:t>
                      </a:r>
                      <a:endParaRPr lang="en-GB" sz="300">
                        <a:effectLst/>
                      </a:endParaRPr>
                    </a:p>
                    <a:p>
                      <a:pPr marL="742950" lvl="1" indent="-285750" algn="just">
                        <a:lnSpc>
                          <a:spcPct val="107000"/>
                        </a:lnSpc>
                        <a:buFont typeface="Calibri" panose="020F0502020204030204" pitchFamily="34" charset="0"/>
                        <a:buChar char="-"/>
                      </a:pPr>
                      <a:r>
                        <a:rPr lang="en-GB" sz="400">
                          <a:effectLst/>
                        </a:rPr>
                        <a:t>Comparison of embodied carbon calculation with different present or predicted standards.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342900" lvl="0" indent="-342900" algn="just">
                        <a:lnSpc>
                          <a:spcPct val="107000"/>
                        </a:lnSpc>
                        <a:buFont typeface="Symbol" panose="05050102010706020507" pitchFamily="18" charset="2"/>
                        <a:buChar char=""/>
                      </a:pPr>
                      <a:r>
                        <a:rPr lang="en-GB" sz="400">
                          <a:effectLst/>
                        </a:rPr>
                        <a:t>Research papers comparing carbon implications of different design options, materials, or technologies (e.g., Rock et al., 2020).</a:t>
                      </a:r>
                      <a:endParaRPr lang="en-GB" sz="300">
                        <a:effectLst/>
                      </a:endParaRPr>
                    </a:p>
                    <a:p>
                      <a:pPr marL="342900" lvl="0" indent="-342900" algn="just">
                        <a:lnSpc>
                          <a:spcPct val="107000"/>
                        </a:lnSpc>
                        <a:buFont typeface="Symbol" panose="05050102010706020507" pitchFamily="18" charset="2"/>
                        <a:buChar char=""/>
                      </a:pPr>
                      <a:r>
                        <a:rPr lang="en-GB" sz="400">
                          <a:effectLst/>
                        </a:rPr>
                        <a:t>Whole life carbon research presenting the carbon emissions associated with different life cycle stages or building components (e.g., Meneghelli, 2018). </a:t>
                      </a:r>
                      <a:endParaRPr lang="en-GB" sz="300">
                        <a:effectLst/>
                      </a:endParaRPr>
                    </a:p>
                    <a:p>
                      <a:pPr marL="342900" lvl="0" indent="-342900" algn="just">
                        <a:lnSpc>
                          <a:spcPct val="107000"/>
                        </a:lnSpc>
                        <a:spcAft>
                          <a:spcPts val="800"/>
                        </a:spcAft>
                        <a:buFont typeface="Symbol" panose="05050102010706020507" pitchFamily="18" charset="2"/>
                        <a:buChar char=""/>
                      </a:pPr>
                      <a:r>
                        <a:rPr lang="en-GB" sz="400">
                          <a:effectLst/>
                        </a:rPr>
                        <a:t>Performance analysis, investigating the carbon performance of existing buildings or building systems use bar charts to visualize energy consumption, greenhouse gas emissions, or carbon intensity over time (e.g., Ji et al., 2019).</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2166772932"/>
                  </a:ext>
                </a:extLst>
              </a:tr>
              <a:tr h="355800">
                <a:tc>
                  <a:txBody>
                    <a:bodyPr/>
                    <a:lstStyle/>
                    <a:p>
                      <a:pPr algn="just">
                        <a:lnSpc>
                          <a:spcPct val="107000"/>
                        </a:lnSpc>
                        <a:spcAft>
                          <a:spcPts val="800"/>
                        </a:spcAft>
                      </a:pPr>
                      <a:r>
                        <a:rPr lang="en-GB" sz="400">
                          <a:effectLst/>
                        </a:rPr>
                        <a:t>Line graph</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21</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400">
                          <a:effectLst/>
                        </a:rPr>
                        <a:t>Comparison of carbon emissions across buildings or projects.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342900" lvl="0" indent="-342900" algn="just">
                        <a:lnSpc>
                          <a:spcPct val="107000"/>
                        </a:lnSpc>
                        <a:buFont typeface="Symbol" panose="05050102010706020507" pitchFamily="18" charset="2"/>
                        <a:buChar char=""/>
                      </a:pPr>
                      <a:r>
                        <a:rPr lang="en-GB" sz="400">
                          <a:effectLst/>
                        </a:rPr>
                        <a:t>Time-series analysis papers examining the carbon performance of buildings or building systems over time often use line graphs (e.g., Eberhardt et al., 2019).</a:t>
                      </a:r>
                      <a:endParaRPr lang="en-GB" sz="300">
                        <a:effectLst/>
                      </a:endParaRPr>
                    </a:p>
                    <a:p>
                      <a:pPr marL="342900" lvl="0" indent="-342900" algn="just">
                        <a:lnSpc>
                          <a:spcPct val="107000"/>
                        </a:lnSpc>
                        <a:spcAft>
                          <a:spcPts val="800"/>
                        </a:spcAft>
                        <a:buFont typeface="Symbol" panose="05050102010706020507" pitchFamily="18" charset="2"/>
                        <a:buChar char=""/>
                      </a:pPr>
                      <a:r>
                        <a:rPr lang="en-GB" sz="400">
                          <a:effectLst/>
                        </a:rPr>
                        <a:t>Energy modelling and simulation studies, displaying the carbon intensity or emissions profiles of different scenarios or design alternatives, allowing for easy comparison and identification of the most effective strategies (e.g., Rock et al., 2020).</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573999581"/>
                  </a:ext>
                </a:extLst>
              </a:tr>
              <a:tr h="415539">
                <a:tc>
                  <a:txBody>
                    <a:bodyPr/>
                    <a:lstStyle/>
                    <a:p>
                      <a:pPr algn="just">
                        <a:lnSpc>
                          <a:spcPct val="107000"/>
                        </a:lnSpc>
                        <a:spcAft>
                          <a:spcPts val="800"/>
                        </a:spcAft>
                      </a:pPr>
                      <a:r>
                        <a:rPr lang="en-GB" sz="400">
                          <a:effectLst/>
                        </a:rPr>
                        <a:t>Box plot</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9</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400">
                          <a:effectLst/>
                        </a:rPr>
                        <a:t>Benchmarking building elements. </a:t>
                      </a:r>
                      <a:endParaRPr lang="en-GB" sz="300">
                        <a:effectLst/>
                      </a:endParaRPr>
                    </a:p>
                    <a:p>
                      <a:pPr marL="742950" lvl="1" indent="-285750" algn="just">
                        <a:lnSpc>
                          <a:spcPct val="107000"/>
                        </a:lnSpc>
                        <a:buFont typeface="Calibri" panose="020F0502020204030204" pitchFamily="34" charset="0"/>
                        <a:buChar char="-"/>
                      </a:pPr>
                      <a:r>
                        <a:rPr lang="en-GB" sz="400">
                          <a:effectLst/>
                        </a:rPr>
                        <a:t>Representation of how building may meet incoming carbon related standards.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342900" lvl="0" indent="-342900" algn="just">
                        <a:lnSpc>
                          <a:spcPct val="107000"/>
                        </a:lnSpc>
                        <a:buFont typeface="Symbol" panose="05050102010706020507" pitchFamily="18" charset="2"/>
                        <a:buChar char=""/>
                      </a:pPr>
                      <a:r>
                        <a:rPr lang="en-GB" sz="400">
                          <a:effectLst/>
                        </a:rPr>
                        <a:t>Sensitivity analysis research, employing box plots to investigate the sensitivity of carbon emissions to different parameters or variables (e.g., Cang et al., 2020).</a:t>
                      </a:r>
                      <a:endParaRPr lang="en-GB" sz="300">
                        <a:effectLst/>
                      </a:endParaRPr>
                    </a:p>
                    <a:p>
                      <a:pPr marL="342900" lvl="0" indent="-342900" algn="just">
                        <a:lnSpc>
                          <a:spcPct val="107000"/>
                        </a:lnSpc>
                        <a:spcAft>
                          <a:spcPts val="800"/>
                        </a:spcAft>
                        <a:buFont typeface="Symbol" panose="05050102010706020507" pitchFamily="18" charset="2"/>
                        <a:buChar char=""/>
                      </a:pPr>
                      <a:r>
                        <a:rPr lang="en-GB" sz="400">
                          <a:effectLst/>
                        </a:rPr>
                        <a:t>Performance benchmarking against standards (e.g., Pasanen and Castro, 2019)</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923728689"/>
                  </a:ext>
                </a:extLst>
              </a:tr>
              <a:tr h="415539">
                <a:tc>
                  <a:txBody>
                    <a:bodyPr/>
                    <a:lstStyle/>
                    <a:p>
                      <a:pPr algn="just">
                        <a:lnSpc>
                          <a:spcPct val="107000"/>
                        </a:lnSpc>
                        <a:spcAft>
                          <a:spcPts val="800"/>
                        </a:spcAft>
                      </a:pPr>
                      <a:r>
                        <a:rPr lang="en-GB" sz="400">
                          <a:effectLst/>
                        </a:rPr>
                        <a:t>Scatter graph</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24</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400">
                          <a:effectLst/>
                        </a:rPr>
                        <a:t>Plotting numerous embodied carbon calculations for different buildings and building configurations/material specification.</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342900" lvl="0" indent="-342900" algn="just">
                        <a:lnSpc>
                          <a:spcPct val="107000"/>
                        </a:lnSpc>
                        <a:spcAft>
                          <a:spcPts val="800"/>
                        </a:spcAft>
                        <a:buFont typeface="Symbol" panose="05050102010706020507" pitchFamily="18" charset="2"/>
                        <a:buChar char=""/>
                      </a:pPr>
                      <a:r>
                        <a:rPr lang="en-GB" sz="400">
                          <a:effectLst/>
                        </a:rPr>
                        <a:t>Simulation modelling using scatter graphs to analyse the relationship between input parameters (such as building characteristics, occupancy profiles, or energy systems) and carbon emissions (e.g., Schmidt and Crawford, 2018).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1711712393"/>
                  </a:ext>
                </a:extLst>
              </a:tr>
              <a:tr h="296060">
                <a:tc>
                  <a:txBody>
                    <a:bodyPr/>
                    <a:lstStyle/>
                    <a:p>
                      <a:pPr algn="just">
                        <a:lnSpc>
                          <a:spcPct val="107000"/>
                        </a:lnSpc>
                        <a:spcAft>
                          <a:spcPts val="800"/>
                        </a:spcAft>
                      </a:pPr>
                      <a:r>
                        <a:rPr lang="en-GB" sz="400">
                          <a:effectLst/>
                        </a:rPr>
                        <a:t>Cascading target chart</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5</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400">
                          <a:effectLst/>
                        </a:rPr>
                        <a:t>Compartmentalisation of building elements based on carbon (e.g., operational or embodied carbon.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342900" lvl="0" indent="-342900" algn="just">
                        <a:lnSpc>
                          <a:spcPct val="107000"/>
                        </a:lnSpc>
                        <a:spcAft>
                          <a:spcPts val="800"/>
                        </a:spcAft>
                        <a:buFont typeface="Symbol" panose="05050102010706020507" pitchFamily="18" charset="2"/>
                        <a:buChar char=""/>
                        <a:tabLst>
                          <a:tab pos="457200" algn="l"/>
                        </a:tabLst>
                      </a:pPr>
                      <a:r>
                        <a:rPr lang="en-GB" sz="400">
                          <a:effectLst/>
                        </a:rPr>
                        <a:t>Performance benchmarking: cascading target charts can be utilized in research papers that compare the carbon performance of different buildings, building systems, or design alternatives (e.g., Jusselme et al., 2018).</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3681919451"/>
                  </a:ext>
                </a:extLst>
              </a:tr>
              <a:tr h="296060">
                <a:tc>
                  <a:txBody>
                    <a:bodyPr/>
                    <a:lstStyle/>
                    <a:p>
                      <a:pPr algn="just">
                        <a:lnSpc>
                          <a:spcPct val="107000"/>
                        </a:lnSpc>
                        <a:spcAft>
                          <a:spcPts val="800"/>
                        </a:spcAft>
                      </a:pPr>
                      <a:r>
                        <a:rPr lang="en-GB" sz="400">
                          <a:effectLst/>
                        </a:rPr>
                        <a:t>Pie chart</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19</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400">
                          <a:effectLst/>
                        </a:rPr>
                        <a:t>Division of building carbon origin (e.g., materials, energy consumption, end of life).</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342900" lvl="0" indent="-342900" algn="just">
                        <a:lnSpc>
                          <a:spcPct val="107000"/>
                        </a:lnSpc>
                        <a:spcAft>
                          <a:spcPts val="800"/>
                        </a:spcAft>
                        <a:buFont typeface="Symbol" panose="05050102010706020507" pitchFamily="18" charset="2"/>
                        <a:buChar char=""/>
                        <a:tabLst>
                          <a:tab pos="457200" algn="l"/>
                        </a:tabLst>
                      </a:pPr>
                      <a:r>
                        <a:rPr lang="en-GB" sz="400">
                          <a:effectLst/>
                        </a:rPr>
                        <a:t>Carbon footprint research: using pie charts to assess the carbon footprint of buildings (e.g., Marsh et al., 2018).</a:t>
                      </a:r>
                      <a:endParaRPr lang="en-GB" sz="300">
                        <a:effectLst/>
                      </a:endParaRPr>
                    </a:p>
                    <a:p>
                      <a:pPr marL="26035" algn="just">
                        <a:lnSpc>
                          <a:spcPct val="107000"/>
                        </a:lnSpc>
                        <a:spcAft>
                          <a:spcPts val="800"/>
                        </a:spcAft>
                      </a:pPr>
                      <a:r>
                        <a:rPr lang="en-GB" sz="400">
                          <a:effectLst/>
                        </a:rPr>
                        <a:t>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806189411"/>
                  </a:ext>
                </a:extLst>
              </a:tr>
              <a:tr h="296060">
                <a:tc>
                  <a:txBody>
                    <a:bodyPr/>
                    <a:lstStyle/>
                    <a:p>
                      <a:pPr algn="just">
                        <a:lnSpc>
                          <a:spcPct val="107000"/>
                        </a:lnSpc>
                        <a:spcAft>
                          <a:spcPts val="800"/>
                        </a:spcAft>
                      </a:pPr>
                      <a:r>
                        <a:rPr lang="en-GB" sz="400">
                          <a:effectLst/>
                        </a:rPr>
                        <a:t>3D colour-coded images</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8</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400">
                          <a:effectLst/>
                        </a:rPr>
                        <a:t>Division of building elements to show magnitude of carbon per element class or area.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342900" lvl="0" indent="-342900" algn="just">
                        <a:lnSpc>
                          <a:spcPct val="107000"/>
                        </a:lnSpc>
                        <a:buFont typeface="Symbol" panose="05050102010706020507" pitchFamily="18" charset="2"/>
                        <a:buChar char=""/>
                        <a:tabLst>
                          <a:tab pos="457200" algn="l"/>
                        </a:tabLst>
                      </a:pPr>
                      <a:r>
                        <a:rPr lang="en-GB" sz="400">
                          <a:effectLst/>
                        </a:rPr>
                        <a:t>Building energy simulation, using 3D colour images to represent energy performance, including carbon emissions (e.g., Rock et al., 2018).</a:t>
                      </a:r>
                      <a:endParaRPr lang="en-GB" sz="300">
                        <a:effectLst/>
                      </a:endParaRPr>
                    </a:p>
                    <a:p>
                      <a:pPr marL="342900" lvl="0" indent="-342900" algn="just">
                        <a:lnSpc>
                          <a:spcPct val="107000"/>
                        </a:lnSpc>
                        <a:spcAft>
                          <a:spcPts val="800"/>
                        </a:spcAft>
                        <a:buFont typeface="Symbol" panose="05050102010706020507" pitchFamily="18" charset="2"/>
                        <a:buChar char=""/>
                        <a:tabLst>
                          <a:tab pos="457200" algn="l"/>
                        </a:tabLst>
                      </a:pPr>
                      <a:r>
                        <a:rPr lang="en-GB" sz="400">
                          <a:effectLst/>
                        </a:rPr>
                        <a:t>Embodied carbon assessment using 3D colour images can be used to represent the embodied carbon of different materials, components, or building systems (e.g., Alwan et al., 2021).</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3798704691"/>
                  </a:ext>
                </a:extLst>
              </a:tr>
              <a:tr h="535017">
                <a:tc>
                  <a:txBody>
                    <a:bodyPr/>
                    <a:lstStyle/>
                    <a:p>
                      <a:pPr algn="just">
                        <a:lnSpc>
                          <a:spcPct val="107000"/>
                        </a:lnSpc>
                        <a:spcAft>
                          <a:spcPts val="800"/>
                        </a:spcAft>
                      </a:pPr>
                      <a:r>
                        <a:rPr lang="en-GB" sz="400">
                          <a:effectLst/>
                        </a:rPr>
                        <a:t>Virtual and augmented reality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4</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400">
                          <a:effectLst/>
                        </a:rPr>
                        <a:t>Overlaying of energy data from energy services with VR. </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342900" lvl="0" indent="-342900" algn="just">
                        <a:lnSpc>
                          <a:spcPct val="107000"/>
                        </a:lnSpc>
                        <a:buFont typeface="Symbol" panose="05050102010706020507" pitchFamily="18" charset="2"/>
                        <a:buChar char=""/>
                        <a:tabLst>
                          <a:tab pos="457200" algn="l"/>
                        </a:tabLst>
                      </a:pPr>
                      <a:r>
                        <a:rPr lang="en-GB" sz="400">
                          <a:effectLst/>
                        </a:rPr>
                        <a:t>Building performance assessment research, using VR/AR to simulate and visualize the carbon performance of buildings (e.g., Kamari et al., 2020). </a:t>
                      </a:r>
                      <a:endParaRPr lang="en-GB" sz="300">
                        <a:effectLst/>
                      </a:endParaRPr>
                    </a:p>
                    <a:p>
                      <a:pPr marL="342900" lvl="0" indent="-342900" algn="just">
                        <a:lnSpc>
                          <a:spcPct val="107000"/>
                        </a:lnSpc>
                        <a:buFont typeface="Symbol" panose="05050102010706020507" pitchFamily="18" charset="2"/>
                        <a:buChar char=""/>
                        <a:tabLst>
                          <a:tab pos="457200" algn="l"/>
                        </a:tabLst>
                      </a:pPr>
                      <a:r>
                        <a:rPr lang="en-GB" sz="400">
                          <a:effectLst/>
                        </a:rPr>
                        <a:t>Energy management and monitoring research, exploring how VR/AR can enhance the visualization of real-time energy consumption and carbon emissions within buildings (e.g., Chen et al., 2020).</a:t>
                      </a:r>
                      <a:endParaRPr lang="en-GB" sz="300">
                        <a:effectLst/>
                      </a:endParaRPr>
                    </a:p>
                    <a:p>
                      <a:pPr marL="342900" lvl="0" indent="-342900" algn="just">
                        <a:lnSpc>
                          <a:spcPct val="107000"/>
                        </a:lnSpc>
                        <a:spcAft>
                          <a:spcPts val="800"/>
                        </a:spcAft>
                        <a:buFont typeface="Symbol" panose="05050102010706020507" pitchFamily="18" charset="2"/>
                        <a:buChar char=""/>
                        <a:tabLst>
                          <a:tab pos="457200" algn="l"/>
                        </a:tabLst>
                      </a:pPr>
                      <a:r>
                        <a:rPr lang="en-GB" sz="400">
                          <a:effectLst/>
                        </a:rPr>
                        <a:t>Stakeholder engagement and education research, looking at how VR/AR can facilitate stakeholder engagement by providing interactive and engaging experiences to communicate the carbon impact of design choices (Caldas et al., 2022).</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3668406995"/>
                  </a:ext>
                </a:extLst>
              </a:tr>
              <a:tr h="355800">
                <a:tc>
                  <a:txBody>
                    <a:bodyPr/>
                    <a:lstStyle/>
                    <a:p>
                      <a:pPr algn="just">
                        <a:lnSpc>
                          <a:spcPct val="107000"/>
                        </a:lnSpc>
                        <a:spcAft>
                          <a:spcPts val="800"/>
                        </a:spcAft>
                      </a:pPr>
                      <a:r>
                        <a:rPr lang="en-GB" sz="400">
                          <a:effectLst/>
                        </a:rPr>
                        <a:t>Flowchart</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algn="just">
                        <a:lnSpc>
                          <a:spcPct val="107000"/>
                        </a:lnSpc>
                        <a:spcAft>
                          <a:spcPts val="800"/>
                        </a:spcAft>
                      </a:pPr>
                      <a:r>
                        <a:rPr lang="en-GB" sz="400">
                          <a:effectLst/>
                        </a:rPr>
                        <a:t>23</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742950" lvl="1" indent="-285750" algn="just">
                        <a:lnSpc>
                          <a:spcPct val="107000"/>
                        </a:lnSpc>
                        <a:buFont typeface="Calibri" panose="020F0502020204030204" pitchFamily="34" charset="0"/>
                        <a:buChar char="-"/>
                      </a:pPr>
                      <a:r>
                        <a:rPr lang="en-GB" sz="400">
                          <a:effectLst/>
                        </a:rPr>
                        <a:t>Outlining of environment assessment process for determining material choices.</a:t>
                      </a:r>
                      <a:endParaRPr lang="en-GB" sz="30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tc>
                  <a:txBody>
                    <a:bodyPr/>
                    <a:lstStyle/>
                    <a:p>
                      <a:pPr marL="342900" lvl="0" indent="-342900" algn="just">
                        <a:lnSpc>
                          <a:spcPct val="107000"/>
                        </a:lnSpc>
                        <a:buFont typeface="Symbol" panose="05050102010706020507" pitchFamily="18" charset="2"/>
                        <a:buChar char=""/>
                        <a:tabLst>
                          <a:tab pos="457200" algn="l"/>
                        </a:tabLst>
                      </a:pPr>
                      <a:r>
                        <a:rPr lang="en-GB" sz="400" dirty="0">
                          <a:effectLst/>
                        </a:rPr>
                        <a:t>Carbon management strategies, using flowcharts to outline the various strategies and measures implemented to reduce carbon emissions in buildings (e.g., Li et al., 2021).</a:t>
                      </a:r>
                      <a:endParaRPr lang="en-GB" sz="300" dirty="0">
                        <a:effectLst/>
                      </a:endParaRPr>
                    </a:p>
                    <a:p>
                      <a:pPr marL="342900" lvl="0" indent="-342900" algn="just">
                        <a:lnSpc>
                          <a:spcPct val="107000"/>
                        </a:lnSpc>
                        <a:spcAft>
                          <a:spcPts val="800"/>
                        </a:spcAft>
                        <a:buFont typeface="Symbol" panose="05050102010706020507" pitchFamily="18" charset="2"/>
                        <a:buChar char=""/>
                        <a:tabLst>
                          <a:tab pos="457200" algn="l"/>
                        </a:tabLst>
                      </a:pPr>
                      <a:r>
                        <a:rPr lang="en-GB" sz="400" dirty="0">
                          <a:effectLst/>
                        </a:rPr>
                        <a:t>Carbon accounting and reporting, using flowcharts to illustrate the process of carbon accounting and reporting, showcasing how carbon emissions are quantified, tracked, and reported for a building (e.g., Li et al., 2022).</a:t>
                      </a:r>
                      <a:endParaRPr lang="en-GB"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0934" marR="20934" marT="0" marB="0"/>
                </a:tc>
                <a:extLst>
                  <a:ext uri="{0D108BD9-81ED-4DB2-BD59-A6C34878D82A}">
                    <a16:rowId xmlns:a16="http://schemas.microsoft.com/office/drawing/2014/main" val="4276009225"/>
                  </a:ext>
                </a:extLst>
              </a:tr>
            </a:tbl>
          </a:graphicData>
        </a:graphic>
      </p:graphicFrame>
      <p:pic>
        <p:nvPicPr>
          <p:cNvPr id="14" name="Picture 13">
            <a:extLst>
              <a:ext uri="{FF2B5EF4-FFF2-40B4-BE49-F238E27FC236}">
                <a16:creationId xmlns:a16="http://schemas.microsoft.com/office/drawing/2014/main" id="{998A981D-9A32-7731-12B5-429F7F4B4579}"/>
              </a:ext>
            </a:extLst>
          </p:cNvPr>
          <p:cNvPicPr>
            <a:picLocks noChangeAspect="1"/>
          </p:cNvPicPr>
          <p:nvPr/>
        </p:nvPicPr>
        <p:blipFill rotWithShape="1">
          <a:blip r:embed="rId2">
            <a:duotone>
              <a:schemeClr val="accent1">
                <a:shade val="45000"/>
                <a:satMod val="135000"/>
              </a:schemeClr>
              <a:prstClr val="white"/>
            </a:duotone>
          </a:blip>
          <a:srcRect l="5092" t="15890" r="9076" b="59550"/>
          <a:stretch/>
        </p:blipFill>
        <p:spPr>
          <a:xfrm>
            <a:off x="337775" y="1925097"/>
            <a:ext cx="11014067" cy="3545576"/>
          </a:xfrm>
          <a:prstGeom prst="rect">
            <a:avLst/>
          </a:prstGeom>
        </p:spPr>
      </p:pic>
    </p:spTree>
    <p:extLst>
      <p:ext uri="{BB962C8B-B14F-4D97-AF65-F5344CB8AC3E}">
        <p14:creationId xmlns:p14="http://schemas.microsoft.com/office/powerpoint/2010/main" val="1710456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0965FB0036D94A8CDB3EBAB6E7617D" ma:contentTypeVersion="3" ma:contentTypeDescription="Create a new document." ma:contentTypeScope="" ma:versionID="cb66f1e1dd2c4b8811b00d2bd175c9f6">
  <xsd:schema xmlns:xsd="http://www.w3.org/2001/XMLSchema" xmlns:xs="http://www.w3.org/2001/XMLSchema" xmlns:p="http://schemas.microsoft.com/office/2006/metadata/properties" xmlns:ns2="2f480988-843d-40ae-aa90-d487046c2720" targetNamespace="http://schemas.microsoft.com/office/2006/metadata/properties" ma:root="true" ma:fieldsID="1426d58511cd998626060de74614b3b6" ns2:_="">
    <xsd:import namespace="2f480988-843d-40ae-aa90-d487046c2720"/>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80988-843d-40ae-aa90-d487046c27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ABEE96-D41B-4A5A-B164-19CEA5D64786}">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70F81114-CF4E-4626-8009-DC07E37B33B2}">
  <ds:schemaRefs>
    <ds:schemaRef ds:uri="2f480988-843d-40ae-aa90-d487046c27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7F8464D6-F966-4A1B-9DED-D62750B364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1816</Words>
  <Application>Microsoft Macintosh PowerPoint</Application>
  <PresentationFormat>Widescreen</PresentationFormat>
  <Paragraphs>210</Paragraphs>
  <Slides>20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Black</vt:lpstr>
      <vt:lpstr>Broadway</vt:lpstr>
      <vt:lpstr>Calibri</vt:lpstr>
      <vt:lpstr>Calibri Light</vt:lpstr>
      <vt:lpstr>Gill Sans MT</vt:lpstr>
      <vt:lpstr>Helvetica</vt:lpstr>
      <vt:lpstr>Roboto</vt:lpstr>
      <vt:lpstr>Symbol</vt:lpstr>
      <vt:lpstr>WordVisi_MSFontService</vt:lpstr>
      <vt:lpstr>Office Theme</vt:lpstr>
      <vt:lpstr>PowerPoint Presentation</vt:lpstr>
      <vt:lpstr>PowerPoint Presentation</vt:lpstr>
      <vt:lpstr>PowerPoint Presentation</vt:lpstr>
      <vt:lpstr>PowerPoint Presentation</vt:lpstr>
      <vt:lpstr>RESEARCH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vt:lpstr>
      <vt:lpstr>IMPLICATIONS – and?</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heba sarhan</dc:creator>
  <cp:lastModifiedBy>Sonja Dragojlovic-Oliveira</cp:lastModifiedBy>
  <cp:revision>2</cp:revision>
  <dcterms:created xsi:type="dcterms:W3CDTF">2023-09-15T11:25:34Z</dcterms:created>
  <dcterms:modified xsi:type="dcterms:W3CDTF">2023-09-24T15:48:53Z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0x010100560965FB0036D94A8CDB3EBAB6E7617D</vt:lpwstr>
  </property>
  <property fmtid="{D5CDD505-2E9C-101B-9397-08002B2CF9AE}" pid="3" name="Order">
    <vt:r8>4500</vt:r8>
  </property>
  <property fmtid="{D5CDD505-2E9C-101B-9397-08002B2CF9AE}" pid="4" name="SharedWithUsers">
    <vt:lpwstr>5;#Sonja Dragojlovic-Oliveira</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activity">
    <vt:lpwstr>{"FileActivityType":"9","FileActivityTimeStamp":"2023-09-22T08:04:10.860Z","FileActivityUsersOnPage":[{"DisplayName":"Heba Sarhan","Id":"heba.sarhan@strath.ac.uk"},{"DisplayName":"Sonja Dragojlovic-Oliveira","Id":"sonja.dragojlovic-oliveira@strath.ac.uk"}],"FileActivityNavigationId":null}</vt:lpwstr>
  </property>
  <property fmtid="{D5CDD505-2E9C-101B-9397-08002B2CF9AE}" pid="10" name="_ExtendedDescription">
    <vt:lpwstr/>
  </property>
</Properties>
</file>