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Proxima Nova"/>
      <p:regular r:id="rId26"/>
      <p:bold r:id="rId27"/>
      <p:italic r:id="rId28"/>
      <p:boldItalic r:id="rId29"/>
    </p:embeddedFont>
    <p:embeddedFont>
      <p:font typeface="Helvetica Neue"/>
      <p:regular r:id="rId30"/>
      <p:bold r:id="rId31"/>
      <p:italic r:id="rId32"/>
      <p:boldItalic r:id="rId33"/>
    </p:embeddedFont>
    <p:embeddedFont>
      <p:font typeface="Cambria Math"/>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BC62CE-C58E-4AA8-AF4F-9FA7A30E820A}">
  <a:tblStyle styleId="{4EBC62CE-C58E-4AA8-AF4F-9FA7A30E820A}"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7C11E82-A9F4-4D99-B7CF-C094BA6671CF}"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8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roximaNova-regular.fntdata"/><Relationship Id="rId25" Type="http://schemas.openxmlformats.org/officeDocument/2006/relationships/slide" Target="slides/slide18.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roximaNova-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4.xml"/><Relationship Id="rId33" Type="http://schemas.openxmlformats.org/officeDocument/2006/relationships/font" Target="fonts/HelveticaNeue-boldItalic.fntdata"/><Relationship Id="rId10" Type="http://schemas.openxmlformats.org/officeDocument/2006/relationships/slide" Target="slides/slide3.xml"/><Relationship Id="rId32" Type="http://schemas.openxmlformats.org/officeDocument/2006/relationships/font" Target="fonts/HelveticaNeue-italic.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CambriaMath-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42e3e7cd_1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42e3e7c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8058cd4b8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8058cd4b8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29a28530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529a28530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左边汇总文献，结论这里可以得出，温度是首要重要的，是公认可以衡量舒适度的一个变量。需要模拟的，不否认其它的重要性。右边表格，简化一下，换颜色。</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52d4d1ad9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52d4d1ad9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8297bcf1b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8297bcf1b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297bcf1b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8297bcf1b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8297bcf1b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8297bcf1b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8297bcf1b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8297bcf1b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2d4d1ad9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2d4d1ad9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8297bcf1b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8297bcf1b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bab3a369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bab3a369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297bcf1b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297bcf1b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8ba74477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38ba74477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616161"/>
                </a:solidFill>
                <a:latin typeface="Proxima Nova"/>
                <a:ea typeface="Proxima Nova"/>
                <a:cs typeface="Proxima Nova"/>
                <a:sym typeface="Proxima Nova"/>
              </a:rPr>
              <a:t>In response to global warming, façade greening is known to work. </a:t>
            </a:r>
            <a:r>
              <a:rPr b="1" lang="en" sz="1400">
                <a:solidFill>
                  <a:srgbClr val="2E2E2E"/>
                </a:solidFill>
                <a:latin typeface="Georgia"/>
                <a:ea typeface="Georgia"/>
                <a:cs typeface="Georgia"/>
                <a:sym typeface="Georgia"/>
              </a:rPr>
              <a:t>Universality in the application of panel house.</a:t>
            </a:r>
            <a:r>
              <a:rPr lang="en" sz="1000">
                <a:solidFill>
                  <a:srgbClr val="616161"/>
                </a:solidFill>
                <a:latin typeface="Proxima Nova"/>
                <a:ea typeface="Proxima Nova"/>
                <a:cs typeface="Proxima Nova"/>
                <a:sym typeface="Proxima Nova"/>
              </a:rPr>
              <a:t>The paper focuses on its green intervention on the existing building's envelope, which serves both insulation/protection to the building and living wall of the adjacent public open space. The positive impact of green intervention to existing buildings and the subsequent construction of livable and comfortable adjacent buildings is therefore discussed.</a:t>
            </a:r>
            <a:endParaRPr sz="1000">
              <a:solidFill>
                <a:srgbClr val="616161"/>
              </a:solidFill>
              <a:latin typeface="Proxima Nova"/>
              <a:ea typeface="Proxima Nova"/>
              <a:cs typeface="Proxima Nova"/>
              <a:sym typeface="Proxima Nova"/>
            </a:endParaRPr>
          </a:p>
          <a:p>
            <a:pPr indent="0" lvl="0" marL="0" rtl="0" algn="l">
              <a:lnSpc>
                <a:spcPct val="115000"/>
              </a:lnSpc>
              <a:spcBef>
                <a:spcPts val="1600"/>
              </a:spcBef>
              <a:spcAft>
                <a:spcPts val="0"/>
              </a:spcAft>
              <a:buClr>
                <a:schemeClr val="dk1"/>
              </a:buClr>
              <a:buSzPts val="1100"/>
              <a:buFont typeface="Arial"/>
              <a:buNone/>
            </a:pPr>
            <a:r>
              <a:rPr lang="en" sz="1000">
                <a:solidFill>
                  <a:srgbClr val="616161"/>
                </a:solidFill>
                <a:latin typeface="Proxima Nova"/>
                <a:ea typeface="Proxima Nova"/>
                <a:cs typeface="Proxima Nova"/>
                <a:sym typeface="Proxima Nova"/>
              </a:rPr>
              <a:t> Unpredictable extreme weather events caused by CC are introducing new risks to urban infrastructure. </a:t>
            </a:r>
            <a:endParaRPr sz="1000">
              <a:solidFill>
                <a:srgbClr val="616161"/>
              </a:solidFill>
              <a:latin typeface="Proxima Nova"/>
              <a:ea typeface="Proxima Nova"/>
              <a:cs typeface="Proxima Nova"/>
              <a:sym typeface="Proxima Nova"/>
            </a:endParaRPr>
          </a:p>
          <a:p>
            <a:pPr indent="0" lvl="0" marL="0" rtl="0" algn="l">
              <a:lnSpc>
                <a:spcPct val="115000"/>
              </a:lnSpc>
              <a:spcBef>
                <a:spcPts val="1600"/>
              </a:spcBef>
              <a:spcAft>
                <a:spcPts val="0"/>
              </a:spcAft>
              <a:buClr>
                <a:schemeClr val="dk1"/>
              </a:buClr>
              <a:buSzPts val="1100"/>
              <a:buFont typeface="Arial"/>
              <a:buNone/>
            </a:pPr>
            <a:r>
              <a:rPr lang="en" sz="1000">
                <a:solidFill>
                  <a:srgbClr val="616161"/>
                </a:solidFill>
                <a:latin typeface="Proxima Nova"/>
                <a:ea typeface="Proxima Nova"/>
                <a:cs typeface="Proxima Nova"/>
                <a:sym typeface="Proxima Nova"/>
              </a:rPr>
              <a:t> Infrastructure is one of the primary guarantees for maintaining the stable operation of a city.</a:t>
            </a:r>
            <a:endParaRPr sz="1000">
              <a:solidFill>
                <a:srgbClr val="616161"/>
              </a:solidFill>
              <a:latin typeface="Proxima Nova"/>
              <a:ea typeface="Proxima Nova"/>
              <a:cs typeface="Proxima Nova"/>
              <a:sym typeface="Proxima Nova"/>
            </a:endParaRPr>
          </a:p>
          <a:p>
            <a:pPr indent="0" lvl="0" marL="0" rtl="0" algn="l">
              <a:lnSpc>
                <a:spcPct val="115000"/>
              </a:lnSpc>
              <a:spcBef>
                <a:spcPts val="1600"/>
              </a:spcBef>
              <a:spcAft>
                <a:spcPts val="0"/>
              </a:spcAft>
              <a:buClr>
                <a:schemeClr val="dk1"/>
              </a:buClr>
              <a:buSzPts val="1100"/>
              <a:buFont typeface="Arial"/>
              <a:buNone/>
            </a:pPr>
            <a:r>
              <a:rPr lang="en" sz="1000">
                <a:solidFill>
                  <a:srgbClr val="616161"/>
                </a:solidFill>
                <a:latin typeface="Proxima Nova"/>
                <a:ea typeface="Proxima Nova"/>
                <a:cs typeface="Proxima Nova"/>
                <a:sym typeface="Proxima Nova"/>
              </a:rPr>
              <a:t> Therefore, it is imperative to strengthen the climate resilience of infrastructure to avoid loss of life and property caused by climate risks.</a:t>
            </a:r>
            <a:endParaRPr sz="1000">
              <a:solidFill>
                <a:srgbClr val="616161"/>
              </a:solidFill>
              <a:latin typeface="Proxima Nova"/>
              <a:ea typeface="Proxima Nova"/>
              <a:cs typeface="Proxima Nova"/>
              <a:sym typeface="Proxima Nova"/>
            </a:endParaRPr>
          </a:p>
          <a:p>
            <a:pPr indent="0" lvl="0" marL="0" rtl="0" algn="l">
              <a:lnSpc>
                <a:spcPct val="115000"/>
              </a:lnSpc>
              <a:spcBef>
                <a:spcPts val="1600"/>
              </a:spcBef>
              <a:spcAft>
                <a:spcPts val="1600"/>
              </a:spcAft>
              <a:buClr>
                <a:schemeClr val="dk1"/>
              </a:buClr>
              <a:buSzPts val="1100"/>
              <a:buFont typeface="Arial"/>
              <a:buNone/>
            </a:pPr>
            <a:r>
              <a:t/>
            </a:r>
            <a:endParaRPr sz="1000">
              <a:solidFill>
                <a:srgbClr val="616161"/>
              </a:solidFill>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8297bcf1b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8297bcf1b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058cd4b8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058cd4b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5f50701025b41a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25f50701025b41a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Summary Legend for Buildings in Pécs. From the energy point of view, a scientifically planned green envelope of buildings can effectively reduce the interior heating or cooling demand, and this effect shows more significantly in mid-to-high latitude cities.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297bcf1b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297bcf1b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297bcf1b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8297bcf1b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cxnSp>
        <p:nvCxnSpPr>
          <p:cNvPr id="55" name="Google Shape;55;p14"/>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56" name="Google Shape;56;p14"/>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7" name="Google Shape;57;p14"/>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9" name="Shape 59"/>
        <p:cNvGrpSpPr/>
        <p:nvPr/>
      </p:nvGrpSpPr>
      <p:grpSpPr>
        <a:xfrm>
          <a:off x="0" y="0"/>
          <a:ext cx="0" cy="0"/>
          <a:chOff x="0" y="0"/>
          <a:chExt cx="0" cy="0"/>
        </a:xfrm>
      </p:grpSpPr>
      <p:cxnSp>
        <p:nvCxnSpPr>
          <p:cNvPr id="60" name="Google Shape;60;p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61" name="Google Shape;61;p15"/>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2" name="Google Shape;6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 name="Google Shape;6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Google Shape;6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 name="Google Shape;78;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2" name="Google Shape;8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21"/>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86" name="Google Shape;86;p21"/>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None/>
              <a:defRPr sz="2100"/>
            </a:lvl1pPr>
          </a:lstStyle>
          <a:p/>
        </p:txBody>
      </p:sp>
      <p:sp>
        <p:nvSpPr>
          <p:cNvPr id="92" name="Google Shape;9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3"/>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96" name="Google Shape;96;p23"/>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7" name="Google Shape;9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hyperlink" Target="https://breuer.mik.pte.hu/en/"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5.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id="104" name="Google Shape;104;p25"/>
          <p:cNvPicPr preferRelativeResize="0"/>
          <p:nvPr/>
        </p:nvPicPr>
        <p:blipFill rotWithShape="1">
          <a:blip r:embed="rId3">
            <a:alphaModFix amt="55000"/>
          </a:blip>
          <a:srcRect b="0" l="0" r="0" t="55591"/>
          <a:stretch/>
        </p:blipFill>
        <p:spPr>
          <a:xfrm>
            <a:off x="0" y="0"/>
            <a:ext cx="9143998" cy="5769398"/>
          </a:xfrm>
          <a:prstGeom prst="rect">
            <a:avLst/>
          </a:prstGeom>
          <a:noFill/>
          <a:ln>
            <a:noFill/>
          </a:ln>
        </p:spPr>
      </p:pic>
      <p:sp>
        <p:nvSpPr>
          <p:cNvPr id="105" name="Google Shape;105;p25"/>
          <p:cNvSpPr txBox="1"/>
          <p:nvPr>
            <p:ph type="ctrTitle"/>
          </p:nvPr>
        </p:nvSpPr>
        <p:spPr>
          <a:xfrm>
            <a:off x="432650" y="173350"/>
            <a:ext cx="8123100" cy="280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Helvetica Neue"/>
                <a:ea typeface="Helvetica Neue"/>
                <a:cs typeface="Helvetica Neue"/>
                <a:sym typeface="Helvetica Neue"/>
              </a:rPr>
              <a:t>Exploration of the Green Interventions of the Peculiar Boarding House for the Enhancement of Urban Environment comfort and</a:t>
            </a:r>
            <a:r>
              <a:rPr lang="en" sz="1400">
                <a:solidFill>
                  <a:srgbClr val="000000"/>
                </a:solidFill>
                <a:latin typeface="Times New Roman"/>
                <a:ea typeface="Times New Roman"/>
                <a:cs typeface="Times New Roman"/>
                <a:sym typeface="Times New Roman"/>
              </a:rPr>
              <a:t> </a:t>
            </a:r>
            <a:r>
              <a:rPr lang="en" sz="3000">
                <a:solidFill>
                  <a:schemeClr val="dk1"/>
                </a:solidFill>
                <a:latin typeface="Helvetica Neue"/>
                <a:ea typeface="Helvetica Neue"/>
                <a:cs typeface="Helvetica Neue"/>
                <a:sym typeface="Helvetica Neue"/>
              </a:rPr>
              <a:t>energy savings to alleviate climate change----Case in Pécs</a:t>
            </a:r>
            <a:endParaRPr sz="4000">
              <a:solidFill>
                <a:schemeClr val="dk1"/>
              </a:solidFill>
              <a:latin typeface="Helvetica Neue"/>
              <a:ea typeface="Helvetica Neue"/>
              <a:cs typeface="Helvetica Neue"/>
              <a:sym typeface="Helvetica Neue"/>
            </a:endParaRPr>
          </a:p>
        </p:txBody>
      </p:sp>
      <p:sp>
        <p:nvSpPr>
          <p:cNvPr id="106" name="Google Shape;106;p25"/>
          <p:cNvSpPr txBox="1"/>
          <p:nvPr>
            <p:ph idx="1" type="subTitle"/>
          </p:nvPr>
        </p:nvSpPr>
        <p:spPr>
          <a:xfrm>
            <a:off x="510450" y="3182352"/>
            <a:ext cx="8123100" cy="19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a:t>
            </a:r>
            <a:r>
              <a:rPr lang="en" sz="2400">
                <a:solidFill>
                  <a:schemeClr val="dk1"/>
                </a:solidFill>
              </a:rPr>
              <a:t>y</a:t>
            </a:r>
            <a:r>
              <a:rPr lang="en">
                <a:solidFill>
                  <a:schemeClr val="dk1"/>
                </a:solidFill>
              </a:rPr>
              <a:t> Xiaonan Li, </a:t>
            </a:r>
            <a:r>
              <a:rPr lang="en" sz="2200">
                <a:solidFill>
                  <a:schemeClr val="dk1"/>
                </a:solidFill>
              </a:rPr>
              <a:t>Dr. Tianyu Zhao</a:t>
            </a:r>
            <a:endParaRPr sz="2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sz="1500">
                <a:solidFill>
                  <a:schemeClr val="dk1"/>
                </a:solidFill>
                <a:uFill>
                  <a:noFill/>
                </a:uFill>
                <a:latin typeface="Arial"/>
                <a:ea typeface="Arial"/>
                <a:cs typeface="Arial"/>
                <a:sym typeface="Arial"/>
                <a:hlinkClick r:id="rId4">
                  <a:extLst>
                    <a:ext uri="{A12FA001-AC4F-418D-AE19-62706E023703}">
                      <ahyp:hlinkClr val="tx"/>
                    </a:ext>
                  </a:extLst>
                </a:hlinkClick>
              </a:rPr>
              <a:t>Marcel Breuer Doctoral School of Architecture</a:t>
            </a:r>
            <a:r>
              <a:rPr lang="en" sz="1500">
                <a:solidFill>
                  <a:schemeClr val="dk1"/>
                </a:solidFill>
                <a:latin typeface="Arial"/>
                <a:ea typeface="Arial"/>
                <a:cs typeface="Arial"/>
                <a:sym typeface="Arial"/>
              </a:rPr>
              <a:t>, University of Pécs</a:t>
            </a:r>
            <a:endParaRPr>
              <a:solidFill>
                <a:schemeClr val="dk1"/>
              </a:solidFill>
            </a:endParaRPr>
          </a:p>
        </p:txBody>
      </p:sp>
      <p:sp>
        <p:nvSpPr>
          <p:cNvPr id="107" name="Google Shape;107;p25"/>
          <p:cNvSpPr txBox="1"/>
          <p:nvPr>
            <p:ph idx="1" type="subTitle"/>
          </p:nvPr>
        </p:nvSpPr>
        <p:spPr>
          <a:xfrm>
            <a:off x="510450" y="4370773"/>
            <a:ext cx="81231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800">
                <a:solidFill>
                  <a:schemeClr val="dk1"/>
                </a:solidFill>
                <a:latin typeface="Helvetica Neue"/>
                <a:ea typeface="Helvetica Neue"/>
                <a:cs typeface="Helvetica Neue"/>
                <a:sym typeface="Helvetica Neue"/>
              </a:rPr>
              <a:t>shininghersey@gmail.com</a:t>
            </a:r>
            <a:endParaRPr sz="1800">
              <a:solidFill>
                <a:schemeClr val="dk1"/>
              </a:solidFill>
              <a:latin typeface="Helvetica Neue"/>
              <a:ea typeface="Helvetica Neue"/>
              <a:cs typeface="Helvetica Neue"/>
              <a:sym typeface="Helvetica Neue"/>
            </a:endParaRPr>
          </a:p>
        </p:txBody>
      </p:sp>
      <p:pic>
        <p:nvPicPr>
          <p:cNvPr id="108" name="Google Shape;108;p25"/>
          <p:cNvPicPr preferRelativeResize="0"/>
          <p:nvPr/>
        </p:nvPicPr>
        <p:blipFill>
          <a:blip r:embed="rId5">
            <a:alphaModFix/>
          </a:blip>
          <a:stretch>
            <a:fillRect/>
          </a:stretch>
        </p:blipFill>
        <p:spPr>
          <a:xfrm>
            <a:off x="0" y="-10"/>
            <a:ext cx="9143999" cy="10696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4"/>
          <p:cNvPicPr preferRelativeResize="0"/>
          <p:nvPr/>
        </p:nvPicPr>
        <p:blipFill rotWithShape="1">
          <a:blip r:embed="rId3">
            <a:alphaModFix/>
          </a:blip>
          <a:srcRect b="24266" l="37917" r="29811" t="3852"/>
          <a:stretch/>
        </p:blipFill>
        <p:spPr>
          <a:xfrm>
            <a:off x="5320325" y="473349"/>
            <a:ext cx="2665925" cy="4196800"/>
          </a:xfrm>
          <a:prstGeom prst="rect">
            <a:avLst/>
          </a:prstGeom>
          <a:noFill/>
          <a:ln>
            <a:noFill/>
          </a:ln>
        </p:spPr>
      </p:pic>
      <p:sp>
        <p:nvSpPr>
          <p:cNvPr id="182" name="Google Shape;182;p34"/>
          <p:cNvSpPr txBox="1"/>
          <p:nvPr>
            <p:ph type="title"/>
          </p:nvPr>
        </p:nvSpPr>
        <p:spPr>
          <a:xfrm>
            <a:off x="311700" y="82825"/>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000">
                <a:solidFill>
                  <a:srgbClr val="0A55A4"/>
                </a:solidFill>
              </a:rPr>
              <a:t>SIMULATION (ENVI-MET)</a:t>
            </a:r>
            <a:endParaRPr b="1" sz="2000">
              <a:solidFill>
                <a:srgbClr val="0A55A4"/>
              </a:solidFill>
            </a:endParaRPr>
          </a:p>
        </p:txBody>
      </p:sp>
      <p:sp>
        <p:nvSpPr>
          <p:cNvPr id="183" name="Google Shape;183;p34"/>
          <p:cNvSpPr txBox="1"/>
          <p:nvPr>
            <p:ph idx="1" type="body"/>
          </p:nvPr>
        </p:nvSpPr>
        <p:spPr>
          <a:xfrm>
            <a:off x="213800" y="855150"/>
            <a:ext cx="4358100" cy="39363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2E2E2E"/>
              </a:buClr>
              <a:buSzPts val="1400"/>
              <a:buFont typeface="Calibri"/>
              <a:buChar char="●"/>
            </a:pPr>
            <a:r>
              <a:rPr lang="en" sz="1400">
                <a:solidFill>
                  <a:srgbClr val="2E2E2E"/>
                </a:solidFill>
                <a:latin typeface="Calibri"/>
                <a:ea typeface="Calibri"/>
                <a:cs typeface="Calibri"/>
                <a:sym typeface="Calibri"/>
              </a:rPr>
              <a:t>simulated based on their distribution and street environment in Pécs.</a:t>
            </a:r>
            <a:endParaRPr sz="1400">
              <a:solidFill>
                <a:srgbClr val="2E2E2E"/>
              </a:solidFill>
              <a:latin typeface="Calibri"/>
              <a:ea typeface="Calibri"/>
              <a:cs typeface="Calibri"/>
              <a:sym typeface="Calibri"/>
            </a:endParaRPr>
          </a:p>
          <a:p>
            <a:pPr indent="-317500" lvl="0" marL="457200" marR="0" rtl="0" algn="l">
              <a:lnSpc>
                <a:spcPct val="115000"/>
              </a:lnSpc>
              <a:spcBef>
                <a:spcPts val="0"/>
              </a:spcBef>
              <a:spcAft>
                <a:spcPts val="0"/>
              </a:spcAft>
              <a:buClr>
                <a:srgbClr val="2E2E2E"/>
              </a:buClr>
              <a:buSzPts val="1400"/>
              <a:buFont typeface="Calibri"/>
              <a:buChar char="●"/>
            </a:pPr>
            <a:r>
              <a:rPr lang="en" sz="1400">
                <a:solidFill>
                  <a:srgbClr val="2E2E2E"/>
                </a:solidFill>
                <a:latin typeface="Calibri"/>
                <a:ea typeface="Calibri"/>
                <a:cs typeface="Calibri"/>
                <a:sym typeface="Calibri"/>
              </a:rPr>
              <a:t>External air temperature data at pedestrian height and top level height were extracted and presented through the Leonardo component of ENVIMET</a:t>
            </a:r>
            <a:endParaRPr sz="1400">
              <a:solidFill>
                <a:srgbClr val="2E2E2E"/>
              </a:solidFill>
              <a:latin typeface="Calibri"/>
              <a:ea typeface="Calibri"/>
              <a:cs typeface="Calibri"/>
              <a:sym typeface="Calibri"/>
            </a:endParaRPr>
          </a:p>
          <a:p>
            <a:pPr indent="-317500" lvl="0" marL="457200" marR="0" rtl="0" algn="l">
              <a:lnSpc>
                <a:spcPct val="115000"/>
              </a:lnSpc>
              <a:spcBef>
                <a:spcPts val="0"/>
              </a:spcBef>
              <a:spcAft>
                <a:spcPts val="0"/>
              </a:spcAft>
              <a:buClr>
                <a:srgbClr val="2E2E2E"/>
              </a:buClr>
              <a:buSzPts val="1400"/>
              <a:buFont typeface="Calibri"/>
              <a:buChar char="●"/>
            </a:pPr>
            <a:r>
              <a:rPr lang="en" sz="1400">
                <a:solidFill>
                  <a:srgbClr val="2E2E2E"/>
                </a:solidFill>
                <a:latin typeface="Calibri"/>
                <a:ea typeface="Calibri"/>
                <a:cs typeface="Calibri"/>
                <a:sym typeface="Calibri"/>
              </a:rPr>
              <a:t>after intervening the facades with greenery</a:t>
            </a:r>
            <a:endParaRPr sz="1400">
              <a:solidFill>
                <a:srgbClr val="2E2E2E"/>
              </a:solidFill>
              <a:latin typeface="Calibri"/>
              <a:ea typeface="Calibri"/>
              <a:cs typeface="Calibri"/>
              <a:sym typeface="Calibri"/>
            </a:endParaRPr>
          </a:p>
          <a:p>
            <a:pPr indent="-317500" lvl="0" marL="457200" marR="0" rtl="0" algn="l">
              <a:lnSpc>
                <a:spcPct val="115000"/>
              </a:lnSpc>
              <a:spcBef>
                <a:spcPts val="0"/>
              </a:spcBef>
              <a:spcAft>
                <a:spcPts val="0"/>
              </a:spcAft>
              <a:buClr>
                <a:srgbClr val="2E2E2E"/>
              </a:buClr>
              <a:buSzPts val="1400"/>
              <a:buFont typeface="Calibri"/>
              <a:buChar char="●"/>
            </a:pPr>
            <a:r>
              <a:rPr lang="en" sz="1400">
                <a:solidFill>
                  <a:srgbClr val="2E2E2E"/>
                </a:solidFill>
                <a:latin typeface="Calibri"/>
                <a:ea typeface="Calibri"/>
                <a:cs typeface="Calibri"/>
                <a:sym typeface="Calibri"/>
              </a:rPr>
              <a:t>this simulation data indirectly shows that the intervening panel house facade with greenery has a positive effect on reducing the surface temperature of the wall, which in turn can have a positive effect on mitigating the indoor temperature, which is also in line with the established findings listed in the table.</a:t>
            </a:r>
            <a:endParaRPr sz="1200">
              <a:solidFill>
                <a:srgbClr val="000000"/>
              </a:solidFill>
              <a:latin typeface="Calibri"/>
              <a:ea typeface="Calibri"/>
              <a:cs typeface="Calibri"/>
              <a:sym typeface="Calibri"/>
            </a:endParaRPr>
          </a:p>
          <a:p>
            <a:pPr indent="0" lvl="0" marL="0" rtl="0" algn="just">
              <a:lnSpc>
                <a:spcPct val="105000"/>
              </a:lnSpc>
              <a:spcBef>
                <a:spcPts val="160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just">
              <a:lnSpc>
                <a:spcPct val="100000"/>
              </a:lnSpc>
              <a:spcBef>
                <a:spcPts val="1200"/>
              </a:spcBef>
              <a:spcAft>
                <a:spcPts val="1200"/>
              </a:spcAft>
              <a:buNone/>
            </a:pPr>
            <a:r>
              <a:t/>
            </a:r>
            <a:endParaRPr sz="1000">
              <a:solidFill>
                <a:srgbClr val="000000"/>
              </a:solidFill>
              <a:latin typeface="Times New Roman"/>
              <a:ea typeface="Times New Roman"/>
              <a:cs typeface="Times New Roman"/>
              <a:sym typeface="Times New Roman"/>
            </a:endParaRPr>
          </a:p>
        </p:txBody>
      </p:sp>
      <p:sp>
        <p:nvSpPr>
          <p:cNvPr id="184" name="Google Shape;184;p34"/>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p:nvPr/>
        </p:nvSpPr>
        <p:spPr>
          <a:xfrm>
            <a:off x="5245172" y="602750"/>
            <a:ext cx="3261000" cy="3409500"/>
          </a:xfrm>
          <a:prstGeom prst="rect">
            <a:avLst/>
          </a:prstGeom>
          <a:noFill/>
          <a:ln cap="flat" cmpd="sng" w="19050">
            <a:solidFill>
              <a:srgbClr val="1C305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 name="Google Shape;190;p35"/>
          <p:cNvSpPr/>
          <p:nvPr/>
        </p:nvSpPr>
        <p:spPr>
          <a:xfrm>
            <a:off x="442450" y="602751"/>
            <a:ext cx="4707000" cy="3409500"/>
          </a:xfrm>
          <a:prstGeom prst="rect">
            <a:avLst/>
          </a:prstGeom>
          <a:noFill/>
          <a:ln cap="flat" cmpd="sng" w="19050">
            <a:solidFill>
              <a:srgbClr val="1C305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1" name="Google Shape;191;p35"/>
          <p:cNvSpPr txBox="1"/>
          <p:nvPr/>
        </p:nvSpPr>
        <p:spPr>
          <a:xfrm>
            <a:off x="311700" y="110150"/>
            <a:ext cx="7267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RESEARCH BACKGROUND</a:t>
            </a:r>
            <a:r>
              <a:rPr b="1" lang="en" sz="2000">
                <a:solidFill>
                  <a:srgbClr val="0A55A4"/>
                </a:solidFill>
                <a:latin typeface="Proxima Nova"/>
                <a:ea typeface="Proxima Nova"/>
                <a:cs typeface="Proxima Nova"/>
                <a:sym typeface="Proxima Nova"/>
              </a:rPr>
              <a:t>: </a:t>
            </a:r>
            <a:r>
              <a:rPr lang="en" sz="2000">
                <a:solidFill>
                  <a:srgbClr val="0A55A4"/>
                </a:solidFill>
                <a:latin typeface="Proxima Nova"/>
                <a:ea typeface="Proxima Nova"/>
                <a:cs typeface="Proxima Nova"/>
                <a:sym typeface="Proxima Nova"/>
              </a:rPr>
              <a:t>The research frame work</a:t>
            </a:r>
            <a:endParaRPr sz="2000">
              <a:solidFill>
                <a:srgbClr val="0A55A4"/>
              </a:solidFill>
              <a:latin typeface="Proxima Nova"/>
              <a:ea typeface="Proxima Nova"/>
              <a:cs typeface="Proxima Nova"/>
              <a:sym typeface="Proxima Nova"/>
            </a:endParaRPr>
          </a:p>
          <a:p>
            <a:pPr indent="0" lvl="0" marL="0" rtl="0" algn="l">
              <a:spcBef>
                <a:spcPts val="0"/>
              </a:spcBef>
              <a:spcAft>
                <a:spcPts val="0"/>
              </a:spcAft>
              <a:buNone/>
            </a:pPr>
            <a:r>
              <a:t/>
            </a:r>
            <a:endParaRPr b="1" sz="2000">
              <a:latin typeface="Proxima Nova"/>
              <a:ea typeface="Proxima Nova"/>
              <a:cs typeface="Proxima Nova"/>
              <a:sym typeface="Proxima Nova"/>
            </a:endParaRPr>
          </a:p>
        </p:txBody>
      </p:sp>
      <p:sp>
        <p:nvSpPr>
          <p:cNvPr id="192" name="Google Shape;192;p35"/>
          <p:cNvSpPr txBox="1"/>
          <p:nvPr/>
        </p:nvSpPr>
        <p:spPr>
          <a:xfrm>
            <a:off x="0" y="4680025"/>
            <a:ext cx="30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93" name="Google Shape;193;p35"/>
          <p:cNvSpPr/>
          <p:nvPr/>
        </p:nvSpPr>
        <p:spPr>
          <a:xfrm>
            <a:off x="593321" y="768903"/>
            <a:ext cx="4430574" cy="245615"/>
          </a:xfrm>
          <a:prstGeom prst="flowChartProcess">
            <a:avLst/>
          </a:prstGeom>
          <a:solidFill>
            <a:srgbClr val="F4B081">
              <a:alpha val="4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The role of VGF</a:t>
            </a:r>
            <a:endParaRPr sz="1800">
              <a:solidFill>
                <a:schemeClr val="dk1"/>
              </a:solidFill>
              <a:latin typeface="Calibri"/>
              <a:ea typeface="Calibri"/>
              <a:cs typeface="Calibri"/>
              <a:sym typeface="Calibri"/>
            </a:endParaRPr>
          </a:p>
        </p:txBody>
      </p:sp>
      <p:sp>
        <p:nvSpPr>
          <p:cNvPr id="194" name="Google Shape;194;p35"/>
          <p:cNvSpPr/>
          <p:nvPr/>
        </p:nvSpPr>
        <p:spPr>
          <a:xfrm>
            <a:off x="593325" y="1244213"/>
            <a:ext cx="1350300" cy="2587663"/>
          </a:xfrm>
          <a:prstGeom prst="flowChartProcess">
            <a:avLst/>
          </a:prstGeom>
          <a:solidFill>
            <a:srgbClr val="F4B081">
              <a:alpha val="4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a:latin typeface="Calibri"/>
                <a:ea typeface="Calibri"/>
                <a:cs typeface="Calibri"/>
                <a:sym typeface="Calibri"/>
              </a:rPr>
              <a:t>VGF offers greater application possibilities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Renewal of </a:t>
            </a:r>
            <a:r>
              <a:rPr lang="en">
                <a:latin typeface="Calibri"/>
                <a:ea typeface="Calibri"/>
                <a:cs typeface="Calibri"/>
                <a:sym typeface="Calibri"/>
              </a:rPr>
              <a:t>existing buildings and places has an increase in the intervention of greenery</a:t>
            </a:r>
            <a:endParaRPr>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a:latin typeface="Calibri"/>
              <a:ea typeface="Calibri"/>
              <a:cs typeface="Calibri"/>
              <a:sym typeface="Calibri"/>
            </a:endParaRPr>
          </a:p>
        </p:txBody>
      </p:sp>
      <p:sp>
        <p:nvSpPr>
          <p:cNvPr id="195" name="Google Shape;195;p35"/>
          <p:cNvSpPr/>
          <p:nvPr/>
        </p:nvSpPr>
        <p:spPr>
          <a:xfrm>
            <a:off x="2133450" y="1244226"/>
            <a:ext cx="1350300" cy="2587650"/>
          </a:xfrm>
          <a:prstGeom prst="flowChartProcess">
            <a:avLst/>
          </a:prstGeom>
          <a:solidFill>
            <a:srgbClr val="F4B081">
              <a:alpha val="4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200">
                <a:latin typeface="Calibri"/>
                <a:ea typeface="Calibri"/>
                <a:cs typeface="Calibri"/>
                <a:sym typeface="Calibri"/>
              </a:rPr>
              <a:t>multi-beneficial to urban enrichment and the building itself </a:t>
            </a:r>
            <a:endParaRPr sz="1200">
              <a:latin typeface="Calibri"/>
              <a:ea typeface="Calibri"/>
              <a:cs typeface="Calibri"/>
              <a:sym typeface="Calibri"/>
            </a:endParaRPr>
          </a:p>
          <a:p>
            <a:pPr indent="0" lvl="0" marL="0" marR="0" rtl="0" algn="ctr">
              <a:lnSpc>
                <a:spcPct val="100000"/>
              </a:lnSpc>
              <a:spcBef>
                <a:spcPts val="0"/>
              </a:spcBef>
              <a:spcAft>
                <a:spcPts val="0"/>
              </a:spcAft>
              <a:buNone/>
            </a:pPr>
            <a:r>
              <a:rPr lang="en" sz="1200">
                <a:latin typeface="Calibri"/>
                <a:ea typeface="Calibri"/>
                <a:cs typeface="Calibri"/>
                <a:sym typeface="Calibri"/>
              </a:rPr>
              <a:t>thermal performance</a:t>
            </a:r>
            <a:endParaRPr sz="1200">
              <a:latin typeface="Calibri"/>
              <a:ea typeface="Calibri"/>
              <a:cs typeface="Calibri"/>
              <a:sym typeface="Calibri"/>
            </a:endParaRPr>
          </a:p>
          <a:p>
            <a:pPr indent="0" lvl="0" marL="0" marR="0" rtl="0" algn="ctr">
              <a:lnSpc>
                <a:spcPct val="100000"/>
              </a:lnSpc>
              <a:spcBef>
                <a:spcPts val="0"/>
              </a:spcBef>
              <a:spcAft>
                <a:spcPts val="0"/>
              </a:spcAft>
              <a:buNone/>
            </a:pPr>
            <a:r>
              <a:rPr lang="en" sz="1200">
                <a:latin typeface="Calibri"/>
                <a:ea typeface="Calibri"/>
                <a:cs typeface="Calibri"/>
                <a:sym typeface="Calibri"/>
              </a:rPr>
              <a:t>noise and light pollution</a:t>
            </a:r>
            <a:endParaRPr sz="1200">
              <a:latin typeface="Calibri"/>
              <a:ea typeface="Calibri"/>
              <a:cs typeface="Calibri"/>
              <a:sym typeface="Calibri"/>
            </a:endParaRPr>
          </a:p>
          <a:p>
            <a:pPr indent="0" lvl="0" marL="0" marR="0" rtl="0" algn="ctr">
              <a:lnSpc>
                <a:spcPct val="100000"/>
              </a:lnSpc>
              <a:spcBef>
                <a:spcPts val="0"/>
              </a:spcBef>
              <a:spcAft>
                <a:spcPts val="0"/>
              </a:spcAft>
              <a:buNone/>
            </a:pPr>
            <a:r>
              <a:rPr lang="en" sz="1200">
                <a:latin typeface="Calibri"/>
                <a:ea typeface="Calibri"/>
                <a:cs typeface="Calibri"/>
                <a:sym typeface="Calibri"/>
              </a:rPr>
              <a:t>Aesthetic</a:t>
            </a:r>
            <a:endParaRPr sz="1200">
              <a:latin typeface="Calibri"/>
              <a:ea typeface="Calibri"/>
              <a:cs typeface="Calibri"/>
              <a:sym typeface="Calibri"/>
            </a:endParaRPr>
          </a:p>
          <a:p>
            <a:pPr indent="0" lvl="0" marL="0" marR="0" rtl="0" algn="ctr">
              <a:lnSpc>
                <a:spcPct val="100000"/>
              </a:lnSpc>
              <a:spcBef>
                <a:spcPts val="0"/>
              </a:spcBef>
              <a:spcAft>
                <a:spcPts val="0"/>
              </a:spcAft>
              <a:buNone/>
            </a:pPr>
            <a:r>
              <a:rPr lang="en" sz="1200">
                <a:latin typeface="Calibri"/>
                <a:ea typeface="Calibri"/>
                <a:cs typeface="Calibri"/>
                <a:sym typeface="Calibri"/>
              </a:rPr>
              <a:t>the social value</a:t>
            </a:r>
            <a:endParaRPr sz="1200">
              <a:latin typeface="Calibri"/>
              <a:ea typeface="Calibri"/>
              <a:cs typeface="Calibri"/>
              <a:sym typeface="Calibri"/>
            </a:endParaRPr>
          </a:p>
          <a:p>
            <a:pPr indent="0" lvl="0" marL="0" marR="0" rtl="0" algn="ctr">
              <a:lnSpc>
                <a:spcPct val="100000"/>
              </a:lnSpc>
              <a:spcBef>
                <a:spcPts val="0"/>
              </a:spcBef>
              <a:spcAft>
                <a:spcPts val="0"/>
              </a:spcAft>
              <a:buNone/>
            </a:pPr>
            <a:r>
              <a:rPr lang="en" sz="1200">
                <a:latin typeface="Calibri"/>
                <a:ea typeface="Calibri"/>
                <a:cs typeface="Calibri"/>
                <a:sym typeface="Calibri"/>
              </a:rPr>
              <a:t>social safety </a:t>
            </a:r>
            <a:endParaRPr sz="1200">
              <a:latin typeface="Calibri"/>
              <a:ea typeface="Calibri"/>
              <a:cs typeface="Calibri"/>
              <a:sym typeface="Calibri"/>
            </a:endParaRPr>
          </a:p>
          <a:p>
            <a:pPr indent="0" lvl="0" marL="0" marR="0" rtl="0" algn="ctr">
              <a:lnSpc>
                <a:spcPct val="100000"/>
              </a:lnSpc>
              <a:spcBef>
                <a:spcPts val="0"/>
              </a:spcBef>
              <a:spcAft>
                <a:spcPts val="0"/>
              </a:spcAft>
              <a:buNone/>
            </a:pPr>
            <a:r>
              <a:rPr lang="en" sz="1200">
                <a:latin typeface="Calibri"/>
                <a:ea typeface="Calibri"/>
                <a:cs typeface="Calibri"/>
                <a:sym typeface="Calibri"/>
              </a:rPr>
              <a:t>easing stress and raising work efficiency</a:t>
            </a:r>
            <a:endParaRPr sz="1200">
              <a:latin typeface="Calibri"/>
              <a:ea typeface="Calibri"/>
              <a:cs typeface="Calibri"/>
              <a:sym typeface="Calibri"/>
            </a:endParaRPr>
          </a:p>
        </p:txBody>
      </p:sp>
      <p:sp>
        <p:nvSpPr>
          <p:cNvPr id="196" name="Google Shape;196;p35"/>
          <p:cNvSpPr/>
          <p:nvPr/>
        </p:nvSpPr>
        <p:spPr>
          <a:xfrm>
            <a:off x="3673600" y="1244226"/>
            <a:ext cx="1350300" cy="2587650"/>
          </a:xfrm>
          <a:prstGeom prst="flowChartProcess">
            <a:avLst/>
          </a:prstGeom>
          <a:solidFill>
            <a:srgbClr val="F4B081">
              <a:alpha val="4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a:latin typeface="Calibri"/>
                <a:ea typeface="Calibri"/>
                <a:cs typeface="Calibri"/>
                <a:sym typeface="Calibri"/>
              </a:rPr>
              <a:t>not only an effective way to revitalise the skin</a:t>
            </a:r>
            <a:endParaRPr>
              <a:latin typeface="Calibri"/>
              <a:ea typeface="Calibri"/>
              <a:cs typeface="Calibri"/>
              <a:sym typeface="Calibri"/>
            </a:endParaRPr>
          </a:p>
          <a:p>
            <a:pPr indent="0" lvl="0" marL="0" marR="0" rtl="0" algn="ctr">
              <a:lnSpc>
                <a:spcPct val="100000"/>
              </a:lnSpc>
              <a:spcBef>
                <a:spcPts val="0"/>
              </a:spcBef>
              <a:spcAft>
                <a:spcPts val="0"/>
              </a:spcAft>
              <a:buNone/>
            </a:pPr>
            <a:r>
              <a:rPr lang="en">
                <a:latin typeface="Calibri"/>
                <a:ea typeface="Calibri"/>
                <a:cs typeface="Calibri"/>
                <a:sym typeface="Calibri"/>
              </a:rPr>
              <a:t>also makes an important contribution to the quality of the adjacent streets and public spaces.</a:t>
            </a:r>
            <a:endParaRPr>
              <a:latin typeface="Calibri"/>
              <a:ea typeface="Calibri"/>
              <a:cs typeface="Calibri"/>
              <a:sym typeface="Calibri"/>
            </a:endParaRPr>
          </a:p>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197" name="Google Shape;197;p35"/>
          <p:cNvSpPr/>
          <p:nvPr/>
        </p:nvSpPr>
        <p:spPr>
          <a:xfrm>
            <a:off x="5455134" y="768903"/>
            <a:ext cx="2890433" cy="245615"/>
          </a:xfrm>
          <a:prstGeom prst="flowChartProcess">
            <a:avLst/>
          </a:prstGeom>
          <a:solidFill>
            <a:srgbClr val="F4B081">
              <a:alpha val="4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latin typeface="Calibri"/>
                <a:ea typeface="Calibri"/>
                <a:cs typeface="Calibri"/>
                <a:sym typeface="Calibri"/>
              </a:rPr>
              <a:t>Potential of Panel house </a:t>
            </a:r>
            <a:endParaRPr sz="1800">
              <a:solidFill>
                <a:srgbClr val="FFFFFF"/>
              </a:solidFill>
              <a:latin typeface="Calibri"/>
              <a:ea typeface="Calibri"/>
              <a:cs typeface="Calibri"/>
              <a:sym typeface="Calibri"/>
            </a:endParaRPr>
          </a:p>
        </p:txBody>
      </p:sp>
      <p:sp>
        <p:nvSpPr>
          <p:cNvPr id="198" name="Google Shape;198;p35"/>
          <p:cNvSpPr/>
          <p:nvPr/>
        </p:nvSpPr>
        <p:spPr>
          <a:xfrm>
            <a:off x="5455125" y="1467216"/>
            <a:ext cx="1350300" cy="2364625"/>
          </a:xfrm>
          <a:prstGeom prst="flowChartProcess">
            <a:avLst/>
          </a:prstGeom>
          <a:solidFill>
            <a:srgbClr val="F4B081">
              <a:alpha val="4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a:latin typeface="Calibri"/>
                <a:ea typeface="Calibri"/>
                <a:cs typeface="Calibri"/>
                <a:sym typeface="Calibri"/>
              </a:rPr>
              <a:t>concrete-insulation composite panels </a:t>
            </a:r>
            <a:endParaRPr>
              <a:latin typeface="Calibri"/>
              <a:ea typeface="Calibri"/>
              <a:cs typeface="Calibri"/>
              <a:sym typeface="Calibri"/>
            </a:endParaRPr>
          </a:p>
          <a:p>
            <a:pPr indent="0" lvl="0" marL="0" marR="0" rtl="0" algn="ctr">
              <a:lnSpc>
                <a:spcPct val="100000"/>
              </a:lnSpc>
              <a:spcBef>
                <a:spcPts val="0"/>
              </a:spcBef>
              <a:spcAft>
                <a:spcPts val="0"/>
              </a:spcAft>
              <a:buNone/>
            </a:pPr>
            <a:r>
              <a:t/>
            </a:r>
            <a:endParaRPr>
              <a:latin typeface="Calibri"/>
              <a:ea typeface="Calibri"/>
              <a:cs typeface="Calibri"/>
              <a:sym typeface="Calibri"/>
            </a:endParaRPr>
          </a:p>
          <a:p>
            <a:pPr indent="0" lvl="0" marL="0" marR="0" rtl="0" algn="ctr">
              <a:lnSpc>
                <a:spcPct val="100000"/>
              </a:lnSpc>
              <a:spcBef>
                <a:spcPts val="0"/>
              </a:spcBef>
              <a:spcAft>
                <a:spcPts val="0"/>
              </a:spcAft>
              <a:buNone/>
            </a:pPr>
            <a:r>
              <a:rPr lang="en">
                <a:latin typeface="Calibri"/>
                <a:ea typeface="Calibri"/>
                <a:cs typeface="Calibri"/>
                <a:sym typeface="Calibri"/>
              </a:rPr>
              <a:t>a relatively fixed apartment layout</a:t>
            </a:r>
            <a:endParaRPr/>
          </a:p>
        </p:txBody>
      </p:sp>
      <p:sp>
        <p:nvSpPr>
          <p:cNvPr id="199" name="Google Shape;199;p35"/>
          <p:cNvSpPr/>
          <p:nvPr/>
        </p:nvSpPr>
        <p:spPr>
          <a:xfrm>
            <a:off x="6995275" y="1467216"/>
            <a:ext cx="1350300" cy="2364625"/>
          </a:xfrm>
          <a:prstGeom prst="flowChartProcess">
            <a:avLst/>
          </a:prstGeom>
          <a:solidFill>
            <a:srgbClr val="F4B081">
              <a:alpha val="4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a:latin typeface="Calibri"/>
                <a:ea typeface="Calibri"/>
                <a:cs typeface="Calibri"/>
                <a:sym typeface="Calibri"/>
              </a:rPr>
              <a:t>more efficient in planning and construction</a:t>
            </a:r>
            <a:endParaRPr>
              <a:latin typeface="Calibri"/>
              <a:ea typeface="Calibri"/>
              <a:cs typeface="Calibri"/>
              <a:sym typeface="Calibri"/>
            </a:endParaRPr>
          </a:p>
          <a:p>
            <a:pPr indent="0" lvl="0" marL="0" rtl="0" algn="just">
              <a:lnSpc>
                <a:spcPct val="105000"/>
              </a:lnSpc>
              <a:spcBef>
                <a:spcPts val="0"/>
              </a:spcBef>
              <a:spcAft>
                <a:spcPts val="0"/>
              </a:spcAft>
              <a:buNone/>
            </a:pPr>
            <a:r>
              <a:t/>
            </a:r>
            <a:endParaRPr sz="1000">
              <a:highlight>
                <a:srgbClr val="FFFF00"/>
              </a:highlight>
              <a:latin typeface="Times New Roman"/>
              <a:ea typeface="Times New Roman"/>
              <a:cs typeface="Times New Roman"/>
              <a:sym typeface="Times New Roman"/>
            </a:endParaRPr>
          </a:p>
        </p:txBody>
      </p:sp>
      <p:sp>
        <p:nvSpPr>
          <p:cNvPr id="200" name="Google Shape;200;p35"/>
          <p:cNvSpPr/>
          <p:nvPr/>
        </p:nvSpPr>
        <p:spPr>
          <a:xfrm>
            <a:off x="2374854" y="4465160"/>
            <a:ext cx="4430574" cy="245615"/>
          </a:xfrm>
          <a:prstGeom prst="flowChartProcess">
            <a:avLst/>
          </a:prstGeom>
          <a:gradFill>
            <a:gsLst>
              <a:gs pos="0">
                <a:srgbClr val="D1D1D1"/>
              </a:gs>
              <a:gs pos="50000">
                <a:srgbClr val="C7C7C7"/>
              </a:gs>
              <a:gs pos="100000">
                <a:srgbClr val="C0C0C0"/>
              </a:gs>
            </a:gsLst>
            <a:lin ang="5400012" scaled="0"/>
          </a:grad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000000"/>
                </a:solidFill>
                <a:latin typeface="Calibri"/>
                <a:ea typeface="Calibri"/>
                <a:cs typeface="Calibri"/>
                <a:sym typeface="Calibri"/>
              </a:rPr>
              <a:t>Conclusions &amp; Suggestions &amp; </a:t>
            </a:r>
            <a:r>
              <a:rPr lang="en" sz="1800">
                <a:solidFill>
                  <a:srgbClr val="000000"/>
                </a:solidFill>
                <a:latin typeface="Calibri"/>
                <a:ea typeface="Calibri"/>
                <a:cs typeface="Calibri"/>
                <a:sym typeface="Calibri"/>
              </a:rPr>
              <a:t>P</a:t>
            </a:r>
            <a:r>
              <a:rPr lang="en" sz="1800">
                <a:solidFill>
                  <a:srgbClr val="000000"/>
                </a:solidFill>
                <a:latin typeface="Calibri"/>
                <a:ea typeface="Calibri"/>
                <a:cs typeface="Calibri"/>
                <a:sym typeface="Calibri"/>
              </a:rPr>
              <a:t>rospects</a:t>
            </a:r>
            <a:endParaRPr/>
          </a:p>
        </p:txBody>
      </p:sp>
      <p:sp>
        <p:nvSpPr>
          <p:cNvPr id="201" name="Google Shape;201;p35"/>
          <p:cNvSpPr/>
          <p:nvPr/>
        </p:nvSpPr>
        <p:spPr>
          <a:xfrm rot="10800000">
            <a:off x="6995431" y="4143669"/>
            <a:ext cx="945300" cy="535200"/>
          </a:xfrm>
          <a:prstGeom prst="bentArrow">
            <a:avLst>
              <a:gd fmla="val 25000" name="adj1"/>
              <a:gd fmla="val 25000" name="adj2"/>
              <a:gd fmla="val 25000" name="adj3"/>
              <a:gd fmla="val 43750" name="adj4"/>
            </a:avLst>
          </a:prstGeom>
          <a:solidFill>
            <a:srgbClr val="4472C4"/>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35"/>
          <p:cNvSpPr/>
          <p:nvPr/>
        </p:nvSpPr>
        <p:spPr>
          <a:xfrm flipH="1" rot="10800000">
            <a:off x="930682" y="4077969"/>
            <a:ext cx="1123200" cy="600900"/>
          </a:xfrm>
          <a:prstGeom prst="bentArrow">
            <a:avLst>
              <a:gd fmla="val 25000" name="adj1"/>
              <a:gd fmla="val 25000" name="adj2"/>
              <a:gd fmla="val 25000" name="adj3"/>
              <a:gd fmla="val 43750" name="adj4"/>
            </a:avLst>
          </a:prstGeom>
          <a:solidFill>
            <a:srgbClr val="4472C4"/>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ENERGY SAVINGS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7"/>
          <p:cNvPicPr preferRelativeResize="0"/>
          <p:nvPr/>
        </p:nvPicPr>
        <p:blipFill rotWithShape="1">
          <a:blip r:embed="rId3">
            <a:alphaModFix/>
          </a:blip>
          <a:srcRect b="12885" l="12231" r="27305" t="15767"/>
          <a:stretch/>
        </p:blipFill>
        <p:spPr>
          <a:xfrm>
            <a:off x="1528625" y="543150"/>
            <a:ext cx="6457025" cy="4271825"/>
          </a:xfrm>
          <a:prstGeom prst="rect">
            <a:avLst/>
          </a:prstGeom>
          <a:noFill/>
          <a:ln>
            <a:noFill/>
          </a:ln>
        </p:spPr>
      </p:pic>
      <p:sp>
        <p:nvSpPr>
          <p:cNvPr id="213" name="Google Shape;213;p37"/>
          <p:cNvSpPr txBox="1"/>
          <p:nvPr/>
        </p:nvSpPr>
        <p:spPr>
          <a:xfrm>
            <a:off x="306600" y="0"/>
            <a:ext cx="8513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Proxima Nova"/>
                <a:ea typeface="Proxima Nova"/>
                <a:cs typeface="Proxima Nova"/>
                <a:sym typeface="Proxima Nova"/>
              </a:rPr>
              <a:t>METHOD BIBLIOMETRIC ANALYSIS:</a:t>
            </a:r>
            <a:endParaRPr>
              <a:latin typeface="Proxima Nova"/>
              <a:ea typeface="Proxima Nova"/>
              <a:cs typeface="Proxima Nova"/>
              <a:sym typeface="Proxima Nova"/>
            </a:endParaRPr>
          </a:p>
        </p:txBody>
      </p:sp>
      <p:sp>
        <p:nvSpPr>
          <p:cNvPr id="214" name="Google Shape;214;p37"/>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8"/>
          <p:cNvPicPr preferRelativeResize="0"/>
          <p:nvPr/>
        </p:nvPicPr>
        <p:blipFill>
          <a:blip r:embed="rId3">
            <a:alphaModFix/>
          </a:blip>
          <a:stretch>
            <a:fillRect/>
          </a:stretch>
        </p:blipFill>
        <p:spPr>
          <a:xfrm>
            <a:off x="4927350" y="0"/>
            <a:ext cx="3973203" cy="1818775"/>
          </a:xfrm>
          <a:prstGeom prst="rect">
            <a:avLst/>
          </a:prstGeom>
          <a:noFill/>
          <a:ln>
            <a:noFill/>
          </a:ln>
        </p:spPr>
      </p:pic>
      <p:pic>
        <p:nvPicPr>
          <p:cNvPr id="220" name="Google Shape;220;p38"/>
          <p:cNvPicPr preferRelativeResize="0"/>
          <p:nvPr/>
        </p:nvPicPr>
        <p:blipFill rotWithShape="1">
          <a:blip r:embed="rId4">
            <a:alphaModFix/>
          </a:blip>
          <a:srcRect b="9201" l="42257" r="19716" t="8493"/>
          <a:stretch/>
        </p:blipFill>
        <p:spPr>
          <a:xfrm>
            <a:off x="503025" y="691675"/>
            <a:ext cx="2582163" cy="4036850"/>
          </a:xfrm>
          <a:prstGeom prst="rect">
            <a:avLst/>
          </a:prstGeom>
          <a:noFill/>
          <a:ln>
            <a:noFill/>
          </a:ln>
        </p:spPr>
      </p:pic>
      <p:sp>
        <p:nvSpPr>
          <p:cNvPr id="221" name="Google Shape;221;p38"/>
          <p:cNvSpPr txBox="1"/>
          <p:nvPr/>
        </p:nvSpPr>
        <p:spPr>
          <a:xfrm>
            <a:off x="311700" y="110150"/>
            <a:ext cx="7267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EXPERIMENTAL BUILDING</a:t>
            </a:r>
            <a:r>
              <a:rPr b="1" lang="en" sz="2000">
                <a:solidFill>
                  <a:srgbClr val="0A55A4"/>
                </a:solidFill>
                <a:latin typeface="Proxima Nova"/>
                <a:ea typeface="Proxima Nova"/>
                <a:cs typeface="Proxima Nova"/>
                <a:sym typeface="Proxima Nova"/>
              </a:rPr>
              <a:t>:</a:t>
            </a:r>
            <a:endParaRPr sz="2000">
              <a:solidFill>
                <a:srgbClr val="0A55A4"/>
              </a:solidFill>
              <a:latin typeface="Proxima Nova"/>
              <a:ea typeface="Proxima Nova"/>
              <a:cs typeface="Proxima Nova"/>
              <a:sym typeface="Proxima Nova"/>
            </a:endParaRPr>
          </a:p>
          <a:p>
            <a:pPr indent="0" lvl="0" marL="0" rtl="0" algn="l">
              <a:spcBef>
                <a:spcPts val="0"/>
              </a:spcBef>
              <a:spcAft>
                <a:spcPts val="0"/>
              </a:spcAft>
              <a:buNone/>
            </a:pPr>
            <a:r>
              <a:t/>
            </a:r>
            <a:endParaRPr b="1" sz="2000">
              <a:latin typeface="Proxima Nova"/>
              <a:ea typeface="Proxima Nova"/>
              <a:cs typeface="Proxima Nova"/>
              <a:sym typeface="Proxima Nova"/>
            </a:endParaRPr>
          </a:p>
        </p:txBody>
      </p:sp>
      <p:graphicFrame>
        <p:nvGraphicFramePr>
          <p:cNvPr id="222" name="Google Shape;222;p38"/>
          <p:cNvGraphicFramePr/>
          <p:nvPr/>
        </p:nvGraphicFramePr>
        <p:xfrm>
          <a:off x="4603150" y="1797763"/>
          <a:ext cx="3000000" cy="3000000"/>
        </p:xfrm>
        <a:graphic>
          <a:graphicData uri="http://schemas.openxmlformats.org/drawingml/2006/table">
            <a:tbl>
              <a:tblPr bandRow="1">
                <a:noFill/>
                <a:tableStyleId>{B7C11E82-A9F4-4D99-B7CF-C094BA6671CF}</a:tableStyleId>
              </a:tblPr>
              <a:tblGrid>
                <a:gridCol w="1997100"/>
                <a:gridCol w="1223575"/>
                <a:gridCol w="1160300"/>
              </a:tblGrid>
              <a:tr h="557500">
                <a:tc>
                  <a:txBody>
                    <a:bodyPr/>
                    <a:lstStyle/>
                    <a:p>
                      <a:pPr indent="0" lvl="0" marL="0" rtl="0" algn="l">
                        <a:spcBef>
                          <a:spcPts val="600"/>
                        </a:spcBef>
                        <a:spcAft>
                          <a:spcPts val="600"/>
                        </a:spcAft>
                        <a:buNone/>
                      </a:pPr>
                      <a:r>
                        <a:t/>
                      </a:r>
                      <a:endParaRPr b="1" sz="1000">
                        <a:latin typeface="Calibri"/>
                        <a:ea typeface="Calibri"/>
                        <a:cs typeface="Calibri"/>
                        <a:sym typeface="Calibri"/>
                      </a:endParaRPr>
                    </a:p>
                  </a:txBody>
                  <a:tcPr marT="0" marB="0" marR="73025" marL="73025">
                    <a:lnR cap="flat" cmpd="sng" w="6350">
                      <a:solidFill>
                        <a:srgbClr val="000000"/>
                      </a:solidFill>
                      <a:prstDash val="solid"/>
                      <a:round/>
                      <a:headEnd len="sm" w="sm" type="none"/>
                      <a:tailEnd len="sm" w="sm" type="none"/>
                    </a:lnR>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0"/>
                        </a:spcAft>
                        <a:buNone/>
                      </a:pPr>
                      <a:r>
                        <a:t/>
                      </a:r>
                      <a:endParaRPr b="1" sz="1000">
                        <a:latin typeface="Calibri"/>
                        <a:ea typeface="Calibri"/>
                        <a:cs typeface="Calibri"/>
                        <a:sym typeface="Calibri"/>
                      </a:endParaRPr>
                    </a:p>
                    <a:p>
                      <a:pPr indent="0" lvl="0" marL="0" rtl="0" algn="l">
                        <a:spcBef>
                          <a:spcPts val="600"/>
                        </a:spcBef>
                        <a:spcAft>
                          <a:spcPts val="0"/>
                        </a:spcAft>
                        <a:buNone/>
                      </a:pPr>
                      <a:r>
                        <a:t/>
                      </a:r>
                      <a:endParaRPr b="1" sz="1000">
                        <a:latin typeface="Calibri"/>
                        <a:ea typeface="Calibri"/>
                        <a:cs typeface="Calibri"/>
                        <a:sym typeface="Calibri"/>
                      </a:endParaRPr>
                    </a:p>
                    <a:p>
                      <a:pPr indent="0" lvl="0" marL="0" rtl="0" algn="l">
                        <a:spcBef>
                          <a:spcPts val="600"/>
                        </a:spcBef>
                        <a:spcAft>
                          <a:spcPts val="600"/>
                        </a:spcAft>
                        <a:buNone/>
                      </a:pPr>
                      <a:r>
                        <a:rPr b="1" lang="en" sz="1000">
                          <a:latin typeface="Calibri"/>
                          <a:ea typeface="Calibri"/>
                          <a:cs typeface="Calibri"/>
                          <a:sym typeface="Calibri"/>
                        </a:rPr>
                        <a:t>Thickness [m]</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0"/>
                        </a:spcAft>
                        <a:buNone/>
                      </a:pPr>
                      <a:r>
                        <a:t/>
                      </a:r>
                      <a:endParaRPr b="1" sz="1000">
                        <a:latin typeface="Calibri"/>
                        <a:ea typeface="Calibri"/>
                        <a:cs typeface="Calibri"/>
                        <a:sym typeface="Calibri"/>
                      </a:endParaRPr>
                    </a:p>
                    <a:p>
                      <a:pPr indent="0" lvl="0" marL="0" rtl="0" algn="l">
                        <a:spcBef>
                          <a:spcPts val="600"/>
                        </a:spcBef>
                        <a:spcAft>
                          <a:spcPts val="600"/>
                        </a:spcAft>
                        <a:buNone/>
                      </a:pPr>
                      <a:r>
                        <a:rPr b="1" lang="en" sz="1000">
                          <a:latin typeface="Calibri"/>
                          <a:ea typeface="Calibri"/>
                          <a:cs typeface="Calibri"/>
                          <a:sym typeface="Calibri"/>
                        </a:rPr>
                        <a:t>Thermal conductivity (W/mK)</a:t>
                      </a:r>
                      <a:endParaRPr b="1" sz="1000">
                        <a:latin typeface="Calibri"/>
                        <a:ea typeface="Calibri"/>
                        <a:cs typeface="Calibri"/>
                        <a:sym typeface="Calibri"/>
                      </a:endParaRPr>
                    </a:p>
                  </a:txBody>
                  <a:tcPr marT="50800" marB="50800" marR="50800" marL="508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4075">
                <a:tc>
                  <a:txBody>
                    <a:bodyPr/>
                    <a:lstStyle/>
                    <a:p>
                      <a:pPr indent="0" lvl="0" marL="0" rtl="0" algn="l">
                        <a:spcBef>
                          <a:spcPts val="600"/>
                        </a:spcBef>
                        <a:spcAft>
                          <a:spcPts val="600"/>
                        </a:spcAft>
                        <a:buNone/>
                      </a:pPr>
                      <a:r>
                        <a:rPr b="1" lang="en" sz="1000">
                          <a:latin typeface="Calibri"/>
                          <a:ea typeface="Calibri"/>
                          <a:cs typeface="Calibri"/>
                          <a:sym typeface="Calibri"/>
                        </a:rPr>
                        <a:t>Vegetation: sedum</a:t>
                      </a:r>
                      <a:endParaRPr b="1" sz="1000">
                        <a:latin typeface="Calibri"/>
                        <a:ea typeface="Calibri"/>
                        <a:cs typeface="Calibri"/>
                        <a:sym typeface="Calibri"/>
                      </a:endParaRPr>
                    </a:p>
                  </a:txBody>
                  <a:tcPr marT="0" marB="0" marR="73025" marL="73025">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0,05</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4075">
                <a:tc>
                  <a:txBody>
                    <a:bodyPr/>
                    <a:lstStyle/>
                    <a:p>
                      <a:pPr indent="0" lvl="0" marL="0" rtl="0" algn="l">
                        <a:spcBef>
                          <a:spcPts val="600"/>
                        </a:spcBef>
                        <a:spcAft>
                          <a:spcPts val="600"/>
                        </a:spcAft>
                        <a:buNone/>
                      </a:pPr>
                      <a:r>
                        <a:rPr b="1" lang="en" sz="1000">
                          <a:latin typeface="Calibri"/>
                          <a:ea typeface="Calibri"/>
                          <a:cs typeface="Calibri"/>
                          <a:sym typeface="Calibri"/>
                        </a:rPr>
                        <a:t>Anti-root sheet</a:t>
                      </a:r>
                      <a:endParaRPr b="1" sz="1000">
                        <a:latin typeface="Calibri"/>
                        <a:ea typeface="Calibri"/>
                        <a:cs typeface="Calibri"/>
                        <a:sym typeface="Calibri"/>
                      </a:endParaRPr>
                    </a:p>
                  </a:txBody>
                  <a:tcPr marT="0" marB="0" marR="73025" marL="73025">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0,001</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0,33</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4075">
                <a:tc>
                  <a:txBody>
                    <a:bodyPr/>
                    <a:lstStyle/>
                    <a:p>
                      <a:pPr indent="0" lvl="0" marL="0" rtl="0" algn="l">
                        <a:spcBef>
                          <a:spcPts val="600"/>
                        </a:spcBef>
                        <a:spcAft>
                          <a:spcPts val="600"/>
                        </a:spcAft>
                        <a:buNone/>
                      </a:pPr>
                      <a:r>
                        <a:rPr b="1" lang="en" sz="1000">
                          <a:latin typeface="Calibri"/>
                          <a:ea typeface="Calibri"/>
                          <a:cs typeface="Calibri"/>
                          <a:sym typeface="Calibri"/>
                        </a:rPr>
                        <a:t>EPDM Waterproof sheet</a:t>
                      </a:r>
                      <a:endParaRPr b="1" sz="1000">
                        <a:latin typeface="Calibri"/>
                        <a:ea typeface="Calibri"/>
                        <a:cs typeface="Calibri"/>
                        <a:sym typeface="Calibri"/>
                      </a:endParaRPr>
                    </a:p>
                  </a:txBody>
                  <a:tcPr marT="0" marB="0" marR="73025" marL="73025">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0,0012</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0,25</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4075">
                <a:tc>
                  <a:txBody>
                    <a:bodyPr/>
                    <a:lstStyle/>
                    <a:p>
                      <a:pPr indent="0" lvl="0" marL="0" rtl="0" algn="l">
                        <a:spcBef>
                          <a:spcPts val="600"/>
                        </a:spcBef>
                        <a:spcAft>
                          <a:spcPts val="600"/>
                        </a:spcAft>
                        <a:buNone/>
                      </a:pPr>
                      <a:r>
                        <a:rPr b="1" lang="en" sz="1000">
                          <a:latin typeface="Calibri"/>
                          <a:ea typeface="Calibri"/>
                          <a:cs typeface="Calibri"/>
                          <a:sym typeface="Calibri"/>
                        </a:rPr>
                        <a:t>XPS Thermal insulation</a:t>
                      </a:r>
                      <a:endParaRPr b="1" sz="1000">
                        <a:latin typeface="Calibri"/>
                        <a:ea typeface="Calibri"/>
                        <a:cs typeface="Calibri"/>
                        <a:sym typeface="Calibri"/>
                      </a:endParaRPr>
                    </a:p>
                  </a:txBody>
                  <a:tcPr marT="0" marB="0" marR="73025" marL="73025">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3,5-14,01</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0,033</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4075">
                <a:tc>
                  <a:txBody>
                    <a:bodyPr/>
                    <a:lstStyle/>
                    <a:p>
                      <a:pPr indent="0" lvl="0" marL="0" rtl="0" algn="l">
                        <a:spcBef>
                          <a:spcPts val="600"/>
                        </a:spcBef>
                        <a:spcAft>
                          <a:spcPts val="600"/>
                        </a:spcAft>
                        <a:buNone/>
                      </a:pPr>
                      <a:r>
                        <a:rPr b="1" lang="en" sz="1000">
                          <a:latin typeface="Calibri"/>
                          <a:ea typeface="Calibri"/>
                          <a:cs typeface="Calibri"/>
                          <a:sym typeface="Calibri"/>
                        </a:rPr>
                        <a:t>Plastic nodular drainage layer</a:t>
                      </a:r>
                      <a:endParaRPr b="1" sz="1000">
                        <a:latin typeface="Calibri"/>
                        <a:ea typeface="Calibri"/>
                        <a:cs typeface="Calibri"/>
                        <a:sym typeface="Calibri"/>
                      </a:endParaRPr>
                    </a:p>
                  </a:txBody>
                  <a:tcPr marT="0" marB="0" marR="73025" marL="73025">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0,04</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0,33</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4075">
                <a:tc>
                  <a:txBody>
                    <a:bodyPr/>
                    <a:lstStyle/>
                    <a:p>
                      <a:pPr indent="0" lvl="0" marL="0" rtl="0" algn="l">
                        <a:spcBef>
                          <a:spcPts val="600"/>
                        </a:spcBef>
                        <a:spcAft>
                          <a:spcPts val="600"/>
                        </a:spcAft>
                        <a:buNone/>
                      </a:pPr>
                      <a:r>
                        <a:rPr b="1" lang="en" sz="1000">
                          <a:latin typeface="Calibri"/>
                          <a:ea typeface="Calibri"/>
                          <a:cs typeface="Calibri"/>
                          <a:sym typeface="Calibri"/>
                        </a:rPr>
                        <a:t>Filter sheet</a:t>
                      </a:r>
                      <a:endParaRPr b="1" sz="1000">
                        <a:latin typeface="Calibri"/>
                        <a:ea typeface="Calibri"/>
                        <a:cs typeface="Calibri"/>
                        <a:sym typeface="Calibri"/>
                      </a:endParaRPr>
                    </a:p>
                  </a:txBody>
                  <a:tcPr marT="0" marB="0" marR="73025" marL="73025">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0,001</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0,038</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04075">
                <a:tc>
                  <a:txBody>
                    <a:bodyPr/>
                    <a:lstStyle/>
                    <a:p>
                      <a:pPr indent="0" lvl="0" marL="0" rtl="0" algn="l">
                        <a:spcBef>
                          <a:spcPts val="600"/>
                        </a:spcBef>
                        <a:spcAft>
                          <a:spcPts val="600"/>
                        </a:spcAft>
                        <a:buNone/>
                      </a:pPr>
                      <a:r>
                        <a:rPr b="1" lang="en" sz="1000">
                          <a:latin typeface="Calibri"/>
                          <a:ea typeface="Calibri"/>
                          <a:cs typeface="Calibri"/>
                          <a:sym typeface="Calibri"/>
                        </a:rPr>
                        <a:t>Substrcture</a:t>
                      </a:r>
                      <a:endParaRPr b="1" sz="1000">
                        <a:latin typeface="Calibri"/>
                        <a:ea typeface="Calibri"/>
                        <a:cs typeface="Calibri"/>
                        <a:sym typeface="Calibri"/>
                      </a:endParaRPr>
                    </a:p>
                  </a:txBody>
                  <a:tcPr marT="0" marB="0" marR="73025" marL="73025">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0,10</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600"/>
                        </a:spcBef>
                        <a:spcAft>
                          <a:spcPts val="600"/>
                        </a:spcAft>
                        <a:buNone/>
                      </a:pPr>
                      <a:r>
                        <a:rPr b="1" lang="en" sz="1000">
                          <a:latin typeface="Calibri"/>
                          <a:ea typeface="Calibri"/>
                          <a:cs typeface="Calibri"/>
                          <a:sym typeface="Calibri"/>
                        </a:rPr>
                        <a:t>0,435</a:t>
                      </a:r>
                      <a:endParaRPr b="1" sz="1000">
                        <a:latin typeface="Calibri"/>
                        <a:ea typeface="Calibri"/>
                        <a:cs typeface="Calibri"/>
                        <a:sym typeface="Calibri"/>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223" name="Google Shape;223;p38"/>
          <p:cNvSpPr txBox="1"/>
          <p:nvPr/>
        </p:nvSpPr>
        <p:spPr>
          <a:xfrm>
            <a:off x="311700" y="4728525"/>
            <a:ext cx="407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None/>
            </a:pPr>
            <a:r>
              <a:rPr lang="en" sz="1000">
                <a:latin typeface="Calibri"/>
                <a:ea typeface="Calibri"/>
                <a:cs typeface="Calibri"/>
                <a:sym typeface="Calibri"/>
              </a:rPr>
              <a:t> Location of Pecs and the experimental building</a:t>
            </a:r>
            <a:endParaRPr/>
          </a:p>
        </p:txBody>
      </p:sp>
      <p:sp>
        <p:nvSpPr>
          <p:cNvPr id="224" name="Google Shape;224;p38"/>
          <p:cNvSpPr txBox="1"/>
          <p:nvPr/>
        </p:nvSpPr>
        <p:spPr>
          <a:xfrm>
            <a:off x="4603150" y="4728525"/>
            <a:ext cx="4380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600"/>
              </a:spcAft>
              <a:buNone/>
            </a:pPr>
            <a:r>
              <a:rPr lang="en" sz="1000">
                <a:latin typeface="Calibri"/>
                <a:ea typeface="Calibri"/>
                <a:cs typeface="Calibri"/>
                <a:sym typeface="Calibri"/>
              </a:rPr>
              <a:t>Main characteristics of the layers of the extensive  roof construction systems.</a:t>
            </a:r>
            <a:endParaRPr sz="1000">
              <a:latin typeface="Calibri"/>
              <a:ea typeface="Calibri"/>
              <a:cs typeface="Calibri"/>
              <a:sym typeface="Calibri"/>
            </a:endParaRPr>
          </a:p>
        </p:txBody>
      </p:sp>
      <p:pic>
        <p:nvPicPr>
          <p:cNvPr id="225" name="Google Shape;225;p38"/>
          <p:cNvPicPr preferRelativeResize="0"/>
          <p:nvPr/>
        </p:nvPicPr>
        <p:blipFill rotWithShape="1">
          <a:blip r:embed="rId5">
            <a:alphaModFix/>
          </a:blip>
          <a:srcRect b="-3985" l="0" r="31427" t="16389"/>
          <a:stretch/>
        </p:blipFill>
        <p:spPr>
          <a:xfrm>
            <a:off x="5097550" y="1937175"/>
            <a:ext cx="939456" cy="800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9"/>
          <p:cNvPicPr preferRelativeResize="0"/>
          <p:nvPr/>
        </p:nvPicPr>
        <p:blipFill rotWithShape="1">
          <a:blip r:embed="rId3">
            <a:alphaModFix/>
          </a:blip>
          <a:srcRect b="40173" l="0" r="19948" t="0"/>
          <a:stretch/>
        </p:blipFill>
        <p:spPr>
          <a:xfrm>
            <a:off x="552699" y="650200"/>
            <a:ext cx="7701682" cy="3437450"/>
          </a:xfrm>
          <a:prstGeom prst="rect">
            <a:avLst/>
          </a:prstGeom>
          <a:noFill/>
          <a:ln>
            <a:noFill/>
          </a:ln>
        </p:spPr>
      </p:pic>
      <p:sp>
        <p:nvSpPr>
          <p:cNvPr id="231" name="Google Shape;231;p39"/>
          <p:cNvSpPr txBox="1"/>
          <p:nvPr/>
        </p:nvSpPr>
        <p:spPr>
          <a:xfrm>
            <a:off x="958100" y="3779850"/>
            <a:ext cx="71988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t/>
            </a:r>
            <a:endParaRPr sz="800">
              <a:latin typeface="Georgia"/>
              <a:ea typeface="Georgia"/>
              <a:cs typeface="Georgia"/>
              <a:sym typeface="Georgia"/>
            </a:endParaRPr>
          </a:p>
        </p:txBody>
      </p:sp>
      <p:sp>
        <p:nvSpPr>
          <p:cNvPr id="232" name="Google Shape;232;p39"/>
          <p:cNvSpPr txBox="1"/>
          <p:nvPr/>
        </p:nvSpPr>
        <p:spPr>
          <a:xfrm>
            <a:off x="311700" y="110150"/>
            <a:ext cx="7267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SIMULATION (ENERGY PLUS)</a:t>
            </a:r>
            <a:r>
              <a:rPr b="1" lang="en" sz="2000">
                <a:solidFill>
                  <a:srgbClr val="0A55A4"/>
                </a:solidFill>
                <a:latin typeface="Proxima Nova"/>
                <a:ea typeface="Proxima Nova"/>
                <a:cs typeface="Proxima Nova"/>
                <a:sym typeface="Proxima Nova"/>
              </a:rPr>
              <a:t>:</a:t>
            </a:r>
            <a:endParaRPr b="1" sz="2000">
              <a:solidFill>
                <a:srgbClr val="0A55A4"/>
              </a:solidFill>
              <a:latin typeface="Proxima Nova"/>
              <a:ea typeface="Proxima Nova"/>
              <a:cs typeface="Proxima Nova"/>
              <a:sym typeface="Proxima Nova"/>
            </a:endParaRPr>
          </a:p>
          <a:p>
            <a:pPr indent="0" lvl="0" marL="0" rtl="0" algn="l">
              <a:lnSpc>
                <a:spcPct val="115000"/>
              </a:lnSpc>
              <a:spcBef>
                <a:spcPts val="0"/>
              </a:spcBef>
              <a:spcAft>
                <a:spcPts val="1600"/>
              </a:spcAft>
              <a:buNone/>
            </a:pPr>
            <a:r>
              <a:rPr lang="en">
                <a:solidFill>
                  <a:schemeClr val="dk1"/>
                </a:solidFill>
                <a:latin typeface="Calibri"/>
                <a:ea typeface="Calibri"/>
                <a:cs typeface="Calibri"/>
                <a:sym typeface="Calibri"/>
              </a:rPr>
              <a:t>The annual building energy demand between two different scenarios</a:t>
            </a:r>
            <a:endParaRPr b="1" sz="2000">
              <a:latin typeface="Proxima Nova"/>
              <a:ea typeface="Proxima Nova"/>
              <a:cs typeface="Proxima Nova"/>
              <a:sym typeface="Proxima Nova"/>
            </a:endParaRPr>
          </a:p>
        </p:txBody>
      </p:sp>
      <p:sp>
        <p:nvSpPr>
          <p:cNvPr id="233" name="Google Shape;233;p39"/>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40"/>
          <p:cNvPicPr preferRelativeResize="0"/>
          <p:nvPr/>
        </p:nvPicPr>
        <p:blipFill>
          <a:blip r:embed="rId3">
            <a:alphaModFix/>
          </a:blip>
          <a:stretch>
            <a:fillRect/>
          </a:stretch>
        </p:blipFill>
        <p:spPr>
          <a:xfrm>
            <a:off x="799171" y="993475"/>
            <a:ext cx="4022426" cy="3324318"/>
          </a:xfrm>
          <a:prstGeom prst="rect">
            <a:avLst/>
          </a:prstGeom>
          <a:noFill/>
          <a:ln>
            <a:noFill/>
          </a:ln>
        </p:spPr>
      </p:pic>
      <p:pic>
        <p:nvPicPr>
          <p:cNvPr id="239" name="Google Shape;239;p40"/>
          <p:cNvPicPr preferRelativeResize="0"/>
          <p:nvPr/>
        </p:nvPicPr>
        <p:blipFill rotWithShape="1">
          <a:blip r:embed="rId4">
            <a:alphaModFix/>
          </a:blip>
          <a:srcRect b="22784" l="5448" r="53364" t="18005"/>
          <a:stretch/>
        </p:blipFill>
        <p:spPr>
          <a:xfrm>
            <a:off x="4821598" y="993475"/>
            <a:ext cx="3271749" cy="3324318"/>
          </a:xfrm>
          <a:prstGeom prst="rect">
            <a:avLst/>
          </a:prstGeom>
          <a:noFill/>
          <a:ln>
            <a:noFill/>
          </a:ln>
        </p:spPr>
      </p:pic>
      <p:sp>
        <p:nvSpPr>
          <p:cNvPr id="240" name="Google Shape;240;p40"/>
          <p:cNvSpPr txBox="1"/>
          <p:nvPr/>
        </p:nvSpPr>
        <p:spPr>
          <a:xfrm>
            <a:off x="311700" y="110150"/>
            <a:ext cx="7267500" cy="116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SIMULATION (ENERGY PLUS):</a:t>
            </a:r>
            <a:endParaRPr b="1" sz="2000">
              <a:solidFill>
                <a:srgbClr val="0A55A4"/>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Annual cooling and heating energy consumption of experiment building in two different scenarios</a:t>
            </a:r>
            <a:endParaRPr>
              <a:latin typeface="Calibri"/>
              <a:ea typeface="Calibri"/>
              <a:cs typeface="Calibri"/>
              <a:sym typeface="Calibri"/>
            </a:endParaRPr>
          </a:p>
          <a:p>
            <a:pPr indent="0" lvl="0" marL="0" rtl="0" algn="l">
              <a:lnSpc>
                <a:spcPct val="115000"/>
              </a:lnSpc>
              <a:spcBef>
                <a:spcPts val="1600"/>
              </a:spcBef>
              <a:spcAft>
                <a:spcPts val="1600"/>
              </a:spcAft>
              <a:buNone/>
            </a:pPr>
            <a:r>
              <a:t/>
            </a:r>
            <a:endParaRPr>
              <a:solidFill>
                <a:schemeClr val="dk1"/>
              </a:solidFill>
              <a:latin typeface="Calibri"/>
              <a:ea typeface="Calibri"/>
              <a:cs typeface="Calibri"/>
              <a:sym typeface="Calibri"/>
            </a:endParaRPr>
          </a:p>
        </p:txBody>
      </p:sp>
      <p:sp>
        <p:nvSpPr>
          <p:cNvPr id="241" name="Google Shape;241;p40"/>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1"/>
          <p:cNvSpPr txBox="1"/>
          <p:nvPr>
            <p:ph idx="1" type="body"/>
          </p:nvPr>
        </p:nvSpPr>
        <p:spPr>
          <a:xfrm>
            <a:off x="384150" y="457200"/>
            <a:ext cx="4357800" cy="4686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2000">
              <a:solidFill>
                <a:srgbClr val="0A55A4"/>
              </a:solidFill>
              <a:latin typeface="Arial"/>
              <a:ea typeface="Arial"/>
              <a:cs typeface="Arial"/>
              <a:sym typeface="Arial"/>
            </a:endParaRPr>
          </a:p>
          <a:p>
            <a:pPr indent="0" lvl="0" marL="0" rtl="0" algn="l">
              <a:spcBef>
                <a:spcPts val="1200"/>
              </a:spcBef>
              <a:spcAft>
                <a:spcPts val="0"/>
              </a:spcAft>
              <a:buNone/>
            </a:pPr>
            <a:r>
              <a:rPr b="1" lang="en" sz="1500">
                <a:solidFill>
                  <a:schemeClr val="dk1"/>
                </a:solidFill>
                <a:latin typeface="Helvetica Neue"/>
                <a:ea typeface="Helvetica Neue"/>
                <a:cs typeface="Helvetica Neue"/>
                <a:sym typeface="Helvetica Neue"/>
              </a:rPr>
              <a:t>COMPARISON</a:t>
            </a:r>
            <a:r>
              <a:rPr b="1" lang="en" sz="1500">
                <a:solidFill>
                  <a:schemeClr val="dk1"/>
                </a:solidFill>
                <a:latin typeface="Helvetica Neue"/>
                <a:ea typeface="Helvetica Neue"/>
                <a:cs typeface="Helvetica Neue"/>
                <a:sym typeface="Helvetica Neue"/>
              </a:rPr>
              <a:t> (Norway, </a:t>
            </a:r>
            <a:r>
              <a:rPr b="1" lang="en" sz="1500">
                <a:solidFill>
                  <a:schemeClr val="dk1"/>
                </a:solidFill>
                <a:latin typeface="Helvetica Neue"/>
                <a:ea typeface="Helvetica Neue"/>
                <a:cs typeface="Helvetica Neue"/>
                <a:sym typeface="Helvetica Neue"/>
              </a:rPr>
              <a:t>Italy, Hungary)</a:t>
            </a:r>
            <a:endParaRPr b="1" sz="1500">
              <a:solidFill>
                <a:schemeClr val="dk1"/>
              </a:solidFill>
              <a:latin typeface="Helvetica Neue"/>
              <a:ea typeface="Helvetica Neue"/>
              <a:cs typeface="Helvetica Neue"/>
              <a:sym typeface="Helvetica Neue"/>
            </a:endParaRPr>
          </a:p>
          <a:p>
            <a:pPr indent="0" lvl="0" marL="0" rtl="0" algn="l">
              <a:spcBef>
                <a:spcPts val="1600"/>
              </a:spcBef>
              <a:spcAft>
                <a:spcPts val="0"/>
              </a:spcAft>
              <a:buNone/>
            </a:pPr>
            <a:r>
              <a:rPr b="1" lang="en" sz="1500">
                <a:solidFill>
                  <a:schemeClr val="dk1"/>
                </a:solidFill>
                <a:latin typeface="Helvetica Neue"/>
                <a:ea typeface="Helvetica Neue"/>
                <a:cs typeface="Helvetica Neue"/>
                <a:sym typeface="Helvetica Neue"/>
              </a:rPr>
              <a:t>PV panel roof and facade</a:t>
            </a:r>
            <a:endParaRPr b="1" sz="1500">
              <a:solidFill>
                <a:schemeClr val="dk1"/>
              </a:solidFill>
              <a:latin typeface="Helvetica Neue"/>
              <a:ea typeface="Helvetica Neue"/>
              <a:cs typeface="Helvetica Neue"/>
              <a:sym typeface="Helvetica Neue"/>
            </a:endParaRPr>
          </a:p>
          <a:p>
            <a:pPr indent="0" lvl="0" marL="0" rtl="0" algn="l">
              <a:spcBef>
                <a:spcPts val="1600"/>
              </a:spcBef>
              <a:spcAft>
                <a:spcPts val="0"/>
              </a:spcAft>
              <a:buNone/>
            </a:pPr>
            <a:r>
              <a:rPr lang="en" sz="1400">
                <a:solidFill>
                  <a:schemeClr val="dk1"/>
                </a:solidFill>
                <a:latin typeface="Calibri"/>
                <a:ea typeface="Calibri"/>
                <a:cs typeface="Calibri"/>
                <a:sym typeface="Calibri"/>
              </a:rPr>
              <a:t>Three cities, oslo, rome, and szombathely, were selected for comparative simulation analysis in three different climate zones in Europe. The impact of adding green roofs on the microclimate of the surrounding urban environment and on the total energy consumption of the house itself is studied.</a:t>
            </a:r>
            <a:endParaRPr sz="1400">
              <a:solidFill>
                <a:schemeClr val="dk1"/>
              </a:solidFill>
              <a:latin typeface="Calibri"/>
              <a:ea typeface="Calibri"/>
              <a:cs typeface="Calibri"/>
              <a:sym typeface="Calibri"/>
            </a:endParaRPr>
          </a:p>
          <a:p>
            <a:pPr indent="0" lvl="0" marL="0" rtl="0" algn="l">
              <a:spcBef>
                <a:spcPts val="1600"/>
              </a:spcBef>
              <a:spcAft>
                <a:spcPts val="0"/>
              </a:spcAft>
              <a:buNone/>
            </a:pPr>
            <a:r>
              <a:rPr lang="en" sz="1400">
                <a:solidFill>
                  <a:schemeClr val="dk1"/>
                </a:solidFill>
                <a:latin typeface="Calibri"/>
                <a:ea typeface="Calibri"/>
                <a:cs typeface="Calibri"/>
                <a:sym typeface="Calibri"/>
              </a:rPr>
              <a:t>Three typical residential building bloack</a:t>
            </a:r>
            <a:endParaRPr sz="1400">
              <a:solidFill>
                <a:schemeClr val="dk1"/>
              </a:solidFill>
              <a:latin typeface="Calibri"/>
              <a:ea typeface="Calibri"/>
              <a:cs typeface="Calibri"/>
              <a:sym typeface="Calibri"/>
            </a:endParaRPr>
          </a:p>
          <a:p>
            <a:pPr indent="0" lvl="0" marL="0" rtl="0" algn="l">
              <a:spcBef>
                <a:spcPts val="1600"/>
              </a:spcBef>
              <a:spcAft>
                <a:spcPts val="0"/>
              </a:spcAft>
              <a:buNone/>
            </a:pPr>
            <a:r>
              <a:rPr lang="en" sz="1400">
                <a:solidFill>
                  <a:schemeClr val="dk1"/>
                </a:solidFill>
                <a:latin typeface="Calibri"/>
                <a:ea typeface="Calibri"/>
                <a:cs typeface="Calibri"/>
                <a:sym typeface="Calibri"/>
              </a:rPr>
              <a:t> types: detached,clustered low-rise,</a:t>
            </a:r>
            <a:endParaRPr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160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160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1600"/>
              </a:spcBef>
              <a:spcAft>
                <a:spcPts val="0"/>
              </a:spcAft>
              <a:buNone/>
            </a:pPr>
            <a:r>
              <a:t/>
            </a:r>
            <a:endParaRPr b="1" sz="2000">
              <a:solidFill>
                <a:schemeClr val="dk1"/>
              </a:solidFill>
              <a:latin typeface="Helvetica Neue"/>
              <a:ea typeface="Helvetica Neue"/>
              <a:cs typeface="Helvetica Neue"/>
              <a:sym typeface="Helvetica Neue"/>
            </a:endParaRPr>
          </a:p>
          <a:p>
            <a:pPr indent="0" lvl="0" marL="0" rtl="0" algn="l">
              <a:spcBef>
                <a:spcPts val="1600"/>
              </a:spcBef>
              <a:spcAft>
                <a:spcPts val="0"/>
              </a:spcAft>
              <a:buNone/>
            </a:pPr>
            <a:r>
              <a:t/>
            </a:r>
            <a:endParaRPr b="1" sz="2000">
              <a:solidFill>
                <a:schemeClr val="dk1"/>
              </a:solidFill>
              <a:latin typeface="Helvetica Neue"/>
              <a:ea typeface="Helvetica Neue"/>
              <a:cs typeface="Helvetica Neue"/>
              <a:sym typeface="Helvetica Neue"/>
            </a:endParaRPr>
          </a:p>
          <a:p>
            <a:pPr indent="0" lvl="0" marL="0" rtl="0" algn="ctr">
              <a:spcBef>
                <a:spcPts val="160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ctr">
              <a:spcBef>
                <a:spcPts val="1600"/>
              </a:spcBef>
              <a:spcAft>
                <a:spcPts val="1600"/>
              </a:spcAft>
              <a:buNone/>
            </a:pPr>
            <a:r>
              <a:t/>
            </a:r>
            <a:endParaRPr sz="1200">
              <a:solidFill>
                <a:schemeClr val="dk1"/>
              </a:solidFill>
              <a:latin typeface="Helvetica Neue"/>
              <a:ea typeface="Helvetica Neue"/>
              <a:cs typeface="Helvetica Neue"/>
              <a:sym typeface="Helvetica Neue"/>
            </a:endParaRPr>
          </a:p>
        </p:txBody>
      </p:sp>
      <p:pic>
        <p:nvPicPr>
          <p:cNvPr id="247" name="Google Shape;247;p41"/>
          <p:cNvPicPr preferRelativeResize="0"/>
          <p:nvPr/>
        </p:nvPicPr>
        <p:blipFill>
          <a:blip r:embed="rId3">
            <a:alphaModFix amt="80000"/>
          </a:blip>
          <a:stretch>
            <a:fillRect/>
          </a:stretch>
        </p:blipFill>
        <p:spPr>
          <a:xfrm>
            <a:off x="4741950" y="837500"/>
            <a:ext cx="4237176" cy="2633125"/>
          </a:xfrm>
          <a:prstGeom prst="rect">
            <a:avLst/>
          </a:prstGeom>
          <a:noFill/>
          <a:ln>
            <a:noFill/>
          </a:ln>
        </p:spPr>
      </p:pic>
      <p:sp>
        <p:nvSpPr>
          <p:cNvPr id="248" name="Google Shape;248;p41"/>
          <p:cNvSpPr txBox="1"/>
          <p:nvPr/>
        </p:nvSpPr>
        <p:spPr>
          <a:xfrm>
            <a:off x="311700" y="110150"/>
            <a:ext cx="7267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FUTURE PLAN THE IMPACT OF ADDING GREEN ROOFS:</a:t>
            </a:r>
            <a:endParaRPr sz="2000">
              <a:solidFill>
                <a:srgbClr val="0A55A4"/>
              </a:solidFill>
              <a:latin typeface="Proxima Nova"/>
              <a:ea typeface="Proxima Nova"/>
              <a:cs typeface="Proxima Nova"/>
              <a:sym typeface="Proxima Nova"/>
            </a:endParaRPr>
          </a:p>
          <a:p>
            <a:pPr indent="0" lvl="0" marL="0" rtl="0" algn="l">
              <a:spcBef>
                <a:spcPts val="0"/>
              </a:spcBef>
              <a:spcAft>
                <a:spcPts val="0"/>
              </a:spcAft>
              <a:buNone/>
            </a:pPr>
            <a:r>
              <a:t/>
            </a:r>
            <a:endParaRPr b="1" sz="2000">
              <a:latin typeface="Proxima Nova"/>
              <a:ea typeface="Proxima Nova"/>
              <a:cs typeface="Proxima Nova"/>
              <a:sym typeface="Proxima Nova"/>
            </a:endParaRPr>
          </a:p>
        </p:txBody>
      </p:sp>
      <p:pic>
        <p:nvPicPr>
          <p:cNvPr id="249" name="Google Shape;249;p41"/>
          <p:cNvPicPr preferRelativeResize="0"/>
          <p:nvPr/>
        </p:nvPicPr>
        <p:blipFill rotWithShape="1">
          <a:blip r:embed="rId4">
            <a:alphaModFix/>
          </a:blip>
          <a:srcRect b="0" l="0" r="0" t="3716"/>
          <a:stretch/>
        </p:blipFill>
        <p:spPr>
          <a:xfrm>
            <a:off x="4996250" y="3470625"/>
            <a:ext cx="2219525" cy="1311975"/>
          </a:xfrm>
          <a:prstGeom prst="rect">
            <a:avLst/>
          </a:prstGeom>
          <a:noFill/>
          <a:ln>
            <a:noFill/>
          </a:ln>
        </p:spPr>
      </p:pic>
      <p:pic>
        <p:nvPicPr>
          <p:cNvPr id="250" name="Google Shape;250;p41"/>
          <p:cNvPicPr preferRelativeResize="0"/>
          <p:nvPr/>
        </p:nvPicPr>
        <p:blipFill rotWithShape="1">
          <a:blip r:embed="rId4">
            <a:alphaModFix amt="80000"/>
          </a:blip>
          <a:srcRect b="0" l="0" r="0" t="3716"/>
          <a:stretch/>
        </p:blipFill>
        <p:spPr>
          <a:xfrm>
            <a:off x="4996250" y="3470625"/>
            <a:ext cx="2219525" cy="1311975"/>
          </a:xfrm>
          <a:prstGeom prst="rect">
            <a:avLst/>
          </a:prstGeom>
          <a:noFill/>
          <a:ln>
            <a:noFill/>
          </a:ln>
        </p:spPr>
      </p:pic>
      <p:pic>
        <p:nvPicPr>
          <p:cNvPr id="251" name="Google Shape;251;p41"/>
          <p:cNvPicPr preferRelativeResize="0"/>
          <p:nvPr/>
        </p:nvPicPr>
        <p:blipFill>
          <a:blip r:embed="rId5">
            <a:alphaModFix amt="80000"/>
          </a:blip>
          <a:stretch>
            <a:fillRect/>
          </a:stretch>
        </p:blipFill>
        <p:spPr>
          <a:xfrm>
            <a:off x="7470075" y="3626850"/>
            <a:ext cx="1402600" cy="950750"/>
          </a:xfrm>
          <a:prstGeom prst="rect">
            <a:avLst/>
          </a:prstGeom>
          <a:noFill/>
          <a:ln>
            <a:noFill/>
          </a:ln>
        </p:spPr>
      </p:pic>
      <p:sp>
        <p:nvSpPr>
          <p:cNvPr id="252" name="Google Shape;252;p41"/>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Calibri"/>
                <a:ea typeface="Calibri"/>
                <a:cs typeface="Calibri"/>
                <a:sym typeface="Calibri"/>
              </a:rPr>
              <a:t>Green interventions play a role in building design to increase the amount of urban greenery and effectively reduce building energy consumption. From the comparative measurements, it is clear that it is possible to reduce the overall building energy consumption throughout the year by applying green interventions.</a:t>
            </a:r>
            <a:endParaRPr sz="1400">
              <a:latin typeface="Calibri"/>
              <a:ea typeface="Calibri"/>
              <a:cs typeface="Calibri"/>
              <a:sym typeface="Calibri"/>
            </a:endParaRPr>
          </a:p>
          <a:p>
            <a:pPr indent="0" lvl="0" marL="0" rtl="0" algn="l">
              <a:spcBef>
                <a:spcPts val="1600"/>
              </a:spcBef>
              <a:spcAft>
                <a:spcPts val="0"/>
              </a:spcAft>
              <a:buNone/>
            </a:pPr>
            <a:r>
              <a:rPr lang="en" sz="1400">
                <a:latin typeface="Calibri"/>
                <a:ea typeface="Calibri"/>
                <a:cs typeface="Calibri"/>
                <a:sym typeface="Calibri"/>
              </a:rPr>
              <a:t>Green interventions</a:t>
            </a:r>
            <a:r>
              <a:rPr lang="en" sz="1400">
                <a:latin typeface="Calibri"/>
                <a:ea typeface="Calibri"/>
                <a:cs typeface="Calibri"/>
                <a:sym typeface="Calibri"/>
              </a:rPr>
              <a:t>: energy savings, reduction of noise, interior thermal regulation, improve the quality of the public space and the home environment. </a:t>
            </a:r>
            <a:endParaRPr sz="1400">
              <a:latin typeface="Calibri"/>
              <a:ea typeface="Calibri"/>
              <a:cs typeface="Calibri"/>
              <a:sym typeface="Calibri"/>
            </a:endParaRPr>
          </a:p>
          <a:p>
            <a:pPr indent="0" lvl="0" marL="0" rtl="0" algn="l">
              <a:spcBef>
                <a:spcPts val="1600"/>
              </a:spcBef>
              <a:spcAft>
                <a:spcPts val="1600"/>
              </a:spcAft>
              <a:buNone/>
            </a:pPr>
            <a:r>
              <a:rPr lang="en" sz="1400">
                <a:latin typeface="Calibri"/>
                <a:ea typeface="Calibri"/>
                <a:cs typeface="Calibri"/>
                <a:sym typeface="Calibri"/>
              </a:rPr>
              <a:t>Future plan : PV-VGF </a:t>
            </a:r>
            <a:endParaRPr sz="1400">
              <a:latin typeface="Calibri"/>
              <a:ea typeface="Calibri"/>
              <a:cs typeface="Calibri"/>
              <a:sym typeface="Calibri"/>
            </a:endParaRPr>
          </a:p>
        </p:txBody>
      </p:sp>
      <p:sp>
        <p:nvSpPr>
          <p:cNvPr id="258" name="Google Shape;258;p42"/>
          <p:cNvSpPr txBox="1"/>
          <p:nvPr/>
        </p:nvSpPr>
        <p:spPr>
          <a:xfrm>
            <a:off x="311700" y="110150"/>
            <a:ext cx="7267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CONCLUSION</a:t>
            </a:r>
            <a:r>
              <a:rPr b="1" lang="en" sz="2000">
                <a:solidFill>
                  <a:srgbClr val="0A55A4"/>
                </a:solidFill>
                <a:latin typeface="Proxima Nova"/>
                <a:ea typeface="Proxima Nova"/>
                <a:cs typeface="Proxima Nova"/>
                <a:sym typeface="Proxima Nova"/>
              </a:rPr>
              <a:t>:</a:t>
            </a:r>
            <a:endParaRPr sz="2000">
              <a:solidFill>
                <a:srgbClr val="0A55A4"/>
              </a:solidFill>
              <a:latin typeface="Proxima Nova"/>
              <a:ea typeface="Proxima Nova"/>
              <a:cs typeface="Proxima Nova"/>
              <a:sym typeface="Proxima Nova"/>
            </a:endParaRPr>
          </a:p>
          <a:p>
            <a:pPr indent="0" lvl="0" marL="0" rtl="0" algn="l">
              <a:spcBef>
                <a:spcPts val="0"/>
              </a:spcBef>
              <a:spcAft>
                <a:spcPts val="0"/>
              </a:spcAft>
              <a:buNone/>
            </a:pPr>
            <a:r>
              <a:t/>
            </a:r>
            <a:endParaRPr b="1" sz="2000">
              <a:latin typeface="Proxima Nova"/>
              <a:ea typeface="Proxima Nova"/>
              <a:cs typeface="Proxima Nova"/>
              <a:sym typeface="Proxima Nova"/>
            </a:endParaRPr>
          </a:p>
        </p:txBody>
      </p:sp>
      <p:sp>
        <p:nvSpPr>
          <p:cNvPr id="259" name="Google Shape;259;p42"/>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6"/>
          <p:cNvSpPr txBox="1"/>
          <p:nvPr>
            <p:ph idx="1" type="body"/>
          </p:nvPr>
        </p:nvSpPr>
        <p:spPr>
          <a:xfrm>
            <a:off x="4572000" y="716825"/>
            <a:ext cx="3889800" cy="388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Helvetica Neue"/>
                <a:ea typeface="Helvetica Neue"/>
                <a:cs typeface="Helvetica Neue"/>
                <a:sym typeface="Helvetica Neue"/>
              </a:rPr>
              <a:t>PART ONE </a:t>
            </a:r>
            <a:endParaRPr b="1" sz="2000">
              <a:solidFill>
                <a:schemeClr val="dk1"/>
              </a:solidFill>
              <a:latin typeface="Helvetica Neue"/>
              <a:ea typeface="Helvetica Neue"/>
              <a:cs typeface="Helvetica Neue"/>
              <a:sym typeface="Helvetica Neue"/>
            </a:endParaRPr>
          </a:p>
          <a:p>
            <a:pPr indent="-317500" lvl="0" marL="457200" rtl="0" algn="l">
              <a:spcBef>
                <a:spcPts val="160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Research background</a:t>
            </a:r>
            <a:endParaRPr sz="1400">
              <a:solidFill>
                <a:schemeClr val="dk1"/>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The role of Vertical </a:t>
            </a:r>
            <a:r>
              <a:rPr lang="en" sz="1400">
                <a:solidFill>
                  <a:schemeClr val="dk1"/>
                </a:solidFill>
                <a:latin typeface="Helvetica Neue"/>
                <a:ea typeface="Helvetica Neue"/>
                <a:cs typeface="Helvetica Neue"/>
                <a:sym typeface="Helvetica Neue"/>
              </a:rPr>
              <a:t>greenery</a:t>
            </a:r>
            <a:r>
              <a:rPr lang="en" sz="1400">
                <a:solidFill>
                  <a:schemeClr val="dk1"/>
                </a:solidFill>
                <a:latin typeface="Helvetica Neue"/>
                <a:ea typeface="Helvetica Neue"/>
                <a:cs typeface="Helvetica Neue"/>
                <a:sym typeface="Helvetica Neue"/>
              </a:rPr>
              <a:t> </a:t>
            </a:r>
            <a:endParaRPr sz="1400">
              <a:solidFill>
                <a:schemeClr val="dk1"/>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Urban environment and comfort simulation</a:t>
            </a:r>
            <a:endParaRPr sz="1400">
              <a:solidFill>
                <a:schemeClr val="dk1"/>
              </a:solidFill>
              <a:latin typeface="Helvetica Neue"/>
              <a:ea typeface="Helvetica Neue"/>
              <a:cs typeface="Helvetica Neue"/>
              <a:sym typeface="Helvetica Neue"/>
            </a:endParaRPr>
          </a:p>
          <a:p>
            <a:pPr indent="0" lvl="0" marL="0" marR="0" rtl="0" algn="l">
              <a:lnSpc>
                <a:spcPct val="115000"/>
              </a:lnSpc>
              <a:spcBef>
                <a:spcPts val="1600"/>
              </a:spcBef>
              <a:spcAft>
                <a:spcPts val="0"/>
              </a:spcAft>
              <a:buNone/>
            </a:pPr>
            <a:r>
              <a:rPr b="1" lang="en" sz="2000">
                <a:solidFill>
                  <a:schemeClr val="dk1"/>
                </a:solidFill>
                <a:latin typeface="Helvetica Neue"/>
                <a:ea typeface="Helvetica Neue"/>
                <a:cs typeface="Helvetica Neue"/>
                <a:sym typeface="Helvetica Neue"/>
              </a:rPr>
              <a:t>PART TWO</a:t>
            </a:r>
            <a:endParaRPr b="1" sz="2000">
              <a:solidFill>
                <a:schemeClr val="dk1"/>
              </a:solidFill>
              <a:latin typeface="Helvetica Neue"/>
              <a:ea typeface="Helvetica Neue"/>
              <a:cs typeface="Helvetica Neue"/>
              <a:sym typeface="Helvetica Neue"/>
            </a:endParaRPr>
          </a:p>
          <a:p>
            <a:pPr indent="-317500" lvl="0" marL="457200" rtl="0" algn="l">
              <a:spcBef>
                <a:spcPts val="160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Experimental building</a:t>
            </a:r>
            <a:endParaRPr sz="1400">
              <a:solidFill>
                <a:schemeClr val="dk1"/>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Energy savings,Green roof application</a:t>
            </a:r>
            <a:endParaRPr sz="1400">
              <a:solidFill>
                <a:schemeClr val="dk1"/>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Simulation</a:t>
            </a:r>
            <a:endParaRPr sz="1400">
              <a:solidFill>
                <a:schemeClr val="dk1"/>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Conclusion</a:t>
            </a:r>
            <a:endParaRPr sz="1400">
              <a:solidFill>
                <a:schemeClr val="dk1"/>
              </a:solidFill>
              <a:latin typeface="Helvetica Neue"/>
              <a:ea typeface="Helvetica Neue"/>
              <a:cs typeface="Helvetica Neue"/>
              <a:sym typeface="Helvetica Neue"/>
            </a:endParaRPr>
          </a:p>
          <a:p>
            <a:pPr indent="0" lvl="0" marL="0" rtl="0" algn="ctr">
              <a:spcBef>
                <a:spcPts val="1600"/>
              </a:spcBef>
              <a:spcAft>
                <a:spcPts val="1600"/>
              </a:spcAft>
              <a:buNone/>
            </a:pPr>
            <a:r>
              <a:t/>
            </a:r>
            <a:endParaRPr sz="1200">
              <a:solidFill>
                <a:schemeClr val="dk1"/>
              </a:solidFill>
              <a:latin typeface="Helvetica Neue"/>
              <a:ea typeface="Helvetica Neue"/>
              <a:cs typeface="Helvetica Neue"/>
              <a:sym typeface="Helvetica Neue"/>
            </a:endParaRPr>
          </a:p>
        </p:txBody>
      </p:sp>
      <p:sp>
        <p:nvSpPr>
          <p:cNvPr id="114" name="Google Shape;114;p26"/>
          <p:cNvSpPr txBox="1"/>
          <p:nvPr/>
        </p:nvSpPr>
        <p:spPr>
          <a:xfrm>
            <a:off x="0" y="4680025"/>
            <a:ext cx="22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CONTENT</a:t>
            </a:r>
            <a:endParaRPr>
              <a:latin typeface="Proxima Nova"/>
              <a:ea typeface="Proxima Nova"/>
              <a:cs typeface="Proxima Nova"/>
              <a:sym typeface="Proxima Nova"/>
            </a:endParaRPr>
          </a:p>
        </p:txBody>
      </p:sp>
      <p:sp>
        <p:nvSpPr>
          <p:cNvPr id="115" name="Google Shape;115;p26"/>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a:t>
            </a:r>
            <a:r>
              <a:rPr lang="en" sz="1000">
                <a:solidFill>
                  <a:schemeClr val="accent4"/>
                </a:solidFill>
                <a:latin typeface="Helvetica Neue"/>
                <a:ea typeface="Helvetica Neue"/>
                <a:cs typeface="Helvetica Neue"/>
                <a:sym typeface="Helvetica Neue"/>
              </a:rPr>
              <a:t> | XIAONAN LI | TIANYU ZHAO | 2023.09.25</a:t>
            </a:r>
            <a:endParaRPr sz="1000">
              <a:solidFill>
                <a:schemeClr val="accent4"/>
              </a:solidFill>
              <a:latin typeface="Helvetica Neue"/>
              <a:ea typeface="Helvetica Neue"/>
              <a:cs typeface="Helvetica Neue"/>
              <a:sym typeface="Helvetica Neue"/>
            </a:endParaRPr>
          </a:p>
        </p:txBody>
      </p:sp>
      <p:pic>
        <p:nvPicPr>
          <p:cNvPr id="116" name="Google Shape;116;p26"/>
          <p:cNvPicPr preferRelativeResize="0"/>
          <p:nvPr/>
        </p:nvPicPr>
        <p:blipFill>
          <a:blip r:embed="rId3">
            <a:alphaModFix/>
          </a:blip>
          <a:stretch>
            <a:fillRect/>
          </a:stretch>
        </p:blipFill>
        <p:spPr>
          <a:xfrm>
            <a:off x="0" y="1345600"/>
            <a:ext cx="4572000" cy="23794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7"/>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ENVIRONMENTAL COMFORT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8"/>
          <p:cNvSpPr txBox="1"/>
          <p:nvPr/>
        </p:nvSpPr>
        <p:spPr>
          <a:xfrm>
            <a:off x="311700" y="110150"/>
            <a:ext cx="3982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RESEARCH INTRODUCTION: </a:t>
            </a:r>
            <a:endParaRPr b="1" sz="2000">
              <a:solidFill>
                <a:srgbClr val="0A55A4"/>
              </a:solidFill>
              <a:latin typeface="Proxima Nova"/>
              <a:ea typeface="Proxima Nova"/>
              <a:cs typeface="Proxima Nova"/>
              <a:sym typeface="Proxima Nova"/>
            </a:endParaRPr>
          </a:p>
        </p:txBody>
      </p:sp>
      <p:sp>
        <p:nvSpPr>
          <p:cNvPr id="127" name="Google Shape;127;p28"/>
          <p:cNvSpPr txBox="1"/>
          <p:nvPr/>
        </p:nvSpPr>
        <p:spPr>
          <a:xfrm>
            <a:off x="0" y="4680025"/>
            <a:ext cx="30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28" name="Google Shape;128;p28"/>
          <p:cNvSpPr txBox="1"/>
          <p:nvPr/>
        </p:nvSpPr>
        <p:spPr>
          <a:xfrm>
            <a:off x="473175" y="2441275"/>
            <a:ext cx="30000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2E2E2E"/>
              </a:buClr>
              <a:buSzPts val="1400"/>
              <a:buFont typeface="Georgia"/>
              <a:buChar char="●"/>
            </a:pPr>
            <a:r>
              <a:rPr b="1" lang="en">
                <a:solidFill>
                  <a:srgbClr val="2E2E2E"/>
                </a:solidFill>
                <a:latin typeface="Georgia"/>
                <a:ea typeface="Georgia"/>
                <a:cs typeface="Georgia"/>
                <a:sym typeface="Georgia"/>
              </a:rPr>
              <a:t>climate change (CC)</a:t>
            </a:r>
            <a:r>
              <a:rPr lang="en">
                <a:solidFill>
                  <a:srgbClr val="2E2E2E"/>
                </a:solidFill>
                <a:latin typeface="Georgia"/>
                <a:ea typeface="Georgia"/>
                <a:cs typeface="Georgia"/>
                <a:sym typeface="Georgia"/>
              </a:rPr>
              <a:t>. </a:t>
            </a:r>
            <a:endParaRPr/>
          </a:p>
        </p:txBody>
      </p:sp>
      <p:sp>
        <p:nvSpPr>
          <p:cNvPr id="129" name="Google Shape;129;p28"/>
          <p:cNvSpPr txBox="1"/>
          <p:nvPr/>
        </p:nvSpPr>
        <p:spPr>
          <a:xfrm>
            <a:off x="185700" y="3167188"/>
            <a:ext cx="33294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2E2E2E"/>
              </a:buClr>
              <a:buSzPts val="1400"/>
              <a:buFont typeface="Georgia"/>
              <a:buChar char="●"/>
            </a:pPr>
            <a:r>
              <a:rPr b="1" lang="en">
                <a:solidFill>
                  <a:srgbClr val="2E2E2E"/>
                </a:solidFill>
                <a:latin typeface="Georgia"/>
                <a:ea typeface="Georgia"/>
                <a:cs typeface="Georgia"/>
                <a:sym typeface="Georgia"/>
              </a:rPr>
              <a:t>construction industry 50%</a:t>
            </a:r>
            <a:endParaRPr/>
          </a:p>
        </p:txBody>
      </p:sp>
      <p:sp>
        <p:nvSpPr>
          <p:cNvPr id="130" name="Google Shape;130;p28"/>
          <p:cNvSpPr txBox="1"/>
          <p:nvPr/>
        </p:nvSpPr>
        <p:spPr>
          <a:xfrm>
            <a:off x="1153475" y="1198013"/>
            <a:ext cx="30000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2E2E2E"/>
              </a:buClr>
              <a:buSzPts val="1400"/>
              <a:buFont typeface="Georgia"/>
              <a:buChar char="●"/>
            </a:pPr>
            <a:r>
              <a:rPr b="1" lang="en">
                <a:solidFill>
                  <a:srgbClr val="2E2E2E"/>
                </a:solidFill>
                <a:latin typeface="Georgia"/>
                <a:ea typeface="Georgia"/>
                <a:cs typeface="Georgia"/>
                <a:sym typeface="Georgia"/>
              </a:rPr>
              <a:t>Unpredictable extreme weather events</a:t>
            </a:r>
            <a:endParaRPr b="1"/>
          </a:p>
        </p:txBody>
      </p:sp>
      <p:sp>
        <p:nvSpPr>
          <p:cNvPr id="131" name="Google Shape;131;p28"/>
          <p:cNvSpPr txBox="1"/>
          <p:nvPr/>
        </p:nvSpPr>
        <p:spPr>
          <a:xfrm>
            <a:off x="583775" y="3567400"/>
            <a:ext cx="41394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2E2E2E"/>
              </a:buClr>
              <a:buSzPts val="1400"/>
              <a:buFont typeface="Georgia"/>
              <a:buChar char="●"/>
            </a:pPr>
            <a:r>
              <a:rPr b="1" lang="en">
                <a:solidFill>
                  <a:srgbClr val="2E2E2E"/>
                </a:solidFill>
                <a:latin typeface="Georgia"/>
                <a:ea typeface="Georgia"/>
                <a:cs typeface="Georgia"/>
                <a:sym typeface="Georgia"/>
              </a:rPr>
              <a:t>urban green blue infrastructure</a:t>
            </a:r>
            <a:r>
              <a:rPr lang="en">
                <a:solidFill>
                  <a:srgbClr val="2E2E2E"/>
                </a:solidFill>
                <a:latin typeface="Georgia"/>
                <a:ea typeface="Georgia"/>
                <a:cs typeface="Georgia"/>
                <a:sym typeface="Georgia"/>
              </a:rPr>
              <a:t>. </a:t>
            </a:r>
            <a:endParaRPr>
              <a:solidFill>
                <a:srgbClr val="2E2E2E"/>
              </a:solidFill>
              <a:latin typeface="Georgia"/>
              <a:ea typeface="Georgia"/>
              <a:cs typeface="Georgia"/>
              <a:sym typeface="Georgia"/>
            </a:endParaRPr>
          </a:p>
        </p:txBody>
      </p:sp>
      <p:sp>
        <p:nvSpPr>
          <p:cNvPr id="132" name="Google Shape;132;p28"/>
          <p:cNvSpPr txBox="1"/>
          <p:nvPr/>
        </p:nvSpPr>
        <p:spPr>
          <a:xfrm>
            <a:off x="2342525" y="2841475"/>
            <a:ext cx="30000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2E2E2E"/>
              </a:buClr>
              <a:buSzPts val="1400"/>
              <a:buFont typeface="Georgia"/>
              <a:buChar char="●"/>
            </a:pPr>
            <a:r>
              <a:rPr b="1" lang="en">
                <a:solidFill>
                  <a:srgbClr val="2E2E2E"/>
                </a:solidFill>
                <a:latin typeface="Georgia"/>
                <a:ea typeface="Georgia"/>
                <a:cs typeface="Georgia"/>
                <a:sym typeface="Georgia"/>
              </a:rPr>
              <a:t>maintaining the stable</a:t>
            </a:r>
            <a:endParaRPr/>
          </a:p>
        </p:txBody>
      </p:sp>
      <p:sp>
        <p:nvSpPr>
          <p:cNvPr id="133" name="Google Shape;133;p28"/>
          <p:cNvSpPr txBox="1"/>
          <p:nvPr/>
        </p:nvSpPr>
        <p:spPr>
          <a:xfrm>
            <a:off x="0" y="1943550"/>
            <a:ext cx="39825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2E2E2E"/>
              </a:buClr>
              <a:buSzPts val="1400"/>
              <a:buFont typeface="Georgia"/>
              <a:buChar char="●"/>
            </a:pPr>
            <a:r>
              <a:rPr b="1" lang="en">
                <a:solidFill>
                  <a:srgbClr val="2E2E2E"/>
                </a:solidFill>
                <a:latin typeface="Georgia"/>
                <a:ea typeface="Georgia"/>
                <a:cs typeface="Georgia"/>
                <a:sym typeface="Georgia"/>
              </a:rPr>
              <a:t>climate resilience of infrastructure</a:t>
            </a:r>
            <a:endParaRPr b="1"/>
          </a:p>
        </p:txBody>
      </p:sp>
      <p:sp>
        <p:nvSpPr>
          <p:cNvPr id="134" name="Google Shape;134;p28"/>
          <p:cNvSpPr txBox="1"/>
          <p:nvPr/>
        </p:nvSpPr>
        <p:spPr>
          <a:xfrm>
            <a:off x="395775" y="819775"/>
            <a:ext cx="30774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SzPts val="1400"/>
              <a:buFont typeface="Calibri"/>
              <a:buChar char="●"/>
            </a:pPr>
            <a:r>
              <a:rPr b="1" lang="en">
                <a:solidFill>
                  <a:srgbClr val="2E2E2E"/>
                </a:solidFill>
                <a:latin typeface="Georgia"/>
                <a:ea typeface="Georgia"/>
                <a:cs typeface="Georgia"/>
                <a:sym typeface="Georgia"/>
              </a:rPr>
              <a:t>Existing</a:t>
            </a:r>
            <a:r>
              <a:rPr b="1" lang="en">
                <a:solidFill>
                  <a:srgbClr val="2E2E2E"/>
                </a:solidFill>
                <a:latin typeface="Georgia"/>
                <a:ea typeface="Georgia"/>
                <a:cs typeface="Georgia"/>
                <a:sym typeface="Georgia"/>
              </a:rPr>
              <a:t> building</a:t>
            </a:r>
            <a:endParaRPr b="1"/>
          </a:p>
        </p:txBody>
      </p:sp>
      <p:sp>
        <p:nvSpPr>
          <p:cNvPr id="135" name="Google Shape;135;p28"/>
          <p:cNvSpPr txBox="1"/>
          <p:nvPr/>
        </p:nvSpPr>
        <p:spPr>
          <a:xfrm>
            <a:off x="5597025" y="1592825"/>
            <a:ext cx="3207900" cy="231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rgbClr val="2E2E2E"/>
                </a:solidFill>
                <a:latin typeface="Georgia"/>
                <a:ea typeface="Georgia"/>
                <a:cs typeface="Georgia"/>
                <a:sym typeface="Georgia"/>
              </a:rPr>
              <a:t>In Hungary:</a:t>
            </a:r>
            <a:endParaRPr b="1">
              <a:solidFill>
                <a:srgbClr val="2E2E2E"/>
              </a:solidFill>
              <a:latin typeface="Georgia"/>
              <a:ea typeface="Georgia"/>
              <a:cs typeface="Georgia"/>
              <a:sym typeface="Georgia"/>
            </a:endParaRPr>
          </a:p>
          <a:p>
            <a:pPr indent="0" lvl="0" marL="0" rtl="0" algn="l">
              <a:lnSpc>
                <a:spcPct val="115000"/>
              </a:lnSpc>
              <a:spcBef>
                <a:spcPts val="0"/>
              </a:spcBef>
              <a:spcAft>
                <a:spcPts val="0"/>
              </a:spcAft>
              <a:buNone/>
            </a:pPr>
            <a:r>
              <a:t/>
            </a:r>
            <a:endParaRPr b="1">
              <a:solidFill>
                <a:srgbClr val="2E2E2E"/>
              </a:solidFill>
              <a:latin typeface="Georgia"/>
              <a:ea typeface="Georgia"/>
              <a:cs typeface="Georgia"/>
              <a:sym typeface="Georgia"/>
            </a:endParaRPr>
          </a:p>
          <a:p>
            <a:pPr indent="0" lvl="0" marL="0" rtl="0" algn="l">
              <a:lnSpc>
                <a:spcPct val="115000"/>
              </a:lnSpc>
              <a:spcBef>
                <a:spcPts val="0"/>
              </a:spcBef>
              <a:spcAft>
                <a:spcPts val="0"/>
              </a:spcAft>
              <a:buNone/>
            </a:pPr>
            <a:r>
              <a:rPr b="1" lang="en">
                <a:solidFill>
                  <a:srgbClr val="2E2E2E"/>
                </a:solidFill>
                <a:latin typeface="Georgia"/>
                <a:ea typeface="Georgia"/>
                <a:cs typeface="Georgia"/>
                <a:sym typeface="Georgia"/>
              </a:rPr>
              <a:t>Panel house is specific</a:t>
            </a:r>
            <a:endParaRPr b="1">
              <a:solidFill>
                <a:srgbClr val="2E2E2E"/>
              </a:solidFill>
              <a:latin typeface="Georgia"/>
              <a:ea typeface="Georgia"/>
              <a:cs typeface="Georgia"/>
              <a:sym typeface="Georgia"/>
            </a:endParaRPr>
          </a:p>
          <a:p>
            <a:pPr indent="0" lvl="0" marL="0" rtl="0" algn="l">
              <a:lnSpc>
                <a:spcPct val="115000"/>
              </a:lnSpc>
              <a:spcBef>
                <a:spcPts val="0"/>
              </a:spcBef>
              <a:spcAft>
                <a:spcPts val="0"/>
              </a:spcAft>
              <a:buNone/>
            </a:pPr>
            <a:r>
              <a:t/>
            </a:r>
            <a:endParaRPr b="1">
              <a:solidFill>
                <a:srgbClr val="2E2E2E"/>
              </a:solidFill>
              <a:latin typeface="Georgia"/>
              <a:ea typeface="Georgia"/>
              <a:cs typeface="Georgia"/>
              <a:sym typeface="Georgia"/>
            </a:endParaRPr>
          </a:p>
          <a:p>
            <a:pPr indent="0" lvl="0" marL="0" rtl="0" algn="just">
              <a:lnSpc>
                <a:spcPct val="105000"/>
              </a:lnSpc>
              <a:spcBef>
                <a:spcPts val="0"/>
              </a:spcBef>
              <a:spcAft>
                <a:spcPts val="0"/>
              </a:spcAft>
              <a:buNone/>
            </a:pPr>
            <a:r>
              <a:rPr b="1" lang="en">
                <a:solidFill>
                  <a:srgbClr val="2E2E2E"/>
                </a:solidFill>
                <a:latin typeface="Georgia"/>
                <a:ea typeface="Georgia"/>
                <a:cs typeface="Georgia"/>
                <a:sym typeface="Georgia"/>
              </a:rPr>
              <a:t>VGF and green roof offers greater application possibilities</a:t>
            </a:r>
            <a:endParaRPr b="1">
              <a:solidFill>
                <a:srgbClr val="2E2E2E"/>
              </a:solidFill>
              <a:latin typeface="Georgia"/>
              <a:ea typeface="Georgia"/>
              <a:cs typeface="Georgia"/>
              <a:sym typeface="Georgia"/>
            </a:endParaRPr>
          </a:p>
          <a:p>
            <a:pPr indent="0" lvl="0" marL="0" rtl="0" algn="just">
              <a:lnSpc>
                <a:spcPct val="105000"/>
              </a:lnSpc>
              <a:spcBef>
                <a:spcPts val="0"/>
              </a:spcBef>
              <a:spcAft>
                <a:spcPts val="0"/>
              </a:spcAft>
              <a:buNone/>
            </a:pPr>
            <a:r>
              <a:t/>
            </a:r>
            <a:endParaRPr b="1">
              <a:solidFill>
                <a:srgbClr val="2E2E2E"/>
              </a:solidFill>
              <a:latin typeface="Georgia"/>
              <a:ea typeface="Georgia"/>
              <a:cs typeface="Georgia"/>
              <a:sym typeface="Georgia"/>
            </a:endParaRPr>
          </a:p>
          <a:p>
            <a:pPr indent="0" lvl="0" marL="0" rtl="0" algn="l">
              <a:lnSpc>
                <a:spcPct val="115000"/>
              </a:lnSpc>
              <a:spcBef>
                <a:spcPts val="0"/>
              </a:spcBef>
              <a:spcAft>
                <a:spcPts val="0"/>
              </a:spcAft>
              <a:buNone/>
            </a:pPr>
            <a:r>
              <a:t/>
            </a:r>
            <a:endParaRPr b="1">
              <a:solidFill>
                <a:srgbClr val="2E2E2E"/>
              </a:solidFill>
              <a:latin typeface="Georgia"/>
              <a:ea typeface="Georgia"/>
              <a:cs typeface="Georgia"/>
              <a:sym typeface="Georgia"/>
            </a:endParaRPr>
          </a:p>
          <a:p>
            <a:pPr indent="0" lvl="0" marL="0" rtl="0" algn="l">
              <a:lnSpc>
                <a:spcPct val="115000"/>
              </a:lnSpc>
              <a:spcBef>
                <a:spcPts val="0"/>
              </a:spcBef>
              <a:spcAft>
                <a:spcPts val="0"/>
              </a:spcAft>
              <a:buNone/>
            </a:pPr>
            <a:r>
              <a:t/>
            </a:r>
            <a:endParaRPr b="1">
              <a:solidFill>
                <a:srgbClr val="2E2E2E"/>
              </a:solidFill>
              <a:latin typeface="Georgia"/>
              <a:ea typeface="Georgia"/>
              <a:cs typeface="Georgia"/>
              <a:sym typeface="Georgia"/>
            </a:endParaRPr>
          </a:p>
        </p:txBody>
      </p:sp>
      <p:sp>
        <p:nvSpPr>
          <p:cNvPr id="136" name="Google Shape;136;p28"/>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a:t>
            </a:r>
            <a:r>
              <a:rPr lang="en" sz="1000">
                <a:solidFill>
                  <a:schemeClr val="accent4"/>
                </a:solidFill>
                <a:latin typeface="Helvetica Neue"/>
                <a:ea typeface="Helvetica Neue"/>
                <a:cs typeface="Helvetica Neue"/>
                <a:sym typeface="Helvetica Neue"/>
              </a:rPr>
              <a:t> CONFERENCE PRESENTATION | XIAONAN LI | TIANYU ZHAO | 2023.09.25</a:t>
            </a:r>
            <a:endParaRPr sz="1000">
              <a:solidFill>
                <a:schemeClr val="accent4"/>
              </a:solidFill>
              <a:latin typeface="Helvetica Neue"/>
              <a:ea typeface="Helvetica Neue"/>
              <a:cs typeface="Helvetica Neue"/>
              <a:sym typeface="Helvetica Neue"/>
            </a:endParaRPr>
          </a:p>
        </p:txBody>
      </p:sp>
      <p:sp>
        <p:nvSpPr>
          <p:cNvPr id="137" name="Google Shape;137;p28"/>
          <p:cNvSpPr txBox="1"/>
          <p:nvPr/>
        </p:nvSpPr>
        <p:spPr>
          <a:xfrm>
            <a:off x="233250" y="4062775"/>
            <a:ext cx="41394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2E2E2E"/>
              </a:buClr>
              <a:buSzPts val="1400"/>
              <a:buFont typeface="Georgia"/>
              <a:buChar char="●"/>
            </a:pPr>
            <a:r>
              <a:rPr b="1" lang="en">
                <a:solidFill>
                  <a:srgbClr val="2E2E2E"/>
                </a:solidFill>
                <a:latin typeface="Georgia"/>
                <a:ea typeface="Georgia"/>
                <a:cs typeface="Georgia"/>
                <a:sym typeface="Georgia"/>
              </a:rPr>
              <a:t>Users </a:t>
            </a:r>
            <a:r>
              <a:rPr b="1" lang="en">
                <a:solidFill>
                  <a:srgbClr val="2E2E2E"/>
                </a:solidFill>
                <a:latin typeface="Georgia"/>
                <a:ea typeface="Georgia"/>
                <a:cs typeface="Georgia"/>
                <a:sym typeface="Georgia"/>
              </a:rPr>
              <a:t>comfort</a:t>
            </a:r>
            <a:r>
              <a:rPr b="1" lang="en">
                <a:solidFill>
                  <a:srgbClr val="2E2E2E"/>
                </a:solidFill>
                <a:latin typeface="Georgia"/>
                <a:ea typeface="Georgia"/>
                <a:cs typeface="Georgia"/>
                <a:sym typeface="Georgia"/>
              </a:rPr>
              <a:t> inside and outside of panel house</a:t>
            </a:r>
            <a:endParaRPr>
              <a:solidFill>
                <a:srgbClr val="2E2E2E"/>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3" name="Google Shape;143;p29"/>
          <p:cNvPicPr preferRelativeResize="0"/>
          <p:nvPr/>
        </p:nvPicPr>
        <p:blipFill>
          <a:blip r:embed="rId3">
            <a:alphaModFix amt="90000"/>
          </a:blip>
          <a:stretch>
            <a:fillRect/>
          </a:stretch>
        </p:blipFill>
        <p:spPr>
          <a:xfrm>
            <a:off x="4609443" y="1267300"/>
            <a:ext cx="4222857" cy="3186750"/>
          </a:xfrm>
          <a:prstGeom prst="rect">
            <a:avLst/>
          </a:prstGeom>
          <a:noFill/>
          <a:ln>
            <a:noFill/>
          </a:ln>
        </p:spPr>
      </p:pic>
      <p:pic>
        <p:nvPicPr>
          <p:cNvPr id="144" name="Google Shape;144;p29"/>
          <p:cNvPicPr preferRelativeResize="0"/>
          <p:nvPr/>
        </p:nvPicPr>
        <p:blipFill>
          <a:blip r:embed="rId4">
            <a:alphaModFix amt="90000"/>
          </a:blip>
          <a:stretch>
            <a:fillRect/>
          </a:stretch>
        </p:blipFill>
        <p:spPr>
          <a:xfrm>
            <a:off x="311700" y="1267288"/>
            <a:ext cx="4249024" cy="3186768"/>
          </a:xfrm>
          <a:prstGeom prst="rect">
            <a:avLst/>
          </a:prstGeom>
          <a:noFill/>
          <a:ln>
            <a:noFill/>
          </a:ln>
        </p:spPr>
      </p:pic>
      <p:sp>
        <p:nvSpPr>
          <p:cNvPr id="145" name="Google Shape;145;p29"/>
          <p:cNvSpPr txBox="1"/>
          <p:nvPr/>
        </p:nvSpPr>
        <p:spPr>
          <a:xfrm>
            <a:off x="311700" y="110150"/>
            <a:ext cx="3982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TYPICAL PANEL BUILDING</a:t>
            </a:r>
            <a:r>
              <a:rPr b="1" lang="en" sz="2000">
                <a:solidFill>
                  <a:srgbClr val="0A55A4"/>
                </a:solidFill>
                <a:latin typeface="Proxima Nova"/>
                <a:ea typeface="Proxima Nova"/>
                <a:cs typeface="Proxima Nova"/>
                <a:sym typeface="Proxima Nova"/>
              </a:rPr>
              <a:t>: </a:t>
            </a:r>
            <a:endParaRPr b="1" sz="2000">
              <a:solidFill>
                <a:srgbClr val="0A55A4"/>
              </a:solidFill>
              <a:latin typeface="Proxima Nova"/>
              <a:ea typeface="Proxima Nova"/>
              <a:cs typeface="Proxima Nova"/>
              <a:sym typeface="Proxima Nova"/>
            </a:endParaRPr>
          </a:p>
        </p:txBody>
      </p:sp>
      <p:sp>
        <p:nvSpPr>
          <p:cNvPr id="146" name="Google Shape;146;p29"/>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type="title"/>
          </p:nvPr>
        </p:nvSpPr>
        <p:spPr>
          <a:xfrm>
            <a:off x="311700" y="94650"/>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000">
                <a:solidFill>
                  <a:srgbClr val="0A55A4"/>
                </a:solidFill>
              </a:rPr>
              <a:t>THE STUDY OF PANEL BUILDING FACADE</a:t>
            </a:r>
            <a:endParaRPr b="1" sz="2000">
              <a:solidFill>
                <a:srgbClr val="0A55A4"/>
              </a:solidFill>
            </a:endParaRPr>
          </a:p>
        </p:txBody>
      </p:sp>
      <p:sp>
        <p:nvSpPr>
          <p:cNvPr id="152" name="Google Shape;152;p30"/>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2E2E2E"/>
              </a:buClr>
              <a:buSzPts val="1400"/>
              <a:buFont typeface="Calibri"/>
              <a:buChar char="●"/>
            </a:pPr>
            <a:r>
              <a:rPr lang="en" sz="1400">
                <a:solidFill>
                  <a:srgbClr val="2E2E2E"/>
                </a:solidFill>
                <a:latin typeface="Calibri"/>
                <a:ea typeface="Calibri"/>
                <a:cs typeface="Calibri"/>
                <a:sym typeface="Calibri"/>
              </a:rPr>
              <a:t>the opening ratio can be carried out.</a:t>
            </a:r>
            <a:endParaRPr sz="1400">
              <a:solidFill>
                <a:srgbClr val="2E2E2E"/>
              </a:solidFill>
              <a:latin typeface="Calibri"/>
              <a:ea typeface="Calibri"/>
              <a:cs typeface="Calibri"/>
              <a:sym typeface="Calibri"/>
            </a:endParaRPr>
          </a:p>
          <a:p>
            <a:pPr indent="-317500" lvl="0" marL="457200" marR="0" rtl="0" algn="l">
              <a:lnSpc>
                <a:spcPct val="115000"/>
              </a:lnSpc>
              <a:spcBef>
                <a:spcPts val="0"/>
              </a:spcBef>
              <a:spcAft>
                <a:spcPts val="0"/>
              </a:spcAft>
              <a:buClr>
                <a:srgbClr val="2E2E2E"/>
              </a:buClr>
              <a:buSzPts val="1400"/>
              <a:buFont typeface="Georgia"/>
              <a:buChar char="●"/>
            </a:pPr>
            <a:r>
              <a:rPr lang="en" sz="1400">
                <a:solidFill>
                  <a:srgbClr val="2E2E2E"/>
                </a:solidFill>
                <a:latin typeface="Calibri"/>
                <a:ea typeface="Calibri"/>
                <a:cs typeface="Calibri"/>
                <a:sym typeface="Calibri"/>
              </a:rPr>
              <a:t>It can also be calculated that the area ratio for the potential of vertical green intervention is (53%-78%). </a:t>
            </a:r>
            <a:r>
              <a:rPr b="1" lang="en" sz="1400">
                <a:solidFill>
                  <a:srgbClr val="2E2E2E"/>
                </a:solidFill>
                <a:latin typeface="Calibri"/>
                <a:ea typeface="Calibri"/>
                <a:cs typeface="Calibri"/>
                <a:sym typeface="Calibri"/>
              </a:rPr>
              <a:t> </a:t>
            </a:r>
            <a:endParaRPr b="1" sz="1400">
              <a:solidFill>
                <a:srgbClr val="2E2E2E"/>
              </a:solidFill>
              <a:latin typeface="Calibri"/>
              <a:ea typeface="Calibri"/>
              <a:cs typeface="Calibri"/>
              <a:sym typeface="Calibri"/>
            </a:endParaRPr>
          </a:p>
          <a:p>
            <a:pPr indent="-317500" lvl="0" marL="457200" marR="0" rtl="0" algn="l">
              <a:lnSpc>
                <a:spcPct val="115000"/>
              </a:lnSpc>
              <a:spcBef>
                <a:spcPts val="0"/>
              </a:spcBef>
              <a:spcAft>
                <a:spcPts val="0"/>
              </a:spcAft>
              <a:buClr>
                <a:srgbClr val="2E2E2E"/>
              </a:buClr>
              <a:buSzPts val="1400"/>
              <a:buFont typeface="Georgia"/>
              <a:buChar char="●"/>
            </a:pPr>
            <a:r>
              <a:t/>
            </a:r>
            <a:endParaRPr b="1" sz="1400">
              <a:solidFill>
                <a:srgbClr val="2E2E2E"/>
              </a:solidFill>
              <a:latin typeface="Georgia"/>
              <a:ea typeface="Georgia"/>
              <a:cs typeface="Georgia"/>
              <a:sym typeface="Georgia"/>
            </a:endParaRPr>
          </a:p>
        </p:txBody>
      </p:sp>
      <p:pic>
        <p:nvPicPr>
          <p:cNvPr descr="E:\study\2021 Green urbanism 论文\facade illustration all letter-01.jpgfacade illustration all letter-01" id="153" name="Google Shape;153;p30"/>
          <p:cNvPicPr preferRelativeResize="0"/>
          <p:nvPr/>
        </p:nvPicPr>
        <p:blipFill rotWithShape="1">
          <a:blip r:embed="rId3">
            <a:alphaModFix/>
          </a:blip>
          <a:srcRect b="0" l="0" r="44613" t="20515"/>
          <a:stretch/>
        </p:blipFill>
        <p:spPr>
          <a:xfrm>
            <a:off x="4650675" y="1286100"/>
            <a:ext cx="4056500" cy="2983550"/>
          </a:xfrm>
          <a:prstGeom prst="rect">
            <a:avLst/>
          </a:prstGeom>
          <a:noFill/>
          <a:ln>
            <a:noFill/>
          </a:ln>
        </p:spPr>
      </p:pic>
      <p:graphicFrame>
        <p:nvGraphicFramePr>
          <p:cNvPr id="154" name="Google Shape;154;p30"/>
          <p:cNvGraphicFramePr/>
          <p:nvPr/>
        </p:nvGraphicFramePr>
        <p:xfrm>
          <a:off x="647700" y="2571750"/>
          <a:ext cx="3000000" cy="3000000"/>
        </p:xfrm>
        <a:graphic>
          <a:graphicData uri="http://schemas.openxmlformats.org/drawingml/2006/table">
            <a:tbl>
              <a:tblPr bandCol="1" bandRow="1">
                <a:noFill/>
                <a:tableStyleId>{4EBC62CE-C58E-4AA8-AF4F-9FA7A30E820A}</a:tableStyleId>
              </a:tblPr>
              <a:tblGrid>
                <a:gridCol w="337150"/>
                <a:gridCol w="1048375"/>
                <a:gridCol w="884550"/>
                <a:gridCol w="1080775"/>
              </a:tblGrid>
              <a:tr h="181275">
                <a:tc>
                  <a:txBody>
                    <a:bodyPr/>
                    <a:lstStyle/>
                    <a:p>
                      <a:pPr indent="128270" lvl="0" marL="0" rtl="0" algn="ctr">
                        <a:lnSpc>
                          <a:spcPct val="105000"/>
                        </a:lnSpc>
                        <a:spcBef>
                          <a:spcPts val="0"/>
                        </a:spcBef>
                        <a:spcAft>
                          <a:spcPts val="0"/>
                        </a:spcAft>
                        <a:buNone/>
                      </a:pPr>
                      <a:r>
                        <a:t/>
                      </a:r>
                      <a:endParaRPr sz="10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05000"/>
                        </a:lnSpc>
                        <a:spcBef>
                          <a:spcPts val="0"/>
                        </a:spcBef>
                        <a:spcAft>
                          <a:spcPts val="0"/>
                        </a:spcAft>
                        <a:buNone/>
                      </a:pPr>
                      <a:r>
                        <a:rPr lang="en" sz="1000"/>
                        <a:t>Opening Ratio</a:t>
                      </a:r>
                      <a:endParaRPr sz="10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05000"/>
                        </a:lnSpc>
                        <a:spcBef>
                          <a:spcPts val="0"/>
                        </a:spcBef>
                        <a:spcAft>
                          <a:spcPts val="0"/>
                        </a:spcAft>
                        <a:buNone/>
                      </a:pPr>
                      <a:r>
                        <a:rPr lang="en" sz="1000"/>
                        <a:t>Solid Ratio</a:t>
                      </a:r>
                      <a:endParaRPr sz="10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05000"/>
                        </a:lnSpc>
                        <a:spcBef>
                          <a:spcPts val="0"/>
                        </a:spcBef>
                        <a:spcAft>
                          <a:spcPts val="0"/>
                        </a:spcAft>
                        <a:buNone/>
                      </a:pPr>
                      <a:r>
                        <a:rPr lang="en" sz="1000"/>
                        <a:t>Type</a:t>
                      </a:r>
                      <a:endParaRPr sz="10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08275">
                <a:tc>
                  <a:txBody>
                    <a:bodyPr/>
                    <a:lstStyle/>
                    <a:p>
                      <a:pPr indent="0" lvl="0" marL="0" rtl="0" algn="ctr">
                        <a:lnSpc>
                          <a:spcPct val="105000"/>
                        </a:lnSpc>
                        <a:spcBef>
                          <a:spcPts val="0"/>
                        </a:spcBef>
                        <a:spcAft>
                          <a:spcPts val="0"/>
                        </a:spcAft>
                        <a:buNone/>
                      </a:pPr>
                      <a:r>
                        <a:rPr lang="en" sz="1000"/>
                        <a:t>A</a:t>
                      </a:r>
                      <a:endParaRPr sz="1000"/>
                    </a:p>
                  </a:txBody>
                  <a:tcPr marT="0" marB="0" marR="68575" marL="68575">
                    <a:lnT cap="flat" cmpd="sng" w="6350">
                      <a:solidFill>
                        <a:srgbClr val="000000"/>
                      </a:solidFill>
                      <a:prstDash val="solid"/>
                      <a:round/>
                      <a:headEnd len="sm" w="sm" type="none"/>
                      <a:tailEnd len="sm" w="sm" type="none"/>
                    </a:lnT>
                  </a:tcPr>
                </a:tc>
                <a:tc>
                  <a:txBody>
                    <a:bodyPr/>
                    <a:lstStyle/>
                    <a:p>
                      <a:pPr indent="128270" lvl="0" marL="0" rtl="0" algn="ctr">
                        <a:lnSpc>
                          <a:spcPct val="105000"/>
                        </a:lnSpc>
                        <a:spcBef>
                          <a:spcPts val="0"/>
                        </a:spcBef>
                        <a:spcAft>
                          <a:spcPts val="0"/>
                        </a:spcAft>
                        <a:buNone/>
                      </a:pPr>
                      <a:r>
                        <a:rPr lang="en" sz="1000"/>
                        <a:t>43%</a:t>
                      </a:r>
                      <a:endParaRPr sz="1000"/>
                    </a:p>
                  </a:txBody>
                  <a:tcPr marT="0" marB="0" marR="68575" marL="68575">
                    <a:lnT cap="flat" cmpd="sng" w="6350">
                      <a:solidFill>
                        <a:srgbClr val="000000"/>
                      </a:solidFill>
                      <a:prstDash val="solid"/>
                      <a:round/>
                      <a:headEnd len="sm" w="sm" type="none"/>
                      <a:tailEnd len="sm" w="sm" type="none"/>
                    </a:lnT>
                  </a:tcPr>
                </a:tc>
                <a:tc>
                  <a:txBody>
                    <a:bodyPr/>
                    <a:lstStyle/>
                    <a:p>
                      <a:pPr indent="128270" lvl="0" marL="0" rtl="0" algn="ctr">
                        <a:lnSpc>
                          <a:spcPct val="105000"/>
                        </a:lnSpc>
                        <a:spcBef>
                          <a:spcPts val="0"/>
                        </a:spcBef>
                        <a:spcAft>
                          <a:spcPts val="0"/>
                        </a:spcAft>
                        <a:buNone/>
                      </a:pPr>
                      <a:r>
                        <a:rPr lang="en" sz="1000"/>
                        <a:t>57%</a:t>
                      </a:r>
                      <a:endParaRPr sz="1000"/>
                    </a:p>
                  </a:txBody>
                  <a:tcPr marT="0" marB="0" marR="68575" marL="68575">
                    <a:lnT cap="flat" cmpd="sng" w="6350">
                      <a:solidFill>
                        <a:srgbClr val="000000"/>
                      </a:solidFill>
                      <a:prstDash val="solid"/>
                      <a:round/>
                      <a:headEnd len="sm" w="sm" type="none"/>
                      <a:tailEnd len="sm" w="sm" type="none"/>
                    </a:lnT>
                  </a:tcPr>
                </a:tc>
                <a:tc>
                  <a:txBody>
                    <a:bodyPr/>
                    <a:lstStyle/>
                    <a:p>
                      <a:pPr indent="128270" lvl="0" marL="0" rtl="0" algn="ctr">
                        <a:lnSpc>
                          <a:spcPct val="105000"/>
                        </a:lnSpc>
                        <a:spcBef>
                          <a:spcPts val="0"/>
                        </a:spcBef>
                        <a:spcAft>
                          <a:spcPts val="0"/>
                        </a:spcAft>
                        <a:buNone/>
                      </a:pPr>
                      <a:r>
                        <a:rPr lang="en" sz="1000"/>
                        <a:t>Multi-Storey</a:t>
                      </a:r>
                      <a:endParaRPr sz="1000"/>
                    </a:p>
                  </a:txBody>
                  <a:tcPr marT="0" marB="0" marR="68575" marL="68575">
                    <a:lnT cap="flat" cmpd="sng" w="6350">
                      <a:solidFill>
                        <a:srgbClr val="000000"/>
                      </a:solidFill>
                      <a:prstDash val="solid"/>
                      <a:round/>
                      <a:headEnd len="sm" w="sm" type="none"/>
                      <a:tailEnd len="sm" w="sm" type="none"/>
                    </a:lnT>
                  </a:tcPr>
                </a:tc>
              </a:tr>
              <a:tr h="181275">
                <a:tc>
                  <a:txBody>
                    <a:bodyPr/>
                    <a:lstStyle/>
                    <a:p>
                      <a:pPr indent="0" lvl="0" marL="0" rtl="0" algn="ctr">
                        <a:lnSpc>
                          <a:spcPct val="105000"/>
                        </a:lnSpc>
                        <a:spcBef>
                          <a:spcPts val="0"/>
                        </a:spcBef>
                        <a:spcAft>
                          <a:spcPts val="0"/>
                        </a:spcAft>
                        <a:buNone/>
                      </a:pPr>
                      <a:r>
                        <a:rPr lang="en" sz="1000"/>
                        <a:t>B</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47%</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53%</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Multi-Storey</a:t>
                      </a:r>
                      <a:endParaRPr sz="1000"/>
                    </a:p>
                  </a:txBody>
                  <a:tcPr marT="0" marB="0" marR="68575" marL="68575"/>
                </a:tc>
              </a:tr>
              <a:tr h="181275">
                <a:tc>
                  <a:txBody>
                    <a:bodyPr/>
                    <a:lstStyle/>
                    <a:p>
                      <a:pPr indent="0" lvl="0" marL="0" rtl="0" algn="ctr">
                        <a:lnSpc>
                          <a:spcPct val="105000"/>
                        </a:lnSpc>
                        <a:spcBef>
                          <a:spcPts val="0"/>
                        </a:spcBef>
                        <a:spcAft>
                          <a:spcPts val="0"/>
                        </a:spcAft>
                        <a:buNone/>
                      </a:pPr>
                      <a:r>
                        <a:rPr lang="en" sz="1000"/>
                        <a:t>C</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35%</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65%</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Multi-Storey</a:t>
                      </a:r>
                      <a:endParaRPr sz="1000"/>
                    </a:p>
                  </a:txBody>
                  <a:tcPr marT="0" marB="0" marR="68575" marL="68575"/>
                </a:tc>
              </a:tr>
              <a:tr h="181275">
                <a:tc>
                  <a:txBody>
                    <a:bodyPr/>
                    <a:lstStyle/>
                    <a:p>
                      <a:pPr indent="0" lvl="0" marL="0" rtl="0" algn="ctr">
                        <a:lnSpc>
                          <a:spcPct val="105000"/>
                        </a:lnSpc>
                        <a:spcBef>
                          <a:spcPts val="0"/>
                        </a:spcBef>
                        <a:spcAft>
                          <a:spcPts val="0"/>
                        </a:spcAft>
                        <a:buNone/>
                      </a:pPr>
                      <a:r>
                        <a:rPr lang="en" sz="1000"/>
                        <a:t>D</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46%</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54%</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Multi-Storey</a:t>
                      </a:r>
                      <a:endParaRPr sz="1000"/>
                    </a:p>
                  </a:txBody>
                  <a:tcPr marT="0" marB="0" marR="68575" marL="68575"/>
                </a:tc>
              </a:tr>
              <a:tr h="181275">
                <a:tc>
                  <a:txBody>
                    <a:bodyPr/>
                    <a:lstStyle/>
                    <a:p>
                      <a:pPr indent="0" lvl="0" marL="0" rtl="0" algn="ctr">
                        <a:lnSpc>
                          <a:spcPct val="105000"/>
                        </a:lnSpc>
                        <a:spcBef>
                          <a:spcPts val="0"/>
                        </a:spcBef>
                        <a:spcAft>
                          <a:spcPts val="0"/>
                        </a:spcAft>
                        <a:buNone/>
                      </a:pPr>
                      <a:r>
                        <a:rPr lang="en" sz="1000"/>
                        <a:t>E</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22%</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78%</a:t>
                      </a:r>
                      <a:endParaRPr sz="1000"/>
                    </a:p>
                  </a:txBody>
                  <a:tcPr marT="0" marB="0" marR="68575" marL="68575"/>
                </a:tc>
                <a:tc>
                  <a:txBody>
                    <a:bodyPr/>
                    <a:lstStyle/>
                    <a:p>
                      <a:pPr indent="128270" lvl="0" marL="0" rtl="0" algn="ctr">
                        <a:lnSpc>
                          <a:spcPct val="105000"/>
                        </a:lnSpc>
                        <a:spcBef>
                          <a:spcPts val="0"/>
                        </a:spcBef>
                        <a:spcAft>
                          <a:spcPts val="0"/>
                        </a:spcAft>
                        <a:buNone/>
                      </a:pPr>
                      <a:r>
                        <a:rPr lang="en" sz="1000"/>
                        <a:t>High-rise</a:t>
                      </a:r>
                      <a:endParaRPr sz="1000"/>
                    </a:p>
                  </a:txBody>
                  <a:tcPr marT="0" marB="0" marR="68575" marL="68575"/>
                </a:tc>
              </a:tr>
              <a:tr h="181275">
                <a:tc>
                  <a:txBody>
                    <a:bodyPr/>
                    <a:lstStyle/>
                    <a:p>
                      <a:pPr indent="0" lvl="0" marL="0" rtl="0" algn="ctr">
                        <a:lnSpc>
                          <a:spcPct val="105000"/>
                        </a:lnSpc>
                        <a:spcBef>
                          <a:spcPts val="0"/>
                        </a:spcBef>
                        <a:spcAft>
                          <a:spcPts val="0"/>
                        </a:spcAft>
                        <a:buNone/>
                      </a:pPr>
                      <a:r>
                        <a:rPr lang="en" sz="1000"/>
                        <a:t>F</a:t>
                      </a:r>
                      <a:endParaRPr sz="1000"/>
                    </a:p>
                  </a:txBody>
                  <a:tcPr marT="0" marB="0" marR="68575" marL="68575">
                    <a:lnB cap="flat" cmpd="sng" w="6350">
                      <a:solidFill>
                        <a:srgbClr val="000000"/>
                      </a:solidFill>
                      <a:prstDash val="solid"/>
                      <a:round/>
                      <a:headEnd len="sm" w="sm" type="none"/>
                      <a:tailEnd len="sm" w="sm" type="none"/>
                    </a:lnB>
                  </a:tcPr>
                </a:tc>
                <a:tc>
                  <a:txBody>
                    <a:bodyPr/>
                    <a:lstStyle/>
                    <a:p>
                      <a:pPr indent="128270" lvl="0" marL="0" rtl="0" algn="ctr">
                        <a:lnSpc>
                          <a:spcPct val="105000"/>
                        </a:lnSpc>
                        <a:spcBef>
                          <a:spcPts val="0"/>
                        </a:spcBef>
                        <a:spcAft>
                          <a:spcPts val="0"/>
                        </a:spcAft>
                        <a:buNone/>
                      </a:pPr>
                      <a:r>
                        <a:rPr lang="en" sz="1000"/>
                        <a:t>30%</a:t>
                      </a:r>
                      <a:endParaRPr sz="1000"/>
                    </a:p>
                  </a:txBody>
                  <a:tcPr marT="0" marB="0" marR="68575" marL="68575">
                    <a:lnB cap="flat" cmpd="sng" w="6350">
                      <a:solidFill>
                        <a:srgbClr val="000000"/>
                      </a:solidFill>
                      <a:prstDash val="solid"/>
                      <a:round/>
                      <a:headEnd len="sm" w="sm" type="none"/>
                      <a:tailEnd len="sm" w="sm" type="none"/>
                    </a:lnB>
                  </a:tcPr>
                </a:tc>
                <a:tc>
                  <a:txBody>
                    <a:bodyPr/>
                    <a:lstStyle/>
                    <a:p>
                      <a:pPr indent="128270" lvl="0" marL="0" rtl="0" algn="ctr">
                        <a:lnSpc>
                          <a:spcPct val="105000"/>
                        </a:lnSpc>
                        <a:spcBef>
                          <a:spcPts val="0"/>
                        </a:spcBef>
                        <a:spcAft>
                          <a:spcPts val="0"/>
                        </a:spcAft>
                        <a:buNone/>
                      </a:pPr>
                      <a:r>
                        <a:rPr lang="en" sz="1000"/>
                        <a:t>70%</a:t>
                      </a:r>
                      <a:endParaRPr sz="1000"/>
                    </a:p>
                  </a:txBody>
                  <a:tcPr marT="0" marB="0" marR="68575" marL="68575">
                    <a:lnB cap="flat" cmpd="sng" w="6350">
                      <a:solidFill>
                        <a:srgbClr val="000000"/>
                      </a:solidFill>
                      <a:prstDash val="solid"/>
                      <a:round/>
                      <a:headEnd len="sm" w="sm" type="none"/>
                      <a:tailEnd len="sm" w="sm" type="none"/>
                    </a:lnB>
                  </a:tcPr>
                </a:tc>
                <a:tc>
                  <a:txBody>
                    <a:bodyPr/>
                    <a:lstStyle/>
                    <a:p>
                      <a:pPr indent="128270" lvl="0" marL="0" rtl="0" algn="ctr">
                        <a:lnSpc>
                          <a:spcPct val="105000"/>
                        </a:lnSpc>
                        <a:spcBef>
                          <a:spcPts val="0"/>
                        </a:spcBef>
                        <a:spcAft>
                          <a:spcPts val="0"/>
                        </a:spcAft>
                        <a:buNone/>
                      </a:pPr>
                      <a:r>
                        <a:rPr lang="en" sz="1000"/>
                        <a:t>High-rise</a:t>
                      </a:r>
                      <a:endParaRPr sz="1000"/>
                    </a:p>
                  </a:txBody>
                  <a:tcPr marT="0" marB="0" marR="68575" marL="68575">
                    <a:lnB cap="flat" cmpd="sng" w="6350">
                      <a:solidFill>
                        <a:srgbClr val="000000"/>
                      </a:solidFill>
                      <a:prstDash val="solid"/>
                      <a:round/>
                      <a:headEnd len="sm" w="sm" type="none"/>
                      <a:tailEnd len="sm" w="sm" type="none"/>
                    </a:lnB>
                  </a:tcPr>
                </a:tc>
              </a:tr>
            </a:tbl>
          </a:graphicData>
        </a:graphic>
      </p:graphicFrame>
      <p:sp>
        <p:nvSpPr>
          <p:cNvPr id="155" name="Google Shape;155;p30"/>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nvSpPr>
        <p:spPr>
          <a:xfrm>
            <a:off x="306600" y="76200"/>
            <a:ext cx="8513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A55A4"/>
                </a:solidFill>
                <a:latin typeface="Proxima Nova"/>
                <a:ea typeface="Proxima Nova"/>
                <a:cs typeface="Proxima Nova"/>
                <a:sym typeface="Proxima Nova"/>
              </a:rPr>
              <a:t>METHOD BIBLIOMETRIC ANALYSIS:</a:t>
            </a:r>
            <a:endParaRPr>
              <a:solidFill>
                <a:srgbClr val="0A55A4"/>
              </a:solidFill>
              <a:latin typeface="Proxima Nova"/>
              <a:ea typeface="Proxima Nova"/>
              <a:cs typeface="Proxima Nova"/>
              <a:sym typeface="Proxima Nova"/>
            </a:endParaRPr>
          </a:p>
        </p:txBody>
      </p:sp>
      <p:sp>
        <p:nvSpPr>
          <p:cNvPr id="161" name="Google Shape;161;p31"/>
          <p:cNvSpPr txBox="1"/>
          <p:nvPr/>
        </p:nvSpPr>
        <p:spPr>
          <a:xfrm>
            <a:off x="0" y="4680025"/>
            <a:ext cx="30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METHOD DIAGRAM</a:t>
            </a:r>
            <a:endParaRPr>
              <a:latin typeface="Proxima Nova"/>
              <a:ea typeface="Proxima Nova"/>
              <a:cs typeface="Proxima Nova"/>
              <a:sym typeface="Proxima Nova"/>
            </a:endParaRPr>
          </a:p>
        </p:txBody>
      </p:sp>
      <p:pic>
        <p:nvPicPr>
          <p:cNvPr id="162" name="Google Shape;162;p31"/>
          <p:cNvPicPr preferRelativeResize="0"/>
          <p:nvPr/>
        </p:nvPicPr>
        <p:blipFill>
          <a:blip r:embed="rId3">
            <a:alphaModFix/>
          </a:blip>
          <a:stretch>
            <a:fillRect/>
          </a:stretch>
        </p:blipFill>
        <p:spPr>
          <a:xfrm>
            <a:off x="1636138" y="817423"/>
            <a:ext cx="6047775" cy="3352750"/>
          </a:xfrm>
          <a:prstGeom prst="rect">
            <a:avLst/>
          </a:prstGeom>
          <a:noFill/>
          <a:ln>
            <a:noFill/>
          </a:ln>
        </p:spPr>
      </p:pic>
      <p:sp>
        <p:nvSpPr>
          <p:cNvPr id="163" name="Google Shape;163;p31"/>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aphicFrame>
        <p:nvGraphicFramePr>
          <p:cNvPr id="168" name="Google Shape;168;p32"/>
          <p:cNvGraphicFramePr/>
          <p:nvPr/>
        </p:nvGraphicFramePr>
        <p:xfrm>
          <a:off x="368425" y="457200"/>
          <a:ext cx="3000000" cy="3000000"/>
        </p:xfrm>
        <a:graphic>
          <a:graphicData uri="http://schemas.openxmlformats.org/drawingml/2006/table">
            <a:tbl>
              <a:tblPr bandCol="1" bandRow="1">
                <a:noFill/>
                <a:tableStyleId>{4EBC62CE-C58E-4AA8-AF4F-9FA7A30E820A}</a:tableStyleId>
              </a:tblPr>
              <a:tblGrid>
                <a:gridCol w="890900"/>
                <a:gridCol w="6239025"/>
                <a:gridCol w="1531000"/>
              </a:tblGrid>
              <a:tr h="198125">
                <a:tc>
                  <a:txBody>
                    <a:bodyPr/>
                    <a:lstStyle/>
                    <a:p>
                      <a:pPr indent="0" lvl="0" marL="0" rtl="0" algn="ctr">
                        <a:spcBef>
                          <a:spcPts val="0"/>
                        </a:spcBef>
                        <a:spcAft>
                          <a:spcPts val="0"/>
                        </a:spcAft>
                        <a:buNone/>
                      </a:pPr>
                      <a:r>
                        <a:rPr lang="en" sz="800"/>
                        <a:t>Author(s)</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Opinion(s)</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Categories</a:t>
                      </a:r>
                      <a:endParaRPr sz="1100">
                        <a:latin typeface="Calibri"/>
                        <a:ea typeface="Calibri"/>
                        <a:cs typeface="Calibri"/>
                        <a:sym typeface="Calibri"/>
                      </a:endParaRPr>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2700">
                <a:tc>
                  <a:txBody>
                    <a:bodyPr/>
                    <a:lstStyle/>
                    <a:p>
                      <a:pPr indent="0" lvl="0" marL="0" rtl="0" algn="ctr">
                        <a:spcBef>
                          <a:spcPts val="0"/>
                        </a:spcBef>
                        <a:spcAft>
                          <a:spcPts val="0"/>
                        </a:spcAft>
                        <a:buNone/>
                      </a:pPr>
                      <a:r>
                        <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SimSun"/>
                        <a:ea typeface="SimSun"/>
                        <a:cs typeface="SimSun"/>
                        <a:sym typeface="SimSun"/>
                      </a:endParaRPr>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295400">
                <a:tc>
                  <a:txBody>
                    <a:bodyPr/>
                    <a:lstStyle/>
                    <a:p>
                      <a:pPr indent="0" lvl="0" marL="0" rtl="0" algn="l">
                        <a:spcBef>
                          <a:spcPts val="0"/>
                        </a:spcBef>
                        <a:spcAft>
                          <a:spcPts val="0"/>
                        </a:spcAft>
                        <a:buNone/>
                      </a:pPr>
                      <a:r>
                        <a:rPr lang="en" sz="800">
                          <a:solidFill>
                            <a:srgbClr val="2E2E2E"/>
                          </a:solidFill>
                        </a:rPr>
                        <a:t>Abdollah Baghaei Daemei, et al.</a:t>
                      </a:r>
                      <a:endParaRPr sz="800">
                        <a:solidFill>
                          <a:srgbClr val="2E2E2E"/>
                        </a:solidFill>
                      </a:endParaRPr>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VGS have considerable effect on reducing nearby temperatures  (range between 0.32 °C and 0.75 °C).</a:t>
                      </a:r>
                      <a:endParaRPr sz="800"/>
                    </a:p>
                    <a:p>
                      <a:pPr indent="0" lvl="0" marL="0" rtl="0" algn="l">
                        <a:spcBef>
                          <a:spcPts val="0"/>
                        </a:spcBef>
                        <a:spcAft>
                          <a:spcPts val="0"/>
                        </a:spcAft>
                        <a:buNone/>
                      </a:pPr>
                      <a:r>
                        <a:rPr lang="en" sz="800"/>
                        <a:t>2. Temperature increases at farther distances from the VGS.</a:t>
                      </a:r>
                      <a:endParaRPr sz="800"/>
                    </a:p>
                    <a:p>
                      <a:pPr indent="0" lvl="0" marL="0" rtl="0" algn="l">
                        <a:spcBef>
                          <a:spcPts val="0"/>
                        </a:spcBef>
                        <a:spcAft>
                          <a:spcPts val="0"/>
                        </a:spcAft>
                        <a:buNone/>
                      </a:pPr>
                      <a:r>
                        <a:rPr lang="en" sz="800"/>
                        <a:t>3. VGS improves microclimatic condition through a thin layer of air among the leaves which increases the temperature near the wall.</a:t>
                      </a:r>
                      <a:endParaRPr sz="800"/>
                    </a:p>
                    <a:p>
                      <a:pPr indent="0" lvl="0" marL="0" rtl="0" algn="l">
                        <a:spcBef>
                          <a:spcPts val="0"/>
                        </a:spcBef>
                        <a:spcAft>
                          <a:spcPts val="0"/>
                        </a:spcAft>
                        <a:buNone/>
                      </a:pPr>
                      <a:r>
                        <a:rPr lang="en" sz="800"/>
                        <a:t>4. VGS can create better situations by reducing the temperature in the summer time, increasing temperature in the winter time, and providing more outdoor thermal comfort.</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Greenery and </a:t>
                      </a:r>
                      <a:endParaRPr sz="800"/>
                    </a:p>
                    <a:p>
                      <a:pPr indent="0" lvl="0" marL="0" rtl="0" algn="l">
                        <a:spcBef>
                          <a:spcPts val="0"/>
                        </a:spcBef>
                        <a:spcAft>
                          <a:spcPts val="0"/>
                        </a:spcAft>
                        <a:buNone/>
                      </a:pPr>
                      <a:r>
                        <a:rPr lang="en" sz="800"/>
                        <a:t>thermal comfort</a:t>
                      </a:r>
                      <a:endParaRPr sz="1100">
                        <a:latin typeface="Calibri"/>
                        <a:ea typeface="Calibri"/>
                        <a:cs typeface="Calibri"/>
                        <a:sym typeface="Calibri"/>
                      </a:endParaRPr>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777250">
                <a:tc>
                  <a:txBody>
                    <a:bodyPr/>
                    <a:lstStyle/>
                    <a:p>
                      <a:pPr indent="0" lvl="0" marL="0" rtl="0" algn="l">
                        <a:spcBef>
                          <a:spcPts val="0"/>
                        </a:spcBef>
                        <a:spcAft>
                          <a:spcPts val="0"/>
                        </a:spcAft>
                        <a:buNone/>
                      </a:pPr>
                      <a:r>
                        <a:rPr lang="en" sz="800">
                          <a:solidFill>
                            <a:srgbClr val="2E2E2E"/>
                          </a:solidFill>
                        </a:rPr>
                        <a:t>Tobi Eniolu Morakinyo, et al. [25]</a:t>
                      </a:r>
                      <a:endParaRPr sz="800">
                        <a:solidFill>
                          <a:srgbClr val="2E2E2E"/>
                        </a:solidFill>
                      </a:endParaRPr>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Facade greening is beneficial for daytime urban cooling and heat island mitigation.</a:t>
                      </a:r>
                      <a:endParaRPr sz="800"/>
                    </a:p>
                    <a:p>
                      <a:pPr indent="0" lvl="0" marL="0" rtl="0" algn="l">
                        <a:spcBef>
                          <a:spcPts val="0"/>
                        </a:spcBef>
                        <a:spcAft>
                          <a:spcPts val="0"/>
                        </a:spcAft>
                        <a:buNone/>
                      </a:pPr>
                      <a:r>
                        <a:rPr lang="en" sz="800"/>
                        <a:t>2. The degree of cooling benefit is mostly dependent on greened facade ratio (GFR).</a:t>
                      </a:r>
                      <a:endParaRPr sz="800"/>
                    </a:p>
                    <a:p>
                      <a:pPr indent="0" lvl="0" marL="0" rtl="0" algn="l">
                        <a:spcBef>
                          <a:spcPts val="0"/>
                        </a:spcBef>
                        <a:spcAft>
                          <a:spcPts val="0"/>
                        </a:spcAft>
                        <a:buNone/>
                      </a:pPr>
                      <a:r>
                        <a:rPr lang="en" sz="800"/>
                        <a:t>3. For a high-density Hong Kong, </a:t>
                      </a:r>
                      <a:r>
                        <a:rPr lang="en" sz="800">
                          <a:latin typeface="Cambria Math"/>
                          <a:ea typeface="Cambria Math"/>
                          <a:cs typeface="Cambria Math"/>
                          <a:sym typeface="Cambria Math"/>
                        </a:rPr>
                        <a:t>∼</a:t>
                      </a:r>
                      <a:r>
                        <a:rPr lang="en" sz="800"/>
                        <a:t>1 °C temperature drop requires 30–50% GFR.</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Greenery and </a:t>
                      </a:r>
                      <a:endParaRPr sz="800"/>
                    </a:p>
                    <a:p>
                      <a:pPr indent="0" lvl="0" marL="0" rtl="0" algn="l">
                        <a:spcBef>
                          <a:spcPts val="0"/>
                        </a:spcBef>
                        <a:spcAft>
                          <a:spcPts val="0"/>
                        </a:spcAft>
                        <a:buNone/>
                      </a:pPr>
                      <a:r>
                        <a:rPr lang="en" sz="800"/>
                        <a:t>thermal comfort</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777250">
                <a:tc>
                  <a:txBody>
                    <a:bodyPr/>
                    <a:lstStyle/>
                    <a:p>
                      <a:pPr indent="0" lvl="0" marL="0" rtl="0" algn="l">
                        <a:spcBef>
                          <a:spcPts val="0"/>
                        </a:spcBef>
                        <a:spcAft>
                          <a:spcPts val="0"/>
                        </a:spcAft>
                        <a:buNone/>
                      </a:pPr>
                      <a:r>
                        <a:rPr lang="en" sz="800"/>
                        <a:t>Hayder Alsaad, et al. [26]</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The living wall resulted in a slight reduction of outdoor air temperature.</a:t>
                      </a:r>
                      <a:endParaRPr sz="800"/>
                    </a:p>
                    <a:p>
                      <a:pPr indent="0" lvl="0" marL="0" rtl="0" algn="l">
                        <a:spcBef>
                          <a:spcPts val="0"/>
                        </a:spcBef>
                        <a:spcAft>
                          <a:spcPts val="0"/>
                        </a:spcAft>
                        <a:buNone/>
                      </a:pPr>
                      <a:r>
                        <a:rPr lang="en" sz="800"/>
                        <a:t>2. Facade greening reduced outdoor MRT (mean radiant temperature) and indoor temperature significantly.</a:t>
                      </a:r>
                      <a:endParaRPr sz="800"/>
                    </a:p>
                    <a:p>
                      <a:pPr indent="0" lvl="0" marL="0" rtl="0" algn="l">
                        <a:spcBef>
                          <a:spcPts val="0"/>
                        </a:spcBef>
                        <a:spcAft>
                          <a:spcPts val="0"/>
                        </a:spcAft>
                        <a:buNone/>
                      </a:pPr>
                      <a:r>
                        <a:rPr lang="en" sz="800"/>
                        <a:t>3. Facade greening presents a good potential to combat the effects of heatwaves.</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Greenery and </a:t>
                      </a:r>
                      <a:endParaRPr sz="800"/>
                    </a:p>
                    <a:p>
                      <a:pPr indent="0" lvl="0" marL="0" rtl="0" algn="l">
                        <a:spcBef>
                          <a:spcPts val="0"/>
                        </a:spcBef>
                        <a:spcAft>
                          <a:spcPts val="0"/>
                        </a:spcAft>
                        <a:buNone/>
                      </a:pPr>
                      <a:r>
                        <a:rPr lang="en" sz="800"/>
                        <a:t>thermal comfort</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731525">
                <a:tc>
                  <a:txBody>
                    <a:bodyPr/>
                    <a:lstStyle/>
                    <a:p>
                      <a:pPr indent="0" lvl="0" marL="0" rtl="0" algn="l">
                        <a:spcBef>
                          <a:spcPts val="0"/>
                        </a:spcBef>
                        <a:spcAft>
                          <a:spcPts val="0"/>
                        </a:spcAft>
                        <a:buNone/>
                      </a:pPr>
                      <a:r>
                        <a:rPr lang="en" sz="800"/>
                        <a:t>Dongjin Cui, et al. [27]</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Centralized façade greening within 3 m from the ground has the greatest thermal benefit at pedestrian level.</a:t>
                      </a:r>
                      <a:endParaRPr sz="800"/>
                    </a:p>
                    <a:p>
                      <a:pPr indent="0" lvl="0" marL="0" rtl="0" algn="l">
                        <a:spcBef>
                          <a:spcPts val="0"/>
                        </a:spcBef>
                        <a:spcAft>
                          <a:spcPts val="0"/>
                        </a:spcAft>
                        <a:buNone/>
                      </a:pPr>
                      <a:r>
                        <a:rPr lang="en" sz="800"/>
                        <a:t>2. Façade greening has negligible effect of improving pedestrian air quality.</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Greenery and </a:t>
                      </a:r>
                      <a:endParaRPr sz="800"/>
                    </a:p>
                    <a:p>
                      <a:pPr indent="0" lvl="0" marL="0" rtl="0" algn="l">
                        <a:spcBef>
                          <a:spcPts val="0"/>
                        </a:spcBef>
                        <a:spcAft>
                          <a:spcPts val="0"/>
                        </a:spcAft>
                        <a:buNone/>
                      </a:pPr>
                      <a:r>
                        <a:rPr lang="en" sz="800"/>
                        <a:t>thermal comfort</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Pavement comfort</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
        <p:nvSpPr>
          <p:cNvPr id="169" name="Google Shape;169;p32"/>
          <p:cNvSpPr txBox="1"/>
          <p:nvPr>
            <p:ph type="title"/>
          </p:nvPr>
        </p:nvSpPr>
        <p:spPr>
          <a:xfrm>
            <a:off x="311700" y="94650"/>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000">
                <a:solidFill>
                  <a:srgbClr val="0A55A4"/>
                </a:solidFill>
              </a:rPr>
              <a:t>LITERATURE REVIEW</a:t>
            </a:r>
            <a:endParaRPr b="1" sz="2000">
              <a:solidFill>
                <a:srgbClr val="0A55A4"/>
              </a:solidFill>
            </a:endParaRPr>
          </a:p>
        </p:txBody>
      </p:sp>
      <p:sp>
        <p:nvSpPr>
          <p:cNvPr id="170" name="Google Shape;170;p32"/>
          <p:cNvSpPr txBox="1"/>
          <p:nvPr/>
        </p:nvSpPr>
        <p:spPr>
          <a:xfrm>
            <a:off x="4093200" y="4710775"/>
            <a:ext cx="5050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accent4"/>
                </a:solidFill>
                <a:latin typeface="Helvetica Neue"/>
                <a:ea typeface="Helvetica Neue"/>
                <a:cs typeface="Helvetica Neue"/>
                <a:sym typeface="Helvetica Neue"/>
              </a:rPr>
              <a:t>ICARB CONFERENCE PRESENTATION | XIAONAN LI | TIANYU ZHAO | 2023.09.25</a:t>
            </a:r>
            <a:endParaRPr sz="1000">
              <a:solidFill>
                <a:schemeClr val="accent4"/>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aphicFrame>
        <p:nvGraphicFramePr>
          <p:cNvPr id="175" name="Google Shape;175;p33"/>
          <p:cNvGraphicFramePr/>
          <p:nvPr/>
        </p:nvGraphicFramePr>
        <p:xfrm>
          <a:off x="355850" y="457200"/>
          <a:ext cx="3000000" cy="3000000"/>
        </p:xfrm>
        <a:graphic>
          <a:graphicData uri="http://schemas.openxmlformats.org/drawingml/2006/table">
            <a:tbl>
              <a:tblPr bandCol="1" bandRow="1">
                <a:noFill/>
                <a:tableStyleId>{4EBC62CE-C58E-4AA8-AF4F-9FA7A30E820A}</a:tableStyleId>
              </a:tblPr>
              <a:tblGrid>
                <a:gridCol w="890900"/>
                <a:gridCol w="6239025"/>
                <a:gridCol w="1531000"/>
              </a:tblGrid>
              <a:tr h="388625">
                <a:tc>
                  <a:txBody>
                    <a:bodyPr/>
                    <a:lstStyle/>
                    <a:p>
                      <a:pPr indent="0" lvl="0" marL="0" rtl="0" algn="l">
                        <a:spcBef>
                          <a:spcPts val="0"/>
                        </a:spcBef>
                        <a:spcAft>
                          <a:spcPts val="0"/>
                        </a:spcAft>
                        <a:buNone/>
                      </a:pPr>
                      <a:r>
                        <a:rPr lang="en" sz="800"/>
                        <a:t>Negar Mohammadzadeh, et al. [28]</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Outdoor thermal comfort is positively associated with outdoor acoustic comfort</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Outdoor </a:t>
                      </a:r>
                      <a:endParaRPr sz="800"/>
                    </a:p>
                    <a:p>
                      <a:pPr indent="0" lvl="0" marL="0" rtl="0" algn="l">
                        <a:spcBef>
                          <a:spcPts val="0"/>
                        </a:spcBef>
                        <a:spcAft>
                          <a:spcPts val="0"/>
                        </a:spcAft>
                        <a:buNone/>
                      </a:pPr>
                      <a:r>
                        <a:rPr lang="en" sz="800"/>
                        <a:t>environmental </a:t>
                      </a:r>
                      <a:endParaRPr sz="800"/>
                    </a:p>
                    <a:p>
                      <a:pPr indent="0" lvl="0" marL="0" rtl="0" algn="l">
                        <a:spcBef>
                          <a:spcPts val="0"/>
                        </a:spcBef>
                        <a:spcAft>
                          <a:spcPts val="0"/>
                        </a:spcAft>
                        <a:buNone/>
                      </a:pPr>
                      <a:r>
                        <a:rPr lang="en" sz="800"/>
                        <a:t>comfort indicators</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906775">
                <a:tc>
                  <a:txBody>
                    <a:bodyPr/>
                    <a:lstStyle/>
                    <a:p>
                      <a:pPr indent="0" lvl="0" marL="0" rtl="0" algn="l">
                        <a:spcBef>
                          <a:spcPts val="0"/>
                        </a:spcBef>
                        <a:spcAft>
                          <a:spcPts val="0"/>
                        </a:spcAft>
                        <a:buNone/>
                      </a:pPr>
                      <a:r>
                        <a:rPr lang="en" sz="800"/>
                        <a:t>Rui Sun, et al. [29]</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Ourdoor comfort considerably depends on wind speed and solar radiation.</a:t>
                      </a:r>
                      <a:endParaRPr sz="800"/>
                    </a:p>
                    <a:p>
                      <a:pPr indent="0" lvl="0" marL="0" rtl="0" algn="l">
                        <a:spcBef>
                          <a:spcPts val="0"/>
                        </a:spcBef>
                        <a:spcAft>
                          <a:spcPts val="0"/>
                        </a:spcAft>
                        <a:buNone/>
                      </a:pPr>
                      <a:r>
                        <a:rPr lang="en" sz="800"/>
                        <a:t>2. Building form and oriantation can contribute to the optimization of wind speed and solar radiation at the adjacent environment.</a:t>
                      </a:r>
                      <a:endParaRPr sz="800"/>
                    </a:p>
                    <a:p>
                      <a:pPr indent="0" lvl="0" marL="0" rtl="0" algn="l">
                        <a:spcBef>
                          <a:spcPts val="0"/>
                        </a:spcBef>
                        <a:spcAft>
                          <a:spcPts val="0"/>
                        </a:spcAft>
                        <a:buNone/>
                      </a:pPr>
                      <a:r>
                        <a:rPr lang="en" sz="800"/>
                        <a:t>3. The optimization design depends on the climate characteristics of the region.</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Outdoor </a:t>
                      </a:r>
                      <a:endParaRPr sz="800"/>
                    </a:p>
                    <a:p>
                      <a:pPr indent="0" lvl="0" marL="0" rtl="0" algn="l">
                        <a:spcBef>
                          <a:spcPts val="0"/>
                        </a:spcBef>
                        <a:spcAft>
                          <a:spcPts val="0"/>
                        </a:spcAft>
                        <a:buNone/>
                      </a:pPr>
                      <a:r>
                        <a:rPr lang="en" sz="800"/>
                        <a:t>environmental </a:t>
                      </a:r>
                      <a:endParaRPr sz="800"/>
                    </a:p>
                    <a:p>
                      <a:pPr indent="0" lvl="0" marL="0" rtl="0" algn="l">
                        <a:spcBef>
                          <a:spcPts val="0"/>
                        </a:spcBef>
                        <a:spcAft>
                          <a:spcPts val="0"/>
                        </a:spcAft>
                        <a:buNone/>
                      </a:pPr>
                      <a:r>
                        <a:rPr lang="en" sz="800"/>
                        <a:t>comfort indicators</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47700">
                <a:tc>
                  <a:txBody>
                    <a:bodyPr/>
                    <a:lstStyle/>
                    <a:p>
                      <a:pPr indent="0" lvl="0" marL="0" rtl="0" algn="l">
                        <a:spcBef>
                          <a:spcPts val="0"/>
                        </a:spcBef>
                        <a:spcAft>
                          <a:spcPts val="0"/>
                        </a:spcAft>
                        <a:buNone/>
                      </a:pPr>
                      <a:r>
                        <a:rPr lang="en" sz="800"/>
                        <a:t>Luigi Schibuola, et al. [30]</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To improve pedestrian comfort, the best technology for the building envelope is resulted the introduction of vertical greenery.</a:t>
                      </a:r>
                      <a:endParaRPr sz="800"/>
                    </a:p>
                    <a:p>
                      <a:pPr indent="0" lvl="0" marL="0" rtl="0" algn="l">
                        <a:spcBef>
                          <a:spcPts val="0"/>
                        </a:spcBef>
                        <a:spcAft>
                          <a:spcPts val="0"/>
                        </a:spcAft>
                        <a:buNone/>
                      </a:pPr>
                      <a:r>
                        <a:rPr lang="en" sz="800"/>
                        <a:t>2. The benefits also include storm water capture and air quality improvement.</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Pavement comfort</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8625">
                <a:tc>
                  <a:txBody>
                    <a:bodyPr/>
                    <a:lstStyle/>
                    <a:p>
                      <a:pPr indent="0" lvl="0" marL="0" rtl="0" algn="l">
                        <a:spcBef>
                          <a:spcPts val="0"/>
                        </a:spcBef>
                        <a:spcAft>
                          <a:spcPts val="0"/>
                        </a:spcAft>
                        <a:buNone/>
                      </a:pPr>
                      <a:r>
                        <a:rPr lang="en" sz="800"/>
                        <a:t>Ratih Widiastuti, et al. [31]</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Bare wall has higher temperature than green facade.</a:t>
                      </a:r>
                      <a:endParaRPr sz="800"/>
                    </a:p>
                    <a:p>
                      <a:pPr indent="0" lvl="0" marL="0" rtl="0" algn="l">
                        <a:spcBef>
                          <a:spcPts val="0"/>
                        </a:spcBef>
                        <a:spcAft>
                          <a:spcPts val="0"/>
                        </a:spcAft>
                        <a:buNone/>
                      </a:pPr>
                      <a:r>
                        <a:rPr lang="en" sz="800"/>
                        <a:t>2. Temperature decrease was more visible from 1.8 °C to 7.8 °C when building facade covered by greater vegetation.</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Indoor</a:t>
                      </a:r>
                      <a:endParaRPr sz="800"/>
                    </a:p>
                    <a:p>
                      <a:pPr indent="0" lvl="0" marL="0" rtl="0" algn="l">
                        <a:spcBef>
                          <a:spcPts val="0"/>
                        </a:spcBef>
                        <a:spcAft>
                          <a:spcPts val="0"/>
                        </a:spcAft>
                        <a:buNone/>
                      </a:pPr>
                      <a:r>
                        <a:rPr lang="en" sz="800"/>
                        <a:t>thermal comfort</a:t>
                      </a:r>
                      <a:endParaRPr sz="1100">
                        <a:latin typeface="Calibri"/>
                        <a:ea typeface="Calibri"/>
                        <a:cs typeface="Calibri"/>
                        <a:sym typeface="Calibri"/>
                      </a:endParaRPr>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906775">
                <a:tc>
                  <a:txBody>
                    <a:bodyPr/>
                    <a:lstStyle/>
                    <a:p>
                      <a:pPr indent="0" lvl="0" marL="0" rtl="0" algn="l">
                        <a:spcBef>
                          <a:spcPts val="0"/>
                        </a:spcBef>
                        <a:spcAft>
                          <a:spcPts val="0"/>
                        </a:spcAft>
                        <a:buNone/>
                      </a:pPr>
                      <a:r>
                        <a:rPr lang="en" sz="800"/>
                        <a:t>Nyuk Hien Wong</a:t>
                      </a:r>
                      <a:r>
                        <a:rPr lang="en" sz="800">
                          <a:solidFill>
                            <a:srgbClr val="2E2E2E"/>
                          </a:solidFill>
                        </a:rPr>
                        <a:t>, et al. [32]</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the effect of the vertical greening system on the ambient temperature was found to be dependent on the particular vertical greening system. vgs 2 had almost no effect on the ambient temperature, while the effect of vgs 4 was felt at a distance of 0.60 m.</a:t>
                      </a:r>
                      <a:endParaRPr sz="800"/>
                    </a:p>
                    <a:p>
                      <a:pPr indent="0" lvl="0" marL="0" rtl="0" algn="l">
                        <a:spcBef>
                          <a:spcPts val="0"/>
                        </a:spcBef>
                        <a:spcAft>
                          <a:spcPts val="0"/>
                        </a:spcAft>
                        <a:buNone/>
                      </a:pPr>
                      <a:r>
                        <a:rPr lang="en" sz="800"/>
                        <a:t>2. The physical structure, material and size of the panels carrying the substrate and plant species, the type of substrate, composition, depth and moisture content, all influence the various properties of the vertical greening system.</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Surface </a:t>
                      </a:r>
                      <a:endParaRPr sz="800"/>
                    </a:p>
                    <a:p>
                      <a:pPr indent="0" lvl="0" marL="0" rtl="0" algn="l">
                        <a:spcBef>
                          <a:spcPts val="0"/>
                        </a:spcBef>
                        <a:spcAft>
                          <a:spcPts val="0"/>
                        </a:spcAft>
                        <a:buNone/>
                      </a:pPr>
                      <a:r>
                        <a:rPr lang="en" sz="800"/>
                        <a:t>temperature</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59075">
                <a:tc>
                  <a:txBody>
                    <a:bodyPr/>
                    <a:lstStyle/>
                    <a:p>
                      <a:pPr indent="0" lvl="0" marL="0" rtl="0" algn="l">
                        <a:spcBef>
                          <a:spcPts val="0"/>
                        </a:spcBef>
                        <a:spcAft>
                          <a:spcPts val="0"/>
                        </a:spcAft>
                        <a:buNone/>
                      </a:pPr>
                      <a:r>
                        <a:rPr lang="en" sz="800"/>
                        <a:t>A. De Bock, et al. [33]</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LAI is considered to be a key performance indicator for vertical greening</a:t>
                      </a:r>
                      <a:endParaRPr sz="800"/>
                    </a:p>
                  </a:txBody>
                  <a:tcPr marT="0" marB="0" marR="68575" marL="6857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Outdoor </a:t>
                      </a:r>
                      <a:endParaRPr sz="800"/>
                    </a:p>
                    <a:p>
                      <a:pPr indent="0" lvl="0" marL="0" rtl="0" algn="l">
                        <a:spcBef>
                          <a:spcPts val="0"/>
                        </a:spcBef>
                        <a:spcAft>
                          <a:spcPts val="0"/>
                        </a:spcAft>
                        <a:buNone/>
                      </a:pPr>
                      <a:r>
                        <a:rPr lang="en" sz="800"/>
                        <a:t>environmental </a:t>
                      </a:r>
                      <a:endParaRPr sz="800"/>
                    </a:p>
                    <a:p>
                      <a:pPr indent="0" lvl="0" marL="0" rtl="0" algn="l">
                        <a:spcBef>
                          <a:spcPts val="0"/>
                        </a:spcBef>
                        <a:spcAft>
                          <a:spcPts val="0"/>
                        </a:spcAft>
                        <a:buNone/>
                      </a:pPr>
                      <a:r>
                        <a:rPr lang="en" sz="800"/>
                        <a:t>comfort indicators</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18150">
                <a:tc>
                  <a:txBody>
                    <a:bodyPr/>
                    <a:lstStyle/>
                    <a:p>
                      <a:pPr indent="0" lvl="0" marL="0" rtl="0" algn="l">
                        <a:spcBef>
                          <a:spcPts val="0"/>
                        </a:spcBef>
                        <a:spcAft>
                          <a:spcPts val="0"/>
                        </a:spcAft>
                        <a:buNone/>
                      </a:pPr>
                      <a:r>
                        <a:rPr lang="en" sz="800"/>
                        <a:t>Timothy Van Renterghem, et al. [34]</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 Noise reduction is one of the multiple benefits of greening measures for the building envelope</a:t>
                      </a:r>
                      <a:endParaRPr sz="800"/>
                    </a:p>
                  </a:txBody>
                  <a:tcPr marT="0" marB="0" marR="68575" marL="6857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Outdoor </a:t>
                      </a:r>
                      <a:endParaRPr sz="800"/>
                    </a:p>
                    <a:p>
                      <a:pPr indent="0" lvl="0" marL="0" rtl="0" algn="l">
                        <a:spcBef>
                          <a:spcPts val="0"/>
                        </a:spcBef>
                        <a:spcAft>
                          <a:spcPts val="0"/>
                        </a:spcAft>
                        <a:buNone/>
                      </a:pPr>
                      <a:r>
                        <a:rPr lang="en" sz="800"/>
                        <a:t>environmental </a:t>
                      </a:r>
                      <a:endParaRPr sz="800"/>
                    </a:p>
                    <a:p>
                      <a:pPr indent="0" lvl="0" marL="0" rtl="0" algn="l">
                        <a:spcBef>
                          <a:spcPts val="0"/>
                        </a:spcBef>
                        <a:spcAft>
                          <a:spcPts val="0"/>
                        </a:spcAft>
                        <a:buNone/>
                      </a:pPr>
                      <a:r>
                        <a:rPr lang="en" sz="800"/>
                        <a:t>comfort indicators</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88625">
                <a:tc>
                  <a:txBody>
                    <a:bodyPr/>
                    <a:lstStyle/>
                    <a:p>
                      <a:pPr indent="0" lvl="0" marL="0" rtl="0" algn="l">
                        <a:spcBef>
                          <a:spcPts val="0"/>
                        </a:spcBef>
                        <a:spcAft>
                          <a:spcPts val="0"/>
                        </a:spcAft>
                        <a:buNone/>
                      </a:pPr>
                      <a:r>
                        <a:rPr lang="en" sz="800"/>
                        <a:t>Samar Sheweka, et al. [35]</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1.Problems like the Heat Island Effect, Global Warming, CO2</a:t>
                      </a:r>
                      <a:endParaRPr sz="800"/>
                    </a:p>
                    <a:p>
                      <a:pPr indent="0" lvl="0" marL="0" rtl="0" algn="l">
                        <a:spcBef>
                          <a:spcPts val="0"/>
                        </a:spcBef>
                        <a:spcAft>
                          <a:spcPts val="0"/>
                        </a:spcAft>
                        <a:buNone/>
                      </a:pPr>
                      <a:r>
                        <a:rPr lang="en" sz="800"/>
                        <a:t>reduction in cities are all addressed by Green Roofs and Walls. </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Outdoor </a:t>
                      </a:r>
                      <a:endParaRPr sz="800"/>
                    </a:p>
                    <a:p>
                      <a:pPr indent="0" lvl="0" marL="0" rtl="0" algn="l">
                        <a:spcBef>
                          <a:spcPts val="0"/>
                        </a:spcBef>
                        <a:spcAft>
                          <a:spcPts val="0"/>
                        </a:spcAft>
                        <a:buNone/>
                      </a:pPr>
                      <a:r>
                        <a:rPr lang="en" sz="800"/>
                        <a:t>environmental </a:t>
                      </a:r>
                      <a:endParaRPr sz="800"/>
                    </a:p>
                    <a:p>
                      <a:pPr indent="0" lvl="0" marL="0" rtl="0" algn="l">
                        <a:spcBef>
                          <a:spcPts val="0"/>
                        </a:spcBef>
                        <a:spcAft>
                          <a:spcPts val="0"/>
                        </a:spcAft>
                        <a:buNone/>
                      </a:pPr>
                      <a:r>
                        <a:rPr lang="en" sz="800"/>
                        <a:t>comfort indicators</a:t>
                      </a:r>
                      <a:endParaRPr sz="800"/>
                    </a:p>
                  </a:txBody>
                  <a:tcPr marT="0" marB="0" marR="68575" marL="6857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76" name="Google Shape;176;p33"/>
          <p:cNvSpPr txBox="1"/>
          <p:nvPr>
            <p:ph type="title"/>
          </p:nvPr>
        </p:nvSpPr>
        <p:spPr>
          <a:xfrm>
            <a:off x="311700" y="94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A55A4"/>
                </a:solidFill>
              </a:rPr>
              <a:t>LITERATURE REVIEW</a:t>
            </a:r>
            <a:endParaRPr b="1" sz="2000">
              <a:solidFill>
                <a:srgbClr val="0A55A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