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8" r:id="rId4"/>
  </p:sldMasterIdLst>
  <p:notesMasterIdLst>
    <p:notesMasterId r:id="rId24"/>
  </p:notesMasterIdLst>
  <p:sldIdLst>
    <p:sldId id="291" r:id="rId5"/>
    <p:sldId id="298" r:id="rId6"/>
    <p:sldId id="311" r:id="rId7"/>
    <p:sldId id="300" r:id="rId8"/>
    <p:sldId id="301" r:id="rId9"/>
    <p:sldId id="302" r:id="rId10"/>
    <p:sldId id="304" r:id="rId11"/>
    <p:sldId id="305" r:id="rId12"/>
    <p:sldId id="323" r:id="rId13"/>
    <p:sldId id="325" r:id="rId14"/>
    <p:sldId id="317" r:id="rId15"/>
    <p:sldId id="320" r:id="rId16"/>
    <p:sldId id="327" r:id="rId17"/>
    <p:sldId id="313" r:id="rId18"/>
    <p:sldId id="315" r:id="rId19"/>
    <p:sldId id="316" r:id="rId20"/>
    <p:sldId id="318" r:id="rId21"/>
    <p:sldId id="308" r:id="rId22"/>
    <p:sldId id="324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</p:embeddedFontLst>
  <p:defaultTextStyle>
    <a:defPPr>
      <a:defRPr lang="id-ID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47721"/>
    <a:srgbClr val="1F7C23"/>
    <a:srgbClr val="71CC49"/>
    <a:srgbClr val="99D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80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C3790-33A1-45DF-AC8B-51BB9492E22F}" type="datetimeFigureOut">
              <a:rPr lang="id-ID" smtClean="0"/>
              <a:t>25/09/2023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F7C64-8502-421A-BD87-70E1DE71542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7994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מציין מיקום של תמונה 23">
            <a:extLst>
              <a:ext uri="{FF2B5EF4-FFF2-40B4-BE49-F238E27FC236}">
                <a16:creationId xmlns:a16="http://schemas.microsoft.com/office/drawing/2014/main" id="{5EA70B38-2B3A-446A-AEB2-84C1E1179B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5168903" cy="5143501"/>
          </a:xfrm>
          <a:custGeom>
            <a:avLst/>
            <a:gdLst>
              <a:gd name="connsiteX0" fmla="*/ 4745211 w 6891870"/>
              <a:gd name="connsiteY0" fmla="*/ 3571325 h 6858001"/>
              <a:gd name="connsiteX1" fmla="*/ 6891870 w 6891870"/>
              <a:gd name="connsiteY1" fmla="*/ 6858000 h 6858001"/>
              <a:gd name="connsiteX2" fmla="*/ 3949344 w 6891870"/>
              <a:gd name="connsiteY2" fmla="*/ 6858000 h 6858001"/>
              <a:gd name="connsiteX3" fmla="*/ 3281395 w 6891870"/>
              <a:gd name="connsiteY3" fmla="*/ 5812521 h 6858001"/>
              <a:gd name="connsiteX4" fmla="*/ 1591738 w 6891870"/>
              <a:gd name="connsiteY4" fmla="*/ 0 h 6858001"/>
              <a:gd name="connsiteX5" fmla="*/ 1591740 w 6891870"/>
              <a:gd name="connsiteY5" fmla="*/ 0 h 6858001"/>
              <a:gd name="connsiteX6" fmla="*/ 2412635 w 6891870"/>
              <a:gd name="connsiteY6" fmla="*/ 0 h 6858001"/>
              <a:gd name="connsiteX7" fmla="*/ 6891869 w 6891870"/>
              <a:gd name="connsiteY7" fmla="*/ 0 h 6858001"/>
              <a:gd name="connsiteX8" fmla="*/ 2412634 w 6891870"/>
              <a:gd name="connsiteY8" fmla="*/ 6858000 h 6858001"/>
              <a:gd name="connsiteX9" fmla="*/ 1706137 w 6891870"/>
              <a:gd name="connsiteY9" fmla="*/ 6858000 h 6858001"/>
              <a:gd name="connsiteX10" fmla="*/ 1706137 w 6891870"/>
              <a:gd name="connsiteY10" fmla="*/ 6858001 h 6858001"/>
              <a:gd name="connsiteX11" fmla="*/ 0 w 6891870"/>
              <a:gd name="connsiteY11" fmla="*/ 6858001 h 6858001"/>
              <a:gd name="connsiteX12" fmla="*/ 0 w 6891870"/>
              <a:gd name="connsiteY12" fmla="*/ 1 h 6858001"/>
              <a:gd name="connsiteX13" fmla="*/ 1591738 w 6891870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91870" h="6858001">
                <a:moveTo>
                  <a:pt x="4745211" y="3571325"/>
                </a:moveTo>
                <a:lnTo>
                  <a:pt x="6891870" y="6858000"/>
                </a:lnTo>
                <a:lnTo>
                  <a:pt x="3949344" y="6858000"/>
                </a:lnTo>
                <a:lnTo>
                  <a:pt x="3281395" y="5812521"/>
                </a:lnTo>
                <a:close/>
                <a:moveTo>
                  <a:pt x="1591738" y="0"/>
                </a:moveTo>
                <a:lnTo>
                  <a:pt x="1591740" y="0"/>
                </a:lnTo>
                <a:lnTo>
                  <a:pt x="2412635" y="0"/>
                </a:lnTo>
                <a:lnTo>
                  <a:pt x="6891869" y="0"/>
                </a:lnTo>
                <a:lnTo>
                  <a:pt x="2412634" y="6858000"/>
                </a:lnTo>
                <a:lnTo>
                  <a:pt x="1706137" y="6858000"/>
                </a:lnTo>
                <a:lnTo>
                  <a:pt x="1706137" y="6858001"/>
                </a:lnTo>
                <a:lnTo>
                  <a:pt x="0" y="6858001"/>
                </a:lnTo>
                <a:lnTo>
                  <a:pt x="0" y="1"/>
                </a:lnTo>
                <a:lnTo>
                  <a:pt x="1591738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2BC21AD-0460-41C5-9A45-2845FE2345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793" y="4146344"/>
            <a:ext cx="790161" cy="7901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17BF94-D25D-43DB-9B7A-1E709F182B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90793" y="1619902"/>
            <a:ext cx="4215161" cy="127618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4DBA632-6722-4B87-9CC3-03CDE4BC99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90793" y="2937153"/>
            <a:ext cx="4215161" cy="71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26" name="צורה חופשית: צורה 25">
            <a:extLst>
              <a:ext uri="{FF2B5EF4-FFF2-40B4-BE49-F238E27FC236}">
                <a16:creationId xmlns:a16="http://schemas.microsoft.com/office/drawing/2014/main" id="{55307B2D-58A4-4D37-A247-69DA0E20FC12}"/>
              </a:ext>
            </a:extLst>
          </p:cNvPr>
          <p:cNvSpPr/>
          <p:nvPr userDrawn="1"/>
        </p:nvSpPr>
        <p:spPr>
          <a:xfrm flipH="1" flipV="1">
            <a:off x="8034964" y="0"/>
            <a:ext cx="1109036" cy="1735869"/>
          </a:xfrm>
          <a:custGeom>
            <a:avLst/>
            <a:gdLst>
              <a:gd name="connsiteX0" fmla="*/ 1478714 w 1478714"/>
              <a:gd name="connsiteY0" fmla="*/ 2314492 h 2314492"/>
              <a:gd name="connsiteX1" fmla="*/ 0 w 1478714"/>
              <a:gd name="connsiteY1" fmla="*/ 2314492 h 2314492"/>
              <a:gd name="connsiteX2" fmla="*/ 0 w 1478714"/>
              <a:gd name="connsiteY2" fmla="*/ 0 h 231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8714" h="2314492">
                <a:moveTo>
                  <a:pt x="1478714" y="2314492"/>
                </a:moveTo>
                <a:lnTo>
                  <a:pt x="0" y="231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L" sz="1013"/>
          </a:p>
        </p:txBody>
      </p:sp>
      <p:sp>
        <p:nvSpPr>
          <p:cNvPr id="22" name="משולש שווה-שוקיים 21">
            <a:extLst>
              <a:ext uri="{FF2B5EF4-FFF2-40B4-BE49-F238E27FC236}">
                <a16:creationId xmlns:a16="http://schemas.microsoft.com/office/drawing/2014/main" id="{A5EAD741-54EF-4EE6-99A3-3369FC2A69CA}"/>
              </a:ext>
            </a:extLst>
          </p:cNvPr>
          <p:cNvSpPr/>
          <p:nvPr userDrawn="1"/>
        </p:nvSpPr>
        <p:spPr>
          <a:xfrm flipH="1">
            <a:off x="1963935" y="4466064"/>
            <a:ext cx="865619" cy="67743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13"/>
          </a:p>
        </p:txBody>
      </p:sp>
    </p:spTree>
    <p:extLst>
      <p:ext uri="{BB962C8B-B14F-4D97-AF65-F5344CB8AC3E}">
        <p14:creationId xmlns:p14="http://schemas.microsoft.com/office/powerpoint/2010/main" val="80167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2BC21AD-0460-41C5-9A45-2845FE2345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920" y="3134280"/>
            <a:ext cx="790161" cy="7901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17BF94-D25D-43DB-9B7A-1E709F182B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4420" y="1844011"/>
            <a:ext cx="4215161" cy="61483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4DBA632-6722-4B87-9CC3-03CDE4BC99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4420" y="2479753"/>
            <a:ext cx="4215161" cy="5227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Contact details</a:t>
            </a:r>
            <a:endParaRPr lang="en-IL" dirty="0"/>
          </a:p>
        </p:txBody>
      </p:sp>
      <p:sp>
        <p:nvSpPr>
          <p:cNvPr id="26" name="צורה חופשית: צורה 25">
            <a:extLst>
              <a:ext uri="{FF2B5EF4-FFF2-40B4-BE49-F238E27FC236}">
                <a16:creationId xmlns:a16="http://schemas.microsoft.com/office/drawing/2014/main" id="{55307B2D-58A4-4D37-A247-69DA0E20FC12}"/>
              </a:ext>
            </a:extLst>
          </p:cNvPr>
          <p:cNvSpPr/>
          <p:nvPr userDrawn="1"/>
        </p:nvSpPr>
        <p:spPr>
          <a:xfrm flipH="1">
            <a:off x="8034964" y="3407631"/>
            <a:ext cx="1109036" cy="1735869"/>
          </a:xfrm>
          <a:custGeom>
            <a:avLst/>
            <a:gdLst>
              <a:gd name="connsiteX0" fmla="*/ 1478714 w 1478714"/>
              <a:gd name="connsiteY0" fmla="*/ 2314492 h 2314492"/>
              <a:gd name="connsiteX1" fmla="*/ 0 w 1478714"/>
              <a:gd name="connsiteY1" fmla="*/ 2314492 h 2314492"/>
              <a:gd name="connsiteX2" fmla="*/ 0 w 1478714"/>
              <a:gd name="connsiteY2" fmla="*/ 0 h 231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8714" h="2314492">
                <a:moveTo>
                  <a:pt x="1478714" y="2314492"/>
                </a:moveTo>
                <a:lnTo>
                  <a:pt x="0" y="231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L" sz="1013"/>
          </a:p>
        </p:txBody>
      </p:sp>
      <p:sp>
        <p:nvSpPr>
          <p:cNvPr id="22" name="משולש שווה-שוקיים 21">
            <a:extLst>
              <a:ext uri="{FF2B5EF4-FFF2-40B4-BE49-F238E27FC236}">
                <a16:creationId xmlns:a16="http://schemas.microsoft.com/office/drawing/2014/main" id="{A5EAD741-54EF-4EE6-99A3-3369FC2A69CA}"/>
              </a:ext>
            </a:extLst>
          </p:cNvPr>
          <p:cNvSpPr/>
          <p:nvPr userDrawn="1"/>
        </p:nvSpPr>
        <p:spPr>
          <a:xfrm flipH="1">
            <a:off x="395974" y="4466064"/>
            <a:ext cx="865619" cy="67743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13"/>
          </a:p>
        </p:txBody>
      </p:sp>
      <p:sp>
        <p:nvSpPr>
          <p:cNvPr id="23" name="מציין מיקום של תמונה 22">
            <a:extLst>
              <a:ext uri="{FF2B5EF4-FFF2-40B4-BE49-F238E27FC236}">
                <a16:creationId xmlns:a16="http://schemas.microsoft.com/office/drawing/2014/main" id="{F65BDCEE-F919-405C-BFBA-481A127536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"/>
            <a:ext cx="3600941" cy="5143500"/>
          </a:xfrm>
          <a:custGeom>
            <a:avLst/>
            <a:gdLst>
              <a:gd name="connsiteX0" fmla="*/ 0 w 4801254"/>
              <a:gd name="connsiteY0" fmla="*/ 0 h 6858000"/>
              <a:gd name="connsiteX1" fmla="*/ 322020 w 4801254"/>
              <a:gd name="connsiteY1" fmla="*/ 0 h 6858000"/>
              <a:gd name="connsiteX2" fmla="*/ 4801254 w 4801254"/>
              <a:gd name="connsiteY2" fmla="*/ 0 h 6858000"/>
              <a:gd name="connsiteX3" fmla="*/ 322019 w 4801254"/>
              <a:gd name="connsiteY3" fmla="*/ 6858000 h 6858000"/>
              <a:gd name="connsiteX4" fmla="*/ 0 w 48012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1254" h="6858000">
                <a:moveTo>
                  <a:pt x="0" y="0"/>
                </a:moveTo>
                <a:lnTo>
                  <a:pt x="322020" y="0"/>
                </a:lnTo>
                <a:lnTo>
                  <a:pt x="4801254" y="0"/>
                </a:lnTo>
                <a:lnTo>
                  <a:pt x="32201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0" tIns="0" rIns="91440" bIns="1116000" rtlCol="0" anchor="ctr" anchorCtr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179384" lvl="0" indent="-179384" algn="ctr"/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1" name="מציין מיקום של תמונה 20">
            <a:extLst>
              <a:ext uri="{FF2B5EF4-FFF2-40B4-BE49-F238E27FC236}">
                <a16:creationId xmlns:a16="http://schemas.microsoft.com/office/drawing/2014/main" id="{009ECEC6-BCE5-4A7C-880B-10DDE2BC86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2566" y="930877"/>
            <a:ext cx="2751434" cy="4212625"/>
          </a:xfrm>
          <a:custGeom>
            <a:avLst/>
            <a:gdLst>
              <a:gd name="connsiteX0" fmla="*/ 3668578 w 3668578"/>
              <a:gd name="connsiteY0" fmla="*/ 0 h 5616833"/>
              <a:gd name="connsiteX1" fmla="*/ 3668578 w 3668578"/>
              <a:gd name="connsiteY1" fmla="*/ 3051439 h 5616833"/>
              <a:gd name="connsiteX2" fmla="*/ 1993017 w 3668578"/>
              <a:gd name="connsiteY2" fmla="*/ 5616833 h 5616833"/>
              <a:gd name="connsiteX3" fmla="*/ 0 w 3668578"/>
              <a:gd name="connsiteY3" fmla="*/ 5616833 h 561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8578" h="5616833">
                <a:moveTo>
                  <a:pt x="3668578" y="0"/>
                </a:moveTo>
                <a:lnTo>
                  <a:pt x="3668578" y="3051439"/>
                </a:lnTo>
                <a:lnTo>
                  <a:pt x="1993017" y="5616833"/>
                </a:lnTo>
                <a:lnTo>
                  <a:pt x="0" y="561683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0" tIns="0" rIns="91440" bIns="1116000" rtlCol="0" anchor="ctr" anchorCtr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179384" lvl="0" indent="-179384" algn="ctr"/>
            <a:r>
              <a:rPr lang="he-IL"/>
              <a:t>לחץ על הסמל כדי להוסיף תמונה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מציין מיקום של תמונה 23">
            <a:extLst>
              <a:ext uri="{FF2B5EF4-FFF2-40B4-BE49-F238E27FC236}">
                <a16:creationId xmlns:a16="http://schemas.microsoft.com/office/drawing/2014/main" id="{5EA70B38-2B3A-446A-AEB2-84C1E1179B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5168903" cy="5143501"/>
          </a:xfrm>
          <a:custGeom>
            <a:avLst/>
            <a:gdLst>
              <a:gd name="connsiteX0" fmla="*/ 4745211 w 6891870"/>
              <a:gd name="connsiteY0" fmla="*/ 3571325 h 6858001"/>
              <a:gd name="connsiteX1" fmla="*/ 6891870 w 6891870"/>
              <a:gd name="connsiteY1" fmla="*/ 6858000 h 6858001"/>
              <a:gd name="connsiteX2" fmla="*/ 3949344 w 6891870"/>
              <a:gd name="connsiteY2" fmla="*/ 6858000 h 6858001"/>
              <a:gd name="connsiteX3" fmla="*/ 3281395 w 6891870"/>
              <a:gd name="connsiteY3" fmla="*/ 5812521 h 6858001"/>
              <a:gd name="connsiteX4" fmla="*/ 1591738 w 6891870"/>
              <a:gd name="connsiteY4" fmla="*/ 0 h 6858001"/>
              <a:gd name="connsiteX5" fmla="*/ 1591740 w 6891870"/>
              <a:gd name="connsiteY5" fmla="*/ 0 h 6858001"/>
              <a:gd name="connsiteX6" fmla="*/ 2412635 w 6891870"/>
              <a:gd name="connsiteY6" fmla="*/ 0 h 6858001"/>
              <a:gd name="connsiteX7" fmla="*/ 6891869 w 6891870"/>
              <a:gd name="connsiteY7" fmla="*/ 0 h 6858001"/>
              <a:gd name="connsiteX8" fmla="*/ 2412634 w 6891870"/>
              <a:gd name="connsiteY8" fmla="*/ 6858000 h 6858001"/>
              <a:gd name="connsiteX9" fmla="*/ 1706137 w 6891870"/>
              <a:gd name="connsiteY9" fmla="*/ 6858000 h 6858001"/>
              <a:gd name="connsiteX10" fmla="*/ 1706137 w 6891870"/>
              <a:gd name="connsiteY10" fmla="*/ 6858001 h 6858001"/>
              <a:gd name="connsiteX11" fmla="*/ 0 w 6891870"/>
              <a:gd name="connsiteY11" fmla="*/ 6858001 h 6858001"/>
              <a:gd name="connsiteX12" fmla="*/ 0 w 6891870"/>
              <a:gd name="connsiteY12" fmla="*/ 1 h 6858001"/>
              <a:gd name="connsiteX13" fmla="*/ 1591738 w 6891870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91870" h="6858001">
                <a:moveTo>
                  <a:pt x="4745211" y="3571325"/>
                </a:moveTo>
                <a:lnTo>
                  <a:pt x="6891870" y="6858000"/>
                </a:lnTo>
                <a:lnTo>
                  <a:pt x="3949344" y="6858000"/>
                </a:lnTo>
                <a:lnTo>
                  <a:pt x="3281395" y="5812521"/>
                </a:lnTo>
                <a:close/>
                <a:moveTo>
                  <a:pt x="1591738" y="0"/>
                </a:moveTo>
                <a:lnTo>
                  <a:pt x="1591740" y="0"/>
                </a:lnTo>
                <a:lnTo>
                  <a:pt x="2412635" y="0"/>
                </a:lnTo>
                <a:lnTo>
                  <a:pt x="6891869" y="0"/>
                </a:lnTo>
                <a:lnTo>
                  <a:pt x="2412634" y="6858000"/>
                </a:lnTo>
                <a:lnTo>
                  <a:pt x="1706137" y="6858000"/>
                </a:lnTo>
                <a:lnTo>
                  <a:pt x="1706137" y="6858001"/>
                </a:lnTo>
                <a:lnTo>
                  <a:pt x="0" y="6858001"/>
                </a:lnTo>
                <a:lnTo>
                  <a:pt x="0" y="1"/>
                </a:lnTo>
                <a:lnTo>
                  <a:pt x="1591738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L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17BF94-D25D-43DB-9B7A-1E709F182B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90793" y="1619902"/>
            <a:ext cx="4215161" cy="127618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4DBA632-6722-4B87-9CC3-03CDE4BC99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90793" y="2937153"/>
            <a:ext cx="4215161" cy="71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26" name="צורה חופשית: צורה 25">
            <a:extLst>
              <a:ext uri="{FF2B5EF4-FFF2-40B4-BE49-F238E27FC236}">
                <a16:creationId xmlns:a16="http://schemas.microsoft.com/office/drawing/2014/main" id="{55307B2D-58A4-4D37-A247-69DA0E20FC12}"/>
              </a:ext>
            </a:extLst>
          </p:cNvPr>
          <p:cNvSpPr/>
          <p:nvPr userDrawn="1"/>
        </p:nvSpPr>
        <p:spPr>
          <a:xfrm flipH="1" flipV="1">
            <a:off x="8034964" y="0"/>
            <a:ext cx="1109036" cy="1735869"/>
          </a:xfrm>
          <a:custGeom>
            <a:avLst/>
            <a:gdLst>
              <a:gd name="connsiteX0" fmla="*/ 1478714 w 1478714"/>
              <a:gd name="connsiteY0" fmla="*/ 2314492 h 2314492"/>
              <a:gd name="connsiteX1" fmla="*/ 0 w 1478714"/>
              <a:gd name="connsiteY1" fmla="*/ 2314492 h 2314492"/>
              <a:gd name="connsiteX2" fmla="*/ 0 w 1478714"/>
              <a:gd name="connsiteY2" fmla="*/ 0 h 231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8714" h="2314492">
                <a:moveTo>
                  <a:pt x="1478714" y="2314492"/>
                </a:moveTo>
                <a:lnTo>
                  <a:pt x="0" y="231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L" sz="1013"/>
          </a:p>
        </p:txBody>
      </p:sp>
      <p:sp>
        <p:nvSpPr>
          <p:cNvPr id="22" name="משולש שווה-שוקיים 21">
            <a:extLst>
              <a:ext uri="{FF2B5EF4-FFF2-40B4-BE49-F238E27FC236}">
                <a16:creationId xmlns:a16="http://schemas.microsoft.com/office/drawing/2014/main" id="{A5EAD741-54EF-4EE6-99A3-3369FC2A69CA}"/>
              </a:ext>
            </a:extLst>
          </p:cNvPr>
          <p:cNvSpPr/>
          <p:nvPr userDrawn="1"/>
        </p:nvSpPr>
        <p:spPr>
          <a:xfrm flipH="1">
            <a:off x="1963935" y="4466064"/>
            <a:ext cx="865619" cy="67743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13"/>
          </a:p>
        </p:txBody>
      </p:sp>
    </p:spTree>
    <p:extLst>
      <p:ext uri="{BB962C8B-B14F-4D97-AF65-F5344CB8AC3E}">
        <p14:creationId xmlns:p14="http://schemas.microsoft.com/office/powerpoint/2010/main" val="424223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ציין מיקום של תמונה 10">
            <a:extLst>
              <a:ext uri="{FF2B5EF4-FFF2-40B4-BE49-F238E27FC236}">
                <a16:creationId xmlns:a16="http://schemas.microsoft.com/office/drawing/2014/main" id="{BB99F49E-4E8C-4380-A3C4-6F79D222C3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3975099" y="-1"/>
            <a:ext cx="5168902" cy="5143501"/>
          </a:xfrm>
          <a:custGeom>
            <a:avLst/>
            <a:gdLst>
              <a:gd name="connsiteX0" fmla="*/ 6891869 w 6891869"/>
              <a:gd name="connsiteY0" fmla="*/ 0 h 6858001"/>
              <a:gd name="connsiteX1" fmla="*/ 2412635 w 6891869"/>
              <a:gd name="connsiteY1" fmla="*/ 0 h 6858001"/>
              <a:gd name="connsiteX2" fmla="*/ 1643569 w 6891869"/>
              <a:gd name="connsiteY2" fmla="*/ 0 h 6858001"/>
              <a:gd name="connsiteX3" fmla="*/ 0 w 6891869"/>
              <a:gd name="connsiteY3" fmla="*/ 2572523 h 6858001"/>
              <a:gd name="connsiteX4" fmla="*/ 0 w 6891869"/>
              <a:gd name="connsiteY4" fmla="*/ 6858001 h 6858001"/>
              <a:gd name="connsiteX5" fmla="*/ 1706137 w 6891869"/>
              <a:gd name="connsiteY5" fmla="*/ 6858001 h 6858001"/>
              <a:gd name="connsiteX6" fmla="*/ 1706137 w 6891869"/>
              <a:gd name="connsiteY6" fmla="*/ 6858000 h 6858001"/>
              <a:gd name="connsiteX7" fmla="*/ 2412634 w 6891869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91869" h="6858001">
                <a:moveTo>
                  <a:pt x="6891869" y="0"/>
                </a:moveTo>
                <a:lnTo>
                  <a:pt x="2412635" y="0"/>
                </a:lnTo>
                <a:lnTo>
                  <a:pt x="1643569" y="0"/>
                </a:lnTo>
                <a:lnTo>
                  <a:pt x="0" y="2572523"/>
                </a:lnTo>
                <a:lnTo>
                  <a:pt x="0" y="6858001"/>
                </a:lnTo>
                <a:lnTo>
                  <a:pt x="1706137" y="6858001"/>
                </a:lnTo>
                <a:lnTo>
                  <a:pt x="1706137" y="6858000"/>
                </a:lnTo>
                <a:lnTo>
                  <a:pt x="2412634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17BF94-D25D-43DB-9B7A-1E709F182B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1973" y="1619902"/>
            <a:ext cx="4215161" cy="127618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id-ID" dirty="0"/>
          </a:p>
        </p:txBody>
      </p:sp>
      <p:sp>
        <p:nvSpPr>
          <p:cNvPr id="26" name="צורה חופשית: צורה 25">
            <a:extLst>
              <a:ext uri="{FF2B5EF4-FFF2-40B4-BE49-F238E27FC236}">
                <a16:creationId xmlns:a16="http://schemas.microsoft.com/office/drawing/2014/main" id="{55307B2D-58A4-4D37-A247-69DA0E20FC12}"/>
              </a:ext>
            </a:extLst>
          </p:cNvPr>
          <p:cNvSpPr/>
          <p:nvPr userDrawn="1"/>
        </p:nvSpPr>
        <p:spPr>
          <a:xfrm flipH="1" flipV="1">
            <a:off x="8034964" y="0"/>
            <a:ext cx="1109036" cy="1735869"/>
          </a:xfrm>
          <a:custGeom>
            <a:avLst/>
            <a:gdLst>
              <a:gd name="connsiteX0" fmla="*/ 1478714 w 1478714"/>
              <a:gd name="connsiteY0" fmla="*/ 2314492 h 2314492"/>
              <a:gd name="connsiteX1" fmla="*/ 0 w 1478714"/>
              <a:gd name="connsiteY1" fmla="*/ 2314492 h 2314492"/>
              <a:gd name="connsiteX2" fmla="*/ 0 w 1478714"/>
              <a:gd name="connsiteY2" fmla="*/ 0 h 231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8714" h="2314492">
                <a:moveTo>
                  <a:pt x="1478714" y="2314492"/>
                </a:moveTo>
                <a:lnTo>
                  <a:pt x="0" y="231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L" sz="1013"/>
          </a:p>
        </p:txBody>
      </p:sp>
      <p:sp>
        <p:nvSpPr>
          <p:cNvPr id="22" name="משולש שווה-שוקיים 21">
            <a:extLst>
              <a:ext uri="{FF2B5EF4-FFF2-40B4-BE49-F238E27FC236}">
                <a16:creationId xmlns:a16="http://schemas.microsoft.com/office/drawing/2014/main" id="{A5EAD741-54EF-4EE6-99A3-3369FC2A69CA}"/>
              </a:ext>
            </a:extLst>
          </p:cNvPr>
          <p:cNvSpPr/>
          <p:nvPr userDrawn="1"/>
        </p:nvSpPr>
        <p:spPr>
          <a:xfrm>
            <a:off x="3980896" y="2634475"/>
            <a:ext cx="3205997" cy="250902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13"/>
          </a:p>
        </p:txBody>
      </p:sp>
    </p:spTree>
    <p:extLst>
      <p:ext uri="{BB962C8B-B14F-4D97-AF65-F5344CB8AC3E}">
        <p14:creationId xmlns:p14="http://schemas.microsoft.com/office/powerpoint/2010/main" val="102257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2589" y="1070846"/>
            <a:ext cx="8386762" cy="3543299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589" y="286245"/>
            <a:ext cx="8386762" cy="622300"/>
          </a:xfrm>
        </p:spPr>
        <p:txBody>
          <a:bodyPr vert="horz" lIns="0" tIns="45720" rIns="91440" bIns="45720" rtlCol="0" anchor="ctr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70132" y="4713635"/>
            <a:ext cx="198437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746B6BB7-8FD9-4516-A2B1-95A48CAD54C6}" type="slidenum">
              <a:rPr lang="en-US" sz="900" smtClean="0">
                <a:solidFill>
                  <a:schemeClr val="tx1"/>
                </a:solidFill>
              </a:rPr>
              <a:pPr algn="r"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9C3D4604-D483-4A81-9CA3-37A2CF845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89" y="4667518"/>
            <a:ext cx="198437" cy="299981"/>
          </a:xfrm>
          <a:prstGeom prst="rect">
            <a:avLst/>
          </a:prstGeom>
        </p:spPr>
      </p:pic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73C3DC86-7B71-4CE0-A18B-032866C441B2}"/>
              </a:ext>
            </a:extLst>
          </p:cNvPr>
          <p:cNvGrpSpPr/>
          <p:nvPr userDrawn="1"/>
        </p:nvGrpSpPr>
        <p:grpSpPr>
          <a:xfrm>
            <a:off x="0" y="0"/>
            <a:ext cx="9144000" cy="134112"/>
            <a:chOff x="0" y="0"/>
            <a:chExt cx="12192000" cy="178816"/>
          </a:xfrm>
        </p:grpSpPr>
        <p:sp>
          <p:nvSpPr>
            <p:cNvPr id="21" name="צורה חופשית: צורה 20">
              <a:extLst>
                <a:ext uri="{FF2B5EF4-FFF2-40B4-BE49-F238E27FC236}">
                  <a16:creationId xmlns:a16="http://schemas.microsoft.com/office/drawing/2014/main" id="{8788EF6F-DE18-414C-84D0-3D6079E25ABE}"/>
                </a:ext>
              </a:extLst>
            </p:cNvPr>
            <p:cNvSpPr/>
            <p:nvPr userDrawn="1"/>
          </p:nvSpPr>
          <p:spPr>
            <a:xfrm>
              <a:off x="0" y="0"/>
              <a:ext cx="2363601" cy="178816"/>
            </a:xfrm>
            <a:custGeom>
              <a:avLst/>
              <a:gdLst>
                <a:gd name="connsiteX0" fmla="*/ 0 w 2363601"/>
                <a:gd name="connsiteY0" fmla="*/ 0 h 178816"/>
                <a:gd name="connsiteX1" fmla="*/ 2249356 w 2363601"/>
                <a:gd name="connsiteY1" fmla="*/ 0 h 178816"/>
                <a:gd name="connsiteX2" fmla="*/ 2363601 w 2363601"/>
                <a:gd name="connsiteY2" fmla="*/ 178816 h 178816"/>
                <a:gd name="connsiteX3" fmla="*/ 0 w 2363601"/>
                <a:gd name="connsiteY3" fmla="*/ 178816 h 17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3601" h="178816">
                  <a:moveTo>
                    <a:pt x="0" y="0"/>
                  </a:moveTo>
                  <a:lnTo>
                    <a:pt x="2249356" y="0"/>
                  </a:lnTo>
                  <a:lnTo>
                    <a:pt x="2363601" y="178816"/>
                  </a:lnTo>
                  <a:lnTo>
                    <a:pt x="0" y="1788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L" sz="1013"/>
            </a:p>
          </p:txBody>
        </p:sp>
        <p:sp>
          <p:nvSpPr>
            <p:cNvPr id="19" name="צורה חופשית: צורה 18">
              <a:extLst>
                <a:ext uri="{FF2B5EF4-FFF2-40B4-BE49-F238E27FC236}">
                  <a16:creationId xmlns:a16="http://schemas.microsoft.com/office/drawing/2014/main" id="{F77DCD2F-97DC-44AE-A5E2-2AC60271E0F1}"/>
                </a:ext>
              </a:extLst>
            </p:cNvPr>
            <p:cNvSpPr/>
            <p:nvPr userDrawn="1"/>
          </p:nvSpPr>
          <p:spPr>
            <a:xfrm flipH="1" flipV="1">
              <a:off x="2347776" y="0"/>
              <a:ext cx="9844224" cy="178816"/>
            </a:xfrm>
            <a:custGeom>
              <a:avLst/>
              <a:gdLst>
                <a:gd name="connsiteX0" fmla="*/ 9844224 w 9844224"/>
                <a:gd name="connsiteY0" fmla="*/ 178816 h 178816"/>
                <a:gd name="connsiteX1" fmla="*/ 8421824 w 9844224"/>
                <a:gd name="connsiteY1" fmla="*/ 178816 h 178816"/>
                <a:gd name="connsiteX2" fmla="*/ 8391912 w 9844224"/>
                <a:gd name="connsiteY2" fmla="*/ 178816 h 178816"/>
                <a:gd name="connsiteX3" fmla="*/ 6969512 w 9844224"/>
                <a:gd name="connsiteY3" fmla="*/ 178816 h 178816"/>
                <a:gd name="connsiteX4" fmla="*/ 1422400 w 9844224"/>
                <a:gd name="connsiteY4" fmla="*/ 178816 h 178816"/>
                <a:gd name="connsiteX5" fmla="*/ 0 w 9844224"/>
                <a:gd name="connsiteY5" fmla="*/ 178816 h 178816"/>
                <a:gd name="connsiteX6" fmla="*/ 0 w 9844224"/>
                <a:gd name="connsiteY6" fmla="*/ 0 h 178816"/>
                <a:gd name="connsiteX7" fmla="*/ 1422400 w 9844224"/>
                <a:gd name="connsiteY7" fmla="*/ 0 h 178816"/>
                <a:gd name="connsiteX8" fmla="*/ 8307579 w 9844224"/>
                <a:gd name="connsiteY8" fmla="*/ 0 h 178816"/>
                <a:gd name="connsiteX9" fmla="*/ 9729979 w 9844224"/>
                <a:gd name="connsiteY9" fmla="*/ 0 h 17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44224" h="178816">
                  <a:moveTo>
                    <a:pt x="9844224" y="178816"/>
                  </a:moveTo>
                  <a:lnTo>
                    <a:pt x="8421824" y="178816"/>
                  </a:lnTo>
                  <a:lnTo>
                    <a:pt x="8391912" y="178816"/>
                  </a:lnTo>
                  <a:lnTo>
                    <a:pt x="6969512" y="178816"/>
                  </a:lnTo>
                  <a:lnTo>
                    <a:pt x="1422400" y="178816"/>
                  </a:lnTo>
                  <a:lnTo>
                    <a:pt x="0" y="178816"/>
                  </a:lnTo>
                  <a:lnTo>
                    <a:pt x="0" y="0"/>
                  </a:lnTo>
                  <a:lnTo>
                    <a:pt x="1422400" y="0"/>
                  </a:lnTo>
                  <a:lnTo>
                    <a:pt x="8307579" y="0"/>
                  </a:lnTo>
                  <a:lnTo>
                    <a:pt x="97299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L" sz="1013"/>
            </a:p>
          </p:txBody>
        </p:sp>
      </p:grpSp>
    </p:spTree>
    <p:extLst>
      <p:ext uri="{BB962C8B-B14F-4D97-AF65-F5344CB8AC3E}">
        <p14:creationId xmlns:p14="http://schemas.microsoft.com/office/powerpoint/2010/main" val="366142889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70132" y="4713635"/>
            <a:ext cx="198437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746B6BB7-8FD9-4516-A2B1-95A48CAD54C6}" type="slidenum">
              <a:rPr lang="en-US" sz="900" smtClean="0">
                <a:solidFill>
                  <a:schemeClr val="tx1"/>
                </a:solidFill>
              </a:rPr>
              <a:pPr algn="r"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9C3D4604-D483-4A81-9CA3-37A2CF845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89" y="4667518"/>
            <a:ext cx="198437" cy="299981"/>
          </a:xfrm>
          <a:prstGeom prst="rect">
            <a:avLst/>
          </a:prstGeom>
        </p:spPr>
      </p:pic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73C3DC86-7B71-4CE0-A18B-032866C441B2}"/>
              </a:ext>
            </a:extLst>
          </p:cNvPr>
          <p:cNvGrpSpPr/>
          <p:nvPr userDrawn="1"/>
        </p:nvGrpSpPr>
        <p:grpSpPr>
          <a:xfrm>
            <a:off x="0" y="0"/>
            <a:ext cx="9144000" cy="134112"/>
            <a:chOff x="0" y="0"/>
            <a:chExt cx="12192000" cy="178816"/>
          </a:xfrm>
        </p:grpSpPr>
        <p:sp>
          <p:nvSpPr>
            <p:cNvPr id="21" name="צורה חופשית: צורה 20">
              <a:extLst>
                <a:ext uri="{FF2B5EF4-FFF2-40B4-BE49-F238E27FC236}">
                  <a16:creationId xmlns:a16="http://schemas.microsoft.com/office/drawing/2014/main" id="{8788EF6F-DE18-414C-84D0-3D6079E25ABE}"/>
                </a:ext>
              </a:extLst>
            </p:cNvPr>
            <p:cNvSpPr/>
            <p:nvPr userDrawn="1"/>
          </p:nvSpPr>
          <p:spPr>
            <a:xfrm>
              <a:off x="0" y="0"/>
              <a:ext cx="2363601" cy="178816"/>
            </a:xfrm>
            <a:custGeom>
              <a:avLst/>
              <a:gdLst>
                <a:gd name="connsiteX0" fmla="*/ 0 w 2363601"/>
                <a:gd name="connsiteY0" fmla="*/ 0 h 178816"/>
                <a:gd name="connsiteX1" fmla="*/ 2249356 w 2363601"/>
                <a:gd name="connsiteY1" fmla="*/ 0 h 178816"/>
                <a:gd name="connsiteX2" fmla="*/ 2363601 w 2363601"/>
                <a:gd name="connsiteY2" fmla="*/ 178816 h 178816"/>
                <a:gd name="connsiteX3" fmla="*/ 0 w 2363601"/>
                <a:gd name="connsiteY3" fmla="*/ 178816 h 17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3601" h="178816">
                  <a:moveTo>
                    <a:pt x="0" y="0"/>
                  </a:moveTo>
                  <a:lnTo>
                    <a:pt x="2249356" y="0"/>
                  </a:lnTo>
                  <a:lnTo>
                    <a:pt x="2363601" y="178816"/>
                  </a:lnTo>
                  <a:lnTo>
                    <a:pt x="0" y="1788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L" sz="1013"/>
            </a:p>
          </p:txBody>
        </p:sp>
        <p:sp>
          <p:nvSpPr>
            <p:cNvPr id="19" name="צורה חופשית: צורה 18">
              <a:extLst>
                <a:ext uri="{FF2B5EF4-FFF2-40B4-BE49-F238E27FC236}">
                  <a16:creationId xmlns:a16="http://schemas.microsoft.com/office/drawing/2014/main" id="{F77DCD2F-97DC-44AE-A5E2-2AC60271E0F1}"/>
                </a:ext>
              </a:extLst>
            </p:cNvPr>
            <p:cNvSpPr/>
            <p:nvPr userDrawn="1"/>
          </p:nvSpPr>
          <p:spPr>
            <a:xfrm flipH="1" flipV="1">
              <a:off x="2347776" y="0"/>
              <a:ext cx="9844224" cy="178816"/>
            </a:xfrm>
            <a:custGeom>
              <a:avLst/>
              <a:gdLst>
                <a:gd name="connsiteX0" fmla="*/ 9844224 w 9844224"/>
                <a:gd name="connsiteY0" fmla="*/ 178816 h 178816"/>
                <a:gd name="connsiteX1" fmla="*/ 8421824 w 9844224"/>
                <a:gd name="connsiteY1" fmla="*/ 178816 h 178816"/>
                <a:gd name="connsiteX2" fmla="*/ 8391912 w 9844224"/>
                <a:gd name="connsiteY2" fmla="*/ 178816 h 178816"/>
                <a:gd name="connsiteX3" fmla="*/ 6969512 w 9844224"/>
                <a:gd name="connsiteY3" fmla="*/ 178816 h 178816"/>
                <a:gd name="connsiteX4" fmla="*/ 1422400 w 9844224"/>
                <a:gd name="connsiteY4" fmla="*/ 178816 h 178816"/>
                <a:gd name="connsiteX5" fmla="*/ 0 w 9844224"/>
                <a:gd name="connsiteY5" fmla="*/ 178816 h 178816"/>
                <a:gd name="connsiteX6" fmla="*/ 0 w 9844224"/>
                <a:gd name="connsiteY6" fmla="*/ 0 h 178816"/>
                <a:gd name="connsiteX7" fmla="*/ 1422400 w 9844224"/>
                <a:gd name="connsiteY7" fmla="*/ 0 h 178816"/>
                <a:gd name="connsiteX8" fmla="*/ 8307579 w 9844224"/>
                <a:gd name="connsiteY8" fmla="*/ 0 h 178816"/>
                <a:gd name="connsiteX9" fmla="*/ 9729979 w 9844224"/>
                <a:gd name="connsiteY9" fmla="*/ 0 h 17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44224" h="178816">
                  <a:moveTo>
                    <a:pt x="9844224" y="178816"/>
                  </a:moveTo>
                  <a:lnTo>
                    <a:pt x="8421824" y="178816"/>
                  </a:lnTo>
                  <a:lnTo>
                    <a:pt x="8391912" y="178816"/>
                  </a:lnTo>
                  <a:lnTo>
                    <a:pt x="6969512" y="178816"/>
                  </a:lnTo>
                  <a:lnTo>
                    <a:pt x="1422400" y="178816"/>
                  </a:lnTo>
                  <a:lnTo>
                    <a:pt x="0" y="178816"/>
                  </a:lnTo>
                  <a:lnTo>
                    <a:pt x="0" y="0"/>
                  </a:lnTo>
                  <a:lnTo>
                    <a:pt x="1422400" y="0"/>
                  </a:lnTo>
                  <a:lnTo>
                    <a:pt x="8307579" y="0"/>
                  </a:lnTo>
                  <a:lnTo>
                    <a:pt x="97299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L" sz="1013"/>
            </a:p>
          </p:txBody>
        </p:sp>
      </p:grpSp>
    </p:spTree>
    <p:extLst>
      <p:ext uri="{BB962C8B-B14F-4D97-AF65-F5344CB8AC3E}">
        <p14:creationId xmlns:p14="http://schemas.microsoft.com/office/powerpoint/2010/main" val="312375669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מציין מיקום של תמונה 15">
            <a:extLst>
              <a:ext uri="{FF2B5EF4-FFF2-40B4-BE49-F238E27FC236}">
                <a16:creationId xmlns:a16="http://schemas.microsoft.com/office/drawing/2014/main" id="{0124704B-6ECE-433A-9917-D34CD837A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1971674"/>
          </a:xfrm>
          <a:custGeom>
            <a:avLst/>
            <a:gdLst>
              <a:gd name="connsiteX0" fmla="*/ 0 w 12192000"/>
              <a:gd name="connsiteY0" fmla="*/ 0 h 2628899"/>
              <a:gd name="connsiteX1" fmla="*/ 11360847 w 12192000"/>
              <a:gd name="connsiteY1" fmla="*/ 0 h 2628899"/>
              <a:gd name="connsiteX2" fmla="*/ 12192000 w 12192000"/>
              <a:gd name="connsiteY2" fmla="*/ 1300925 h 2628899"/>
              <a:gd name="connsiteX3" fmla="*/ 12192000 w 12192000"/>
              <a:gd name="connsiteY3" fmla="*/ 1302015 h 2628899"/>
              <a:gd name="connsiteX4" fmla="*/ 12192000 w 12192000"/>
              <a:gd name="connsiteY4" fmla="*/ 1374906 h 2628899"/>
              <a:gd name="connsiteX5" fmla="*/ 12192000 w 12192000"/>
              <a:gd name="connsiteY5" fmla="*/ 1406472 h 2628899"/>
              <a:gd name="connsiteX6" fmla="*/ 12192000 w 12192000"/>
              <a:gd name="connsiteY6" fmla="*/ 1653105 h 2628899"/>
              <a:gd name="connsiteX7" fmla="*/ 12192000 w 12192000"/>
              <a:gd name="connsiteY7" fmla="*/ 1684671 h 2628899"/>
              <a:gd name="connsiteX8" fmla="*/ 12192000 w 12192000"/>
              <a:gd name="connsiteY8" fmla="*/ 1757562 h 2628899"/>
              <a:gd name="connsiteX9" fmla="*/ 12192000 w 12192000"/>
              <a:gd name="connsiteY9" fmla="*/ 1868491 h 2628899"/>
              <a:gd name="connsiteX10" fmla="*/ 12192000 w 12192000"/>
              <a:gd name="connsiteY10" fmla="*/ 2035761 h 2628899"/>
              <a:gd name="connsiteX11" fmla="*/ 12192000 w 12192000"/>
              <a:gd name="connsiteY11" fmla="*/ 2146689 h 2628899"/>
              <a:gd name="connsiteX12" fmla="*/ 12192000 w 12192000"/>
              <a:gd name="connsiteY12" fmla="*/ 2219581 h 2628899"/>
              <a:gd name="connsiteX13" fmla="*/ 12192000 w 12192000"/>
              <a:gd name="connsiteY13" fmla="*/ 2497780 h 2628899"/>
              <a:gd name="connsiteX14" fmla="*/ 12192000 w 12192000"/>
              <a:gd name="connsiteY14" fmla="*/ 2628899 h 2628899"/>
              <a:gd name="connsiteX15" fmla="*/ 0 w 12192000"/>
              <a:gd name="connsiteY15" fmla="*/ 2628899 h 2628899"/>
              <a:gd name="connsiteX16" fmla="*/ 0 w 12192000"/>
              <a:gd name="connsiteY16" fmla="*/ 2350701 h 2628899"/>
              <a:gd name="connsiteX17" fmla="*/ 0 w 12192000"/>
              <a:gd name="connsiteY17" fmla="*/ 2277810 h 2628899"/>
              <a:gd name="connsiteX18" fmla="*/ 0 w 12192000"/>
              <a:gd name="connsiteY18" fmla="*/ 2277809 h 2628899"/>
              <a:gd name="connsiteX19" fmla="*/ 0 w 12192000"/>
              <a:gd name="connsiteY19" fmla="*/ 1999612 h 2628899"/>
              <a:gd name="connsiteX20" fmla="*/ 0 w 12192000"/>
              <a:gd name="connsiteY20" fmla="*/ 1999610 h 2628899"/>
              <a:gd name="connsiteX21" fmla="*/ 0 w 12192000"/>
              <a:gd name="connsiteY21" fmla="*/ 1926720 h 2628899"/>
              <a:gd name="connsiteX22" fmla="*/ 0 w 12192000"/>
              <a:gd name="connsiteY22" fmla="*/ 1653105 h 2628899"/>
              <a:gd name="connsiteX23" fmla="*/ 0 w 12192000"/>
              <a:gd name="connsiteY23" fmla="*/ 1648521 h 2628899"/>
              <a:gd name="connsiteX24" fmla="*/ 0 w 12192000"/>
              <a:gd name="connsiteY24" fmla="*/ 1374906 h 2628899"/>
              <a:gd name="connsiteX25" fmla="*/ 0 w 12192000"/>
              <a:gd name="connsiteY25" fmla="*/ 1302015 h 2628899"/>
              <a:gd name="connsiteX26" fmla="*/ 0 w 12192000"/>
              <a:gd name="connsiteY26" fmla="*/ 1114135 h 2628899"/>
              <a:gd name="connsiteX27" fmla="*/ 0 w 12192000"/>
              <a:gd name="connsiteY27" fmla="*/ 1023816 h 2628899"/>
              <a:gd name="connsiteX28" fmla="*/ 0 w 12192000"/>
              <a:gd name="connsiteY28" fmla="*/ 974093 h 2628899"/>
              <a:gd name="connsiteX29" fmla="*/ 0 w 12192000"/>
              <a:gd name="connsiteY29" fmla="*/ 662896 h 2628899"/>
              <a:gd name="connsiteX30" fmla="*/ 0 w 12192000"/>
              <a:gd name="connsiteY30" fmla="*/ 384698 h 2628899"/>
              <a:gd name="connsiteX31" fmla="*/ 0 w 12192000"/>
              <a:gd name="connsiteY31" fmla="*/ 311806 h 2628899"/>
              <a:gd name="connsiteX32" fmla="*/ 0 w 12192000"/>
              <a:gd name="connsiteY32" fmla="*/ 33607 h 262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192000" h="2628899">
                <a:moveTo>
                  <a:pt x="0" y="0"/>
                </a:moveTo>
                <a:lnTo>
                  <a:pt x="11360847" y="0"/>
                </a:lnTo>
                <a:lnTo>
                  <a:pt x="12192000" y="1300925"/>
                </a:lnTo>
                <a:lnTo>
                  <a:pt x="12192000" y="1302015"/>
                </a:lnTo>
                <a:lnTo>
                  <a:pt x="12192000" y="1374906"/>
                </a:lnTo>
                <a:lnTo>
                  <a:pt x="12192000" y="1406472"/>
                </a:lnTo>
                <a:lnTo>
                  <a:pt x="12192000" y="1653105"/>
                </a:lnTo>
                <a:lnTo>
                  <a:pt x="12192000" y="1684671"/>
                </a:lnTo>
                <a:lnTo>
                  <a:pt x="12192000" y="1757562"/>
                </a:lnTo>
                <a:lnTo>
                  <a:pt x="12192000" y="1868491"/>
                </a:lnTo>
                <a:lnTo>
                  <a:pt x="12192000" y="2035761"/>
                </a:lnTo>
                <a:lnTo>
                  <a:pt x="12192000" y="2146689"/>
                </a:lnTo>
                <a:lnTo>
                  <a:pt x="12192000" y="2219581"/>
                </a:lnTo>
                <a:lnTo>
                  <a:pt x="12192000" y="2497780"/>
                </a:lnTo>
                <a:lnTo>
                  <a:pt x="12192000" y="2628899"/>
                </a:lnTo>
                <a:lnTo>
                  <a:pt x="0" y="2628899"/>
                </a:lnTo>
                <a:lnTo>
                  <a:pt x="0" y="2350701"/>
                </a:lnTo>
                <a:lnTo>
                  <a:pt x="0" y="2277810"/>
                </a:lnTo>
                <a:lnTo>
                  <a:pt x="0" y="2277809"/>
                </a:lnTo>
                <a:lnTo>
                  <a:pt x="0" y="1999612"/>
                </a:lnTo>
                <a:lnTo>
                  <a:pt x="0" y="1999610"/>
                </a:lnTo>
                <a:lnTo>
                  <a:pt x="0" y="1926720"/>
                </a:lnTo>
                <a:lnTo>
                  <a:pt x="0" y="1653105"/>
                </a:lnTo>
                <a:lnTo>
                  <a:pt x="0" y="1648521"/>
                </a:lnTo>
                <a:lnTo>
                  <a:pt x="0" y="1374906"/>
                </a:lnTo>
                <a:lnTo>
                  <a:pt x="0" y="1302015"/>
                </a:lnTo>
                <a:lnTo>
                  <a:pt x="0" y="1114135"/>
                </a:lnTo>
                <a:lnTo>
                  <a:pt x="0" y="1023816"/>
                </a:lnTo>
                <a:lnTo>
                  <a:pt x="0" y="974093"/>
                </a:lnTo>
                <a:lnTo>
                  <a:pt x="0" y="662896"/>
                </a:lnTo>
                <a:lnTo>
                  <a:pt x="0" y="384698"/>
                </a:lnTo>
                <a:lnTo>
                  <a:pt x="0" y="311806"/>
                </a:lnTo>
                <a:lnTo>
                  <a:pt x="0" y="3360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0" tIns="0" rIns="91440" bIns="1116000" rtlCol="0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marL="179384" lvl="0" indent="-179384" algn="ctr"/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FD0C2C31-B29F-4333-8CD2-167C70D2B9B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2588" y="2312894"/>
            <a:ext cx="3902846" cy="2238027"/>
          </a:xfrm>
        </p:spPr>
        <p:txBody>
          <a:bodyPr vert="horz" lIns="0" tIns="45720" rIns="0" bIns="45720" rtlCol="0">
            <a:normAutofit/>
          </a:bodyPr>
          <a:lstStyle>
            <a:lvl1pPr>
              <a:defRPr lang="he-IL" dirty="0" smtClean="0"/>
            </a:lvl1pPr>
            <a:lvl2pPr>
              <a:defRPr lang="he-IL" dirty="0" smtClean="0"/>
            </a:lvl2pPr>
            <a:lvl3pPr>
              <a:defRPr lang="he-IL" dirty="0" smtClean="0"/>
            </a:lvl3pPr>
            <a:lvl4pPr>
              <a:defRPr lang="he-IL" dirty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2" name="Content Placeholder 5">
            <a:extLst>
              <a:ext uri="{FF2B5EF4-FFF2-40B4-BE49-F238E27FC236}">
                <a16:creationId xmlns:a16="http://schemas.microsoft.com/office/drawing/2014/main" id="{C5C7215F-4EA4-4B8F-AACA-99300805BDB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72842" y="2312894"/>
            <a:ext cx="3902846" cy="2238027"/>
          </a:xfrm>
        </p:spPr>
        <p:txBody>
          <a:bodyPr vert="horz" lIns="0" tIns="45720" rIns="0" bIns="45720" rtlCol="0">
            <a:normAutofit/>
          </a:bodyPr>
          <a:lstStyle>
            <a:lvl1pPr>
              <a:defRPr lang="he-IL" dirty="0" smtClean="0"/>
            </a:lvl1pPr>
            <a:lvl2pPr>
              <a:defRPr lang="he-IL" dirty="0" smtClean="0"/>
            </a:lvl2pPr>
            <a:lvl3pPr>
              <a:defRPr lang="he-IL" dirty="0" smtClean="0"/>
            </a:lvl3pPr>
            <a:lvl4pPr>
              <a:defRPr lang="he-IL" dirty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8D26E8F-7785-473C-BF10-739F21AA5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588" y="551738"/>
            <a:ext cx="5619201" cy="967410"/>
          </a:xfrm>
        </p:spPr>
        <p:txBody>
          <a:bodyPr vert="horz" lIns="0" tIns="45720" rIns="91440" bIns="45720" rtlCol="0" anchor="ctr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15BC57F-A1BE-499B-8122-D602188BED69}"/>
              </a:ext>
            </a:extLst>
          </p:cNvPr>
          <p:cNvSpPr txBox="1"/>
          <p:nvPr userDrawn="1"/>
        </p:nvSpPr>
        <p:spPr>
          <a:xfrm>
            <a:off x="8670132" y="4713635"/>
            <a:ext cx="198437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746B6BB7-8FD9-4516-A2B1-95A48CAD54C6}" type="slidenum">
              <a:rPr lang="en-US" sz="900" smtClean="0">
                <a:solidFill>
                  <a:schemeClr val="tx1"/>
                </a:solidFill>
              </a:rPr>
              <a:pPr algn="r"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305CED7-9027-4B14-A8C6-EFCC62D2F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89" y="4667518"/>
            <a:ext cx="198437" cy="299981"/>
          </a:xfrm>
          <a:prstGeom prst="rect">
            <a:avLst/>
          </a:prstGeom>
        </p:spPr>
      </p:pic>
      <p:sp>
        <p:nvSpPr>
          <p:cNvPr id="18" name="צורה חופשית: צורה 17">
            <a:extLst>
              <a:ext uri="{FF2B5EF4-FFF2-40B4-BE49-F238E27FC236}">
                <a16:creationId xmlns:a16="http://schemas.microsoft.com/office/drawing/2014/main" id="{CA6D48F2-35B4-4959-8925-B08DD488667F}"/>
              </a:ext>
            </a:extLst>
          </p:cNvPr>
          <p:cNvSpPr/>
          <p:nvPr userDrawn="1"/>
        </p:nvSpPr>
        <p:spPr>
          <a:xfrm flipH="1" flipV="1">
            <a:off x="8644275" y="1"/>
            <a:ext cx="499725" cy="782173"/>
          </a:xfrm>
          <a:custGeom>
            <a:avLst/>
            <a:gdLst>
              <a:gd name="connsiteX0" fmla="*/ 666300 w 666300"/>
              <a:gd name="connsiteY0" fmla="*/ 1042897 h 1042897"/>
              <a:gd name="connsiteX1" fmla="*/ 0 w 666300"/>
              <a:gd name="connsiteY1" fmla="*/ 1042897 h 1042897"/>
              <a:gd name="connsiteX2" fmla="*/ 0 w 666300"/>
              <a:gd name="connsiteY2" fmla="*/ 0 h 104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300" h="1042897">
                <a:moveTo>
                  <a:pt x="666300" y="1042897"/>
                </a:moveTo>
                <a:lnTo>
                  <a:pt x="0" y="1042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L" sz="1013"/>
          </a:p>
        </p:txBody>
      </p:sp>
    </p:spTree>
    <p:extLst>
      <p:ext uri="{BB962C8B-B14F-4D97-AF65-F5344CB8AC3E}">
        <p14:creationId xmlns:p14="http://schemas.microsoft.com/office/powerpoint/2010/main" val="219909945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של תמונה 6">
            <a:extLst>
              <a:ext uri="{FF2B5EF4-FFF2-40B4-BE49-F238E27FC236}">
                <a16:creationId xmlns:a16="http://schemas.microsoft.com/office/drawing/2014/main" id="{41894F54-C021-4641-9967-951FBF627A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8901" y="0"/>
            <a:ext cx="3975100" cy="5143500"/>
          </a:xfrm>
          <a:custGeom>
            <a:avLst/>
            <a:gdLst>
              <a:gd name="connsiteX0" fmla="*/ 0 w 9144000"/>
              <a:gd name="connsiteY0" fmla="*/ 0 h 1963822"/>
              <a:gd name="connsiteX1" fmla="*/ 9144000 w 9144000"/>
              <a:gd name="connsiteY1" fmla="*/ 0 h 1963822"/>
              <a:gd name="connsiteX2" fmla="*/ 9144000 w 9144000"/>
              <a:gd name="connsiteY2" fmla="*/ 252327 h 1963822"/>
              <a:gd name="connsiteX3" fmla="*/ 9144000 w 9144000"/>
              <a:gd name="connsiteY3" fmla="*/ 460145 h 1963822"/>
              <a:gd name="connsiteX4" fmla="*/ 9144000 w 9144000"/>
              <a:gd name="connsiteY4" fmla="*/ 514596 h 1963822"/>
              <a:gd name="connsiteX5" fmla="*/ 9144000 w 9144000"/>
              <a:gd name="connsiteY5" fmla="*/ 722414 h 1963822"/>
              <a:gd name="connsiteX6" fmla="*/ 9144000 w 9144000"/>
              <a:gd name="connsiteY6" fmla="*/ 727660 h 1963822"/>
              <a:gd name="connsiteX7" fmla="*/ 9144000 w 9144000"/>
              <a:gd name="connsiteY7" fmla="*/ 764804 h 1963822"/>
              <a:gd name="connsiteX8" fmla="*/ 9144000 w 9144000"/>
              <a:gd name="connsiteY8" fmla="*/ 832273 h 1963822"/>
              <a:gd name="connsiteX9" fmla="*/ 9144000 w 9144000"/>
              <a:gd name="connsiteY9" fmla="*/ 972622 h 1963822"/>
              <a:gd name="connsiteX10" fmla="*/ 9144000 w 9144000"/>
              <a:gd name="connsiteY10" fmla="*/ 1027073 h 1963822"/>
              <a:gd name="connsiteX11" fmla="*/ 9144000 w 9144000"/>
              <a:gd name="connsiteY11" fmla="*/ 1050653 h 1963822"/>
              <a:gd name="connsiteX12" fmla="*/ 9144000 w 9144000"/>
              <a:gd name="connsiteY12" fmla="*/ 1234891 h 1963822"/>
              <a:gd name="connsiteX13" fmla="*/ 9144000 w 9144000"/>
              <a:gd name="connsiteY13" fmla="*/ 1258471 h 1963822"/>
              <a:gd name="connsiteX14" fmla="*/ 9144000 w 9144000"/>
              <a:gd name="connsiteY14" fmla="*/ 1312922 h 1963822"/>
              <a:gd name="connsiteX15" fmla="*/ 9144000 w 9144000"/>
              <a:gd name="connsiteY15" fmla="*/ 1395787 h 1963822"/>
              <a:gd name="connsiteX16" fmla="*/ 9144000 w 9144000"/>
              <a:gd name="connsiteY16" fmla="*/ 1520740 h 1963822"/>
              <a:gd name="connsiteX17" fmla="*/ 9144000 w 9144000"/>
              <a:gd name="connsiteY17" fmla="*/ 1603605 h 1963822"/>
              <a:gd name="connsiteX18" fmla="*/ 9144000 w 9144000"/>
              <a:gd name="connsiteY18" fmla="*/ 1658056 h 1963822"/>
              <a:gd name="connsiteX19" fmla="*/ 9144000 w 9144000"/>
              <a:gd name="connsiteY19" fmla="*/ 1865874 h 1963822"/>
              <a:gd name="connsiteX20" fmla="*/ 9144000 w 9144000"/>
              <a:gd name="connsiteY20" fmla="*/ 1963822 h 1963822"/>
              <a:gd name="connsiteX21" fmla="*/ 0 w 9144000"/>
              <a:gd name="connsiteY21" fmla="*/ 1963822 h 1963822"/>
              <a:gd name="connsiteX22" fmla="*/ 0 w 9144000"/>
              <a:gd name="connsiteY22" fmla="*/ 1756004 h 1963822"/>
              <a:gd name="connsiteX23" fmla="*/ 0 w 9144000"/>
              <a:gd name="connsiteY23" fmla="*/ 1701554 h 1963822"/>
              <a:gd name="connsiteX24" fmla="*/ 0 w 9144000"/>
              <a:gd name="connsiteY24" fmla="*/ 1701553 h 1963822"/>
              <a:gd name="connsiteX25" fmla="*/ 0 w 9144000"/>
              <a:gd name="connsiteY25" fmla="*/ 1493736 h 1963822"/>
              <a:gd name="connsiteX26" fmla="*/ 0 w 9144000"/>
              <a:gd name="connsiteY26" fmla="*/ 1493735 h 1963822"/>
              <a:gd name="connsiteX27" fmla="*/ 0 w 9144000"/>
              <a:gd name="connsiteY27" fmla="*/ 1439285 h 1963822"/>
              <a:gd name="connsiteX28" fmla="*/ 0 w 9144000"/>
              <a:gd name="connsiteY28" fmla="*/ 1234891 h 1963822"/>
              <a:gd name="connsiteX29" fmla="*/ 0 w 9144000"/>
              <a:gd name="connsiteY29" fmla="*/ 1231467 h 1963822"/>
              <a:gd name="connsiteX30" fmla="*/ 0 w 9144000"/>
              <a:gd name="connsiteY30" fmla="*/ 1027073 h 1963822"/>
              <a:gd name="connsiteX31" fmla="*/ 0 w 9144000"/>
              <a:gd name="connsiteY31" fmla="*/ 972622 h 1963822"/>
              <a:gd name="connsiteX32" fmla="*/ 0 w 9144000"/>
              <a:gd name="connsiteY32" fmla="*/ 832273 h 1963822"/>
              <a:gd name="connsiteX33" fmla="*/ 0 w 9144000"/>
              <a:gd name="connsiteY33" fmla="*/ 764804 h 1963822"/>
              <a:gd name="connsiteX34" fmla="*/ 0 w 9144000"/>
              <a:gd name="connsiteY34" fmla="*/ 727660 h 1963822"/>
              <a:gd name="connsiteX35" fmla="*/ 0 w 9144000"/>
              <a:gd name="connsiteY35" fmla="*/ 495192 h 1963822"/>
              <a:gd name="connsiteX36" fmla="*/ 0 w 9144000"/>
              <a:gd name="connsiteY36" fmla="*/ 287374 h 1963822"/>
              <a:gd name="connsiteX37" fmla="*/ 0 w 9144000"/>
              <a:gd name="connsiteY37" fmla="*/ 232923 h 1963822"/>
              <a:gd name="connsiteX38" fmla="*/ 0 w 9144000"/>
              <a:gd name="connsiteY38" fmla="*/ 25105 h 196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44000" h="1963822">
                <a:moveTo>
                  <a:pt x="0" y="0"/>
                </a:moveTo>
                <a:lnTo>
                  <a:pt x="9144000" y="0"/>
                </a:lnTo>
                <a:lnTo>
                  <a:pt x="9144000" y="252327"/>
                </a:lnTo>
                <a:lnTo>
                  <a:pt x="9144000" y="460145"/>
                </a:lnTo>
                <a:lnTo>
                  <a:pt x="9144000" y="514596"/>
                </a:lnTo>
                <a:lnTo>
                  <a:pt x="9144000" y="722414"/>
                </a:lnTo>
                <a:lnTo>
                  <a:pt x="9144000" y="727660"/>
                </a:lnTo>
                <a:lnTo>
                  <a:pt x="9144000" y="764804"/>
                </a:lnTo>
                <a:lnTo>
                  <a:pt x="9144000" y="832273"/>
                </a:lnTo>
                <a:lnTo>
                  <a:pt x="9144000" y="972622"/>
                </a:lnTo>
                <a:lnTo>
                  <a:pt x="9144000" y="1027073"/>
                </a:lnTo>
                <a:lnTo>
                  <a:pt x="9144000" y="1050653"/>
                </a:lnTo>
                <a:lnTo>
                  <a:pt x="9144000" y="1234891"/>
                </a:lnTo>
                <a:lnTo>
                  <a:pt x="9144000" y="1258471"/>
                </a:lnTo>
                <a:lnTo>
                  <a:pt x="9144000" y="1312922"/>
                </a:lnTo>
                <a:lnTo>
                  <a:pt x="9144000" y="1395787"/>
                </a:lnTo>
                <a:lnTo>
                  <a:pt x="9144000" y="1520740"/>
                </a:lnTo>
                <a:lnTo>
                  <a:pt x="9144000" y="1603605"/>
                </a:lnTo>
                <a:lnTo>
                  <a:pt x="9144000" y="1658056"/>
                </a:lnTo>
                <a:lnTo>
                  <a:pt x="9144000" y="1865874"/>
                </a:lnTo>
                <a:lnTo>
                  <a:pt x="9144000" y="1963822"/>
                </a:lnTo>
                <a:lnTo>
                  <a:pt x="0" y="1963822"/>
                </a:lnTo>
                <a:lnTo>
                  <a:pt x="0" y="1756004"/>
                </a:lnTo>
                <a:lnTo>
                  <a:pt x="0" y="1701554"/>
                </a:lnTo>
                <a:lnTo>
                  <a:pt x="0" y="1701553"/>
                </a:lnTo>
                <a:lnTo>
                  <a:pt x="0" y="1493736"/>
                </a:lnTo>
                <a:lnTo>
                  <a:pt x="0" y="1493735"/>
                </a:lnTo>
                <a:lnTo>
                  <a:pt x="0" y="1439285"/>
                </a:lnTo>
                <a:lnTo>
                  <a:pt x="0" y="1234891"/>
                </a:lnTo>
                <a:lnTo>
                  <a:pt x="0" y="1231467"/>
                </a:lnTo>
                <a:lnTo>
                  <a:pt x="0" y="1027073"/>
                </a:lnTo>
                <a:lnTo>
                  <a:pt x="0" y="972622"/>
                </a:lnTo>
                <a:lnTo>
                  <a:pt x="0" y="832273"/>
                </a:lnTo>
                <a:lnTo>
                  <a:pt x="0" y="764804"/>
                </a:lnTo>
                <a:lnTo>
                  <a:pt x="0" y="727660"/>
                </a:lnTo>
                <a:lnTo>
                  <a:pt x="0" y="495192"/>
                </a:lnTo>
                <a:lnTo>
                  <a:pt x="0" y="287374"/>
                </a:lnTo>
                <a:lnTo>
                  <a:pt x="0" y="232923"/>
                </a:lnTo>
                <a:lnTo>
                  <a:pt x="0" y="251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0" tIns="0" rIns="91440" bIns="1116000" rtlCol="0" anchor="ctr" anchorCtr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179384" lvl="0" indent="-179384" algn="ctr"/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09B5BB-2F41-4CF5-9C82-C995FE14C40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589" y="1238597"/>
            <a:ext cx="4546859" cy="3252819"/>
          </a:xfrm>
        </p:spPr>
        <p:txBody>
          <a:bodyPr vert="horz" lIns="0" tIns="45720" rIns="0" bIns="45720" rtlCol="0">
            <a:normAutofit/>
          </a:bodyPr>
          <a:lstStyle>
            <a:lvl1pPr>
              <a:defRPr lang="he-IL" dirty="0" smtClean="0"/>
            </a:lvl1pPr>
            <a:lvl2pPr>
              <a:defRPr lang="he-IL" dirty="0" smtClean="0"/>
            </a:lvl2pPr>
            <a:lvl3pPr>
              <a:defRPr lang="he-IL" dirty="0" smtClean="0"/>
            </a:lvl3pPr>
            <a:lvl4pPr>
              <a:defRPr lang="he-IL" dirty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55B61C-09B6-4F4B-8420-51D1A4BA3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589" y="398147"/>
            <a:ext cx="4546859" cy="716368"/>
          </a:xfrm>
        </p:spPr>
        <p:txBody>
          <a:bodyPr vert="horz" lIns="0" tIns="45720" rIns="91440" bIns="45720" rtlCol="0" anchor="ctr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70A637DC-A17D-4D03-B565-A06F621DB871}"/>
              </a:ext>
            </a:extLst>
          </p:cNvPr>
          <p:cNvSpPr txBox="1"/>
          <p:nvPr userDrawn="1"/>
        </p:nvSpPr>
        <p:spPr>
          <a:xfrm>
            <a:off x="8670132" y="4713635"/>
            <a:ext cx="198437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746B6BB7-8FD9-4516-A2B1-95A48CAD54C6}" type="slidenum">
              <a:rPr lang="en-US" sz="900" smtClean="0">
                <a:solidFill>
                  <a:schemeClr val="tx1"/>
                </a:solidFill>
              </a:rPr>
              <a:pPr algn="r"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2582D5C6-57B6-4FF8-A347-AF4ECD229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89" y="4667518"/>
            <a:ext cx="198437" cy="299981"/>
          </a:xfrm>
          <a:prstGeom prst="rect">
            <a:avLst/>
          </a:prstGeom>
        </p:spPr>
      </p:pic>
      <p:sp>
        <p:nvSpPr>
          <p:cNvPr id="17" name="צורה חופשית: צורה 16">
            <a:extLst>
              <a:ext uri="{FF2B5EF4-FFF2-40B4-BE49-F238E27FC236}">
                <a16:creationId xmlns:a16="http://schemas.microsoft.com/office/drawing/2014/main" id="{E0F67F17-ECD1-4111-A15D-01E53C175924}"/>
              </a:ext>
            </a:extLst>
          </p:cNvPr>
          <p:cNvSpPr/>
          <p:nvPr userDrawn="1"/>
        </p:nvSpPr>
        <p:spPr>
          <a:xfrm rot="5400000">
            <a:off x="-462107" y="462109"/>
            <a:ext cx="1058326" cy="134111"/>
          </a:xfrm>
          <a:custGeom>
            <a:avLst/>
            <a:gdLst>
              <a:gd name="connsiteX0" fmla="*/ 0 w 1411101"/>
              <a:gd name="connsiteY0" fmla="*/ 178815 h 178815"/>
              <a:gd name="connsiteX1" fmla="*/ 0 w 1411101"/>
              <a:gd name="connsiteY1" fmla="*/ 0 h 178815"/>
              <a:gd name="connsiteX2" fmla="*/ 1296856 w 1411101"/>
              <a:gd name="connsiteY2" fmla="*/ 0 h 178815"/>
              <a:gd name="connsiteX3" fmla="*/ 1411101 w 1411101"/>
              <a:gd name="connsiteY3" fmla="*/ 178815 h 17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1101" h="178815">
                <a:moveTo>
                  <a:pt x="0" y="178815"/>
                </a:moveTo>
                <a:lnTo>
                  <a:pt x="0" y="0"/>
                </a:lnTo>
                <a:lnTo>
                  <a:pt x="1296856" y="0"/>
                </a:lnTo>
                <a:lnTo>
                  <a:pt x="1411101" y="1788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L" sz="1013"/>
          </a:p>
        </p:txBody>
      </p:sp>
      <p:sp>
        <p:nvSpPr>
          <p:cNvPr id="18" name="צורה חופשית: צורה 17">
            <a:extLst>
              <a:ext uri="{FF2B5EF4-FFF2-40B4-BE49-F238E27FC236}">
                <a16:creationId xmlns:a16="http://schemas.microsoft.com/office/drawing/2014/main" id="{FCCB3F77-9652-43D0-AAB4-0573956E0EE3}"/>
              </a:ext>
            </a:extLst>
          </p:cNvPr>
          <p:cNvSpPr/>
          <p:nvPr userDrawn="1"/>
        </p:nvSpPr>
        <p:spPr>
          <a:xfrm rot="5400000" flipH="1" flipV="1">
            <a:off x="-1981466" y="3027923"/>
            <a:ext cx="4097043" cy="134112"/>
          </a:xfrm>
          <a:custGeom>
            <a:avLst/>
            <a:gdLst>
              <a:gd name="connsiteX0" fmla="*/ 5462724 w 5462724"/>
              <a:gd name="connsiteY0" fmla="*/ 178816 h 178816"/>
              <a:gd name="connsiteX1" fmla="*/ 4040324 w 5462724"/>
              <a:gd name="connsiteY1" fmla="*/ 178816 h 178816"/>
              <a:gd name="connsiteX2" fmla="*/ 4010412 w 5462724"/>
              <a:gd name="connsiteY2" fmla="*/ 178816 h 178816"/>
              <a:gd name="connsiteX3" fmla="*/ 2588012 w 5462724"/>
              <a:gd name="connsiteY3" fmla="*/ 178816 h 178816"/>
              <a:gd name="connsiteX4" fmla="*/ 0 w 5462724"/>
              <a:gd name="connsiteY4" fmla="*/ 178816 h 178816"/>
              <a:gd name="connsiteX5" fmla="*/ 0 w 5462724"/>
              <a:gd name="connsiteY5" fmla="*/ 0 h 178816"/>
              <a:gd name="connsiteX6" fmla="*/ 3926079 w 5462724"/>
              <a:gd name="connsiteY6" fmla="*/ 0 h 178816"/>
              <a:gd name="connsiteX7" fmla="*/ 5348479 w 5462724"/>
              <a:gd name="connsiteY7" fmla="*/ 0 h 17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62724" h="178816">
                <a:moveTo>
                  <a:pt x="5462724" y="178816"/>
                </a:moveTo>
                <a:lnTo>
                  <a:pt x="4040324" y="178816"/>
                </a:lnTo>
                <a:lnTo>
                  <a:pt x="4010412" y="178816"/>
                </a:lnTo>
                <a:lnTo>
                  <a:pt x="2588012" y="178816"/>
                </a:lnTo>
                <a:lnTo>
                  <a:pt x="0" y="178816"/>
                </a:lnTo>
                <a:lnTo>
                  <a:pt x="0" y="0"/>
                </a:lnTo>
                <a:lnTo>
                  <a:pt x="3926079" y="0"/>
                </a:lnTo>
                <a:lnTo>
                  <a:pt x="534847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L" sz="1013"/>
          </a:p>
        </p:txBody>
      </p:sp>
    </p:spTree>
    <p:extLst>
      <p:ext uri="{BB962C8B-B14F-4D97-AF65-F5344CB8AC3E}">
        <p14:creationId xmlns:p14="http://schemas.microsoft.com/office/powerpoint/2010/main" val="143897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2590" y="286245"/>
            <a:ext cx="8394700" cy="622300"/>
          </a:xfrm>
          <a:prstGeom prst="rect">
            <a:avLst/>
          </a:prstGeom>
        </p:spPr>
        <p:txBody>
          <a:bodyPr vert="horz" lIns="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89" y="1070845"/>
            <a:ext cx="8394700" cy="35433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2354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2" r:id="rId2"/>
    <p:sldLayoutId id="2147483686" r:id="rId3"/>
    <p:sldLayoutId id="2147483687" r:id="rId4"/>
    <p:sldLayoutId id="2147483689" r:id="rId5"/>
    <p:sldLayoutId id="2147483693" r:id="rId6"/>
    <p:sldLayoutId id="2147483690" r:id="rId7"/>
    <p:sldLayoutId id="2147483691" r:id="rId8"/>
  </p:sldLayoutIdLst>
  <p:hf sldNum="0" hdr="0" ftr="0" dt="0"/>
  <p:txStyles>
    <p:titleStyle>
      <a:lvl1pPr algn="l" defTabSz="914378" rtl="0" eaLnBrk="1" latinLnBrk="0" hangingPunct="1">
        <a:spcBef>
          <a:spcPct val="0"/>
        </a:spcBef>
        <a:buNone/>
        <a:defRPr lang="en-US" sz="22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4" indent="-179384" algn="l" defTabSz="914378" rtl="0" eaLnBrk="1" latinLnBrk="0" hangingPunct="1">
        <a:spcBef>
          <a:spcPts val="12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3" indent="-125410" algn="l" defTabSz="914378" rtl="0" eaLnBrk="1" latinLnBrk="0" hangingPunct="1">
        <a:spcBef>
          <a:spcPts val="1200"/>
        </a:spcBef>
        <a:buClr>
          <a:schemeClr val="bg2">
            <a:lumMod val="50000"/>
          </a:schemeClr>
        </a:buClr>
        <a:buSzPct val="100000"/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50839" indent="-146046" algn="l" defTabSz="914378" rtl="0" eaLnBrk="1" latinLnBrk="0" hangingPunct="1">
        <a:spcBef>
          <a:spcPts val="12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9737" indent="-96836" algn="l" defTabSz="914378" rtl="0" eaLnBrk="1" latinLnBrk="0" hangingPunct="1">
        <a:spcBef>
          <a:spcPts val="1200"/>
        </a:spcBef>
        <a:buClr>
          <a:schemeClr val="bg2">
            <a:lumMod val="50000"/>
          </a:schemeClr>
        </a:buClr>
        <a:buSzPct val="100000"/>
        <a:buFont typeface="Arial" panose="020B0604020202020204" pitchFamily="34" charset="0"/>
        <a:buChar char="-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mailto:ozkira@bgu.ac.il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 descr="תמונה שמכילה שמים, מפעל&#10;&#10;התיאור נוצר באופן אוטומטי">
            <a:extLst>
              <a:ext uri="{FF2B5EF4-FFF2-40B4-BE49-F238E27FC236}">
                <a16:creationId xmlns:a16="http://schemas.microsoft.com/office/drawing/2014/main" id="{887D7D3C-F0B2-7810-F295-B5B3EFB38D2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A992EB-9D9E-BA22-B752-36A378547D21}"/>
              </a:ext>
            </a:extLst>
          </p:cNvPr>
          <p:cNvSpPr/>
          <p:nvPr/>
        </p:nvSpPr>
        <p:spPr>
          <a:xfrm>
            <a:off x="7269427" y="4063201"/>
            <a:ext cx="1664866" cy="1015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B0C4B-0FD5-2B47-8841-2C6FC14BB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684" y="4525396"/>
            <a:ext cx="1606772" cy="48173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1D82ED4-4ED7-C295-C34E-0EC889F39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36229" r="38833"/>
          <a:stretch/>
        </p:blipFill>
        <p:spPr bwMode="auto">
          <a:xfrm>
            <a:off x="6931336" y="4063201"/>
            <a:ext cx="1685817" cy="44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772178-7B24-9E05-508C-6139171DE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66"/>
          <a:stretch/>
        </p:blipFill>
        <p:spPr>
          <a:xfrm>
            <a:off x="8529549" y="4063201"/>
            <a:ext cx="464906" cy="481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488115-8F1B-FE5E-0C5C-66F18A6F3677}"/>
              </a:ext>
            </a:extLst>
          </p:cNvPr>
          <p:cNvSpPr txBox="1"/>
          <p:nvPr/>
        </p:nvSpPr>
        <p:spPr>
          <a:xfrm>
            <a:off x="4682545" y="669475"/>
            <a:ext cx="413440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Remote sensing-based frameworks to quantify city-level carbon fluxes in urban green infrastructures</a:t>
            </a:r>
            <a:endParaRPr lang="he-IL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084077-53DB-66FE-1796-E3BE8364A050}"/>
              </a:ext>
            </a:extLst>
          </p:cNvPr>
          <p:cNvSpPr txBox="1"/>
          <p:nvPr/>
        </p:nvSpPr>
        <p:spPr>
          <a:xfrm>
            <a:off x="6290328" y="2016060"/>
            <a:ext cx="918841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/>
              <a:t>Oz Kira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1656220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3E8CB-4EE4-2695-C978-5826116E3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Modi’in</a:t>
            </a:r>
            <a:endParaRPr lang="en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78C69-5F31-1795-99D9-ECC286791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" r="16090" b="5059"/>
          <a:stretch/>
        </p:blipFill>
        <p:spPr bwMode="auto">
          <a:xfrm>
            <a:off x="1927860" y="286245"/>
            <a:ext cx="5890260" cy="4842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1118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684DA6-1447-9413-2BB1-12D7A7FC9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measured plants locally using an automated chambers</a:t>
            </a:r>
          </a:p>
          <a:p>
            <a:r>
              <a:rPr lang="en-US" dirty="0"/>
              <a:t>The measurements include CO</a:t>
            </a:r>
            <a:r>
              <a:rPr lang="en-US" baseline="-25000" dirty="0"/>
              <a:t>2</a:t>
            </a:r>
            <a:r>
              <a:rPr lang="en-US" dirty="0"/>
              <a:t> flux, temperature, and PAR.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463E4-B198-BFB9-1BE3-6F6D067B4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measurements</a:t>
            </a:r>
            <a:endParaRPr lang="en-IL" dirty="0"/>
          </a:p>
        </p:txBody>
      </p:sp>
      <p:pic>
        <p:nvPicPr>
          <p:cNvPr id="5" name="Picture 4" descr="A picture containing grass, outdoor, old, lawn&#10;&#10;Description automatically generated">
            <a:extLst>
              <a:ext uri="{FF2B5EF4-FFF2-40B4-BE49-F238E27FC236}">
                <a16:creationId xmlns:a16="http://schemas.microsoft.com/office/drawing/2014/main" id="{A921B87D-9209-7624-0B8F-229165325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21" y="2156883"/>
            <a:ext cx="5245572" cy="295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51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0094A7-2199-8C9A-CD4E-204BE5C0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measurements</a:t>
            </a:r>
            <a:endParaRPr lang="en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EA3BE-B1C9-F5B1-6910-3DEDE924D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81" y="947097"/>
            <a:ext cx="8466333" cy="40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49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713C09-63AD-46A1-BB28-9260195F1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9" y="805544"/>
            <a:ext cx="8386762" cy="4051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influence of spatial resolution. Support Vector Machine-based classification</a:t>
            </a:r>
            <a:endParaRPr lang="he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FA8144-D4A8-495B-B745-D97D05419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</a:t>
            </a:r>
            <a:r>
              <a:rPr lang="en-US" dirty="0" err="1"/>
              <a:t>Modi’in’s</a:t>
            </a:r>
            <a:r>
              <a:rPr lang="en-US" dirty="0"/>
              <a:t> green infrastructure</a:t>
            </a:r>
            <a:endParaRPr lang="he-I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2CBE8-4FF0-404C-F9E9-CFCBCFC62650}"/>
              </a:ext>
            </a:extLst>
          </p:cNvPr>
          <p:cNvSpPr txBox="1"/>
          <p:nvPr/>
        </p:nvSpPr>
        <p:spPr>
          <a:xfrm>
            <a:off x="1686751" y="1072637"/>
            <a:ext cx="22445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Worldview 2 (0.5 meter)</a:t>
            </a:r>
            <a:endParaRPr lang="en-IL" dirty="0"/>
          </a:p>
        </p:txBody>
      </p:sp>
      <p:pic>
        <p:nvPicPr>
          <p:cNvPr id="4" name="Picture 3" descr="A picture containing map, screenshot&#10;&#10;Description automatically generated">
            <a:extLst>
              <a:ext uri="{FF2B5EF4-FFF2-40B4-BE49-F238E27FC236}">
                <a16:creationId xmlns:a16="http://schemas.microsoft.com/office/drawing/2014/main" id="{37331FF4-CEF5-3BDF-D712-E9AE13275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7" y="1355104"/>
            <a:ext cx="6790866" cy="3504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96EDDD-A1C3-48FF-2939-FFA0B6DE8795}"/>
              </a:ext>
            </a:extLst>
          </p:cNvPr>
          <p:cNvSpPr txBox="1"/>
          <p:nvPr/>
        </p:nvSpPr>
        <p:spPr>
          <a:xfrm>
            <a:off x="5920548" y="1063830"/>
            <a:ext cx="9380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meter</a:t>
            </a:r>
            <a:endParaRPr lang="en-I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62810-5E7C-15DC-F398-A8CAA8D5DFE6}"/>
              </a:ext>
            </a:extLst>
          </p:cNvPr>
          <p:cNvSpPr txBox="1"/>
          <p:nvPr/>
        </p:nvSpPr>
        <p:spPr>
          <a:xfrm>
            <a:off x="2278188" y="4839641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meter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79040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713C09-63AD-46A1-BB28-9260195F1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9" y="805544"/>
            <a:ext cx="8386762" cy="4051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influence of spatial resolution. Support Vector Machine based classification</a:t>
            </a:r>
            <a:endParaRPr lang="he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FA8144-D4A8-495B-B745-D97D05419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</a:t>
            </a:r>
            <a:r>
              <a:rPr lang="en-US" dirty="0" err="1"/>
              <a:t>Modi’in’s</a:t>
            </a:r>
            <a:r>
              <a:rPr lang="en-US" dirty="0"/>
              <a:t> green infrastructure</a:t>
            </a:r>
            <a:endParaRPr lang="he-IL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BCAADF-0228-711B-2856-4383182B4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503243" y="1120140"/>
            <a:ext cx="814522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47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8DBAB0-72AB-A270-A38C-9EDA4E971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9" y="908546"/>
            <a:ext cx="8386762" cy="3705600"/>
          </a:xfrm>
        </p:spPr>
        <p:txBody>
          <a:bodyPr/>
          <a:lstStyle/>
          <a:p>
            <a:r>
              <a:rPr lang="en-US" dirty="0"/>
              <a:t>Shade impacts photosynthesis and respiration. We use GIS-based models to estimate the green infrastructure’s incoming radiation. </a:t>
            </a:r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328A13-141F-E552-3207-55516F11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Shade modeling</a:t>
            </a:r>
            <a:endParaRPr lang="en-IL" dirty="0"/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64569BC3-F79D-5173-C76C-D04171A5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9" y="1550293"/>
            <a:ext cx="5802312" cy="340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980DA63E-5F10-A148-8D32-86ECBB7A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9" y="1550292"/>
            <a:ext cx="5806518" cy="340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9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8740C-6ADA-AAF0-9915-9FC218FD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Shade modeling</a:t>
            </a:r>
            <a:endParaRPr lang="en-IL" dirty="0"/>
          </a:p>
        </p:txBody>
      </p:sp>
      <p:pic>
        <p:nvPicPr>
          <p:cNvPr id="6" name="Untitled video - Made with Clipchamp2">
            <a:hlinkClick r:id="" action="ppaction://media"/>
            <a:extLst>
              <a:ext uri="{FF2B5EF4-FFF2-40B4-BE49-F238E27FC236}">
                <a16:creationId xmlns:a16="http://schemas.microsoft.com/office/drawing/2014/main" id="{5160C3FE-7C66-1118-4871-7C414BD96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70" y="286245"/>
            <a:ext cx="8483527" cy="477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7897D0-7EC0-2D52-D066-39E54BD8B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9" y="1070846"/>
            <a:ext cx="2939731" cy="3543299"/>
          </a:xfrm>
        </p:spPr>
        <p:txBody>
          <a:bodyPr/>
          <a:lstStyle/>
          <a:p>
            <a:r>
              <a:rPr lang="en-US" dirty="0"/>
              <a:t>Combining local measurements with reflectance observations to generate NEP models and estimate them from remote</a:t>
            </a:r>
            <a:endParaRPr lang="en-IL" dirty="0"/>
          </a:p>
          <a:p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4D587-9B98-E9C5-3F28-235CD7CE3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flux models based on local measurements</a:t>
            </a:r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D32B7B-3F43-EC4E-5054-E656672A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1599" r="18597" b="3376"/>
          <a:stretch/>
        </p:blipFill>
        <p:spPr bwMode="auto">
          <a:xfrm>
            <a:off x="3520440" y="801079"/>
            <a:ext cx="5097780" cy="4342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49C74-3F20-258D-4A44-108C1B2EF8F8}"/>
              </a:ext>
            </a:extLst>
          </p:cNvPr>
          <p:cNvSpPr txBox="1"/>
          <p:nvPr/>
        </p:nvSpPr>
        <p:spPr>
          <a:xfrm>
            <a:off x="7635240" y="2346960"/>
            <a:ext cx="37702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I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E9102-8265-87CF-3719-9F17B3A47A75}"/>
              </a:ext>
            </a:extLst>
          </p:cNvPr>
          <p:cNvSpPr txBox="1"/>
          <p:nvPr/>
        </p:nvSpPr>
        <p:spPr>
          <a:xfrm>
            <a:off x="7635240" y="3935416"/>
            <a:ext cx="32893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endParaRPr lang="en-I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E51F22-923E-2264-893F-BBA1B52398E6}"/>
              </a:ext>
            </a:extLst>
          </p:cNvPr>
          <p:cNvSpPr txBox="1"/>
          <p:nvPr/>
        </p:nvSpPr>
        <p:spPr>
          <a:xfrm>
            <a:off x="7677703" y="2114799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µmol m</a:t>
            </a:r>
            <a:r>
              <a:rPr lang="en-US" sz="1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IL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50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3C26A6-4D83-4C30-85AE-4FBEE0123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the local measurements and model a year-round CO</a:t>
            </a:r>
            <a:r>
              <a:rPr lang="en-US" baseline="-25000" dirty="0"/>
              <a:t>2</a:t>
            </a:r>
            <a:r>
              <a:rPr lang="en-US" dirty="0"/>
              <a:t> flux model.</a:t>
            </a:r>
          </a:p>
          <a:p>
            <a:r>
              <a:rPr lang="en-US" dirty="0"/>
              <a:t>Use LiDAR images to improve vegetation classification and add Tree shade to the shading model. </a:t>
            </a:r>
          </a:p>
          <a:p>
            <a:r>
              <a:rPr lang="en-US" dirty="0"/>
              <a:t>Examine the feasibility of doing vegetation-specific models.</a:t>
            </a:r>
          </a:p>
          <a:p>
            <a:r>
              <a:rPr lang="en-US" dirty="0"/>
              <a:t>Add transpiration.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791F40-B64F-4D6D-BFC8-1C486BD0C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1792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מציין מיקום של תמונה 8">
            <a:extLst>
              <a:ext uri="{FF2B5EF4-FFF2-40B4-BE49-F238E27FC236}">
                <a16:creationId xmlns:a16="http://schemas.microsoft.com/office/drawing/2014/main" id="{D08B092F-5532-3B10-799C-DB34DF49BF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3600941" cy="5143500"/>
          </a:xfrm>
        </p:spPr>
      </p:pic>
      <p:pic>
        <p:nvPicPr>
          <p:cNvPr id="11" name="מציין מיקום של תמונה 10" descr="תמונה שמכילה שמים, מפעל&#10;&#10;התיאור נוצר באופן אוטומטי">
            <a:extLst>
              <a:ext uri="{FF2B5EF4-FFF2-40B4-BE49-F238E27FC236}">
                <a16:creationId xmlns:a16="http://schemas.microsoft.com/office/drawing/2014/main" id="{604F215E-C630-095D-76B0-7F100CA960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566" y="930877"/>
            <a:ext cx="2751434" cy="4212625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9280A6-A3F6-FF5B-CB6B-7E3EAA61F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794" y="4174377"/>
            <a:ext cx="1606772" cy="48173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594E74D-B1DF-5F5A-2400-8BF9D2F53943}"/>
              </a:ext>
            </a:extLst>
          </p:cNvPr>
          <p:cNvSpPr/>
          <p:nvPr/>
        </p:nvSpPr>
        <p:spPr>
          <a:xfrm>
            <a:off x="3742509" y="3023375"/>
            <a:ext cx="1672045" cy="10848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25" name="כותרת 5">
            <a:extLst>
              <a:ext uri="{FF2B5EF4-FFF2-40B4-BE49-F238E27FC236}">
                <a16:creationId xmlns:a16="http://schemas.microsoft.com/office/drawing/2014/main" id="{607961E4-7FDC-E648-1F5C-98B2AC60E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6705" y="1857842"/>
            <a:ext cx="4215161" cy="614834"/>
          </a:xfrm>
        </p:spPr>
        <p:txBody>
          <a:bodyPr/>
          <a:lstStyle/>
          <a:p>
            <a:r>
              <a:rPr lang="en-US" dirty="0"/>
              <a:t>Thank You</a:t>
            </a:r>
            <a:endParaRPr lang="en-IL" dirty="0"/>
          </a:p>
        </p:txBody>
      </p:sp>
      <p:sp>
        <p:nvSpPr>
          <p:cNvPr id="26" name="כותרת משנה 14">
            <a:extLst>
              <a:ext uri="{FF2B5EF4-FFF2-40B4-BE49-F238E27FC236}">
                <a16:creationId xmlns:a16="http://schemas.microsoft.com/office/drawing/2014/main" id="{D34104FD-3334-3521-1E7E-B3B50C058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3041" y="2605394"/>
            <a:ext cx="4961814" cy="854508"/>
          </a:xfrm>
        </p:spPr>
        <p:txBody>
          <a:bodyPr>
            <a:normAutofit/>
          </a:bodyPr>
          <a:lstStyle/>
          <a:p>
            <a:r>
              <a:rPr lang="en-US" sz="1600" dirty="0"/>
              <a:t>Oz Kira: </a:t>
            </a:r>
            <a:r>
              <a:rPr lang="en-US" sz="1600" dirty="0">
                <a:hlinkClick r:id="rId5"/>
              </a:rPr>
              <a:t>oz.kira@bgu.ac.il</a:t>
            </a:r>
            <a:endParaRPr lang="en-US" sz="1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166B92-20D7-54E1-40AC-1D678C9BA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036" y="3677068"/>
            <a:ext cx="2054530" cy="481626"/>
          </a:xfrm>
          <a:prstGeom prst="rect">
            <a:avLst/>
          </a:prstGeom>
        </p:spPr>
      </p:pic>
      <p:pic>
        <p:nvPicPr>
          <p:cNvPr id="3" name="Picture 2" descr="A qr code with a hard hat&#10;&#10;Description automatically generated">
            <a:extLst>
              <a:ext uri="{FF2B5EF4-FFF2-40B4-BE49-F238E27FC236}">
                <a16:creationId xmlns:a16="http://schemas.microsoft.com/office/drawing/2014/main" id="{83E4D4C1-9F0C-C2DD-97F6-013B566C4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64" y="288348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29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3AD402-BDBF-414F-BC24-FFB94275C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9" y="816430"/>
            <a:ext cx="8386762" cy="3797716"/>
          </a:xfrm>
        </p:spPr>
        <p:txBody>
          <a:bodyPr/>
          <a:lstStyle/>
          <a:p>
            <a:r>
              <a:rPr lang="en-US" dirty="0"/>
              <a:t>Today, 55% of the world’s population lives in urban areas.</a:t>
            </a:r>
          </a:p>
          <a:p>
            <a:r>
              <a:rPr lang="en-US" dirty="0"/>
              <a:t>This proportion is expected to increase to ~70% till 2050, and ~90% till 2100.</a:t>
            </a:r>
          </a:p>
          <a:p>
            <a:pPr marL="0" indent="0">
              <a:buNone/>
            </a:pPr>
            <a:r>
              <a:rPr lang="en-US" b="1" dirty="0"/>
              <a:t>A large portion of anthropogenic CO</a:t>
            </a:r>
            <a:r>
              <a:rPr lang="en-US" b="1" baseline="-25000" dirty="0"/>
              <a:t>2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emissions are related in one way or </a:t>
            </a:r>
          </a:p>
          <a:p>
            <a:pPr marL="0" indent="0">
              <a:buNone/>
            </a:pPr>
            <a:r>
              <a:rPr lang="en-US" b="1" dirty="0"/>
              <a:t>another to the urban environment</a:t>
            </a:r>
            <a:endParaRPr lang="he-IL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6F69D1-8C00-4A26-A7A2-7F9C402E6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population</a:t>
            </a:r>
            <a:endParaRPr lang="he-IL" dirty="0"/>
          </a:p>
        </p:txBody>
      </p:sp>
      <p:pic>
        <p:nvPicPr>
          <p:cNvPr id="3074" name="Picture 2" descr="Emissions by sector – pie charts">
            <a:extLst>
              <a:ext uri="{FF2B5EF4-FFF2-40B4-BE49-F238E27FC236}">
                <a16:creationId xmlns:a16="http://schemas.microsoft.com/office/drawing/2014/main" id="{79C5B311-C1ED-41BA-B8F9-CCFBE5CE3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51" y="1574750"/>
            <a:ext cx="3713657" cy="351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המחלקה לגאוגרפיה באוניברסיטה העברית - Home | Facebook">
            <a:extLst>
              <a:ext uri="{FF2B5EF4-FFF2-40B4-BE49-F238E27FC236}">
                <a16:creationId xmlns:a16="http://schemas.microsoft.com/office/drawing/2014/main" id="{EDF14C4B-E75A-4371-86A0-E843CD60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" y="4656910"/>
            <a:ext cx="360892" cy="3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0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74F1DA-9E74-43D4-9892-F9885A1CC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9" y="1070846"/>
            <a:ext cx="8386762" cy="37473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Many cities, such as Barcelona, Boston, London, Melbourne, New York City, and Paris, have pledged to reach carbon neutrality by 2050.</a:t>
            </a:r>
          </a:p>
          <a:p>
            <a:pPr marL="0" indent="0" algn="ctr">
              <a:buNone/>
            </a:pPr>
            <a:r>
              <a:rPr lang="en-US" dirty="0"/>
              <a:t>Carbon neutrality is having a balance between emitting and absorbing carbon – </a:t>
            </a:r>
            <a:r>
              <a:rPr lang="en-US" b="1" dirty="0"/>
              <a:t>net zero emissions 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The</a:t>
            </a:r>
            <a:r>
              <a:rPr lang="en-US" b="1" dirty="0"/>
              <a:t> main way to achieve carbon neutrality </a:t>
            </a:r>
            <a:r>
              <a:rPr lang="en-US" dirty="0"/>
              <a:t>is by</a:t>
            </a:r>
            <a:br>
              <a:rPr lang="en-US" b="1" dirty="0"/>
            </a:br>
            <a:r>
              <a:rPr lang="en-US" b="1" dirty="0"/>
              <a:t>reducing carbon emissions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Additionally, </a:t>
            </a:r>
            <a:r>
              <a:rPr lang="en-US" b="1" dirty="0"/>
              <a:t>carbon capture </a:t>
            </a:r>
            <a:r>
              <a:rPr lang="en-US" dirty="0"/>
              <a:t>can assist in </a:t>
            </a:r>
            <a:r>
              <a:rPr lang="en-US" b="1" dirty="0"/>
              <a:t>reaching</a:t>
            </a:r>
            <a:br>
              <a:rPr lang="en-US" b="1" dirty="0"/>
            </a:br>
            <a:r>
              <a:rPr lang="en-US" b="1" dirty="0"/>
              <a:t>carbon neutrality</a:t>
            </a:r>
            <a:r>
              <a:rPr lang="en-US" dirty="0"/>
              <a:t> and the main way to date is by </a:t>
            </a:r>
            <a:br>
              <a:rPr lang="en-US" b="1" dirty="0"/>
            </a:b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plant photosynthesis</a:t>
            </a:r>
            <a:r>
              <a:rPr lang="en-US" b="1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In the city, this is done by </a:t>
            </a:r>
            <a:r>
              <a:rPr lang="en-US" b="1" u="sng" dirty="0">
                <a:solidFill>
                  <a:schemeClr val="accent4">
                    <a:lumMod val="50000"/>
                  </a:schemeClr>
                </a:solidFill>
              </a:rPr>
              <a:t>Green Infrastructures</a:t>
            </a:r>
            <a:r>
              <a:rPr lang="en-US" b="1" u="sng" dirty="0"/>
              <a:t>.</a:t>
            </a:r>
          </a:p>
          <a:p>
            <a:endParaRPr lang="he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755543-899F-4364-9442-FFB71BB78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Cities' carbon neutrality</a:t>
            </a:r>
            <a:endParaRPr lang="he-IL" dirty="0"/>
          </a:p>
        </p:txBody>
      </p:sp>
      <p:pic>
        <p:nvPicPr>
          <p:cNvPr id="5" name="Picture 2" descr="We can aim to limit Carbon emissions, but will that stop Global Warming? -  The Indian Wire">
            <a:extLst>
              <a:ext uri="{FF2B5EF4-FFF2-40B4-BE49-F238E27FC236}">
                <a16:creationId xmlns:a16="http://schemas.microsoft.com/office/drawing/2014/main" id="{6D60D0D2-9405-4EBD-93C9-FD2AD4FE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267" y="2714170"/>
            <a:ext cx="3093413" cy="20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המחלקה לגאוגרפיה באוניברסיטה העברית - Home | Facebook">
            <a:extLst>
              <a:ext uri="{FF2B5EF4-FFF2-40B4-BE49-F238E27FC236}">
                <a16:creationId xmlns:a16="http://schemas.microsoft.com/office/drawing/2014/main" id="{35724992-6184-B6E2-90E4-A62C8B51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" y="4656910"/>
            <a:ext cx="360892" cy="3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44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AF54A8-0FCB-4BDE-BB15-9960C53FD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center for recreational activities.</a:t>
            </a:r>
          </a:p>
          <a:p>
            <a:r>
              <a:rPr lang="en-US" dirty="0"/>
              <a:t>Reduce air pollution (and sometimes increase…).</a:t>
            </a:r>
          </a:p>
          <a:p>
            <a:r>
              <a:rPr lang="en-US" dirty="0"/>
              <a:t>Improve thermal comfort.</a:t>
            </a:r>
          </a:p>
          <a:p>
            <a:r>
              <a:rPr lang="en-US" dirty="0"/>
              <a:t>Sequester CO</a:t>
            </a:r>
            <a:r>
              <a:rPr lang="en-US" baseline="-25000" dirty="0"/>
              <a:t>2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b="1" dirty="0"/>
              <a:t>What factors affect the quality of green infrastructures?</a:t>
            </a:r>
            <a:endParaRPr lang="he-IL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996BB1-919C-4350-B4EC-6E7EF6D6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urban green infrastructures</a:t>
            </a:r>
            <a:endParaRPr lang="he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97E29-08B7-4B2D-ACB8-FE4A12EC7685}"/>
              </a:ext>
            </a:extLst>
          </p:cNvPr>
          <p:cNvSpPr txBox="1"/>
          <p:nvPr/>
        </p:nvSpPr>
        <p:spPr>
          <a:xfrm>
            <a:off x="452382" y="3365224"/>
            <a:ext cx="1077539" cy="3000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Plant type</a:t>
            </a:r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65B7C-25C7-4F6E-9828-83B9E93CF7A2}"/>
              </a:ext>
            </a:extLst>
          </p:cNvPr>
          <p:cNvSpPr txBox="1"/>
          <p:nvPr/>
        </p:nvSpPr>
        <p:spPr>
          <a:xfrm>
            <a:off x="3560166" y="4210363"/>
            <a:ext cx="2010487" cy="3000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Climate and weather</a:t>
            </a:r>
            <a:endParaRPr lang="he-IL" dirty="0"/>
          </a:p>
        </p:txBody>
      </p:sp>
      <p:pic>
        <p:nvPicPr>
          <p:cNvPr id="7" name="גרפיקה 95">
            <a:extLst>
              <a:ext uri="{FF2B5EF4-FFF2-40B4-BE49-F238E27FC236}">
                <a16:creationId xmlns:a16="http://schemas.microsoft.com/office/drawing/2014/main" id="{CAE45C0E-B3D9-4E6C-8963-0B5F842C5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2938" y="4535432"/>
            <a:ext cx="421004" cy="4210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A99B26-0CAC-4D17-8C36-33AFD12E994E}"/>
              </a:ext>
            </a:extLst>
          </p:cNvPr>
          <p:cNvSpPr txBox="1"/>
          <p:nvPr/>
        </p:nvSpPr>
        <p:spPr>
          <a:xfrm>
            <a:off x="1695325" y="4212754"/>
            <a:ext cx="923651" cy="3000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Soil type</a:t>
            </a:r>
            <a:endParaRPr lang="he-IL" dirty="0"/>
          </a:p>
        </p:txBody>
      </p:sp>
      <p:pic>
        <p:nvPicPr>
          <p:cNvPr id="5122" name="Picture 2" descr="Vector Soil Plant Icon, Plant Icons, Flower, Garden PNG and Vector with  Transparent Background for Free Download">
            <a:extLst>
              <a:ext uri="{FF2B5EF4-FFF2-40B4-BE49-F238E27FC236}">
                <a16:creationId xmlns:a16="http://schemas.microsoft.com/office/drawing/2014/main" id="{B55D187C-6057-421B-B3FA-6C8C83C1F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35" y="4464003"/>
            <a:ext cx="536630" cy="53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FE7397-1814-480F-A9C1-D30958263800}"/>
              </a:ext>
            </a:extLst>
          </p:cNvPr>
          <p:cNvSpPr txBox="1"/>
          <p:nvPr/>
        </p:nvSpPr>
        <p:spPr>
          <a:xfrm>
            <a:off x="5235253" y="3365224"/>
            <a:ext cx="1282723" cy="3000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Topography</a:t>
            </a:r>
            <a:endParaRPr lang="he-IL" dirty="0"/>
          </a:p>
        </p:txBody>
      </p:sp>
      <p:pic>
        <p:nvPicPr>
          <p:cNvPr id="5124" name="Picture 4" descr="Geography, hill, land, landscape, mountain, terrain, topography icon -  Download on Iconfinder">
            <a:extLst>
              <a:ext uri="{FF2B5EF4-FFF2-40B4-BE49-F238E27FC236}">
                <a16:creationId xmlns:a16="http://schemas.microsoft.com/office/drawing/2014/main" id="{24481B53-A026-451B-A895-F7C3BE96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82" y="3575146"/>
            <a:ext cx="583067" cy="58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B18633-13C3-486C-9FE3-F4F96ED5FF76}"/>
              </a:ext>
            </a:extLst>
          </p:cNvPr>
          <p:cNvSpPr txBox="1"/>
          <p:nvPr/>
        </p:nvSpPr>
        <p:spPr>
          <a:xfrm>
            <a:off x="2383342" y="3365224"/>
            <a:ext cx="2230098" cy="3000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Greenery management</a:t>
            </a:r>
            <a:endParaRPr lang="he-IL" dirty="0"/>
          </a:p>
        </p:txBody>
      </p:sp>
      <p:pic>
        <p:nvPicPr>
          <p:cNvPr id="13" name="גרפיקה 422">
            <a:extLst>
              <a:ext uri="{FF2B5EF4-FFF2-40B4-BE49-F238E27FC236}">
                <a16:creationId xmlns:a16="http://schemas.microsoft.com/office/drawing/2014/main" id="{B150FEA2-7A15-4061-B3A1-BEDF4AD9C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3963" y="3617105"/>
            <a:ext cx="421004" cy="421004"/>
          </a:xfrm>
          <a:prstGeom prst="rect">
            <a:avLst/>
          </a:prstGeom>
        </p:spPr>
      </p:pic>
      <p:pic>
        <p:nvPicPr>
          <p:cNvPr id="11" name="Graphic 10" descr="Clipboard with solid fill">
            <a:extLst>
              <a:ext uri="{FF2B5EF4-FFF2-40B4-BE49-F238E27FC236}">
                <a16:creationId xmlns:a16="http://schemas.microsoft.com/office/drawing/2014/main" id="{B8434CAE-DFAC-4A8E-B949-B10C809FB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42527" y="3580792"/>
            <a:ext cx="493629" cy="4936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F91947-9922-4F91-8C2C-0D0A757ECA28}"/>
              </a:ext>
            </a:extLst>
          </p:cNvPr>
          <p:cNvSpPr txBox="1"/>
          <p:nvPr/>
        </p:nvSpPr>
        <p:spPr>
          <a:xfrm>
            <a:off x="6373499" y="4212754"/>
            <a:ext cx="1555234" cy="3000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Urban planning</a:t>
            </a:r>
            <a:endParaRPr lang="he-IL" dirty="0"/>
          </a:p>
        </p:txBody>
      </p:sp>
      <p:pic>
        <p:nvPicPr>
          <p:cNvPr id="5126" name="Picture 6" descr="Town plan - Free architecture and city icons">
            <a:extLst>
              <a:ext uri="{FF2B5EF4-FFF2-40B4-BE49-F238E27FC236}">
                <a16:creationId xmlns:a16="http://schemas.microsoft.com/office/drawing/2014/main" id="{D6312A7E-A163-421E-9F39-D9CD3420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908" y="4464003"/>
            <a:ext cx="421004" cy="47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BDA5FCA-92C7-47F3-9D98-78C196070EE2}"/>
              </a:ext>
            </a:extLst>
          </p:cNvPr>
          <p:cNvGrpSpPr/>
          <p:nvPr/>
        </p:nvGrpSpPr>
        <p:grpSpPr>
          <a:xfrm>
            <a:off x="6738525" y="284945"/>
            <a:ext cx="2230098" cy="2544376"/>
            <a:chOff x="0" y="4474246"/>
            <a:chExt cx="2633662" cy="2383754"/>
          </a:xfrm>
        </p:grpSpPr>
        <p:pic>
          <p:nvPicPr>
            <p:cNvPr id="19" name="Picture 2" descr="Nature And Technology Abstract Concept Robot Hand And Natural Hand Covered  With Grass Reaching To Each Other Stock Photo - Download Image Now - iStock">
              <a:extLst>
                <a:ext uri="{FF2B5EF4-FFF2-40B4-BE49-F238E27FC236}">
                  <a16:creationId xmlns:a16="http://schemas.microsoft.com/office/drawing/2014/main" id="{6C4D780F-1E41-4546-AB68-F6CD8C170F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30" r="50000"/>
            <a:stretch/>
          </p:blipFill>
          <p:spPr bwMode="auto">
            <a:xfrm>
              <a:off x="0" y="4474246"/>
              <a:ext cx="2633662" cy="2383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7178976-7DED-48B9-94C6-BC8E0C1F2C24}"/>
                </a:ext>
              </a:extLst>
            </p:cNvPr>
            <p:cNvSpPr txBox="1"/>
            <p:nvPr/>
          </p:nvSpPr>
          <p:spPr>
            <a:xfrm>
              <a:off x="682527" y="5528764"/>
              <a:ext cx="536878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-25000" dirty="0"/>
                <a:t>2</a:t>
              </a:r>
              <a:endParaRPr lang="he-IL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F6EE1A-94A5-42E0-B2CE-2E24C9E2D8A3}"/>
                </a:ext>
              </a:extLst>
            </p:cNvPr>
            <p:cNvSpPr txBox="1"/>
            <p:nvPr/>
          </p:nvSpPr>
          <p:spPr>
            <a:xfrm>
              <a:off x="2140193" y="5793139"/>
              <a:ext cx="418961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1200" dirty="0"/>
                <a:t>CO</a:t>
              </a:r>
              <a:r>
                <a:rPr lang="en-US" sz="1200" baseline="-25000" dirty="0"/>
                <a:t>2</a:t>
              </a:r>
              <a:endParaRPr lang="he-IL" sz="1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2FBD35-0557-41F0-B9A8-EC68B1BF3C97}"/>
                </a:ext>
              </a:extLst>
            </p:cNvPr>
            <p:cNvSpPr txBox="1"/>
            <p:nvPr/>
          </p:nvSpPr>
          <p:spPr>
            <a:xfrm>
              <a:off x="223747" y="5662007"/>
              <a:ext cx="458780" cy="30777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1400" dirty="0"/>
                <a:t>CO</a:t>
              </a:r>
              <a:r>
                <a:rPr lang="en-US" sz="1400" baseline="-25000" dirty="0"/>
                <a:t>2</a:t>
              </a:r>
              <a:endParaRPr lang="he-IL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6C7B6B-4BC6-4C52-B06A-EED02427E5A5}"/>
                </a:ext>
              </a:extLst>
            </p:cNvPr>
            <p:cNvSpPr txBox="1"/>
            <p:nvPr/>
          </p:nvSpPr>
          <p:spPr>
            <a:xfrm>
              <a:off x="241971" y="6375553"/>
              <a:ext cx="536878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-25000" dirty="0"/>
                <a:t>2</a:t>
              </a:r>
              <a:endParaRPr lang="he-IL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A6E6DB-8EBC-4452-8847-EE8783C1CD5F}"/>
                </a:ext>
              </a:extLst>
            </p:cNvPr>
            <p:cNvSpPr txBox="1"/>
            <p:nvPr/>
          </p:nvSpPr>
          <p:spPr>
            <a:xfrm>
              <a:off x="1071995" y="6324130"/>
              <a:ext cx="536878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-25000" dirty="0"/>
                <a:t>2</a:t>
              </a:r>
              <a:endParaRPr lang="he-IL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8D2754-D60E-4788-B17C-62BED776CD0C}"/>
                </a:ext>
              </a:extLst>
            </p:cNvPr>
            <p:cNvSpPr txBox="1"/>
            <p:nvPr/>
          </p:nvSpPr>
          <p:spPr>
            <a:xfrm>
              <a:off x="2047809" y="6375553"/>
              <a:ext cx="418961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1200" dirty="0"/>
                <a:t>CO</a:t>
              </a:r>
              <a:r>
                <a:rPr lang="en-US" sz="1200" baseline="-25000" dirty="0"/>
                <a:t>2</a:t>
              </a:r>
              <a:endParaRPr lang="he-IL" sz="12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55FF6E-034D-4B30-8CF7-C42E736EE1C8}"/>
                </a:ext>
              </a:extLst>
            </p:cNvPr>
            <p:cNvSpPr txBox="1"/>
            <p:nvPr/>
          </p:nvSpPr>
          <p:spPr>
            <a:xfrm>
              <a:off x="1552230" y="5926447"/>
              <a:ext cx="653256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400" dirty="0"/>
                <a:t>CO</a:t>
              </a:r>
              <a:r>
                <a:rPr lang="en-US" sz="2400" baseline="-25000" dirty="0"/>
                <a:t>2</a:t>
              </a:r>
              <a:endParaRPr lang="he-IL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9596E6-797F-48D4-B842-F9CA7A781C4F}"/>
                </a:ext>
              </a:extLst>
            </p:cNvPr>
            <p:cNvSpPr txBox="1"/>
            <p:nvPr/>
          </p:nvSpPr>
          <p:spPr>
            <a:xfrm>
              <a:off x="705880" y="6018780"/>
              <a:ext cx="418961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1200" dirty="0"/>
                <a:t>CO</a:t>
              </a:r>
              <a:r>
                <a:rPr lang="en-US" sz="1200" baseline="-25000" dirty="0"/>
                <a:t>2</a:t>
              </a:r>
              <a:endParaRPr lang="he-IL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384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18B27D-5590-4A1F-9B1F-6C954851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9" y="757646"/>
            <a:ext cx="8386762" cy="40102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We have limited knowledge of green infrastructures’ role in the urban carbon balance, from the single green element to the whole-city scale.</a:t>
            </a:r>
          </a:p>
          <a:p>
            <a:pPr marL="0" indent="0">
              <a:buNone/>
            </a:pPr>
            <a:r>
              <a:rPr lang="en-US" dirty="0"/>
              <a:t>Moreover, our tools are limited to </a:t>
            </a:r>
            <a:r>
              <a:rPr lang="en-US" u="sng" dirty="0"/>
              <a:t>local</a:t>
            </a:r>
            <a:r>
              <a:rPr lang="en-US" dirty="0"/>
              <a:t> measurements, while a solution for </a:t>
            </a:r>
            <a:r>
              <a:rPr lang="en-US" u="sng" dirty="0"/>
              <a:t>whole-city level</a:t>
            </a:r>
            <a:r>
              <a:rPr lang="en-US" dirty="0"/>
              <a:t> estimations is needed.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our research, we offer to:</a:t>
            </a: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b="1" dirty="0"/>
              <a:t>Develop a remote sensing platform that estimates net CO</a:t>
            </a:r>
            <a:r>
              <a:rPr lang="en-US" b="1" baseline="-25000" dirty="0"/>
              <a:t>2</a:t>
            </a:r>
            <a:r>
              <a:rPr lang="en-US" b="1" dirty="0"/>
              <a:t> fluxes of urban vegetation at high spatial resolution and for the whole city</a:t>
            </a:r>
            <a:r>
              <a:rPr lang="en-US" b="1" i="1" dirty="0"/>
              <a:t>.</a:t>
            </a:r>
            <a:r>
              <a:rPr lang="en-US" b="1" dirty="0"/>
              <a:t> </a:t>
            </a:r>
            <a:endParaRPr lang="he-IL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3F7053-96F4-49D9-B584-92E7C648F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9" y="91440"/>
            <a:ext cx="8386762" cy="817105"/>
          </a:xfrm>
        </p:spPr>
        <p:txBody>
          <a:bodyPr/>
          <a:lstStyle/>
          <a:p>
            <a:r>
              <a:rPr lang="en-US" dirty="0"/>
              <a:t>Gap in knowledge</a:t>
            </a:r>
            <a:endParaRPr lang="he-IL" dirty="0"/>
          </a:p>
        </p:txBody>
      </p:sp>
      <p:pic>
        <p:nvPicPr>
          <p:cNvPr id="4" name="Picture 4" descr="המחלקה לגאוגרפיה באוניברסיטה העברית - Home | Facebook">
            <a:extLst>
              <a:ext uri="{FF2B5EF4-FFF2-40B4-BE49-F238E27FC236}">
                <a16:creationId xmlns:a16="http://schemas.microsoft.com/office/drawing/2014/main" id="{C0320409-FFB2-46AC-B78A-8072453D2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" y="4656910"/>
            <a:ext cx="360892" cy="3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D01F0-0A81-4220-ABC8-3268A343D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463" y="1891742"/>
            <a:ext cx="1875689" cy="1893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CC635A-CE45-44F1-A76C-FB80D84A9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376" y="1816292"/>
            <a:ext cx="285317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6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7713C09-63AD-46A1-BB28-9260195F14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589" y="1070846"/>
                <a:ext cx="8386762" cy="3786409"/>
              </a:xfrm>
            </p:spPr>
            <p:txBody>
              <a:bodyPr/>
              <a:lstStyle/>
              <a:p>
                <a:r>
                  <a:rPr lang="en-US" dirty="0"/>
                  <a:t>Carbon sequestration by the plant (</a:t>
                </a:r>
                <a:r>
                  <a:rPr lang="en-US" i="1" dirty="0"/>
                  <a:t>GPP</a:t>
                </a:r>
                <a:r>
                  <a:rPr lang="en-US" dirty="0"/>
                  <a:t> - gross primary production)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𝐺𝑃𝑃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𝑠𝑎𝑡𝑒𝑙𝑙𝑖𝑡𝑒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𝑜𝑏𝑠𝑒𝑟𝑣𝑎𝑡𝑖𝑜𝑛𝑠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𝑖𝑛𝑐𝑜𝑚𝑖𝑛𝑔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𝑟𝑎𝑑𝑖𝑎𝑡𝑖𝑜𝑛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1100" i="1" dirty="0"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/>
                  <a:t>Carbon emission by plants and soil (</a:t>
                </a:r>
                <a:r>
                  <a:rPr lang="en-US" i="1" dirty="0" err="1"/>
                  <a:t>R</a:t>
                </a:r>
                <a:r>
                  <a:rPr lang="en-US" i="1" baseline="-25000" dirty="0" err="1"/>
                  <a:t>eco</a:t>
                </a:r>
                <a:r>
                  <a:rPr lang="en-US" dirty="0"/>
                  <a:t> - ecosystem respiration)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𝑅</m:t>
                      </m:r>
                      <m:r>
                        <a:rPr lang="en-US" i="1" baseline="-25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𝑒𝑐𝑜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𝑡𝑒𝑚𝑝𝑒𝑟𝑎𝑡𝑢𝑟𝑒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Calculating carbon net flux - Net Ecosystem Production (NEP)</a:t>
                </a:r>
                <a:endParaRPr lang="en-US" i="1" dirty="0"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𝑁𝐸𝑃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𝐺𝑃𝑃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𝑅𝑒𝑐𝑜</m:t>
                      </m:r>
                    </m:oMath>
                  </m:oMathPara>
                </a14:m>
                <a:endParaRPr lang="he-IL" sz="1400" baseline="-25000" dirty="0"/>
              </a:p>
              <a:p>
                <a:pPr marL="0" indent="0">
                  <a:buNone/>
                </a:pPr>
                <a:endParaRPr lang="he-IL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7713C09-63AD-46A1-BB28-9260195F14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589" y="1070846"/>
                <a:ext cx="8386762" cy="3786409"/>
              </a:xfrm>
              <a:blipFill>
                <a:blip r:embed="rId2"/>
                <a:stretch>
                  <a:fillRect l="-1526" t="-48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1FA8144-D4A8-495B-B745-D97D05419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CO</a:t>
            </a:r>
            <a:r>
              <a:rPr lang="en-US" baseline="-25000" dirty="0"/>
              <a:t>2</a:t>
            </a:r>
            <a:r>
              <a:rPr lang="en-US" dirty="0"/>
              <a:t> balance from remote – an indirect approach</a:t>
            </a:r>
            <a:endParaRPr lang="he-IL" dirty="0"/>
          </a:p>
        </p:txBody>
      </p:sp>
      <p:pic>
        <p:nvPicPr>
          <p:cNvPr id="6146" name="Picture 2" descr="Action Spectrum | BioNinja">
            <a:extLst>
              <a:ext uri="{FF2B5EF4-FFF2-40B4-BE49-F238E27FC236}">
                <a16:creationId xmlns:a16="http://schemas.microsoft.com/office/drawing/2014/main" id="{365B26AA-4148-4DBE-82F8-FBC0DA3C7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78" y="2901023"/>
            <a:ext cx="3252401" cy="218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המחלקה לגאוגרפיה באוניברסיטה העברית - Home | Facebook">
            <a:extLst>
              <a:ext uri="{FF2B5EF4-FFF2-40B4-BE49-F238E27FC236}">
                <a16:creationId xmlns:a16="http://schemas.microsoft.com/office/drawing/2014/main" id="{EAC50D3C-416C-43BD-AC9C-E61563A23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" y="4656910"/>
            <a:ext cx="360892" cy="3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3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E0BEF8-9E8D-4212-9195-29FF332E1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9" y="751114"/>
            <a:ext cx="8386762" cy="3863031"/>
          </a:xfrm>
        </p:spPr>
        <p:txBody>
          <a:bodyPr>
            <a:normAutofit fontScale="92500" lnSpcReduction="10000"/>
          </a:bodyPr>
          <a:lstStyle/>
          <a:p>
            <a:pPr marL="342900" lvl="0" indent="-342900" algn="just" rtl="0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Estimate local carbon fluxes of vegetation </a:t>
            </a: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 various green infrastructures.</a:t>
            </a:r>
            <a:endParaRPr lang="en-US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rtl="0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Model the dependence of these carbon fluxes on environmental factors using machine learning algorithms and biophysical connections.</a:t>
            </a:r>
            <a:endParaRPr lang="en-US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Using satellite-based remote sensing, and map the city's green infrastructures.</a:t>
            </a:r>
            <a:endParaRPr lang="en-US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Combine satellite remote observations and local models to map the city’s carbon fluxes of </a:t>
            </a: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green infrastructures. </a:t>
            </a:r>
          </a:p>
          <a:p>
            <a:pPr marL="0" lv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Motivation:</a:t>
            </a: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 Understanding the contribution of green infrastructures to the city's carbon budget is crucial for future sustainable urban planning of low-carbon-emitting cities. There is still much to be detected 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29FD05-D306-4A3F-85F5-2CF71575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aims</a:t>
            </a:r>
            <a:endParaRPr lang="he-IL" dirty="0"/>
          </a:p>
        </p:txBody>
      </p:sp>
      <p:pic>
        <p:nvPicPr>
          <p:cNvPr id="4" name="Picture 3" descr="המחלקה לגאוגרפיה באוניברסיטה העברית - Home | Facebook">
            <a:extLst>
              <a:ext uri="{FF2B5EF4-FFF2-40B4-BE49-F238E27FC236}">
                <a16:creationId xmlns:a16="http://schemas.microsoft.com/office/drawing/2014/main" id="{91EC6BB1-0249-492F-3DEF-B001BC64E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" y="4656910"/>
            <a:ext cx="360892" cy="3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3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42E88-1D5C-4854-802B-CB2E4213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outline</a:t>
            </a:r>
            <a:endParaRPr lang="he-IL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58B89D-F5EA-D4CC-2919-466D42018DEF}"/>
              </a:ext>
            </a:extLst>
          </p:cNvPr>
          <p:cNvGrpSpPr/>
          <p:nvPr/>
        </p:nvGrpSpPr>
        <p:grpSpPr>
          <a:xfrm>
            <a:off x="1018903" y="856495"/>
            <a:ext cx="6969034" cy="3752557"/>
            <a:chOff x="1018903" y="856495"/>
            <a:chExt cx="6969034" cy="3752557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8ADDB7F1-2B34-4E82-8A35-E5DF85DCB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8903" y="856495"/>
              <a:ext cx="6969034" cy="375255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12CA62-9DE2-2C0F-8D87-037C19BB496A}"/>
                </a:ext>
              </a:extLst>
            </p:cNvPr>
            <p:cNvSpPr/>
            <p:nvPr/>
          </p:nvSpPr>
          <p:spPr>
            <a:xfrm>
              <a:off x="4457700" y="1356360"/>
              <a:ext cx="845820" cy="122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8FD9C0-40D1-7A33-6785-04F154AF1C14}"/>
                </a:ext>
              </a:extLst>
            </p:cNvPr>
            <p:cNvSpPr/>
            <p:nvPr/>
          </p:nvSpPr>
          <p:spPr>
            <a:xfrm>
              <a:off x="5577840" y="1219200"/>
              <a:ext cx="274320" cy="121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4BDD2F6-AE2F-AE79-E329-15280AF2B35D}"/>
              </a:ext>
            </a:extLst>
          </p:cNvPr>
          <p:cNvSpPr/>
          <p:nvPr/>
        </p:nvSpPr>
        <p:spPr>
          <a:xfrm>
            <a:off x="2156460" y="739140"/>
            <a:ext cx="483108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FF34D8-37FC-E5DB-527C-D52B768E8133}"/>
              </a:ext>
            </a:extLst>
          </p:cNvPr>
          <p:cNvSpPr/>
          <p:nvPr/>
        </p:nvSpPr>
        <p:spPr>
          <a:xfrm>
            <a:off x="906780" y="2082304"/>
            <a:ext cx="3543300" cy="260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BEC3B4-C577-5620-B4FE-302E4574A5DB}"/>
              </a:ext>
            </a:extLst>
          </p:cNvPr>
          <p:cNvSpPr/>
          <p:nvPr/>
        </p:nvSpPr>
        <p:spPr>
          <a:xfrm>
            <a:off x="4556760" y="2004060"/>
            <a:ext cx="3543300" cy="272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3591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8B538094-9509-E7D3-C685-BDDEF37B29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en-IL" dirty="0"/>
          </a:p>
        </p:txBody>
      </p:sp>
      <p:pic>
        <p:nvPicPr>
          <p:cNvPr id="8" name="מציין מיקום של תמונה 7" descr="תמונה שמכילה שמים, מפעל&#10;&#10;התיאור נוצר באופן אוטומטי">
            <a:extLst>
              <a:ext uri="{FF2B5EF4-FFF2-40B4-BE49-F238E27FC236}">
                <a16:creationId xmlns:a16="http://schemas.microsoft.com/office/drawing/2014/main" id="{887D7D3C-F0B2-7810-F295-B5B3EFB38D2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6428710"/>
      </p:ext>
    </p:extLst>
  </p:cSld>
  <p:clrMapOvr>
    <a:masterClrMapping/>
  </p:clrMapOvr>
</p:sld>
</file>

<file path=ppt/theme/theme1.xml><?xml version="1.0" encoding="utf-8"?>
<a:theme xmlns:a="http://schemas.openxmlformats.org/drawingml/2006/main" name="20080901_TikunOlam Template">
  <a:themeElements>
    <a:clrScheme name="OZ">
      <a:dk1>
        <a:srgbClr val="000000"/>
      </a:dk1>
      <a:lt1>
        <a:srgbClr val="FFFFFF"/>
      </a:lt1>
      <a:dk2>
        <a:srgbClr val="000000"/>
      </a:dk2>
      <a:lt2>
        <a:srgbClr val="DEE5EA"/>
      </a:lt2>
      <a:accent1>
        <a:srgbClr val="21667A"/>
      </a:accent1>
      <a:accent2>
        <a:srgbClr val="3DADC6"/>
      </a:accent2>
      <a:accent3>
        <a:srgbClr val="129E69"/>
      </a:accent3>
      <a:accent4>
        <a:srgbClr val="88CF92"/>
      </a:accent4>
      <a:accent5>
        <a:srgbClr val="90B852"/>
      </a:accent5>
      <a:accent6>
        <a:srgbClr val="F47721"/>
      </a:accent6>
      <a:hlink>
        <a:srgbClr val="000000"/>
      </a:hlink>
      <a:folHlink>
        <a:srgbClr val="000000"/>
      </a:folHlink>
    </a:clrScheme>
    <a:fontScheme name="Montserrat">
      <a:majorFont>
        <a:latin typeface="Montserrat"/>
        <a:ea typeface=""/>
        <a:cs typeface="Calibri"/>
      </a:majorFont>
      <a:minorFont>
        <a:latin typeface="Montserrat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D10BF6ACB690CC4FBE6FBA2A6D36D1F8" ma:contentTypeVersion="11" ma:contentTypeDescription="צור מסמך חדש." ma:contentTypeScope="" ma:versionID="9c912b742b222a00e95d505ed9983716">
  <xsd:schema xmlns:xsd="http://www.w3.org/2001/XMLSchema" xmlns:xs="http://www.w3.org/2001/XMLSchema" xmlns:p="http://schemas.microsoft.com/office/2006/metadata/properties" xmlns:ns3="36f79ac0-7e49-4f78-867a-e6c126de94e7" targetNamespace="http://schemas.microsoft.com/office/2006/metadata/properties" ma:root="true" ma:fieldsID="1f0dd2779cb821a6d87af18dd32d25aa" ns3:_="">
    <xsd:import namespace="36f79ac0-7e49-4f78-867a-e6c126de94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79ac0-7e49-4f78-867a-e6c126de94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D8AD32-9EF6-4E04-867D-63037B47FB8E}">
  <ds:schemaRefs>
    <ds:schemaRef ds:uri="http://schemas.microsoft.com/office/2006/documentManagement/types"/>
    <ds:schemaRef ds:uri="http://purl.org/dc/elements/1.1/"/>
    <ds:schemaRef ds:uri="36f79ac0-7e49-4f78-867a-e6c126de94e7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ECFF2DF-37E8-45D6-9578-AD07E29E11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163084-F506-45F7-8665-911F126B49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f79ac0-7e49-4f78-867a-e6c126de94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49141</TotalTime>
  <Words>625</Words>
  <Application>Microsoft Office PowerPoint</Application>
  <PresentationFormat>On-screen Show (16:9)</PresentationFormat>
  <Paragraphs>89</Paragraphs>
  <Slides>19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Montserrat</vt:lpstr>
      <vt:lpstr>Cambria Math</vt:lpstr>
      <vt:lpstr>Arial</vt:lpstr>
      <vt:lpstr>Calibri</vt:lpstr>
      <vt:lpstr>20080901_TikunOlam Template</vt:lpstr>
      <vt:lpstr>PowerPoint Presentation</vt:lpstr>
      <vt:lpstr>Urban population</vt:lpstr>
      <vt:lpstr>Cities' carbon neutrality</vt:lpstr>
      <vt:lpstr>The role of urban green infrastructures</vt:lpstr>
      <vt:lpstr>Gap in knowledge</vt:lpstr>
      <vt:lpstr>Estimating CO2 balance from remote – an indirect approach</vt:lpstr>
      <vt:lpstr>Research aims</vt:lpstr>
      <vt:lpstr>Research outline</vt:lpstr>
      <vt:lpstr>Results</vt:lpstr>
      <vt:lpstr>Modi’in</vt:lpstr>
      <vt:lpstr>Local measurements</vt:lpstr>
      <vt:lpstr>Local measurements</vt:lpstr>
      <vt:lpstr>Mapping Modi’in’s green infrastructure</vt:lpstr>
      <vt:lpstr>Mapping Modi’in’s green infrastructure</vt:lpstr>
      <vt:lpstr>Shade modeling</vt:lpstr>
      <vt:lpstr>Shade modeling</vt:lpstr>
      <vt:lpstr>CO2 flux models based on local measurements</vt:lpstr>
      <vt:lpstr>Future plans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asterisk1295@gmail.com</dc:creator>
  <cp:lastModifiedBy>עוז קירה</cp:lastModifiedBy>
  <cp:revision>121</cp:revision>
  <dcterms:created xsi:type="dcterms:W3CDTF">2019-06-08T05:21:13Z</dcterms:created>
  <dcterms:modified xsi:type="dcterms:W3CDTF">2023-09-25T08:05:13Z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0x010100D10BF6ACB690CC4FBE6FBA2A6D36D1F8</vt:lpwstr>
  </property>
</Properties>
</file>