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648" r:id="rId1"/>
  </p:sldMasterIdLst>
  <p:notesMasterIdLst>
    <p:notesMasterId r:id="rId21"/>
  </p:notesMasterIdLst>
  <p:sldIdLst>
    <p:sldId id="256" r:id="rId2"/>
    <p:sldId id="269" r:id="rId3"/>
    <p:sldId id="274" r:id="rId4"/>
    <p:sldId id="258" r:id="rId5"/>
    <p:sldId id="260" r:id="rId6"/>
    <p:sldId id="261" r:id="rId7"/>
    <p:sldId id="262" r:id="rId8"/>
    <p:sldId id="522" r:id="rId9"/>
    <p:sldId id="263" r:id="rId10"/>
    <p:sldId id="264" r:id="rId11"/>
    <p:sldId id="520" r:id="rId12"/>
    <p:sldId id="265" r:id="rId13"/>
    <p:sldId id="266" r:id="rId14"/>
    <p:sldId id="267" r:id="rId15"/>
    <p:sldId id="268" r:id="rId16"/>
    <p:sldId id="519" r:id="rId17"/>
    <p:sldId id="471" r:id="rId18"/>
    <p:sldId id="474" r:id="rId19"/>
    <p:sldId id="518" r:id="rId20"/>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C9DB"/>
    <a:srgbClr val="0401A0"/>
    <a:srgbClr val="75028B"/>
    <a:srgbClr val="410196"/>
    <a:srgbClr val="EBF5FF"/>
    <a:srgbClr val="F7FBFF"/>
    <a:srgbClr val="0032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97" autoAdjust="0"/>
  </p:normalViewPr>
  <p:slideViewPr>
    <p:cSldViewPr snapToGrid="0" snapToObjects="1">
      <p:cViewPr varScale="1">
        <p:scale>
          <a:sx n="87" d="100"/>
          <a:sy n="87" d="100"/>
        </p:scale>
        <p:origin x="528"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6" d="100"/>
          <a:sy n="66" d="100"/>
        </p:scale>
        <p:origin x="3134"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oleObject" Target="https://uoe.sharepoint.com/sites/NEWEST-CCUS_WP5/Shared%20Documents/General/Iain's%20work/From%20LHP/Copy%20of%20MSW%20Composition%20and%20characterisation_v2%20-%20i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thomso8\Documents\SyncDocs\UNIVERSITY\02_Writing\02%20Conferences\23-09-10%20CarbonAccounting%202023\CarbonComparison.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https://uoe.sharepoint.com/sites/NEWEST-CCUS_WP5/Shared%20Documents/General/Iain's%20work/From%20LHP/Copy%20of%20MSW%20Composition%20and%20characterisation_v2%20-%20ia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uoe.sharepoint.com/sites/NEWEST-CCUS_WP5/Shared%20Documents/General/Iain's%20work/From%20LHP/Copy%20of%20MSW%20Composition%20and%20characterisation_v2%20-%20ia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4852351300094"/>
          <c:y val="2.3053893302555202E-2"/>
          <c:w val="0.84747579608166101"/>
          <c:h val="0.61540975233419304"/>
        </c:manualLayout>
      </c:layout>
      <c:barChart>
        <c:barDir val="col"/>
        <c:grouping val="stacked"/>
        <c:varyColors val="0"/>
        <c:ser>
          <c:idx val="3"/>
          <c:order val="1"/>
          <c:tx>
            <c:strRef>
              <c:f>'WtE-CCS_MSW'!$A$5</c:f>
              <c:strCache>
                <c:ptCount val="1"/>
                <c:pt idx="0">
                  <c:v>Direct fossil CO2</c:v>
                </c:pt>
              </c:strCache>
            </c:strRef>
          </c:tx>
          <c:spPr>
            <a:solidFill>
              <a:schemeClr val="tx1"/>
            </a:solidFill>
            <a:ln>
              <a:noFill/>
            </a:ln>
            <a:effectLst/>
          </c:spPr>
          <c:invertIfNegative val="0"/>
          <c:cat>
            <c:multiLvlStrRef>
              <c:f>'WtE-CCS_MSW'!$B$1:$I$2</c:f>
              <c:multiLvlStrCache>
                <c:ptCount val="8"/>
                <c:lvl>
                  <c:pt idx="0">
                    <c:v>Struthers 2022</c:v>
                  </c:pt>
                  <c:pt idx="1">
                    <c:v>Struthers 2022</c:v>
                  </c:pt>
                  <c:pt idx="2">
                    <c:v>Bisinella 2021</c:v>
                  </c:pt>
                  <c:pt idx="3">
                    <c:v>Bisinella 2021</c:v>
                  </c:pt>
                  <c:pt idx="4">
                    <c:v>Bisinella 2021</c:v>
                  </c:pt>
                  <c:pt idx="5">
                    <c:v>Bisinella 2022</c:v>
                  </c:pt>
                  <c:pt idx="6">
                    <c:v>Bisinella 2022</c:v>
                  </c:pt>
                  <c:pt idx="7">
                    <c:v>Pour 2018</c:v>
                  </c:pt>
                </c:lvl>
                <c:lvl>
                  <c:pt idx="0">
                    <c:v>Power-only WtE with CCS</c:v>
                  </c:pt>
                  <c:pt idx="1">
                    <c:v>CHP WtE with CCS</c:v>
                  </c:pt>
                  <c:pt idx="2">
                    <c:v>F</c:v>
                  </c:pt>
                  <c:pt idx="3">
                    <c:v>G</c:v>
                  </c:pt>
                  <c:pt idx="4">
                    <c:v>H</c:v>
                  </c:pt>
                  <c:pt idx="5">
                    <c:v>Net Zero [WC2]</c:v>
                  </c:pt>
                  <c:pt idx="6">
                    <c:v>Net zero, lower T [WC2]</c:v>
                  </c:pt>
                  <c:pt idx="7">
                    <c:v>MSW-CCS</c:v>
                  </c:pt>
                </c:lvl>
              </c:multiLvlStrCache>
            </c:multiLvlStrRef>
          </c:cat>
          <c:val>
            <c:numRef>
              <c:f>'WtE-CCS_MSW'!$B$5:$I$5</c:f>
              <c:numCache>
                <c:formatCode>General</c:formatCode>
                <c:ptCount val="8"/>
                <c:pt idx="0" formatCode="0">
                  <c:v>1.1000000000000001</c:v>
                </c:pt>
                <c:pt idx="1">
                  <c:v>1.1000000000000001</c:v>
                </c:pt>
                <c:pt idx="2">
                  <c:v>56</c:v>
                </c:pt>
                <c:pt idx="3">
                  <c:v>56</c:v>
                </c:pt>
                <c:pt idx="4">
                  <c:v>56</c:v>
                </c:pt>
                <c:pt idx="5">
                  <c:v>40.39</c:v>
                </c:pt>
                <c:pt idx="6">
                  <c:v>40.39</c:v>
                </c:pt>
              </c:numCache>
            </c:numRef>
          </c:val>
          <c:extLst>
            <c:ext xmlns:c16="http://schemas.microsoft.com/office/drawing/2014/chart" uri="{C3380CC4-5D6E-409C-BE32-E72D297353CC}">
              <c16:uniqueId val="{00000000-409A-4FAB-BEF0-8A0765CAE1D0}"/>
            </c:ext>
          </c:extLst>
        </c:ser>
        <c:ser>
          <c:idx val="4"/>
          <c:order val="2"/>
          <c:tx>
            <c:strRef>
              <c:f>'WtE-CCS_MSW'!$A$6</c:f>
              <c:strCache>
                <c:ptCount val="1"/>
                <c:pt idx="0">
                  <c:v>Combustion indirect</c:v>
                </c:pt>
              </c:strCache>
            </c:strRef>
          </c:tx>
          <c:spPr>
            <a:solidFill>
              <a:schemeClr val="accent4">
                <a:lumMod val="50000"/>
                <a:lumOff val="50000"/>
              </a:schemeClr>
            </a:solidFill>
            <a:ln>
              <a:noFill/>
            </a:ln>
            <a:effectLst/>
          </c:spPr>
          <c:invertIfNegative val="0"/>
          <c:cat>
            <c:multiLvlStrRef>
              <c:f>'WtE-CCS_MSW'!$B$1:$I$2</c:f>
              <c:multiLvlStrCache>
                <c:ptCount val="8"/>
                <c:lvl>
                  <c:pt idx="0">
                    <c:v>Struthers 2022</c:v>
                  </c:pt>
                  <c:pt idx="1">
                    <c:v>Struthers 2022</c:v>
                  </c:pt>
                  <c:pt idx="2">
                    <c:v>Bisinella 2021</c:v>
                  </c:pt>
                  <c:pt idx="3">
                    <c:v>Bisinella 2021</c:v>
                  </c:pt>
                  <c:pt idx="4">
                    <c:v>Bisinella 2021</c:v>
                  </c:pt>
                  <c:pt idx="5">
                    <c:v>Bisinella 2022</c:v>
                  </c:pt>
                  <c:pt idx="6">
                    <c:v>Bisinella 2022</c:v>
                  </c:pt>
                  <c:pt idx="7">
                    <c:v>Pour 2018</c:v>
                  </c:pt>
                </c:lvl>
                <c:lvl>
                  <c:pt idx="0">
                    <c:v>Power-only WtE with CCS</c:v>
                  </c:pt>
                  <c:pt idx="1">
                    <c:v>CHP WtE with CCS</c:v>
                  </c:pt>
                  <c:pt idx="2">
                    <c:v>F</c:v>
                  </c:pt>
                  <c:pt idx="3">
                    <c:v>G</c:v>
                  </c:pt>
                  <c:pt idx="4">
                    <c:v>H</c:v>
                  </c:pt>
                  <c:pt idx="5">
                    <c:v>Net Zero [WC2]</c:v>
                  </c:pt>
                  <c:pt idx="6">
                    <c:v>Net zero, lower T [WC2]</c:v>
                  </c:pt>
                  <c:pt idx="7">
                    <c:v>MSW-CCS</c:v>
                  </c:pt>
                </c:lvl>
              </c:multiLvlStrCache>
            </c:multiLvlStrRef>
          </c:cat>
          <c:val>
            <c:numRef>
              <c:f>'WtE-CCS_MSW'!$B$6:$I$6</c:f>
              <c:numCache>
                <c:formatCode>General</c:formatCode>
                <c:ptCount val="8"/>
                <c:pt idx="0">
                  <c:v>15.7</c:v>
                </c:pt>
                <c:pt idx="1">
                  <c:v>15.7</c:v>
                </c:pt>
                <c:pt idx="2">
                  <c:v>45</c:v>
                </c:pt>
                <c:pt idx="3">
                  <c:v>45</c:v>
                </c:pt>
                <c:pt idx="4">
                  <c:v>46</c:v>
                </c:pt>
                <c:pt idx="5">
                  <c:v>41.73</c:v>
                </c:pt>
                <c:pt idx="6">
                  <c:v>41.73</c:v>
                </c:pt>
              </c:numCache>
            </c:numRef>
          </c:val>
          <c:extLst>
            <c:ext xmlns:c16="http://schemas.microsoft.com/office/drawing/2014/chart" uri="{C3380CC4-5D6E-409C-BE32-E72D297353CC}">
              <c16:uniqueId val="{00000001-409A-4FAB-BEF0-8A0765CAE1D0}"/>
            </c:ext>
          </c:extLst>
        </c:ser>
        <c:ser>
          <c:idx val="5"/>
          <c:order val="3"/>
          <c:tx>
            <c:strRef>
              <c:f>'WtE-CCS_MSW'!$A$7</c:f>
              <c:strCache>
                <c:ptCount val="1"/>
                <c:pt idx="0">
                  <c:v>APC operation</c:v>
                </c:pt>
              </c:strCache>
            </c:strRef>
          </c:tx>
          <c:spPr>
            <a:solidFill>
              <a:schemeClr val="accent6"/>
            </a:solidFill>
            <a:ln>
              <a:noFill/>
            </a:ln>
            <a:effectLst/>
          </c:spPr>
          <c:invertIfNegative val="0"/>
          <c:cat>
            <c:multiLvlStrRef>
              <c:f>'WtE-CCS_MSW'!$B$1:$I$2</c:f>
              <c:multiLvlStrCache>
                <c:ptCount val="8"/>
                <c:lvl>
                  <c:pt idx="0">
                    <c:v>Struthers 2022</c:v>
                  </c:pt>
                  <c:pt idx="1">
                    <c:v>Struthers 2022</c:v>
                  </c:pt>
                  <c:pt idx="2">
                    <c:v>Bisinella 2021</c:v>
                  </c:pt>
                  <c:pt idx="3">
                    <c:v>Bisinella 2021</c:v>
                  </c:pt>
                  <c:pt idx="4">
                    <c:v>Bisinella 2021</c:v>
                  </c:pt>
                  <c:pt idx="5">
                    <c:v>Bisinella 2022</c:v>
                  </c:pt>
                  <c:pt idx="6">
                    <c:v>Bisinella 2022</c:v>
                  </c:pt>
                  <c:pt idx="7">
                    <c:v>Pour 2018</c:v>
                  </c:pt>
                </c:lvl>
                <c:lvl>
                  <c:pt idx="0">
                    <c:v>Power-only WtE with CCS</c:v>
                  </c:pt>
                  <c:pt idx="1">
                    <c:v>CHP WtE with CCS</c:v>
                  </c:pt>
                  <c:pt idx="2">
                    <c:v>F</c:v>
                  </c:pt>
                  <c:pt idx="3">
                    <c:v>G</c:v>
                  </c:pt>
                  <c:pt idx="4">
                    <c:v>H</c:v>
                  </c:pt>
                  <c:pt idx="5">
                    <c:v>Net Zero [WC2]</c:v>
                  </c:pt>
                  <c:pt idx="6">
                    <c:v>Net zero, lower T [WC2]</c:v>
                  </c:pt>
                  <c:pt idx="7">
                    <c:v>MSW-CCS</c:v>
                  </c:pt>
                </c:lvl>
              </c:multiLvlStrCache>
            </c:multiLvlStrRef>
          </c:cat>
          <c:val>
            <c:numRef>
              <c:f>'WtE-CCS_MSW'!$B$7:$I$7</c:f>
              <c:numCache>
                <c:formatCode>General</c:formatCode>
                <c:ptCount val="8"/>
                <c:pt idx="0">
                  <c:v>6.47</c:v>
                </c:pt>
                <c:pt idx="1">
                  <c:v>6.47</c:v>
                </c:pt>
                <c:pt idx="5">
                  <c:v>2.6799999999999997</c:v>
                </c:pt>
                <c:pt idx="6">
                  <c:v>2.6799999999999997</c:v>
                </c:pt>
              </c:numCache>
            </c:numRef>
          </c:val>
          <c:extLst>
            <c:ext xmlns:c16="http://schemas.microsoft.com/office/drawing/2014/chart" uri="{C3380CC4-5D6E-409C-BE32-E72D297353CC}">
              <c16:uniqueId val="{00000002-409A-4FAB-BEF0-8A0765CAE1D0}"/>
            </c:ext>
          </c:extLst>
        </c:ser>
        <c:ser>
          <c:idx val="6"/>
          <c:order val="4"/>
          <c:tx>
            <c:strRef>
              <c:f>'WtE-CCS_MSW'!$A$8</c:f>
              <c:strCache>
                <c:ptCount val="1"/>
                <c:pt idx="0">
                  <c:v>WtE plant</c:v>
                </c:pt>
              </c:strCache>
            </c:strRef>
          </c:tx>
          <c:spPr>
            <a:solidFill>
              <a:schemeClr val="accent4">
                <a:lumMod val="25000"/>
                <a:lumOff val="75000"/>
              </a:schemeClr>
            </a:solidFill>
            <a:ln>
              <a:noFill/>
            </a:ln>
            <a:effectLst/>
          </c:spPr>
          <c:invertIfNegative val="0"/>
          <c:cat>
            <c:multiLvlStrRef>
              <c:f>'WtE-CCS_MSW'!$B$1:$I$2</c:f>
              <c:multiLvlStrCache>
                <c:ptCount val="8"/>
                <c:lvl>
                  <c:pt idx="0">
                    <c:v>Struthers 2022</c:v>
                  </c:pt>
                  <c:pt idx="1">
                    <c:v>Struthers 2022</c:v>
                  </c:pt>
                  <c:pt idx="2">
                    <c:v>Bisinella 2021</c:v>
                  </c:pt>
                  <c:pt idx="3">
                    <c:v>Bisinella 2021</c:v>
                  </c:pt>
                  <c:pt idx="4">
                    <c:v>Bisinella 2021</c:v>
                  </c:pt>
                  <c:pt idx="5">
                    <c:v>Bisinella 2022</c:v>
                  </c:pt>
                  <c:pt idx="6">
                    <c:v>Bisinella 2022</c:v>
                  </c:pt>
                  <c:pt idx="7">
                    <c:v>Pour 2018</c:v>
                  </c:pt>
                </c:lvl>
                <c:lvl>
                  <c:pt idx="0">
                    <c:v>Power-only WtE with CCS</c:v>
                  </c:pt>
                  <c:pt idx="1">
                    <c:v>CHP WtE with CCS</c:v>
                  </c:pt>
                  <c:pt idx="2">
                    <c:v>F</c:v>
                  </c:pt>
                  <c:pt idx="3">
                    <c:v>G</c:v>
                  </c:pt>
                  <c:pt idx="4">
                    <c:v>H</c:v>
                  </c:pt>
                  <c:pt idx="5">
                    <c:v>Net Zero [WC2]</c:v>
                  </c:pt>
                  <c:pt idx="6">
                    <c:v>Net zero, lower T [WC2]</c:v>
                  </c:pt>
                  <c:pt idx="7">
                    <c:v>MSW-CCS</c:v>
                  </c:pt>
                </c:lvl>
              </c:multiLvlStrCache>
            </c:multiLvlStrRef>
          </c:cat>
          <c:val>
            <c:numRef>
              <c:f>'WtE-CCS_MSW'!$B$8:$I$8</c:f>
              <c:numCache>
                <c:formatCode>General</c:formatCode>
                <c:ptCount val="8"/>
                <c:pt idx="0">
                  <c:v>9.15</c:v>
                </c:pt>
                <c:pt idx="1">
                  <c:v>9.15</c:v>
                </c:pt>
              </c:numCache>
            </c:numRef>
          </c:val>
          <c:extLst>
            <c:ext xmlns:c16="http://schemas.microsoft.com/office/drawing/2014/chart" uri="{C3380CC4-5D6E-409C-BE32-E72D297353CC}">
              <c16:uniqueId val="{00000003-409A-4FAB-BEF0-8A0765CAE1D0}"/>
            </c:ext>
          </c:extLst>
        </c:ser>
        <c:ser>
          <c:idx val="7"/>
          <c:order val="5"/>
          <c:tx>
            <c:strRef>
              <c:f>'WtE-CCS_MSW'!$A$9</c:f>
              <c:strCache>
                <c:ptCount val="1"/>
                <c:pt idx="0">
                  <c:v>CCS operation</c:v>
                </c:pt>
              </c:strCache>
            </c:strRef>
          </c:tx>
          <c:spPr>
            <a:solidFill>
              <a:schemeClr val="accent3">
                <a:lumMod val="75000"/>
              </a:schemeClr>
            </a:solidFill>
            <a:ln>
              <a:noFill/>
            </a:ln>
            <a:effectLst/>
          </c:spPr>
          <c:invertIfNegative val="0"/>
          <c:cat>
            <c:multiLvlStrRef>
              <c:f>'WtE-CCS_MSW'!$B$1:$I$2</c:f>
              <c:multiLvlStrCache>
                <c:ptCount val="8"/>
                <c:lvl>
                  <c:pt idx="0">
                    <c:v>Struthers 2022</c:v>
                  </c:pt>
                  <c:pt idx="1">
                    <c:v>Struthers 2022</c:v>
                  </c:pt>
                  <c:pt idx="2">
                    <c:v>Bisinella 2021</c:v>
                  </c:pt>
                  <c:pt idx="3">
                    <c:v>Bisinella 2021</c:v>
                  </c:pt>
                  <c:pt idx="4">
                    <c:v>Bisinella 2021</c:v>
                  </c:pt>
                  <c:pt idx="5">
                    <c:v>Bisinella 2022</c:v>
                  </c:pt>
                  <c:pt idx="6">
                    <c:v>Bisinella 2022</c:v>
                  </c:pt>
                  <c:pt idx="7">
                    <c:v>Pour 2018</c:v>
                  </c:pt>
                </c:lvl>
                <c:lvl>
                  <c:pt idx="0">
                    <c:v>Power-only WtE with CCS</c:v>
                  </c:pt>
                  <c:pt idx="1">
                    <c:v>CHP WtE with CCS</c:v>
                  </c:pt>
                  <c:pt idx="2">
                    <c:v>F</c:v>
                  </c:pt>
                  <c:pt idx="3">
                    <c:v>G</c:v>
                  </c:pt>
                  <c:pt idx="4">
                    <c:v>H</c:v>
                  </c:pt>
                  <c:pt idx="5">
                    <c:v>Net Zero [WC2]</c:v>
                  </c:pt>
                  <c:pt idx="6">
                    <c:v>Net zero, lower T [WC2]</c:v>
                  </c:pt>
                  <c:pt idx="7">
                    <c:v>MSW-CCS</c:v>
                  </c:pt>
                </c:lvl>
              </c:multiLvlStrCache>
            </c:multiLvlStrRef>
          </c:cat>
          <c:val>
            <c:numRef>
              <c:f>'WtE-CCS_MSW'!$B$9:$I$9</c:f>
              <c:numCache>
                <c:formatCode>General</c:formatCode>
                <c:ptCount val="8"/>
                <c:pt idx="0">
                  <c:v>17.099</c:v>
                </c:pt>
                <c:pt idx="1">
                  <c:v>17.099</c:v>
                </c:pt>
                <c:pt idx="2">
                  <c:v>58</c:v>
                </c:pt>
                <c:pt idx="3">
                  <c:v>58</c:v>
                </c:pt>
                <c:pt idx="4">
                  <c:v>58</c:v>
                </c:pt>
                <c:pt idx="5" formatCode="0.00">
                  <c:v>91.91</c:v>
                </c:pt>
                <c:pt idx="6" formatCode="0.00">
                  <c:v>91.14</c:v>
                </c:pt>
                <c:pt idx="7">
                  <c:v>90</c:v>
                </c:pt>
              </c:numCache>
            </c:numRef>
          </c:val>
          <c:extLst>
            <c:ext xmlns:c16="http://schemas.microsoft.com/office/drawing/2014/chart" uri="{C3380CC4-5D6E-409C-BE32-E72D297353CC}">
              <c16:uniqueId val="{00000004-409A-4FAB-BEF0-8A0765CAE1D0}"/>
            </c:ext>
          </c:extLst>
        </c:ser>
        <c:ser>
          <c:idx val="8"/>
          <c:order val="6"/>
          <c:tx>
            <c:strRef>
              <c:f>'WtE-CCS_MSW'!$A$10</c:f>
              <c:strCache>
                <c:ptCount val="1"/>
                <c:pt idx="0">
                  <c:v>CCS infrastructure</c:v>
                </c:pt>
              </c:strCache>
            </c:strRef>
          </c:tx>
          <c:spPr>
            <a:solidFill>
              <a:schemeClr val="accent3">
                <a:lumMod val="40000"/>
                <a:lumOff val="60000"/>
              </a:schemeClr>
            </a:solidFill>
            <a:ln>
              <a:noFill/>
            </a:ln>
            <a:effectLst/>
          </c:spPr>
          <c:invertIfNegative val="0"/>
          <c:cat>
            <c:multiLvlStrRef>
              <c:f>'WtE-CCS_MSW'!$B$1:$I$2</c:f>
              <c:multiLvlStrCache>
                <c:ptCount val="8"/>
                <c:lvl>
                  <c:pt idx="0">
                    <c:v>Struthers 2022</c:v>
                  </c:pt>
                  <c:pt idx="1">
                    <c:v>Struthers 2022</c:v>
                  </c:pt>
                  <c:pt idx="2">
                    <c:v>Bisinella 2021</c:v>
                  </c:pt>
                  <c:pt idx="3">
                    <c:v>Bisinella 2021</c:v>
                  </c:pt>
                  <c:pt idx="4">
                    <c:v>Bisinella 2021</c:v>
                  </c:pt>
                  <c:pt idx="5">
                    <c:v>Bisinella 2022</c:v>
                  </c:pt>
                  <c:pt idx="6">
                    <c:v>Bisinella 2022</c:v>
                  </c:pt>
                  <c:pt idx="7">
                    <c:v>Pour 2018</c:v>
                  </c:pt>
                </c:lvl>
                <c:lvl>
                  <c:pt idx="0">
                    <c:v>Power-only WtE with CCS</c:v>
                  </c:pt>
                  <c:pt idx="1">
                    <c:v>CHP WtE with CCS</c:v>
                  </c:pt>
                  <c:pt idx="2">
                    <c:v>F</c:v>
                  </c:pt>
                  <c:pt idx="3">
                    <c:v>G</c:v>
                  </c:pt>
                  <c:pt idx="4">
                    <c:v>H</c:v>
                  </c:pt>
                  <c:pt idx="5">
                    <c:v>Net Zero [WC2]</c:v>
                  </c:pt>
                  <c:pt idx="6">
                    <c:v>Net zero, lower T [WC2]</c:v>
                  </c:pt>
                  <c:pt idx="7">
                    <c:v>MSW-CCS</c:v>
                  </c:pt>
                </c:lvl>
              </c:multiLvlStrCache>
            </c:multiLvlStrRef>
          </c:cat>
          <c:val>
            <c:numRef>
              <c:f>'WtE-CCS_MSW'!$B$10:$I$10</c:f>
              <c:numCache>
                <c:formatCode>0.00</c:formatCode>
                <c:ptCount val="8"/>
                <c:pt idx="0">
                  <c:v>0.75141000000000002</c:v>
                </c:pt>
                <c:pt idx="1">
                  <c:v>0.75141000000000002</c:v>
                </c:pt>
              </c:numCache>
            </c:numRef>
          </c:val>
          <c:extLst>
            <c:ext xmlns:c16="http://schemas.microsoft.com/office/drawing/2014/chart" uri="{C3380CC4-5D6E-409C-BE32-E72D297353CC}">
              <c16:uniqueId val="{00000005-409A-4FAB-BEF0-8A0765CAE1D0}"/>
            </c:ext>
          </c:extLst>
        </c:ser>
        <c:ser>
          <c:idx val="11"/>
          <c:order val="7"/>
          <c:tx>
            <c:strRef>
              <c:f>'WtE-CCS_MSW'!$A$13</c:f>
              <c:strCache>
                <c:ptCount val="1"/>
                <c:pt idx="0">
                  <c:v>Stored biogenic CO2</c:v>
                </c:pt>
              </c:strCache>
            </c:strRef>
          </c:tx>
          <c:spPr>
            <a:solidFill>
              <a:schemeClr val="accent3"/>
            </a:solidFill>
            <a:ln>
              <a:noFill/>
            </a:ln>
            <a:effectLst/>
          </c:spPr>
          <c:invertIfNegative val="0"/>
          <c:cat>
            <c:multiLvlStrRef>
              <c:f>'WtE-CCS_MSW'!$B$1:$I$2</c:f>
              <c:multiLvlStrCache>
                <c:ptCount val="8"/>
                <c:lvl>
                  <c:pt idx="0">
                    <c:v>Struthers 2022</c:v>
                  </c:pt>
                  <c:pt idx="1">
                    <c:v>Struthers 2022</c:v>
                  </c:pt>
                  <c:pt idx="2">
                    <c:v>Bisinella 2021</c:v>
                  </c:pt>
                  <c:pt idx="3">
                    <c:v>Bisinella 2021</c:v>
                  </c:pt>
                  <c:pt idx="4">
                    <c:v>Bisinella 2021</c:v>
                  </c:pt>
                  <c:pt idx="5">
                    <c:v>Bisinella 2022</c:v>
                  </c:pt>
                  <c:pt idx="6">
                    <c:v>Bisinella 2022</c:v>
                  </c:pt>
                  <c:pt idx="7">
                    <c:v>Pour 2018</c:v>
                  </c:pt>
                </c:lvl>
                <c:lvl>
                  <c:pt idx="0">
                    <c:v>Power-only WtE with CCS</c:v>
                  </c:pt>
                  <c:pt idx="1">
                    <c:v>CHP WtE with CCS</c:v>
                  </c:pt>
                  <c:pt idx="2">
                    <c:v>F</c:v>
                  </c:pt>
                  <c:pt idx="3">
                    <c:v>G</c:v>
                  </c:pt>
                  <c:pt idx="4">
                    <c:v>H</c:v>
                  </c:pt>
                  <c:pt idx="5">
                    <c:v>Net Zero [WC2]</c:v>
                  </c:pt>
                  <c:pt idx="6">
                    <c:v>Net zero, lower T [WC2]</c:v>
                  </c:pt>
                  <c:pt idx="7">
                    <c:v>MSW-CCS</c:v>
                  </c:pt>
                </c:lvl>
              </c:multiLvlStrCache>
            </c:multiLvlStrRef>
          </c:cat>
          <c:val>
            <c:numRef>
              <c:f>'WtE-CCS_MSW'!$B$13:$I$13</c:f>
              <c:numCache>
                <c:formatCode>0</c:formatCode>
                <c:ptCount val="8"/>
                <c:pt idx="0">
                  <c:v>-533.84295591604359</c:v>
                </c:pt>
                <c:pt idx="1">
                  <c:v>-533.84295591604359</c:v>
                </c:pt>
                <c:pt idx="2">
                  <c:v>-490</c:v>
                </c:pt>
                <c:pt idx="3">
                  <c:v>-490</c:v>
                </c:pt>
                <c:pt idx="4">
                  <c:v>-490</c:v>
                </c:pt>
                <c:pt idx="5">
                  <c:v>-532.63</c:v>
                </c:pt>
                <c:pt idx="6">
                  <c:v>-532.63</c:v>
                </c:pt>
                <c:pt idx="7">
                  <c:v>-440</c:v>
                </c:pt>
              </c:numCache>
            </c:numRef>
          </c:val>
          <c:extLst>
            <c:ext xmlns:c16="http://schemas.microsoft.com/office/drawing/2014/chart" uri="{C3380CC4-5D6E-409C-BE32-E72D297353CC}">
              <c16:uniqueId val="{00000006-409A-4FAB-BEF0-8A0765CAE1D0}"/>
            </c:ext>
          </c:extLst>
        </c:ser>
        <c:ser>
          <c:idx val="12"/>
          <c:order val="8"/>
          <c:tx>
            <c:strRef>
              <c:f>'WtE-CCS_MSW'!$A$15</c:f>
              <c:strCache>
                <c:ptCount val="1"/>
                <c:pt idx="0">
                  <c:v>Electricity export</c:v>
                </c:pt>
              </c:strCache>
            </c:strRef>
          </c:tx>
          <c:spPr>
            <a:solidFill>
              <a:schemeClr val="accent1"/>
            </a:solidFill>
            <a:ln>
              <a:noFill/>
            </a:ln>
            <a:effectLst/>
          </c:spPr>
          <c:invertIfNegative val="0"/>
          <c:cat>
            <c:multiLvlStrRef>
              <c:f>'WtE-CCS_MSW'!$B$1:$I$2</c:f>
              <c:multiLvlStrCache>
                <c:ptCount val="8"/>
                <c:lvl>
                  <c:pt idx="0">
                    <c:v>Struthers 2022</c:v>
                  </c:pt>
                  <c:pt idx="1">
                    <c:v>Struthers 2022</c:v>
                  </c:pt>
                  <c:pt idx="2">
                    <c:v>Bisinella 2021</c:v>
                  </c:pt>
                  <c:pt idx="3">
                    <c:v>Bisinella 2021</c:v>
                  </c:pt>
                  <c:pt idx="4">
                    <c:v>Bisinella 2021</c:v>
                  </c:pt>
                  <c:pt idx="5">
                    <c:v>Bisinella 2022</c:v>
                  </c:pt>
                  <c:pt idx="6">
                    <c:v>Bisinella 2022</c:v>
                  </c:pt>
                  <c:pt idx="7">
                    <c:v>Pour 2018</c:v>
                  </c:pt>
                </c:lvl>
                <c:lvl>
                  <c:pt idx="0">
                    <c:v>Power-only WtE with CCS</c:v>
                  </c:pt>
                  <c:pt idx="1">
                    <c:v>CHP WtE with CCS</c:v>
                  </c:pt>
                  <c:pt idx="2">
                    <c:v>F</c:v>
                  </c:pt>
                  <c:pt idx="3">
                    <c:v>G</c:v>
                  </c:pt>
                  <c:pt idx="4">
                    <c:v>H</c:v>
                  </c:pt>
                  <c:pt idx="5">
                    <c:v>Net Zero [WC2]</c:v>
                  </c:pt>
                  <c:pt idx="6">
                    <c:v>Net zero, lower T [WC2]</c:v>
                  </c:pt>
                  <c:pt idx="7">
                    <c:v>MSW-CCS</c:v>
                  </c:pt>
                </c:lvl>
              </c:multiLvlStrCache>
            </c:multiLvlStrRef>
          </c:cat>
          <c:val>
            <c:numRef>
              <c:f>'WtE-CCS_MSW'!$B$15:$I$15</c:f>
              <c:numCache>
                <c:formatCode>0</c:formatCode>
                <c:ptCount val="8"/>
                <c:pt idx="0" formatCode="General">
                  <c:v>-116</c:v>
                </c:pt>
                <c:pt idx="1">
                  <c:v>-74</c:v>
                </c:pt>
                <c:pt idx="2">
                  <c:v>-138</c:v>
                </c:pt>
                <c:pt idx="3">
                  <c:v>-103</c:v>
                </c:pt>
                <c:pt idx="4">
                  <c:v>-103</c:v>
                </c:pt>
                <c:pt idx="5">
                  <c:v>-112.1</c:v>
                </c:pt>
                <c:pt idx="6">
                  <c:v>-112.1</c:v>
                </c:pt>
                <c:pt idx="7">
                  <c:v>-350</c:v>
                </c:pt>
              </c:numCache>
            </c:numRef>
          </c:val>
          <c:extLst>
            <c:ext xmlns:c16="http://schemas.microsoft.com/office/drawing/2014/chart" uri="{C3380CC4-5D6E-409C-BE32-E72D297353CC}">
              <c16:uniqueId val="{00000007-409A-4FAB-BEF0-8A0765CAE1D0}"/>
            </c:ext>
          </c:extLst>
        </c:ser>
        <c:ser>
          <c:idx val="13"/>
          <c:order val="9"/>
          <c:tx>
            <c:strRef>
              <c:f>'WtE-CCS_MSW'!$A$16</c:f>
              <c:strCache>
                <c:ptCount val="1"/>
                <c:pt idx="0">
                  <c:v>Thermal energy export</c:v>
                </c:pt>
              </c:strCache>
            </c:strRef>
          </c:tx>
          <c:spPr>
            <a:solidFill>
              <a:schemeClr val="accent5"/>
            </a:solidFill>
            <a:ln>
              <a:noFill/>
            </a:ln>
            <a:effectLst/>
          </c:spPr>
          <c:invertIfNegative val="0"/>
          <c:cat>
            <c:multiLvlStrRef>
              <c:f>'WtE-CCS_MSW'!$B$1:$I$2</c:f>
              <c:multiLvlStrCache>
                <c:ptCount val="8"/>
                <c:lvl>
                  <c:pt idx="0">
                    <c:v>Struthers 2022</c:v>
                  </c:pt>
                  <c:pt idx="1">
                    <c:v>Struthers 2022</c:v>
                  </c:pt>
                  <c:pt idx="2">
                    <c:v>Bisinella 2021</c:v>
                  </c:pt>
                  <c:pt idx="3">
                    <c:v>Bisinella 2021</c:v>
                  </c:pt>
                  <c:pt idx="4">
                    <c:v>Bisinella 2021</c:v>
                  </c:pt>
                  <c:pt idx="5">
                    <c:v>Bisinella 2022</c:v>
                  </c:pt>
                  <c:pt idx="6">
                    <c:v>Bisinella 2022</c:v>
                  </c:pt>
                  <c:pt idx="7">
                    <c:v>Pour 2018</c:v>
                  </c:pt>
                </c:lvl>
                <c:lvl>
                  <c:pt idx="0">
                    <c:v>Power-only WtE with CCS</c:v>
                  </c:pt>
                  <c:pt idx="1">
                    <c:v>CHP WtE with CCS</c:v>
                  </c:pt>
                  <c:pt idx="2">
                    <c:v>F</c:v>
                  </c:pt>
                  <c:pt idx="3">
                    <c:v>G</c:v>
                  </c:pt>
                  <c:pt idx="4">
                    <c:v>H</c:v>
                  </c:pt>
                  <c:pt idx="5">
                    <c:v>Net Zero [WC2]</c:v>
                  </c:pt>
                  <c:pt idx="6">
                    <c:v>Net zero, lower T [WC2]</c:v>
                  </c:pt>
                  <c:pt idx="7">
                    <c:v>MSW-CCS</c:v>
                  </c:pt>
                </c:lvl>
              </c:multiLvlStrCache>
            </c:multiLvlStrRef>
          </c:cat>
          <c:val>
            <c:numRef>
              <c:f>'WtE-CCS_MSW'!$B$16:$I$16</c:f>
              <c:numCache>
                <c:formatCode>0</c:formatCode>
                <c:ptCount val="8"/>
                <c:pt idx="1">
                  <c:v>-166</c:v>
                </c:pt>
                <c:pt idx="2">
                  <c:v>0</c:v>
                </c:pt>
                <c:pt idx="3">
                  <c:v>-202</c:v>
                </c:pt>
                <c:pt idx="4">
                  <c:v>-202</c:v>
                </c:pt>
                <c:pt idx="5" formatCode="General">
                  <c:v>-157.30000000000001</c:v>
                </c:pt>
                <c:pt idx="6" formatCode="General">
                  <c:v>-165.17000000000002</c:v>
                </c:pt>
              </c:numCache>
            </c:numRef>
          </c:val>
          <c:extLst>
            <c:ext xmlns:c16="http://schemas.microsoft.com/office/drawing/2014/chart" uri="{C3380CC4-5D6E-409C-BE32-E72D297353CC}">
              <c16:uniqueId val="{00000008-409A-4FAB-BEF0-8A0765CAE1D0}"/>
            </c:ext>
          </c:extLst>
        </c:ser>
        <c:ser>
          <c:idx val="14"/>
          <c:order val="10"/>
          <c:tx>
            <c:strRef>
              <c:f>'WtE-CCS_MSW'!$A$14</c:f>
              <c:strCache>
                <c:ptCount val="1"/>
                <c:pt idx="0">
                  <c:v>Metal recovery</c:v>
                </c:pt>
              </c:strCache>
            </c:strRef>
          </c:tx>
          <c:spPr>
            <a:solidFill>
              <a:schemeClr val="accent2"/>
            </a:solidFill>
            <a:ln>
              <a:noFill/>
            </a:ln>
            <a:effectLst/>
          </c:spPr>
          <c:invertIfNegative val="0"/>
          <c:cat>
            <c:multiLvlStrRef>
              <c:f>'WtE-CCS_MSW'!$B$1:$I$2</c:f>
              <c:multiLvlStrCache>
                <c:ptCount val="8"/>
                <c:lvl>
                  <c:pt idx="0">
                    <c:v>Struthers 2022</c:v>
                  </c:pt>
                  <c:pt idx="1">
                    <c:v>Struthers 2022</c:v>
                  </c:pt>
                  <c:pt idx="2">
                    <c:v>Bisinella 2021</c:v>
                  </c:pt>
                  <c:pt idx="3">
                    <c:v>Bisinella 2021</c:v>
                  </c:pt>
                  <c:pt idx="4">
                    <c:v>Bisinella 2021</c:v>
                  </c:pt>
                  <c:pt idx="5">
                    <c:v>Bisinella 2022</c:v>
                  </c:pt>
                  <c:pt idx="6">
                    <c:v>Bisinella 2022</c:v>
                  </c:pt>
                  <c:pt idx="7">
                    <c:v>Pour 2018</c:v>
                  </c:pt>
                </c:lvl>
                <c:lvl>
                  <c:pt idx="0">
                    <c:v>Power-only WtE with CCS</c:v>
                  </c:pt>
                  <c:pt idx="1">
                    <c:v>CHP WtE with CCS</c:v>
                  </c:pt>
                  <c:pt idx="2">
                    <c:v>F</c:v>
                  </c:pt>
                  <c:pt idx="3">
                    <c:v>G</c:v>
                  </c:pt>
                  <c:pt idx="4">
                    <c:v>H</c:v>
                  </c:pt>
                  <c:pt idx="5">
                    <c:v>Net Zero [WC2]</c:v>
                  </c:pt>
                  <c:pt idx="6">
                    <c:v>Net zero, lower T [WC2]</c:v>
                  </c:pt>
                  <c:pt idx="7">
                    <c:v>MSW-CCS</c:v>
                  </c:pt>
                </c:lvl>
              </c:multiLvlStrCache>
            </c:multiLvlStrRef>
          </c:cat>
          <c:val>
            <c:numRef>
              <c:f>'WtE-CCS_MSW'!$B$14:$I$14</c:f>
              <c:numCache>
                <c:formatCode>General</c:formatCode>
                <c:ptCount val="8"/>
                <c:pt idx="0">
                  <c:v>-49.9</c:v>
                </c:pt>
                <c:pt idx="1">
                  <c:v>-49.9</c:v>
                </c:pt>
                <c:pt idx="2">
                  <c:v>-63</c:v>
                </c:pt>
                <c:pt idx="3">
                  <c:v>-63</c:v>
                </c:pt>
                <c:pt idx="4">
                  <c:v>-63</c:v>
                </c:pt>
                <c:pt idx="5">
                  <c:v>-44.84</c:v>
                </c:pt>
                <c:pt idx="6">
                  <c:v>-44.84</c:v>
                </c:pt>
              </c:numCache>
            </c:numRef>
          </c:val>
          <c:extLst>
            <c:ext xmlns:c16="http://schemas.microsoft.com/office/drawing/2014/chart" uri="{C3380CC4-5D6E-409C-BE32-E72D297353CC}">
              <c16:uniqueId val="{00000009-409A-4FAB-BEF0-8A0765CAE1D0}"/>
            </c:ext>
          </c:extLst>
        </c:ser>
        <c:dLbls>
          <c:showLegendKey val="0"/>
          <c:showVal val="0"/>
          <c:showCatName val="0"/>
          <c:showSerName val="0"/>
          <c:showPercent val="0"/>
          <c:showBubbleSize val="0"/>
        </c:dLbls>
        <c:gapWidth val="150"/>
        <c:overlap val="100"/>
        <c:axId val="225756912"/>
        <c:axId val="225757328"/>
        <c:extLst>
          <c:ext xmlns:c15="http://schemas.microsoft.com/office/drawing/2012/chart" uri="{02D57815-91ED-43cb-92C2-25804820EDAC}">
            <c15:filteredBarSeries>
              <c15:ser>
                <c:idx val="2"/>
                <c:order val="0"/>
                <c:tx>
                  <c:strRef>
                    <c:extLst>
                      <c:ext uri="{02D57815-91ED-43cb-92C2-25804820EDAC}">
                        <c15:formulaRef>
                          <c15:sqref>'WtE-CCS_MSW'!$A$4</c15:sqref>
                        </c15:formulaRef>
                      </c:ext>
                    </c:extLst>
                    <c:strCache>
                      <c:ptCount val="1"/>
                      <c:pt idx="0">
                        <c:v>Direct biogenic CO2</c:v>
                      </c:pt>
                    </c:strCache>
                  </c:strRef>
                </c:tx>
                <c:spPr>
                  <a:solidFill>
                    <a:schemeClr val="accent3"/>
                  </a:solidFill>
                  <a:ln>
                    <a:noFill/>
                  </a:ln>
                  <a:effectLst/>
                </c:spPr>
                <c:invertIfNegative val="0"/>
                <c:cat>
                  <c:multiLvlStrRef>
                    <c:extLst>
                      <c:ext uri="{02D57815-91ED-43cb-92C2-25804820EDAC}">
                        <c15:formulaRef>
                          <c15:sqref>'WtE-CCS_MSW'!$B$1:$I$2</c15:sqref>
                        </c15:formulaRef>
                      </c:ext>
                    </c:extLst>
                    <c:multiLvlStrCache>
                      <c:ptCount val="8"/>
                      <c:lvl>
                        <c:pt idx="0">
                          <c:v>Struthers 2022</c:v>
                        </c:pt>
                        <c:pt idx="1">
                          <c:v>Struthers 2022</c:v>
                        </c:pt>
                        <c:pt idx="2">
                          <c:v>Bisinella 2021</c:v>
                        </c:pt>
                        <c:pt idx="3">
                          <c:v>Bisinella 2021</c:v>
                        </c:pt>
                        <c:pt idx="4">
                          <c:v>Bisinella 2021</c:v>
                        </c:pt>
                        <c:pt idx="5">
                          <c:v>Bisinella 2022</c:v>
                        </c:pt>
                        <c:pt idx="6">
                          <c:v>Bisinella 2022</c:v>
                        </c:pt>
                        <c:pt idx="7">
                          <c:v>Pour 2018</c:v>
                        </c:pt>
                      </c:lvl>
                      <c:lvl>
                        <c:pt idx="0">
                          <c:v>Power-only WtE with CCS</c:v>
                        </c:pt>
                        <c:pt idx="1">
                          <c:v>CHP WtE with CCS</c:v>
                        </c:pt>
                        <c:pt idx="2">
                          <c:v>F</c:v>
                        </c:pt>
                        <c:pt idx="3">
                          <c:v>G</c:v>
                        </c:pt>
                        <c:pt idx="4">
                          <c:v>H</c:v>
                        </c:pt>
                        <c:pt idx="5">
                          <c:v>Net Zero [WC2]</c:v>
                        </c:pt>
                        <c:pt idx="6">
                          <c:v>Net zero, lower T [WC2]</c:v>
                        </c:pt>
                        <c:pt idx="7">
                          <c:v>MSW-CCS</c:v>
                        </c:pt>
                      </c:lvl>
                    </c:multiLvlStrCache>
                  </c:multiLvlStrRef>
                </c:cat>
                <c:val>
                  <c:numRef>
                    <c:extLst>
                      <c:ext uri="{02D57815-91ED-43cb-92C2-25804820EDAC}">
                        <c15:formulaRef>
                          <c15:sqref>'WtE-CCS_MSW'!$B$4:$I$4</c15:sqref>
                        </c15:formulaRef>
                      </c:ext>
                    </c:extLst>
                    <c:numCache>
                      <c:formatCode>General</c:formatCode>
                      <c:ptCount val="8"/>
                      <c:pt idx="0" formatCode="0">
                        <c:v>0</c:v>
                      </c:pt>
                      <c:pt idx="1">
                        <c:v>0</c:v>
                      </c:pt>
                    </c:numCache>
                  </c:numRef>
                </c:val>
                <c:extLst>
                  <c:ext xmlns:c16="http://schemas.microsoft.com/office/drawing/2014/chart" uri="{C3380CC4-5D6E-409C-BE32-E72D297353CC}">
                    <c16:uniqueId val="{0000000B-409A-4FAB-BEF0-8A0765CAE1D0}"/>
                  </c:ext>
                </c:extLst>
              </c15:ser>
            </c15:filteredBarSeries>
          </c:ext>
        </c:extLst>
      </c:barChart>
      <c:scatterChart>
        <c:scatterStyle val="lineMarker"/>
        <c:varyColors val="0"/>
        <c:ser>
          <c:idx val="0"/>
          <c:order val="11"/>
          <c:tx>
            <c:strRef>
              <c:f>'WtE-CCS_MSW'!$A$18</c:f>
              <c:strCache>
                <c:ptCount val="1"/>
                <c:pt idx="0">
                  <c:v>NET</c:v>
                </c:pt>
              </c:strCache>
            </c:strRef>
          </c:tx>
          <c:spPr>
            <a:ln w="25400" cap="rnd">
              <a:noFill/>
              <a:round/>
            </a:ln>
            <a:effectLst/>
          </c:spPr>
          <c:marker>
            <c:symbol val="diamond"/>
            <c:size val="8"/>
            <c:spPr>
              <a:solidFill>
                <a:schemeClr val="accent6"/>
              </a:solidFill>
              <a:ln w="9525">
                <a:solidFill>
                  <a:schemeClr val="accent1"/>
                </a:solidFill>
              </a:ln>
              <a:effectLst/>
            </c:spPr>
          </c:marker>
          <c:xVal>
            <c:multiLvlStrRef>
              <c:f>'WtE-CCS_MSW'!$B$1:$I$2</c:f>
              <c:multiLvlStrCache>
                <c:ptCount val="8"/>
                <c:lvl>
                  <c:pt idx="0">
                    <c:v>Struthers 2022</c:v>
                  </c:pt>
                  <c:pt idx="1">
                    <c:v>Struthers 2022</c:v>
                  </c:pt>
                  <c:pt idx="2">
                    <c:v>Bisinella 2021</c:v>
                  </c:pt>
                  <c:pt idx="3">
                    <c:v>Bisinella 2021</c:v>
                  </c:pt>
                  <c:pt idx="4">
                    <c:v>Bisinella 2021</c:v>
                  </c:pt>
                  <c:pt idx="5">
                    <c:v>Bisinella 2022</c:v>
                  </c:pt>
                  <c:pt idx="6">
                    <c:v>Bisinella 2022</c:v>
                  </c:pt>
                  <c:pt idx="7">
                    <c:v>Pour 2018</c:v>
                  </c:pt>
                </c:lvl>
                <c:lvl>
                  <c:pt idx="0">
                    <c:v>Power-only WtE with CCS</c:v>
                  </c:pt>
                  <c:pt idx="1">
                    <c:v>CHP WtE with CCS</c:v>
                  </c:pt>
                  <c:pt idx="2">
                    <c:v>F</c:v>
                  </c:pt>
                  <c:pt idx="3">
                    <c:v>G</c:v>
                  </c:pt>
                  <c:pt idx="4">
                    <c:v>H</c:v>
                  </c:pt>
                  <c:pt idx="5">
                    <c:v>Net Zero [WC2]</c:v>
                  </c:pt>
                  <c:pt idx="6">
                    <c:v>Net zero, lower T [WC2]</c:v>
                  </c:pt>
                  <c:pt idx="7">
                    <c:v>MSW-CCS</c:v>
                  </c:pt>
                </c:lvl>
              </c:multiLvlStrCache>
            </c:multiLvlStrRef>
          </c:xVal>
          <c:yVal>
            <c:numRef>
              <c:f>'WtE-CCS_MSW'!$B$18:$I$18</c:f>
              <c:numCache>
                <c:formatCode>0</c:formatCode>
                <c:ptCount val="8"/>
                <c:pt idx="0">
                  <c:v>-649.4725459160436</c:v>
                </c:pt>
                <c:pt idx="1">
                  <c:v>-773.4725459160436</c:v>
                </c:pt>
                <c:pt idx="2">
                  <c:v>-532</c:v>
                </c:pt>
                <c:pt idx="3">
                  <c:v>-699</c:v>
                </c:pt>
                <c:pt idx="4">
                  <c:v>-698</c:v>
                </c:pt>
                <c:pt idx="5">
                  <c:v>-670.16000000000008</c:v>
                </c:pt>
                <c:pt idx="6">
                  <c:v>-678.8</c:v>
                </c:pt>
                <c:pt idx="7">
                  <c:v>-700</c:v>
                </c:pt>
              </c:numCache>
            </c:numRef>
          </c:yVal>
          <c:smooth val="0"/>
          <c:extLst>
            <c:ext xmlns:c16="http://schemas.microsoft.com/office/drawing/2014/chart" uri="{C3380CC4-5D6E-409C-BE32-E72D297353CC}">
              <c16:uniqueId val="{0000000A-409A-4FAB-BEF0-8A0765CAE1D0}"/>
            </c:ext>
          </c:extLst>
        </c:ser>
        <c:dLbls>
          <c:showLegendKey val="0"/>
          <c:showVal val="0"/>
          <c:showCatName val="0"/>
          <c:showSerName val="0"/>
          <c:showPercent val="0"/>
          <c:showBubbleSize val="0"/>
        </c:dLbls>
        <c:axId val="225756912"/>
        <c:axId val="225757328"/>
      </c:scatterChart>
      <c:catAx>
        <c:axId val="22575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25757328"/>
        <c:crossesAt val="-1000"/>
        <c:auto val="1"/>
        <c:lblAlgn val="ctr"/>
        <c:lblOffset val="100"/>
        <c:noMultiLvlLbl val="0"/>
      </c:catAx>
      <c:valAx>
        <c:axId val="225757328"/>
        <c:scaling>
          <c:orientation val="minMax"/>
          <c:max val="200"/>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GHG emissions (kg CO</a:t>
                </a:r>
                <a:r>
                  <a:rPr lang="en-US" sz="1400" b="1" baseline="-25000" dirty="0"/>
                  <a:t>2</a:t>
                </a:r>
                <a:r>
                  <a:rPr lang="en-US" sz="1400" b="1" dirty="0"/>
                  <a:t>eq/tMSW)</a:t>
                </a:r>
              </a:p>
            </c:rich>
          </c:tx>
          <c:layout>
            <c:manualLayout>
              <c:xMode val="edge"/>
              <c:yMode val="edge"/>
              <c:x val="2.2133832330971975E-2"/>
              <c:y val="5.8229045280753011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cross"/>
        <c:minorTickMark val="none"/>
        <c:tickLblPos val="nextTo"/>
        <c:spPr>
          <a:noFill/>
          <a:ln w="12700">
            <a:solidFill>
              <a:schemeClr val="tx1"/>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25756912"/>
        <c:crosses val="autoZero"/>
        <c:crossBetween val="between"/>
        <c:majorUnit val="200"/>
      </c:valAx>
      <c:spPr>
        <a:noFill/>
        <a:ln>
          <a:noFill/>
        </a:ln>
        <a:effectLst/>
      </c:spPr>
    </c:plotArea>
    <c:legend>
      <c:legendPos val="b"/>
      <c:layout>
        <c:manualLayout>
          <c:xMode val="edge"/>
          <c:yMode val="edge"/>
          <c:x val="2.1972425228032336E-2"/>
          <c:y val="0.8767715770084199"/>
          <c:w val="0.96572288746120072"/>
          <c:h val="0.1068872227303136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a:outerShdw blurRad="50800" dist="38100" dir="5400000" algn="t" rotWithShape="0">
        <a:prstClr val="black">
          <a:alpha val="40000"/>
        </a:prstClr>
      </a:outerShdw>
    </a:effectLst>
  </c:spPr>
  <c:txPr>
    <a:bodyPr/>
    <a:lstStyle/>
    <a:p>
      <a:pPr>
        <a:defRPr sz="1050"/>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97473440681426"/>
          <c:y val="2.3053893302555202E-2"/>
          <c:w val="0.74859365158570779"/>
          <c:h val="0.58522941576747356"/>
        </c:manualLayout>
      </c:layout>
      <c:barChart>
        <c:barDir val="col"/>
        <c:grouping val="stacked"/>
        <c:varyColors val="0"/>
        <c:ser>
          <c:idx val="3"/>
          <c:order val="1"/>
          <c:tx>
            <c:strRef>
              <c:f>'WtE-CCS_kWh'!$A$15</c:f>
              <c:strCache>
                <c:ptCount val="1"/>
                <c:pt idx="0">
                  <c:v>Direct fossil CO2</c:v>
                </c:pt>
              </c:strCache>
            </c:strRef>
          </c:tx>
          <c:spPr>
            <a:solidFill>
              <a:schemeClr val="tx1"/>
            </a:solidFill>
            <a:ln>
              <a:noFill/>
            </a:ln>
            <a:effectLst/>
          </c:spPr>
          <c:invertIfNegative val="0"/>
          <c:cat>
            <c:multiLvlStrRef>
              <c:f>'WtE-CCS_kWh'!$B$1:$H$2</c:f>
              <c:multiLvlStrCache>
                <c:ptCount val="7"/>
                <c:lvl>
                  <c:pt idx="0">
                    <c:v>Struthers 2022</c:v>
                  </c:pt>
                  <c:pt idx="1">
                    <c:v>Struthers 2022</c:v>
                  </c:pt>
                  <c:pt idx="2">
                    <c:v>Bisinella 2021</c:v>
                  </c:pt>
                  <c:pt idx="3">
                    <c:v>Bisinella 2021</c:v>
                  </c:pt>
                  <c:pt idx="4">
                    <c:v>Bisinella 2021</c:v>
                  </c:pt>
                  <c:pt idx="5">
                    <c:v>Bisinella 2022</c:v>
                  </c:pt>
                  <c:pt idx="6">
                    <c:v>Bisinella 2022</c:v>
                  </c:pt>
                </c:lvl>
                <c:lvl>
                  <c:pt idx="0">
                    <c:v>Power-only WtE with CCS</c:v>
                  </c:pt>
                  <c:pt idx="1">
                    <c:v>CHP WtE with CCS</c:v>
                  </c:pt>
                  <c:pt idx="2">
                    <c:v>F</c:v>
                  </c:pt>
                  <c:pt idx="3">
                    <c:v>G</c:v>
                  </c:pt>
                  <c:pt idx="4">
                    <c:v>H</c:v>
                  </c:pt>
                  <c:pt idx="5">
                    <c:v>Net Zero [WC2]</c:v>
                  </c:pt>
                  <c:pt idx="6">
                    <c:v>Net zero, lower T [WC2]</c:v>
                  </c:pt>
                </c:lvl>
              </c:multiLvlStrCache>
            </c:multiLvlStrRef>
          </c:cat>
          <c:val>
            <c:numRef>
              <c:f>'WtE-CCS_kWh'!$B$15:$H$15</c:f>
              <c:numCache>
                <c:formatCode>0.00</c:formatCode>
                <c:ptCount val="7"/>
                <c:pt idx="0" formatCode="0">
                  <c:v>2.3747966022915747</c:v>
                </c:pt>
                <c:pt idx="1">
                  <c:v>0.92968051146657815</c:v>
                </c:pt>
                <c:pt idx="2" formatCode="0">
                  <c:v>117.15481171548117</c:v>
                </c:pt>
                <c:pt idx="3" formatCode="0">
                  <c:v>23.653088042049934</c:v>
                </c:pt>
                <c:pt idx="4" formatCode="0">
                  <c:v>23.603240762422139</c:v>
                </c:pt>
                <c:pt idx="5" formatCode="0">
                  <c:v>13.582558009191795</c:v>
                </c:pt>
                <c:pt idx="6" formatCode="0">
                  <c:v>13.063681449004529</c:v>
                </c:pt>
              </c:numCache>
            </c:numRef>
          </c:val>
          <c:extLst>
            <c:ext xmlns:c16="http://schemas.microsoft.com/office/drawing/2014/chart" uri="{C3380CC4-5D6E-409C-BE32-E72D297353CC}">
              <c16:uniqueId val="{00000000-447A-4613-8F47-E17DB79BD637}"/>
            </c:ext>
          </c:extLst>
        </c:ser>
        <c:ser>
          <c:idx val="4"/>
          <c:order val="2"/>
          <c:tx>
            <c:strRef>
              <c:f>'WtE-CCS_kWh'!$A$16</c:f>
              <c:strCache>
                <c:ptCount val="1"/>
                <c:pt idx="0">
                  <c:v>Combustion indirect</c:v>
                </c:pt>
              </c:strCache>
            </c:strRef>
          </c:tx>
          <c:spPr>
            <a:solidFill>
              <a:schemeClr val="accent4">
                <a:lumMod val="50000"/>
                <a:lumOff val="50000"/>
              </a:schemeClr>
            </a:solidFill>
            <a:ln>
              <a:noFill/>
            </a:ln>
            <a:effectLst/>
          </c:spPr>
          <c:invertIfNegative val="0"/>
          <c:cat>
            <c:multiLvlStrRef>
              <c:f>'WtE-CCS_kWh'!$B$1:$H$2</c:f>
              <c:multiLvlStrCache>
                <c:ptCount val="7"/>
                <c:lvl>
                  <c:pt idx="0">
                    <c:v>Struthers 2022</c:v>
                  </c:pt>
                  <c:pt idx="1">
                    <c:v>Struthers 2022</c:v>
                  </c:pt>
                  <c:pt idx="2">
                    <c:v>Bisinella 2021</c:v>
                  </c:pt>
                  <c:pt idx="3">
                    <c:v>Bisinella 2021</c:v>
                  </c:pt>
                  <c:pt idx="4">
                    <c:v>Bisinella 2021</c:v>
                  </c:pt>
                  <c:pt idx="5">
                    <c:v>Bisinella 2022</c:v>
                  </c:pt>
                  <c:pt idx="6">
                    <c:v>Bisinella 2022</c:v>
                  </c:pt>
                </c:lvl>
                <c:lvl>
                  <c:pt idx="0">
                    <c:v>Power-only WtE with CCS</c:v>
                  </c:pt>
                  <c:pt idx="1">
                    <c:v>CHP WtE with CCS</c:v>
                  </c:pt>
                  <c:pt idx="2">
                    <c:v>F</c:v>
                  </c:pt>
                  <c:pt idx="3">
                    <c:v>G</c:v>
                  </c:pt>
                  <c:pt idx="4">
                    <c:v>H</c:v>
                  </c:pt>
                  <c:pt idx="5">
                    <c:v>Net Zero [WC2]</c:v>
                  </c:pt>
                  <c:pt idx="6">
                    <c:v>Net zero, lower T [WC2]</c:v>
                  </c:pt>
                </c:lvl>
              </c:multiLvlStrCache>
            </c:multiLvlStrRef>
          </c:cat>
          <c:val>
            <c:numRef>
              <c:f>'WtE-CCS_kWh'!$B$16:$H$16</c:f>
              <c:numCache>
                <c:formatCode>0.00</c:formatCode>
                <c:ptCount val="7"/>
                <c:pt idx="0" formatCode="0">
                  <c:v>33.894824232707016</c:v>
                </c:pt>
                <c:pt idx="1">
                  <c:v>13.269076390932067</c:v>
                </c:pt>
                <c:pt idx="2" formatCode="0">
                  <c:v>94.142259414225933</c:v>
                </c:pt>
                <c:pt idx="3" formatCode="0">
                  <c:v>19.006945748075839</c:v>
                </c:pt>
                <c:pt idx="4" formatCode="0">
                  <c:v>19.388376340561045</c:v>
                </c:pt>
                <c:pt idx="5" formatCode="0">
                  <c:v>14.033180136755968</c:v>
                </c:pt>
                <c:pt idx="6" formatCode="0">
                  <c:v>13.497089053403291</c:v>
                </c:pt>
              </c:numCache>
            </c:numRef>
          </c:val>
          <c:extLst>
            <c:ext xmlns:c16="http://schemas.microsoft.com/office/drawing/2014/chart" uri="{C3380CC4-5D6E-409C-BE32-E72D297353CC}">
              <c16:uniqueId val="{00000001-447A-4613-8F47-E17DB79BD637}"/>
            </c:ext>
          </c:extLst>
        </c:ser>
        <c:ser>
          <c:idx val="5"/>
          <c:order val="3"/>
          <c:tx>
            <c:strRef>
              <c:f>'WtE-CCS_kWh'!$A$17</c:f>
              <c:strCache>
                <c:ptCount val="1"/>
                <c:pt idx="0">
                  <c:v>APC operation</c:v>
                </c:pt>
              </c:strCache>
            </c:strRef>
          </c:tx>
          <c:spPr>
            <a:solidFill>
              <a:schemeClr val="accent6"/>
            </a:solidFill>
            <a:ln>
              <a:noFill/>
            </a:ln>
            <a:effectLst/>
          </c:spPr>
          <c:invertIfNegative val="0"/>
          <c:cat>
            <c:multiLvlStrRef>
              <c:f>'WtE-CCS_kWh'!$B$1:$H$2</c:f>
              <c:multiLvlStrCache>
                <c:ptCount val="7"/>
                <c:lvl>
                  <c:pt idx="0">
                    <c:v>Struthers 2022</c:v>
                  </c:pt>
                  <c:pt idx="1">
                    <c:v>Struthers 2022</c:v>
                  </c:pt>
                  <c:pt idx="2">
                    <c:v>Bisinella 2021</c:v>
                  </c:pt>
                  <c:pt idx="3">
                    <c:v>Bisinella 2021</c:v>
                  </c:pt>
                  <c:pt idx="4">
                    <c:v>Bisinella 2021</c:v>
                  </c:pt>
                  <c:pt idx="5">
                    <c:v>Bisinella 2022</c:v>
                  </c:pt>
                  <c:pt idx="6">
                    <c:v>Bisinella 2022</c:v>
                  </c:pt>
                </c:lvl>
                <c:lvl>
                  <c:pt idx="0">
                    <c:v>Power-only WtE with CCS</c:v>
                  </c:pt>
                  <c:pt idx="1">
                    <c:v>CHP WtE with CCS</c:v>
                  </c:pt>
                  <c:pt idx="2">
                    <c:v>F</c:v>
                  </c:pt>
                  <c:pt idx="3">
                    <c:v>G</c:v>
                  </c:pt>
                  <c:pt idx="4">
                    <c:v>H</c:v>
                  </c:pt>
                  <c:pt idx="5">
                    <c:v>Net Zero [WC2]</c:v>
                  </c:pt>
                  <c:pt idx="6">
                    <c:v>Net zero, lower T [WC2]</c:v>
                  </c:pt>
                </c:lvl>
              </c:multiLvlStrCache>
            </c:multiLvlStrRef>
          </c:cat>
          <c:val>
            <c:numRef>
              <c:f>'WtE-CCS_kWh'!$B$17:$H$17</c:f>
              <c:numCache>
                <c:formatCode>0.00</c:formatCode>
                <c:ptCount val="7"/>
                <c:pt idx="0" formatCode="0">
                  <c:v>13.968121833478625</c:v>
                </c:pt>
                <c:pt idx="1">
                  <c:v>5.4682117356261459</c:v>
                </c:pt>
                <c:pt idx="2" formatCode="0">
                  <c:v>0</c:v>
                </c:pt>
                <c:pt idx="3" formatCode="0">
                  <c:v>0</c:v>
                </c:pt>
                <c:pt idx="4" formatCode="0">
                  <c:v>0</c:v>
                </c:pt>
                <c:pt idx="5" formatCode="0">
                  <c:v>0.90124425512834883</c:v>
                </c:pt>
                <c:pt idx="6" formatCode="0">
                  <c:v>0.86681520879752738</c:v>
                </c:pt>
              </c:numCache>
            </c:numRef>
          </c:val>
          <c:extLst>
            <c:ext xmlns:c16="http://schemas.microsoft.com/office/drawing/2014/chart" uri="{C3380CC4-5D6E-409C-BE32-E72D297353CC}">
              <c16:uniqueId val="{00000002-447A-4613-8F47-E17DB79BD637}"/>
            </c:ext>
          </c:extLst>
        </c:ser>
        <c:ser>
          <c:idx val="6"/>
          <c:order val="4"/>
          <c:tx>
            <c:strRef>
              <c:f>'WtE-CCS_kWh'!$A$18</c:f>
              <c:strCache>
                <c:ptCount val="1"/>
                <c:pt idx="0">
                  <c:v>WtE plant</c:v>
                </c:pt>
              </c:strCache>
            </c:strRef>
          </c:tx>
          <c:spPr>
            <a:solidFill>
              <a:schemeClr val="accent4">
                <a:lumMod val="25000"/>
                <a:lumOff val="75000"/>
              </a:schemeClr>
            </a:solidFill>
            <a:ln w="25400">
              <a:noFill/>
            </a:ln>
            <a:effectLst/>
          </c:spPr>
          <c:invertIfNegative val="0"/>
          <c:cat>
            <c:multiLvlStrRef>
              <c:f>'WtE-CCS_kWh'!$B$1:$H$2</c:f>
              <c:multiLvlStrCache>
                <c:ptCount val="7"/>
                <c:lvl>
                  <c:pt idx="0">
                    <c:v>Struthers 2022</c:v>
                  </c:pt>
                  <c:pt idx="1">
                    <c:v>Struthers 2022</c:v>
                  </c:pt>
                  <c:pt idx="2">
                    <c:v>Bisinella 2021</c:v>
                  </c:pt>
                  <c:pt idx="3">
                    <c:v>Bisinella 2021</c:v>
                  </c:pt>
                  <c:pt idx="4">
                    <c:v>Bisinella 2021</c:v>
                  </c:pt>
                  <c:pt idx="5">
                    <c:v>Bisinella 2022</c:v>
                  </c:pt>
                  <c:pt idx="6">
                    <c:v>Bisinella 2022</c:v>
                  </c:pt>
                </c:lvl>
                <c:lvl>
                  <c:pt idx="0">
                    <c:v>Power-only WtE with CCS</c:v>
                  </c:pt>
                  <c:pt idx="1">
                    <c:v>CHP WtE with CCS</c:v>
                  </c:pt>
                  <c:pt idx="2">
                    <c:v>F</c:v>
                  </c:pt>
                  <c:pt idx="3">
                    <c:v>G</c:v>
                  </c:pt>
                  <c:pt idx="4">
                    <c:v>H</c:v>
                  </c:pt>
                  <c:pt idx="5">
                    <c:v>Net Zero [WC2]</c:v>
                  </c:pt>
                  <c:pt idx="6">
                    <c:v>Net zero, lower T [WC2]</c:v>
                  </c:pt>
                </c:lvl>
              </c:multiLvlStrCache>
            </c:multiLvlStrRef>
          </c:cat>
          <c:val>
            <c:numRef>
              <c:f>'WtE-CCS_kWh'!$B$18:$H$18</c:f>
              <c:numCache>
                <c:formatCode>0.00</c:formatCode>
                <c:ptCount val="7"/>
                <c:pt idx="0" formatCode="0">
                  <c:v>19.753989919061738</c:v>
                </c:pt>
                <c:pt idx="1">
                  <c:v>7.733251527199263</c:v>
                </c:pt>
                <c:pt idx="2" formatCode="0">
                  <c:v>0</c:v>
                </c:pt>
                <c:pt idx="3" formatCode="0">
                  <c:v>0</c:v>
                </c:pt>
                <c:pt idx="4" formatCode="0">
                  <c:v>0</c:v>
                </c:pt>
                <c:pt idx="5" formatCode="0">
                  <c:v>0</c:v>
                </c:pt>
                <c:pt idx="6" formatCode="0">
                  <c:v>0</c:v>
                </c:pt>
              </c:numCache>
            </c:numRef>
          </c:val>
          <c:extLst>
            <c:ext xmlns:c16="http://schemas.microsoft.com/office/drawing/2014/chart" uri="{C3380CC4-5D6E-409C-BE32-E72D297353CC}">
              <c16:uniqueId val="{00000003-447A-4613-8F47-E17DB79BD637}"/>
            </c:ext>
          </c:extLst>
        </c:ser>
        <c:ser>
          <c:idx val="7"/>
          <c:order val="5"/>
          <c:tx>
            <c:strRef>
              <c:f>'WtE-CCS_kWh'!$A$19</c:f>
              <c:strCache>
                <c:ptCount val="1"/>
                <c:pt idx="0">
                  <c:v>CCS operation</c:v>
                </c:pt>
              </c:strCache>
            </c:strRef>
          </c:tx>
          <c:spPr>
            <a:solidFill>
              <a:schemeClr val="accent3">
                <a:lumMod val="75000"/>
              </a:schemeClr>
            </a:solidFill>
            <a:ln>
              <a:noFill/>
            </a:ln>
            <a:effectLst/>
          </c:spPr>
          <c:invertIfNegative val="0"/>
          <c:cat>
            <c:multiLvlStrRef>
              <c:f>'WtE-CCS_kWh'!$B$1:$H$2</c:f>
              <c:multiLvlStrCache>
                <c:ptCount val="7"/>
                <c:lvl>
                  <c:pt idx="0">
                    <c:v>Struthers 2022</c:v>
                  </c:pt>
                  <c:pt idx="1">
                    <c:v>Struthers 2022</c:v>
                  </c:pt>
                  <c:pt idx="2">
                    <c:v>Bisinella 2021</c:v>
                  </c:pt>
                  <c:pt idx="3">
                    <c:v>Bisinella 2021</c:v>
                  </c:pt>
                  <c:pt idx="4">
                    <c:v>Bisinella 2021</c:v>
                  </c:pt>
                  <c:pt idx="5">
                    <c:v>Bisinella 2022</c:v>
                  </c:pt>
                  <c:pt idx="6">
                    <c:v>Bisinella 2022</c:v>
                  </c:pt>
                </c:lvl>
                <c:lvl>
                  <c:pt idx="0">
                    <c:v>Power-only WtE with CCS</c:v>
                  </c:pt>
                  <c:pt idx="1">
                    <c:v>CHP WtE with CCS</c:v>
                  </c:pt>
                  <c:pt idx="2">
                    <c:v>F</c:v>
                  </c:pt>
                  <c:pt idx="3">
                    <c:v>G</c:v>
                  </c:pt>
                  <c:pt idx="4">
                    <c:v>H</c:v>
                  </c:pt>
                  <c:pt idx="5">
                    <c:v>Net Zero [WC2]</c:v>
                  </c:pt>
                  <c:pt idx="6">
                    <c:v>Net zero, lower T [WC2]</c:v>
                  </c:pt>
                </c:lvl>
              </c:multiLvlStrCache>
            </c:multiLvlStrRef>
          </c:cat>
          <c:val>
            <c:numRef>
              <c:f>'WtE-CCS_kWh'!$B$19:$H$19</c:f>
              <c:numCache>
                <c:formatCode>0.00</c:formatCode>
                <c:ptCount val="7"/>
                <c:pt idx="0" formatCode="0">
                  <c:v>36.915133729621481</c:v>
                </c:pt>
                <c:pt idx="1">
                  <c:v>14.45146096869729</c:v>
                </c:pt>
                <c:pt idx="2" formatCode="0">
                  <c:v>121.33891213389121</c:v>
                </c:pt>
                <c:pt idx="3" formatCode="0">
                  <c:v>24.497841186408859</c:v>
                </c:pt>
                <c:pt idx="4" formatCode="0">
                  <c:v>24.446213646794359</c:v>
                </c:pt>
                <c:pt idx="5" formatCode="0">
                  <c:v>30.907969958524831</c:v>
                </c:pt>
                <c:pt idx="6" formatCode="0">
                  <c:v>29.47818586933084</c:v>
                </c:pt>
              </c:numCache>
            </c:numRef>
          </c:val>
          <c:extLst>
            <c:ext xmlns:c16="http://schemas.microsoft.com/office/drawing/2014/chart" uri="{C3380CC4-5D6E-409C-BE32-E72D297353CC}">
              <c16:uniqueId val="{00000004-447A-4613-8F47-E17DB79BD637}"/>
            </c:ext>
          </c:extLst>
        </c:ser>
        <c:ser>
          <c:idx val="8"/>
          <c:order val="6"/>
          <c:tx>
            <c:strRef>
              <c:f>'WtE-CCS_kWh'!$A$20</c:f>
              <c:strCache>
                <c:ptCount val="1"/>
                <c:pt idx="0">
                  <c:v>CCS infrastructure</c:v>
                </c:pt>
              </c:strCache>
            </c:strRef>
          </c:tx>
          <c:spPr>
            <a:solidFill>
              <a:schemeClr val="accent3">
                <a:lumMod val="40000"/>
                <a:lumOff val="60000"/>
              </a:schemeClr>
            </a:solidFill>
            <a:ln>
              <a:noFill/>
            </a:ln>
            <a:effectLst/>
          </c:spPr>
          <c:invertIfNegative val="0"/>
          <c:cat>
            <c:multiLvlStrRef>
              <c:f>'WtE-CCS_kWh'!$B$1:$H$2</c:f>
              <c:multiLvlStrCache>
                <c:ptCount val="7"/>
                <c:lvl>
                  <c:pt idx="0">
                    <c:v>Struthers 2022</c:v>
                  </c:pt>
                  <c:pt idx="1">
                    <c:v>Struthers 2022</c:v>
                  </c:pt>
                  <c:pt idx="2">
                    <c:v>Bisinella 2021</c:v>
                  </c:pt>
                  <c:pt idx="3">
                    <c:v>Bisinella 2021</c:v>
                  </c:pt>
                  <c:pt idx="4">
                    <c:v>Bisinella 2021</c:v>
                  </c:pt>
                  <c:pt idx="5">
                    <c:v>Bisinella 2022</c:v>
                  </c:pt>
                  <c:pt idx="6">
                    <c:v>Bisinella 2022</c:v>
                  </c:pt>
                </c:lvl>
                <c:lvl>
                  <c:pt idx="0">
                    <c:v>Power-only WtE with CCS</c:v>
                  </c:pt>
                  <c:pt idx="1">
                    <c:v>CHP WtE with CCS</c:v>
                  </c:pt>
                  <c:pt idx="2">
                    <c:v>F</c:v>
                  </c:pt>
                  <c:pt idx="3">
                    <c:v>G</c:v>
                  </c:pt>
                  <c:pt idx="4">
                    <c:v>H</c:v>
                  </c:pt>
                  <c:pt idx="5">
                    <c:v>Net Zero [WC2]</c:v>
                  </c:pt>
                  <c:pt idx="6">
                    <c:v>Net zero, lower T [WC2]</c:v>
                  </c:pt>
                </c:lvl>
              </c:multiLvlStrCache>
            </c:multiLvlStrRef>
          </c:cat>
          <c:val>
            <c:numRef>
              <c:f>'WtE-CCS_kWh'!$B$20:$H$20</c:f>
              <c:numCache>
                <c:formatCode>0.00</c:formatCode>
                <c:ptCount val="7"/>
                <c:pt idx="0" formatCode="0">
                  <c:v>1.6222235590253746</c:v>
                </c:pt>
                <c:pt idx="1">
                  <c:v>0.63506475738281953</c:v>
                </c:pt>
                <c:pt idx="2" formatCode="0">
                  <c:v>0</c:v>
                </c:pt>
                <c:pt idx="3" formatCode="0">
                  <c:v>0</c:v>
                </c:pt>
                <c:pt idx="4" formatCode="0">
                  <c:v>0</c:v>
                </c:pt>
                <c:pt idx="5" formatCode="0">
                  <c:v>0</c:v>
                </c:pt>
                <c:pt idx="6" formatCode="0">
                  <c:v>0</c:v>
                </c:pt>
              </c:numCache>
            </c:numRef>
          </c:val>
          <c:extLst>
            <c:ext xmlns:c16="http://schemas.microsoft.com/office/drawing/2014/chart" uri="{C3380CC4-5D6E-409C-BE32-E72D297353CC}">
              <c16:uniqueId val="{00000005-447A-4613-8F47-E17DB79BD637}"/>
            </c:ext>
          </c:extLst>
        </c:ser>
        <c:ser>
          <c:idx val="11"/>
          <c:order val="7"/>
          <c:tx>
            <c:strRef>
              <c:f>'WtE-CCS_kWh'!$A$23</c:f>
              <c:strCache>
                <c:ptCount val="1"/>
                <c:pt idx="0">
                  <c:v>Stored biogenic CO2</c:v>
                </c:pt>
              </c:strCache>
            </c:strRef>
          </c:tx>
          <c:spPr>
            <a:solidFill>
              <a:schemeClr val="accent3"/>
            </a:solidFill>
            <a:ln>
              <a:noFill/>
            </a:ln>
            <a:effectLst/>
          </c:spPr>
          <c:invertIfNegative val="0"/>
          <c:cat>
            <c:multiLvlStrRef>
              <c:f>'WtE-CCS_kWh'!$B$1:$H$2</c:f>
              <c:multiLvlStrCache>
                <c:ptCount val="7"/>
                <c:lvl>
                  <c:pt idx="0">
                    <c:v>Struthers 2022</c:v>
                  </c:pt>
                  <c:pt idx="1">
                    <c:v>Struthers 2022</c:v>
                  </c:pt>
                  <c:pt idx="2">
                    <c:v>Bisinella 2021</c:v>
                  </c:pt>
                  <c:pt idx="3">
                    <c:v>Bisinella 2021</c:v>
                  </c:pt>
                  <c:pt idx="4">
                    <c:v>Bisinella 2021</c:v>
                  </c:pt>
                  <c:pt idx="5">
                    <c:v>Bisinella 2022</c:v>
                  </c:pt>
                  <c:pt idx="6">
                    <c:v>Bisinella 2022</c:v>
                  </c:pt>
                </c:lvl>
                <c:lvl>
                  <c:pt idx="0">
                    <c:v>Power-only WtE with CCS</c:v>
                  </c:pt>
                  <c:pt idx="1">
                    <c:v>CHP WtE with CCS</c:v>
                  </c:pt>
                  <c:pt idx="2">
                    <c:v>F</c:v>
                  </c:pt>
                  <c:pt idx="3">
                    <c:v>G</c:v>
                  </c:pt>
                  <c:pt idx="4">
                    <c:v>H</c:v>
                  </c:pt>
                  <c:pt idx="5">
                    <c:v>Net Zero [WC2]</c:v>
                  </c:pt>
                  <c:pt idx="6">
                    <c:v>Net zero, lower T [WC2]</c:v>
                  </c:pt>
                </c:lvl>
              </c:multiLvlStrCache>
            </c:multiLvlStrRef>
          </c:cat>
          <c:val>
            <c:numRef>
              <c:f>'WtE-CCS_kWh'!$B$23:$H$23</c:f>
              <c:numCache>
                <c:formatCode>0.00</c:formatCode>
                <c:ptCount val="7"/>
                <c:pt idx="0" formatCode="0">
                  <c:v>-1152.5167616970102</c:v>
                </c:pt>
                <c:pt idx="1">
                  <c:v>-451.18490208987026</c:v>
                </c:pt>
                <c:pt idx="2" formatCode="0">
                  <c:v>-1025.1046025104602</c:v>
                </c:pt>
                <c:pt idx="3" formatCode="0">
                  <c:v>-206.96452036793693</c:v>
                </c:pt>
                <c:pt idx="4" formatCode="0">
                  <c:v>-206.52835667119373</c:v>
                </c:pt>
                <c:pt idx="5" formatCode="0">
                  <c:v>-179.11557000336288</c:v>
                </c:pt>
                <c:pt idx="6" formatCode="0">
                  <c:v>-172.27305397829369</c:v>
                </c:pt>
              </c:numCache>
            </c:numRef>
          </c:val>
          <c:extLst>
            <c:ext xmlns:c16="http://schemas.microsoft.com/office/drawing/2014/chart" uri="{C3380CC4-5D6E-409C-BE32-E72D297353CC}">
              <c16:uniqueId val="{00000006-447A-4613-8F47-E17DB79BD637}"/>
            </c:ext>
          </c:extLst>
        </c:ser>
        <c:ser>
          <c:idx val="12"/>
          <c:order val="8"/>
          <c:tx>
            <c:strRef>
              <c:f>'WtE-CCS_kWh'!$A$25</c:f>
              <c:strCache>
                <c:ptCount val="1"/>
                <c:pt idx="0">
                  <c:v>Landfill</c:v>
                </c:pt>
              </c:strCache>
            </c:strRef>
          </c:tx>
          <c:spPr>
            <a:solidFill>
              <a:schemeClr val="accent1"/>
            </a:solidFill>
            <a:ln>
              <a:noFill/>
            </a:ln>
            <a:effectLst/>
          </c:spPr>
          <c:invertIfNegative val="0"/>
          <c:cat>
            <c:multiLvlStrRef>
              <c:f>'WtE-CCS_kWh'!$B$1:$H$2</c:f>
              <c:multiLvlStrCache>
                <c:ptCount val="7"/>
                <c:lvl>
                  <c:pt idx="0">
                    <c:v>Struthers 2022</c:v>
                  </c:pt>
                  <c:pt idx="1">
                    <c:v>Struthers 2022</c:v>
                  </c:pt>
                  <c:pt idx="2">
                    <c:v>Bisinella 2021</c:v>
                  </c:pt>
                  <c:pt idx="3">
                    <c:v>Bisinella 2021</c:v>
                  </c:pt>
                  <c:pt idx="4">
                    <c:v>Bisinella 2021</c:v>
                  </c:pt>
                  <c:pt idx="5">
                    <c:v>Bisinella 2022</c:v>
                  </c:pt>
                  <c:pt idx="6">
                    <c:v>Bisinella 2022</c:v>
                  </c:pt>
                </c:lvl>
                <c:lvl>
                  <c:pt idx="0">
                    <c:v>Power-only WtE with CCS</c:v>
                  </c:pt>
                  <c:pt idx="1">
                    <c:v>CHP WtE with CCS</c:v>
                  </c:pt>
                  <c:pt idx="2">
                    <c:v>F</c:v>
                  </c:pt>
                  <c:pt idx="3">
                    <c:v>G</c:v>
                  </c:pt>
                  <c:pt idx="4">
                    <c:v>H</c:v>
                  </c:pt>
                  <c:pt idx="5">
                    <c:v>Net Zero [WC2]</c:v>
                  </c:pt>
                  <c:pt idx="6">
                    <c:v>Net zero, lower T [WC2]</c:v>
                  </c:pt>
                </c:lvl>
              </c:multiLvlStrCache>
            </c:multiLvlStrRef>
          </c:cat>
          <c:val>
            <c:numRef>
              <c:f>'WtE-CCS_kWh'!$B$25:$H$25</c:f>
              <c:numCache>
                <c:formatCode>0</c:formatCode>
                <c:ptCount val="7"/>
                <c:pt idx="0">
                  <c:v>-1606.9396703398663</c:v>
                </c:pt>
                <c:pt idx="1">
                  <c:v>-629.0814519339948</c:v>
                </c:pt>
                <c:pt idx="2">
                  <c:v>-1557.1768619246861</c:v>
                </c:pt>
                <c:pt idx="3">
                  <c:v>-314.3877820536888</c:v>
                </c:pt>
                <c:pt idx="4">
                  <c:v>-313.72523111506581</c:v>
                </c:pt>
                <c:pt idx="5">
                  <c:v>-250.30732204909768</c:v>
                </c:pt>
                <c:pt idx="6">
                  <c:v>-240.74516135987926</c:v>
                </c:pt>
              </c:numCache>
            </c:numRef>
          </c:val>
          <c:extLst>
            <c:ext xmlns:c16="http://schemas.microsoft.com/office/drawing/2014/chart" uri="{C3380CC4-5D6E-409C-BE32-E72D297353CC}">
              <c16:uniqueId val="{00000007-447A-4613-8F47-E17DB79BD637}"/>
            </c:ext>
          </c:extLst>
        </c:ser>
        <c:ser>
          <c:idx val="14"/>
          <c:order val="9"/>
          <c:tx>
            <c:strRef>
              <c:f>'WtE-CCS_kWh'!$A$24</c:f>
              <c:strCache>
                <c:ptCount val="1"/>
                <c:pt idx="0">
                  <c:v>Metal recovery</c:v>
                </c:pt>
              </c:strCache>
            </c:strRef>
          </c:tx>
          <c:spPr>
            <a:solidFill>
              <a:schemeClr val="accent2"/>
            </a:solidFill>
            <a:ln>
              <a:noFill/>
            </a:ln>
            <a:effectLst/>
          </c:spPr>
          <c:invertIfNegative val="0"/>
          <c:cat>
            <c:multiLvlStrRef>
              <c:f>'WtE-CCS_kWh'!$B$1:$H$2</c:f>
              <c:multiLvlStrCache>
                <c:ptCount val="7"/>
                <c:lvl>
                  <c:pt idx="0">
                    <c:v>Struthers 2022</c:v>
                  </c:pt>
                  <c:pt idx="1">
                    <c:v>Struthers 2022</c:v>
                  </c:pt>
                  <c:pt idx="2">
                    <c:v>Bisinella 2021</c:v>
                  </c:pt>
                  <c:pt idx="3">
                    <c:v>Bisinella 2021</c:v>
                  </c:pt>
                  <c:pt idx="4">
                    <c:v>Bisinella 2021</c:v>
                  </c:pt>
                  <c:pt idx="5">
                    <c:v>Bisinella 2022</c:v>
                  </c:pt>
                  <c:pt idx="6">
                    <c:v>Bisinella 2022</c:v>
                  </c:pt>
                </c:lvl>
                <c:lvl>
                  <c:pt idx="0">
                    <c:v>Power-only WtE with CCS</c:v>
                  </c:pt>
                  <c:pt idx="1">
                    <c:v>CHP WtE with CCS</c:v>
                  </c:pt>
                  <c:pt idx="2">
                    <c:v>F</c:v>
                  </c:pt>
                  <c:pt idx="3">
                    <c:v>G</c:v>
                  </c:pt>
                  <c:pt idx="4">
                    <c:v>H</c:v>
                  </c:pt>
                  <c:pt idx="5">
                    <c:v>Net Zero [WC2]</c:v>
                  </c:pt>
                  <c:pt idx="6">
                    <c:v>Net zero, lower T [WC2]</c:v>
                  </c:pt>
                </c:lvl>
              </c:multiLvlStrCache>
            </c:multiLvlStrRef>
          </c:cat>
          <c:val>
            <c:numRef>
              <c:f>'WtE-CCS_kWh'!$B$24:$H$24</c:f>
              <c:numCache>
                <c:formatCode>0.00</c:formatCode>
                <c:ptCount val="7"/>
                <c:pt idx="0" formatCode="0">
                  <c:v>-107.72940950395416</c:v>
                </c:pt>
                <c:pt idx="1">
                  <c:v>-42.173688656529308</c:v>
                </c:pt>
                <c:pt idx="2" formatCode="0">
                  <c:v>-131.79916317991632</c:v>
                </c:pt>
                <c:pt idx="3" formatCode="0">
                  <c:v>-26.609724047306173</c:v>
                </c:pt>
                <c:pt idx="4" formatCode="0">
                  <c:v>-26.553645857724909</c:v>
                </c:pt>
                <c:pt idx="5" formatCode="0">
                  <c:v>-15.079027014908643</c:v>
                </c:pt>
                <c:pt idx="6" formatCode="0">
                  <c:v>-14.502982821821318</c:v>
                </c:pt>
              </c:numCache>
            </c:numRef>
          </c:val>
          <c:extLst>
            <c:ext xmlns:c16="http://schemas.microsoft.com/office/drawing/2014/chart" uri="{C3380CC4-5D6E-409C-BE32-E72D297353CC}">
              <c16:uniqueId val="{00000008-447A-4613-8F47-E17DB79BD637}"/>
            </c:ext>
          </c:extLst>
        </c:ser>
        <c:dLbls>
          <c:showLegendKey val="0"/>
          <c:showVal val="0"/>
          <c:showCatName val="0"/>
          <c:showSerName val="0"/>
          <c:showPercent val="0"/>
          <c:showBubbleSize val="0"/>
        </c:dLbls>
        <c:gapWidth val="150"/>
        <c:overlap val="100"/>
        <c:axId val="225756912"/>
        <c:axId val="225757328"/>
        <c:extLst>
          <c:ext xmlns:c15="http://schemas.microsoft.com/office/drawing/2012/chart" uri="{02D57815-91ED-43cb-92C2-25804820EDAC}">
            <c15:filteredBarSeries>
              <c15:ser>
                <c:idx val="2"/>
                <c:order val="0"/>
                <c:tx>
                  <c:strRef>
                    <c:extLst>
                      <c:ext uri="{02D57815-91ED-43cb-92C2-25804820EDAC}">
                        <c15:formulaRef>
                          <c15:sqref>'WtE-CCS_kWh'!$A$14</c15:sqref>
                        </c15:formulaRef>
                      </c:ext>
                    </c:extLst>
                    <c:strCache>
                      <c:ptCount val="1"/>
                      <c:pt idx="0">
                        <c:v>Direct biogenic CO2</c:v>
                      </c:pt>
                    </c:strCache>
                  </c:strRef>
                </c:tx>
                <c:spPr>
                  <a:solidFill>
                    <a:schemeClr val="accent2"/>
                  </a:solidFill>
                  <a:ln>
                    <a:noFill/>
                  </a:ln>
                  <a:effectLst/>
                </c:spPr>
                <c:invertIfNegative val="0"/>
                <c:cat>
                  <c:multiLvlStrRef>
                    <c:extLst>
                      <c:ext uri="{02D57815-91ED-43cb-92C2-25804820EDAC}">
                        <c15:formulaRef>
                          <c15:sqref>'WtE-CCS_kWh'!$B$1:$H$2</c15:sqref>
                        </c15:formulaRef>
                      </c:ext>
                    </c:extLst>
                    <c:multiLvlStrCache>
                      <c:ptCount val="7"/>
                      <c:lvl>
                        <c:pt idx="0">
                          <c:v>Struthers 2022</c:v>
                        </c:pt>
                        <c:pt idx="1">
                          <c:v>Struthers 2022</c:v>
                        </c:pt>
                        <c:pt idx="2">
                          <c:v>Bisinella 2021</c:v>
                        </c:pt>
                        <c:pt idx="3">
                          <c:v>Bisinella 2021</c:v>
                        </c:pt>
                        <c:pt idx="4">
                          <c:v>Bisinella 2021</c:v>
                        </c:pt>
                        <c:pt idx="5">
                          <c:v>Bisinella 2022</c:v>
                        </c:pt>
                        <c:pt idx="6">
                          <c:v>Bisinella 2022</c:v>
                        </c:pt>
                      </c:lvl>
                      <c:lvl>
                        <c:pt idx="0">
                          <c:v>Power-only WtE with CCS</c:v>
                        </c:pt>
                        <c:pt idx="1">
                          <c:v>CHP WtE with CCS</c:v>
                        </c:pt>
                        <c:pt idx="2">
                          <c:v>F</c:v>
                        </c:pt>
                        <c:pt idx="3">
                          <c:v>G</c:v>
                        </c:pt>
                        <c:pt idx="4">
                          <c:v>H</c:v>
                        </c:pt>
                        <c:pt idx="5">
                          <c:v>Net Zero [WC2]</c:v>
                        </c:pt>
                        <c:pt idx="6">
                          <c:v>Net zero, lower T [WC2]</c:v>
                        </c:pt>
                      </c:lvl>
                    </c:multiLvlStrCache>
                  </c:multiLvlStrRef>
                </c:cat>
                <c:val>
                  <c:numRef>
                    <c:extLst>
                      <c:ext uri="{02D57815-91ED-43cb-92C2-25804820EDAC}">
                        <c15:formulaRef>
                          <c15:sqref>'WtE-CCS_kWh'!$B$14:$H$14</c15:sqref>
                        </c15:formulaRef>
                      </c:ext>
                    </c:extLst>
                    <c:numCache>
                      <c:formatCode>0.00</c:formatCode>
                      <c:ptCount val="7"/>
                      <c:pt idx="0" formatCode="0">
                        <c:v>0</c:v>
                      </c:pt>
                      <c:pt idx="1">
                        <c:v>0</c:v>
                      </c:pt>
                      <c:pt idx="2" formatCode="0">
                        <c:v>0</c:v>
                      </c:pt>
                      <c:pt idx="3" formatCode="0">
                        <c:v>0</c:v>
                      </c:pt>
                      <c:pt idx="4" formatCode="0">
                        <c:v>0</c:v>
                      </c:pt>
                      <c:pt idx="5" formatCode="0">
                        <c:v>0</c:v>
                      </c:pt>
                      <c:pt idx="6" formatCode="0">
                        <c:v>0</c:v>
                      </c:pt>
                    </c:numCache>
                  </c:numRef>
                </c:val>
                <c:extLst>
                  <c:ext xmlns:c16="http://schemas.microsoft.com/office/drawing/2014/chart" uri="{C3380CC4-5D6E-409C-BE32-E72D297353CC}">
                    <c16:uniqueId val="{0000000B-447A-4613-8F47-E17DB79BD637}"/>
                  </c:ext>
                </c:extLst>
              </c15:ser>
            </c15:filteredBarSeries>
          </c:ext>
        </c:extLst>
      </c:barChart>
      <c:scatterChart>
        <c:scatterStyle val="lineMarker"/>
        <c:varyColors val="0"/>
        <c:ser>
          <c:idx val="0"/>
          <c:order val="10"/>
          <c:tx>
            <c:strRef>
              <c:f>'WtE-CCS_kWh'!$A$28</c:f>
              <c:strCache>
                <c:ptCount val="1"/>
                <c:pt idx="0">
                  <c:v>NET</c:v>
                </c:pt>
              </c:strCache>
            </c:strRef>
          </c:tx>
          <c:spPr>
            <a:ln w="25400" cap="rnd">
              <a:noFill/>
              <a:round/>
            </a:ln>
            <a:effectLst/>
          </c:spPr>
          <c:marker>
            <c:symbol val="diamond"/>
            <c:size val="8"/>
            <c:spPr>
              <a:solidFill>
                <a:schemeClr val="accent6"/>
              </a:solidFill>
              <a:ln w="9525">
                <a:solidFill>
                  <a:schemeClr val="accent1"/>
                </a:solidFill>
              </a:ln>
              <a:effectLst/>
            </c:spPr>
          </c:marker>
          <c:xVal>
            <c:multiLvlStrRef>
              <c:f>'WtE-CCS_kWh'!$B$1:$H$2</c:f>
              <c:multiLvlStrCache>
                <c:ptCount val="7"/>
                <c:lvl>
                  <c:pt idx="0">
                    <c:v>Struthers 2022</c:v>
                  </c:pt>
                  <c:pt idx="1">
                    <c:v>Struthers 2022</c:v>
                  </c:pt>
                  <c:pt idx="2">
                    <c:v>Bisinella 2021</c:v>
                  </c:pt>
                  <c:pt idx="3">
                    <c:v>Bisinella 2021</c:v>
                  </c:pt>
                  <c:pt idx="4">
                    <c:v>Bisinella 2021</c:v>
                  </c:pt>
                  <c:pt idx="5">
                    <c:v>Bisinella 2022</c:v>
                  </c:pt>
                  <c:pt idx="6">
                    <c:v>Bisinella 2022</c:v>
                  </c:pt>
                </c:lvl>
                <c:lvl>
                  <c:pt idx="0">
                    <c:v>Power-only WtE with CCS</c:v>
                  </c:pt>
                  <c:pt idx="1">
                    <c:v>CHP WtE with CCS</c:v>
                  </c:pt>
                  <c:pt idx="2">
                    <c:v>F</c:v>
                  </c:pt>
                  <c:pt idx="3">
                    <c:v>G</c:v>
                  </c:pt>
                  <c:pt idx="4">
                    <c:v>H</c:v>
                  </c:pt>
                  <c:pt idx="5">
                    <c:v>Net Zero [WC2]</c:v>
                  </c:pt>
                  <c:pt idx="6">
                    <c:v>Net zero, lower T [WC2]</c:v>
                  </c:pt>
                </c:lvl>
              </c:multiLvlStrCache>
            </c:multiLvlStrRef>
          </c:xVal>
          <c:yVal>
            <c:numRef>
              <c:f>'WtE-CCS_kWh'!$B$28:$H$28</c:f>
              <c:numCache>
                <c:formatCode>0</c:formatCode>
                <c:ptCount val="7"/>
                <c:pt idx="0">
                  <c:v>-2758.6567516646446</c:v>
                </c:pt>
                <c:pt idx="1">
                  <c:v>-1079.9532967890902</c:v>
                </c:pt>
                <c:pt idx="2">
                  <c:v>-2381.4446443514644</c:v>
                </c:pt>
                <c:pt idx="3">
                  <c:v>-480.8041514923973</c:v>
                </c:pt>
                <c:pt idx="4">
                  <c:v>-479.36940289420693</c:v>
                </c:pt>
                <c:pt idx="5">
                  <c:v>-385.07696670776824</c:v>
                </c:pt>
                <c:pt idx="6">
                  <c:v>-370.61542657945807</c:v>
                </c:pt>
              </c:numCache>
            </c:numRef>
          </c:yVal>
          <c:smooth val="0"/>
          <c:extLst>
            <c:ext xmlns:c16="http://schemas.microsoft.com/office/drawing/2014/chart" uri="{C3380CC4-5D6E-409C-BE32-E72D297353CC}">
              <c16:uniqueId val="{00000009-447A-4613-8F47-E17DB79BD637}"/>
            </c:ext>
          </c:extLst>
        </c:ser>
        <c:dLbls>
          <c:showLegendKey val="0"/>
          <c:showVal val="0"/>
          <c:showCatName val="0"/>
          <c:showSerName val="0"/>
          <c:showPercent val="0"/>
          <c:showBubbleSize val="0"/>
        </c:dLbls>
        <c:axId val="225756912"/>
        <c:axId val="225757328"/>
      </c:scatterChart>
      <c:scatterChart>
        <c:scatterStyle val="lineMarker"/>
        <c:varyColors val="0"/>
        <c:ser>
          <c:idx val="1"/>
          <c:order val="11"/>
          <c:tx>
            <c:v> </c:v>
          </c:tx>
          <c:spPr>
            <a:ln w="25400" cap="rnd">
              <a:noFill/>
              <a:round/>
            </a:ln>
            <a:effectLst/>
          </c:spPr>
          <c:marker>
            <c:symbol val="none"/>
          </c:marker>
          <c:xVal>
            <c:multiLvlStrRef>
              <c:f>'WtE-CCS_GJ'!$B$1:$H$2</c:f>
              <c:multiLvlStrCache>
                <c:ptCount val="7"/>
                <c:lvl>
                  <c:pt idx="0">
                    <c:v>Struthers 2022</c:v>
                  </c:pt>
                  <c:pt idx="1">
                    <c:v>Struthers 2022</c:v>
                  </c:pt>
                  <c:pt idx="2">
                    <c:v>Bisinella 2021</c:v>
                  </c:pt>
                  <c:pt idx="3">
                    <c:v>Bisinella 2021</c:v>
                  </c:pt>
                  <c:pt idx="4">
                    <c:v>Bisinella 2021</c:v>
                  </c:pt>
                  <c:pt idx="5">
                    <c:v>Bisinella 2022</c:v>
                  </c:pt>
                  <c:pt idx="6">
                    <c:v>Bisinella 2022</c:v>
                  </c:pt>
                </c:lvl>
                <c:lvl>
                  <c:pt idx="0">
                    <c:v>Power-only WtE with CCS</c:v>
                  </c:pt>
                  <c:pt idx="1">
                    <c:v>CHP WtE with CCS</c:v>
                  </c:pt>
                  <c:pt idx="2">
                    <c:v>F</c:v>
                  </c:pt>
                  <c:pt idx="3">
                    <c:v>G</c:v>
                  </c:pt>
                  <c:pt idx="4">
                    <c:v>H</c:v>
                  </c:pt>
                  <c:pt idx="5">
                    <c:v>Net Zero [WC2]</c:v>
                  </c:pt>
                  <c:pt idx="6">
                    <c:v>Net zero, lower T [WC2]</c:v>
                  </c:pt>
                </c:lvl>
              </c:multiLvlStrCache>
            </c:multiLvlStrRef>
          </c:xVal>
          <c:yVal>
            <c:numRef>
              <c:f>'WtE-CCS_GJ'!$B$28:$H$28</c:f>
              <c:numCache>
                <c:formatCode>0</c:formatCode>
                <c:ptCount val="7"/>
                <c:pt idx="0" formatCode="0.00">
                  <c:v>-766.29354212906799</c:v>
                </c:pt>
                <c:pt idx="1">
                  <c:v>-299.98702688585837</c:v>
                </c:pt>
                <c:pt idx="2">
                  <c:v>-661.51240120874024</c:v>
                </c:pt>
                <c:pt idx="3">
                  <c:v>-133.55670874788811</c:v>
                </c:pt>
                <c:pt idx="4">
                  <c:v>-133.15816747061302</c:v>
                </c:pt>
                <c:pt idx="5">
                  <c:v>-106.96582408549116</c:v>
                </c:pt>
                <c:pt idx="6">
                  <c:v>-102.94872960540503</c:v>
                </c:pt>
              </c:numCache>
            </c:numRef>
          </c:yVal>
          <c:smooth val="0"/>
          <c:extLst>
            <c:ext xmlns:c16="http://schemas.microsoft.com/office/drawing/2014/chart" uri="{C3380CC4-5D6E-409C-BE32-E72D297353CC}">
              <c16:uniqueId val="{0000000A-447A-4613-8F47-E17DB79BD637}"/>
            </c:ext>
          </c:extLst>
        </c:ser>
        <c:dLbls>
          <c:showLegendKey val="0"/>
          <c:showVal val="0"/>
          <c:showCatName val="0"/>
          <c:showSerName val="0"/>
          <c:showPercent val="0"/>
          <c:showBubbleSize val="0"/>
        </c:dLbls>
        <c:axId val="448252392"/>
        <c:axId val="448250424"/>
      </c:scatterChart>
      <c:catAx>
        <c:axId val="2257569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25757328"/>
        <c:crossesAt val="-3000"/>
        <c:auto val="1"/>
        <c:lblAlgn val="ctr"/>
        <c:lblOffset val="100"/>
        <c:noMultiLvlLbl val="0"/>
      </c:catAx>
      <c:valAx>
        <c:axId val="225757328"/>
        <c:scaling>
          <c:orientation val="minMax"/>
          <c:min val="-3000"/>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GHG emissions (g CO</a:t>
                </a:r>
                <a:r>
                  <a:rPr lang="en-US" sz="1400" b="1" baseline="-25000" dirty="0"/>
                  <a:t>2</a:t>
                </a:r>
                <a:r>
                  <a:rPr lang="en-US" sz="1400" b="1" dirty="0"/>
                  <a:t>eq/kWh)</a:t>
                </a:r>
              </a:p>
            </c:rich>
          </c:tx>
          <c:layout>
            <c:manualLayout>
              <c:xMode val="edge"/>
              <c:yMode val="edge"/>
              <c:x val="2.599053839087374E-2"/>
              <c:y val="0.1267539893690662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cross"/>
        <c:minorTickMark val="none"/>
        <c:tickLblPos val="nextTo"/>
        <c:spPr>
          <a:noFill/>
          <a:ln w="12700">
            <a:solidFill>
              <a:schemeClr val="tx1"/>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25756912"/>
        <c:crosses val="autoZero"/>
        <c:crossBetween val="between"/>
      </c:valAx>
      <c:valAx>
        <c:axId val="448250424"/>
        <c:scaling>
          <c:orientation val="minMax"/>
          <c:max val="138.88888888889005"/>
          <c:min val="-833.33333333333337"/>
        </c:scaling>
        <c:delete val="0"/>
        <c:axPos val="r"/>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a:t>GHG emissions (kg CO2eq/GJ)</a:t>
                </a:r>
              </a:p>
            </c:rich>
          </c:tx>
          <c:layout>
            <c:manualLayout>
              <c:xMode val="edge"/>
              <c:yMode val="edge"/>
              <c:x val="0.95899772356652646"/>
              <c:y val="0.21644110978274311"/>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cross"/>
        <c:minorTickMark val="none"/>
        <c:tickLblPos val="nextTo"/>
        <c:spPr>
          <a:noFill/>
          <a:ln w="12700">
            <a:solidFill>
              <a:schemeClr val="tx1"/>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48252392"/>
        <c:crosses val="max"/>
        <c:crossBetween val="midCat"/>
        <c:majorUnit val="138.88888888888906"/>
      </c:valAx>
      <c:valAx>
        <c:axId val="448252392"/>
        <c:scaling>
          <c:orientation val="minMax"/>
        </c:scaling>
        <c:delete val="1"/>
        <c:axPos val="b"/>
        <c:majorTickMark val="out"/>
        <c:minorTickMark val="none"/>
        <c:tickLblPos val="nextTo"/>
        <c:crossAx val="448250424"/>
        <c:crosses val="autoZero"/>
        <c:crossBetween val="midCat"/>
      </c:valAx>
      <c:spPr>
        <a:noFill/>
        <a:ln>
          <a:noFill/>
        </a:ln>
        <a:effectLst/>
      </c:spPr>
    </c:plotArea>
    <c:legend>
      <c:legendPos val="b"/>
      <c:layout>
        <c:manualLayout>
          <c:xMode val="edge"/>
          <c:yMode val="edge"/>
          <c:x val="1.530294808872356E-2"/>
          <c:y val="0.86956012921187698"/>
          <c:w val="0.96943021995948697"/>
          <c:h val="0.115867998685437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a:outerShdw blurRad="50800" dist="38100" dir="5400000" algn="t" rotWithShape="0">
        <a:prstClr val="black">
          <a:alpha val="40000"/>
        </a:prstClr>
      </a:outerShdw>
    </a:effectLst>
  </c:spPr>
  <c:txPr>
    <a:bodyPr/>
    <a:lstStyle/>
    <a:p>
      <a:pPr>
        <a:defRPr sz="1050"/>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79753858800897"/>
          <c:y val="3.1876345974676583E-2"/>
          <c:w val="0.81666570377645542"/>
          <c:h val="0.78728799148758521"/>
        </c:manualLayout>
      </c:layout>
      <c:barChart>
        <c:barDir val="col"/>
        <c:grouping val="clustered"/>
        <c:varyColors val="0"/>
        <c:ser>
          <c:idx val="2"/>
          <c:order val="2"/>
          <c:tx>
            <c:strRef>
              <c:f>'Sensitivity Results'!$O$16</c:f>
              <c:strCache>
                <c:ptCount val="1"/>
                <c:pt idx="0">
                  <c:v>Power-only + CCS</c:v>
                </c:pt>
              </c:strCache>
            </c:strRef>
          </c:tx>
          <c:spPr>
            <a:solidFill>
              <a:schemeClr val="accent3"/>
            </a:solidFill>
            <a:ln w="28575">
              <a:noFill/>
            </a:ln>
            <a:effectLst/>
          </c:spPr>
          <c:invertIfNegative val="0"/>
          <c:cat>
            <c:strRef>
              <c:f>'Sensitivity Results'!$AY$13:$BC$13</c:f>
              <c:strCache>
                <c:ptCount val="5"/>
                <c:pt idx="0">
                  <c:v>Base</c:v>
                </c:pt>
                <c:pt idx="1">
                  <c:v>60% less paper &amp; card</c:v>
                </c:pt>
                <c:pt idx="2">
                  <c:v>60% less plastic</c:v>
                </c:pt>
                <c:pt idx="3">
                  <c:v>60% less paper, card  plastic</c:v>
                </c:pt>
                <c:pt idx="4">
                  <c:v>90% less kitchen &amp; garden waste</c:v>
                </c:pt>
              </c:strCache>
            </c:strRef>
          </c:cat>
          <c:val>
            <c:numRef>
              <c:f>'Sensitivity Results'!$AY$16:$BC$16</c:f>
              <c:numCache>
                <c:formatCode>0</c:formatCode>
                <c:ptCount val="5"/>
                <c:pt idx="0">
                  <c:v>-649.04624000000001</c:v>
                </c:pt>
                <c:pt idx="1">
                  <c:v>-536.64273000000003</c:v>
                </c:pt>
                <c:pt idx="2">
                  <c:v>-687.15466000000004</c:v>
                </c:pt>
                <c:pt idx="3">
                  <c:v>-564.12969999999996</c:v>
                </c:pt>
                <c:pt idx="4">
                  <c:v>-669.22613999999999</c:v>
                </c:pt>
              </c:numCache>
            </c:numRef>
          </c:val>
          <c:extLst>
            <c:ext xmlns:c16="http://schemas.microsoft.com/office/drawing/2014/chart" uri="{C3380CC4-5D6E-409C-BE32-E72D297353CC}">
              <c16:uniqueId val="{00000000-36C4-449D-A880-CFAD888F9549}"/>
            </c:ext>
          </c:extLst>
        </c:ser>
        <c:ser>
          <c:idx val="3"/>
          <c:order val="3"/>
          <c:tx>
            <c:strRef>
              <c:f>'Sensitivity Results'!$O$17</c:f>
              <c:strCache>
                <c:ptCount val="1"/>
                <c:pt idx="0">
                  <c:v>CHP + CCS</c:v>
                </c:pt>
              </c:strCache>
            </c:strRef>
          </c:tx>
          <c:spPr>
            <a:solidFill>
              <a:schemeClr val="accent4"/>
            </a:solidFill>
            <a:ln w="28575">
              <a:noFill/>
            </a:ln>
            <a:effectLst/>
          </c:spPr>
          <c:invertIfNegative val="0"/>
          <c:cat>
            <c:strRef>
              <c:f>'Sensitivity Results'!$AY$13:$BC$13</c:f>
              <c:strCache>
                <c:ptCount val="5"/>
                <c:pt idx="0">
                  <c:v>Base</c:v>
                </c:pt>
                <c:pt idx="1">
                  <c:v>60% less paper &amp; card</c:v>
                </c:pt>
                <c:pt idx="2">
                  <c:v>60% less plastic</c:v>
                </c:pt>
                <c:pt idx="3">
                  <c:v>60% less paper, card  plastic</c:v>
                </c:pt>
                <c:pt idx="4">
                  <c:v>90% less kitchen &amp; garden waste</c:v>
                </c:pt>
              </c:strCache>
            </c:strRef>
          </c:cat>
          <c:val>
            <c:numRef>
              <c:f>'Sensitivity Results'!$AY$17:$BC$17</c:f>
              <c:numCache>
                <c:formatCode>0</c:formatCode>
                <c:ptCount val="5"/>
                <c:pt idx="0">
                  <c:v>-773.16638999999998</c:v>
                </c:pt>
                <c:pt idx="1">
                  <c:v>-659.80516</c:v>
                </c:pt>
                <c:pt idx="2">
                  <c:v>-787.48757000000001</c:v>
                </c:pt>
                <c:pt idx="3">
                  <c:v>-659.68421999999998</c:v>
                </c:pt>
                <c:pt idx="4">
                  <c:v>-815.72487999999998</c:v>
                </c:pt>
              </c:numCache>
            </c:numRef>
          </c:val>
          <c:extLst>
            <c:ext xmlns:c16="http://schemas.microsoft.com/office/drawing/2014/chart" uri="{C3380CC4-5D6E-409C-BE32-E72D297353CC}">
              <c16:uniqueId val="{00000001-36C4-449D-A880-CFAD888F9549}"/>
            </c:ext>
          </c:extLst>
        </c:ser>
        <c:dLbls>
          <c:showLegendKey val="0"/>
          <c:showVal val="0"/>
          <c:showCatName val="0"/>
          <c:showSerName val="0"/>
          <c:showPercent val="0"/>
          <c:showBubbleSize val="0"/>
        </c:dLbls>
        <c:gapWidth val="219"/>
        <c:overlap val="-27"/>
        <c:axId val="669209552"/>
        <c:axId val="669209880"/>
        <c:extLst>
          <c:ext xmlns:c15="http://schemas.microsoft.com/office/drawing/2012/chart" uri="{02D57815-91ED-43cb-92C2-25804820EDAC}">
            <c15:filteredBarSeries>
              <c15:ser>
                <c:idx val="0"/>
                <c:order val="0"/>
                <c:tx>
                  <c:strRef>
                    <c:extLst>
                      <c:ext uri="{02D57815-91ED-43cb-92C2-25804820EDAC}">
                        <c15:formulaRef>
                          <c15:sqref>'Sensitivity Results'!$O$14</c15:sqref>
                        </c15:formulaRef>
                      </c:ext>
                    </c:extLst>
                    <c:strCache>
                      <c:ptCount val="1"/>
                      <c:pt idx="0">
                        <c:v>Power-only WtE</c:v>
                      </c:pt>
                    </c:strCache>
                  </c:strRef>
                </c:tx>
                <c:spPr>
                  <a:noFill/>
                  <a:ln>
                    <a:solidFill>
                      <a:schemeClr val="accent1"/>
                    </a:solidFill>
                  </a:ln>
                  <a:effectLst/>
                </c:spPr>
                <c:invertIfNegative val="0"/>
                <c:cat>
                  <c:strRef>
                    <c:extLst>
                      <c:ext uri="{02D57815-91ED-43cb-92C2-25804820EDAC}">
                        <c15:formulaRef>
                          <c15:sqref>'Sensitivity Results'!$AY$13:$BC$13</c15:sqref>
                        </c15:formulaRef>
                      </c:ext>
                    </c:extLst>
                    <c:strCache>
                      <c:ptCount val="5"/>
                      <c:pt idx="0">
                        <c:v>Base</c:v>
                      </c:pt>
                      <c:pt idx="1">
                        <c:v>60% less paper &amp; card</c:v>
                      </c:pt>
                      <c:pt idx="2">
                        <c:v>60% less plastic</c:v>
                      </c:pt>
                      <c:pt idx="3">
                        <c:v>60% less paper, card  plastic</c:v>
                      </c:pt>
                      <c:pt idx="4">
                        <c:v>90% less kitchen &amp; garden waste</c:v>
                      </c:pt>
                    </c:strCache>
                  </c:strRef>
                </c:cat>
                <c:val>
                  <c:numRef>
                    <c:extLst>
                      <c:ext uri="{02D57815-91ED-43cb-92C2-25804820EDAC}">
                        <c15:formulaRef>
                          <c15:sqref>'Sensitivity Results'!$AY$14:$BC$14</c15:sqref>
                        </c15:formulaRef>
                      </c:ext>
                    </c:extLst>
                    <c:numCache>
                      <c:formatCode>0</c:formatCode>
                      <c:ptCount val="5"/>
                      <c:pt idx="0">
                        <c:v>155.11232999999999</c:v>
                      </c:pt>
                      <c:pt idx="1">
                        <c:v>206.58901</c:v>
                      </c:pt>
                      <c:pt idx="2">
                        <c:v>41.296481999999997</c:v>
                      </c:pt>
                      <c:pt idx="3">
                        <c:v>73.068467999999996</c:v>
                      </c:pt>
                      <c:pt idx="4">
                        <c:v>242.51106999999999</c:v>
                      </c:pt>
                    </c:numCache>
                  </c:numRef>
                </c:val>
                <c:extLst>
                  <c:ext xmlns:c16="http://schemas.microsoft.com/office/drawing/2014/chart" uri="{C3380CC4-5D6E-409C-BE32-E72D297353CC}">
                    <c16:uniqueId val="{00000002-36C4-449D-A880-CFAD888F954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'Sensitivity Results'!$O$15</c15:sqref>
                        </c15:formulaRef>
                      </c:ext>
                    </c:extLst>
                    <c:strCache>
                      <c:ptCount val="1"/>
                      <c:pt idx="0">
                        <c:v>CHP WtE</c:v>
                      </c:pt>
                    </c:strCache>
                  </c:strRef>
                </c:tx>
                <c:spPr>
                  <a:noFill/>
                  <a:ln>
                    <a:solidFill>
                      <a:schemeClr val="accent2"/>
                    </a:solidFill>
                  </a:ln>
                  <a:effectLst/>
                </c:spPr>
                <c:invertIfNegative val="0"/>
                <c:cat>
                  <c:strRef>
                    <c:extLst xmlns:c15="http://schemas.microsoft.com/office/drawing/2012/chart">
                      <c:ext xmlns:c15="http://schemas.microsoft.com/office/drawing/2012/chart" uri="{02D57815-91ED-43cb-92C2-25804820EDAC}">
                        <c15:formulaRef>
                          <c15:sqref>'Sensitivity Results'!$AY$13:$BC$13</c15:sqref>
                        </c15:formulaRef>
                      </c:ext>
                    </c:extLst>
                    <c:strCache>
                      <c:ptCount val="5"/>
                      <c:pt idx="0">
                        <c:v>Base</c:v>
                      </c:pt>
                      <c:pt idx="1">
                        <c:v>60% less paper &amp; card</c:v>
                      </c:pt>
                      <c:pt idx="2">
                        <c:v>60% less plastic</c:v>
                      </c:pt>
                      <c:pt idx="3">
                        <c:v>60% less paper, card  plastic</c:v>
                      </c:pt>
                      <c:pt idx="4">
                        <c:v>90% less kitchen &amp; garden waste</c:v>
                      </c:pt>
                    </c:strCache>
                  </c:strRef>
                </c:cat>
                <c:val>
                  <c:numRef>
                    <c:extLst xmlns:c15="http://schemas.microsoft.com/office/drawing/2012/chart">
                      <c:ext xmlns:c15="http://schemas.microsoft.com/office/drawing/2012/chart" uri="{02D57815-91ED-43cb-92C2-25804820EDAC}">
                        <c15:formulaRef>
                          <c15:sqref>'Sensitivity Results'!$AY$15:$BC$15</c15:sqref>
                        </c15:formulaRef>
                      </c:ext>
                    </c:extLst>
                    <c:numCache>
                      <c:formatCode>0</c:formatCode>
                      <c:ptCount val="5"/>
                      <c:pt idx="0">
                        <c:v>-93.541753999999997</c:v>
                      </c:pt>
                      <c:pt idx="1">
                        <c:v>-40.146447999999999</c:v>
                      </c:pt>
                      <c:pt idx="2">
                        <c:v>-159.70383000000001</c:v>
                      </c:pt>
                      <c:pt idx="3">
                        <c:v>-118.35912</c:v>
                      </c:pt>
                      <c:pt idx="4">
                        <c:v>-50.974791000000003</c:v>
                      </c:pt>
                    </c:numCache>
                  </c:numRef>
                </c:val>
                <c:extLst xmlns:c15="http://schemas.microsoft.com/office/drawing/2012/chart">
                  <c:ext xmlns:c16="http://schemas.microsoft.com/office/drawing/2014/chart" uri="{C3380CC4-5D6E-409C-BE32-E72D297353CC}">
                    <c16:uniqueId val="{00000003-36C4-449D-A880-CFAD888F9549}"/>
                  </c:ext>
                </c:extLst>
              </c15:ser>
            </c15:filteredBarSeries>
          </c:ext>
        </c:extLst>
      </c:barChart>
      <c:catAx>
        <c:axId val="6692095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crossAx val="669209880"/>
        <c:crosses val="autoZero"/>
        <c:auto val="1"/>
        <c:lblAlgn val="ctr"/>
        <c:lblOffset val="100"/>
        <c:noMultiLvlLbl val="0"/>
      </c:catAx>
      <c:valAx>
        <c:axId val="669209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Times New Roman" panose="02020603050405020304" pitchFamily="18" charset="0"/>
                  </a:defRPr>
                </a:pPr>
                <a:r>
                  <a:rPr lang="en-GB" sz="1400" b="1" dirty="0"/>
                  <a:t>Net GHG emissions [kg CO</a:t>
                </a:r>
                <a:r>
                  <a:rPr lang="en-GB" sz="1400" b="1" baseline="-25000" dirty="0"/>
                  <a:t>2</a:t>
                </a:r>
                <a:r>
                  <a:rPr lang="en-GB" sz="1400" b="1" dirty="0"/>
                  <a:t>eq /t MSW </a:t>
                </a:r>
                <a:r>
                  <a:rPr lang="en-GB" sz="1400" b="1" dirty="0" err="1"/>
                  <a:t>wb</a:t>
                </a:r>
                <a:r>
                  <a:rPr lang="en-GB" sz="1400" b="1" dirty="0"/>
                  <a:t>]</a:t>
                </a:r>
              </a:p>
            </c:rich>
          </c:tx>
          <c:layout>
            <c:manualLayout>
              <c:xMode val="edge"/>
              <c:yMode val="edge"/>
              <c:x val="4.294049323793811E-2"/>
              <c:y val="0.1028977848375157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crossAx val="669209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legend>
    <c:plotVisOnly val="1"/>
    <c:dispBlanksAs val="gap"/>
    <c:showDLblsOverMax val="0"/>
  </c:chart>
  <c:spPr>
    <a:solidFill>
      <a:schemeClr val="bg1"/>
    </a:solidFill>
    <a:ln>
      <a:noFill/>
    </a:ln>
    <a:effectLst>
      <a:outerShdw blurRad="50800" dist="38100" dir="5400000" algn="t" rotWithShape="0">
        <a:prstClr val="black">
          <a:alpha val="40000"/>
        </a:prstClr>
      </a:outerShdw>
    </a:effectLst>
  </c:spPr>
  <c:txPr>
    <a:bodyPr/>
    <a:lstStyle/>
    <a:p>
      <a:pPr>
        <a:defRPr sz="1200">
          <a:latin typeface="+mn-lt"/>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36038466802409E-2"/>
          <c:y val="3.0957709642125648E-2"/>
          <c:w val="0.86081973269285716"/>
          <c:h val="0.65925554983319445"/>
        </c:manualLayout>
      </c:layout>
      <c:barChart>
        <c:barDir val="col"/>
        <c:grouping val="clustered"/>
        <c:varyColors val="0"/>
        <c:ser>
          <c:idx val="0"/>
          <c:order val="0"/>
          <c:tx>
            <c:strRef>
              <c:f>'WtE-CCS_Allocation (2)'!$C$14:$C$15</c:f>
              <c:strCache>
                <c:ptCount val="2"/>
                <c:pt idx="0">
                  <c:v>Struthers 2022</c:v>
                </c:pt>
                <c:pt idx="1">
                  <c:v>Power-only WtE with CCS</c:v>
                </c:pt>
              </c:strCache>
            </c:strRef>
          </c:tx>
          <c:spPr>
            <a:solidFill>
              <a:schemeClr val="accent2"/>
            </a:solidFill>
            <a:ln>
              <a:noFill/>
            </a:ln>
            <a:effectLst/>
          </c:spPr>
          <c:invertIfNegative val="0"/>
          <c:cat>
            <c:strRef>
              <c:f>'WtE-CCS_Allocation (2)'!$A$16:$B$21</c:f>
              <c:strCache>
                <c:ptCount val="5"/>
                <c:pt idx="0">
                  <c:v>Waste treated 
(kg CO2eq/t)</c:v>
                </c:pt>
                <c:pt idx="2">
                  <c:v>Electricity 
(g CO2eq/kWhe)</c:v>
                </c:pt>
                <c:pt idx="4">
                  <c:v>Heat 
(kg CO2eq/GJth)</c:v>
                </c:pt>
              </c:strCache>
            </c:strRef>
          </c:cat>
          <c:val>
            <c:numRef>
              <c:f>'WtE-CCS_Allocation (2)'!$C$16:$C$21</c:f>
              <c:numCache>
                <c:formatCode>0</c:formatCode>
                <c:ptCount val="6"/>
                <c:pt idx="0">
                  <c:v>25.374529221020261</c:v>
                </c:pt>
                <c:pt idx="1">
                  <c:v>-269.27599565944894</c:v>
                </c:pt>
                <c:pt idx="2">
                  <c:v>53.747866440888373</c:v>
                </c:pt>
                <c:pt idx="3">
                  <c:v>-570.375518078651</c:v>
                </c:pt>
                <c:pt idx="4">
                  <c:v>0</c:v>
                </c:pt>
                <c:pt idx="5">
                  <c:v>0</c:v>
                </c:pt>
              </c:numCache>
            </c:numRef>
          </c:val>
          <c:extLst>
            <c:ext xmlns:c16="http://schemas.microsoft.com/office/drawing/2014/chart" uri="{C3380CC4-5D6E-409C-BE32-E72D297353CC}">
              <c16:uniqueId val="{00000000-3B23-41C8-8AE8-4F01C390FB14}"/>
            </c:ext>
          </c:extLst>
        </c:ser>
        <c:ser>
          <c:idx val="1"/>
          <c:order val="1"/>
          <c:tx>
            <c:strRef>
              <c:f>'WtE-CCS_Allocation (2)'!$D$14:$D$15</c:f>
              <c:strCache>
                <c:ptCount val="2"/>
                <c:pt idx="0">
                  <c:v>Struthers 2022</c:v>
                </c:pt>
                <c:pt idx="1">
                  <c:v>CHP WtE with CCS</c:v>
                </c:pt>
              </c:strCache>
            </c:strRef>
          </c:tx>
          <c:spPr>
            <a:solidFill>
              <a:schemeClr val="accent4"/>
            </a:solidFill>
            <a:ln>
              <a:noFill/>
            </a:ln>
            <a:effectLst/>
          </c:spPr>
          <c:invertIfNegative val="0"/>
          <c:cat>
            <c:strRef>
              <c:f>'WtE-CCS_Allocation (2)'!$A$16:$B$21</c:f>
              <c:strCache>
                <c:ptCount val="5"/>
                <c:pt idx="0">
                  <c:v>Waste treated 
(kg CO2eq/t)</c:v>
                </c:pt>
                <c:pt idx="2">
                  <c:v>Electricity 
(g CO2eq/kWhe)</c:v>
                </c:pt>
                <c:pt idx="4">
                  <c:v>Heat 
(kg CO2eq/GJth)</c:v>
                </c:pt>
              </c:strCache>
            </c:strRef>
          </c:cat>
          <c:val>
            <c:numRef>
              <c:f>'WtE-CCS_Allocation (2)'!$D$16:$D$21</c:f>
              <c:numCache>
                <c:formatCode>0</c:formatCode>
                <c:ptCount val="6"/>
                <c:pt idx="0">
                  <c:v>14.438872282687035</c:v>
                </c:pt>
                <c:pt idx="1">
                  <c:v>-153.22616140989595</c:v>
                </c:pt>
                <c:pt idx="2">
                  <c:v>7.6552400466627173</c:v>
                </c:pt>
                <c:pt idx="3">
                  <c:v>-81.237857365627448</c:v>
                </c:pt>
                <c:pt idx="4">
                  <c:v>6.2856359243274031</c:v>
                </c:pt>
                <c:pt idx="5">
                  <c:v>-66.703537911313703</c:v>
                </c:pt>
              </c:numCache>
            </c:numRef>
          </c:val>
          <c:extLst>
            <c:ext xmlns:c16="http://schemas.microsoft.com/office/drawing/2014/chart" uri="{C3380CC4-5D6E-409C-BE32-E72D297353CC}">
              <c16:uniqueId val="{00000001-3B23-41C8-8AE8-4F01C390FB14}"/>
            </c:ext>
          </c:extLst>
        </c:ser>
        <c:ser>
          <c:idx val="2"/>
          <c:order val="2"/>
          <c:tx>
            <c:strRef>
              <c:f>'WtE-CCS_Allocation (2)'!$E$14:$E$15</c:f>
              <c:strCache>
                <c:ptCount val="2"/>
                <c:pt idx="0">
                  <c:v>Bisinella 2021</c:v>
                </c:pt>
                <c:pt idx="1">
                  <c:v>F</c:v>
                </c:pt>
              </c:strCache>
            </c:strRef>
          </c:tx>
          <c:spPr>
            <a:solidFill>
              <a:schemeClr val="accent6"/>
            </a:solidFill>
            <a:ln>
              <a:noFill/>
            </a:ln>
            <a:effectLst/>
          </c:spPr>
          <c:invertIfNegative val="0"/>
          <c:cat>
            <c:strRef>
              <c:f>'WtE-CCS_Allocation (2)'!$A$16:$B$21</c:f>
              <c:strCache>
                <c:ptCount val="5"/>
                <c:pt idx="0">
                  <c:v>Waste treated 
(kg CO2eq/t)</c:v>
                </c:pt>
                <c:pt idx="2">
                  <c:v>Electricity 
(g CO2eq/kWhe)</c:v>
                </c:pt>
                <c:pt idx="4">
                  <c:v>Heat 
(kg CO2eq/GJth)</c:v>
                </c:pt>
              </c:strCache>
            </c:strRef>
          </c:cat>
          <c:val>
            <c:numRef>
              <c:f>'WtE-CCS_Allocation (2)'!$E$16:$E$21</c:f>
              <c:numCache>
                <c:formatCode>0</c:formatCode>
                <c:ptCount val="6"/>
                <c:pt idx="0">
                  <c:v>79.00656807032442</c:v>
                </c:pt>
                <c:pt idx="1">
                  <c:v>-195.77728188495485</c:v>
                </c:pt>
                <c:pt idx="2">
                  <c:v>167.35027600350537</c:v>
                </c:pt>
                <c:pt idx="3">
                  <c:v>-414.69187890176806</c:v>
                </c:pt>
                <c:pt idx="4">
                  <c:v>0</c:v>
                </c:pt>
                <c:pt idx="5">
                  <c:v>0</c:v>
                </c:pt>
              </c:numCache>
            </c:numRef>
          </c:val>
          <c:extLst>
            <c:ext xmlns:c16="http://schemas.microsoft.com/office/drawing/2014/chart" uri="{C3380CC4-5D6E-409C-BE32-E72D297353CC}">
              <c16:uniqueId val="{00000002-3B23-41C8-8AE8-4F01C390FB14}"/>
            </c:ext>
          </c:extLst>
        </c:ser>
        <c:ser>
          <c:idx val="3"/>
          <c:order val="3"/>
          <c:tx>
            <c:strRef>
              <c:f>'WtE-CCS_Allocation (2)'!$F$14:$F$15</c:f>
              <c:strCache>
                <c:ptCount val="2"/>
                <c:pt idx="0">
                  <c:v>Bisinella 2021</c:v>
                </c:pt>
                <c:pt idx="1">
                  <c:v>G</c:v>
                </c:pt>
              </c:strCache>
            </c:strRef>
          </c:tx>
          <c:spPr>
            <a:solidFill>
              <a:schemeClr val="accent2">
                <a:lumMod val="60000"/>
              </a:schemeClr>
            </a:solidFill>
            <a:ln>
              <a:noFill/>
            </a:ln>
            <a:effectLst/>
          </c:spPr>
          <c:invertIfNegative val="0"/>
          <c:cat>
            <c:strRef>
              <c:f>'WtE-CCS_Allocation (2)'!$A$16:$B$21</c:f>
              <c:strCache>
                <c:ptCount val="5"/>
                <c:pt idx="0">
                  <c:v>Waste treated 
(kg CO2eq/t)</c:v>
                </c:pt>
                <c:pt idx="2">
                  <c:v>Electricity 
(g CO2eq/kWhe)</c:v>
                </c:pt>
                <c:pt idx="4">
                  <c:v>Heat 
(kg CO2eq/GJth)</c:v>
                </c:pt>
              </c:strCache>
            </c:strRef>
          </c:cat>
          <c:val>
            <c:numRef>
              <c:f>'WtE-CCS_Allocation (2)'!$F$16:$F$21</c:f>
              <c:numCache>
                <c:formatCode>0</c:formatCode>
                <c:ptCount val="6"/>
                <c:pt idx="0">
                  <c:v>26.687586587759139</c:v>
                </c:pt>
                <c:pt idx="1">
                  <c:v>-66.131503871554088</c:v>
                </c:pt>
                <c:pt idx="2">
                  <c:v>7.4494970524317123</c:v>
                </c:pt>
                <c:pt idx="3">
                  <c:v>-18.459759991560347</c:v>
                </c:pt>
                <c:pt idx="4">
                  <c:v>13.454490717061834</c:v>
                </c:pt>
                <c:pt idx="5">
                  <c:v>-33.340058758002272</c:v>
                </c:pt>
              </c:numCache>
            </c:numRef>
          </c:val>
          <c:extLst>
            <c:ext xmlns:c16="http://schemas.microsoft.com/office/drawing/2014/chart" uri="{C3380CC4-5D6E-409C-BE32-E72D297353CC}">
              <c16:uniqueId val="{00000003-3B23-41C8-8AE8-4F01C390FB14}"/>
            </c:ext>
          </c:extLst>
        </c:ser>
        <c:ser>
          <c:idx val="4"/>
          <c:order val="4"/>
          <c:tx>
            <c:strRef>
              <c:f>'WtE-CCS_Allocation (2)'!$G$14:$G$15</c:f>
              <c:strCache>
                <c:ptCount val="2"/>
                <c:pt idx="0">
                  <c:v>Bisinella 2021</c:v>
                </c:pt>
                <c:pt idx="1">
                  <c:v>H</c:v>
                </c:pt>
              </c:strCache>
            </c:strRef>
          </c:tx>
          <c:spPr>
            <a:solidFill>
              <a:schemeClr val="accent4">
                <a:lumMod val="60000"/>
              </a:schemeClr>
            </a:solidFill>
            <a:ln>
              <a:noFill/>
            </a:ln>
            <a:effectLst/>
          </c:spPr>
          <c:invertIfNegative val="0"/>
          <c:cat>
            <c:strRef>
              <c:f>'WtE-CCS_Allocation (2)'!$A$16:$B$21</c:f>
              <c:strCache>
                <c:ptCount val="5"/>
                <c:pt idx="0">
                  <c:v>Waste treated 
(kg CO2eq/t)</c:v>
                </c:pt>
                <c:pt idx="2">
                  <c:v>Electricity 
(g CO2eq/kWhe)</c:v>
                </c:pt>
                <c:pt idx="4">
                  <c:v>Heat 
(kg CO2eq/GJth)</c:v>
                </c:pt>
              </c:strCache>
            </c:strRef>
          </c:cat>
          <c:val>
            <c:numRef>
              <c:f>'WtE-CCS_Allocation (2)'!$G$16:$G$21</c:f>
              <c:numCache>
                <c:formatCode>0</c:formatCode>
                <c:ptCount val="6"/>
                <c:pt idx="0">
                  <c:v>26.807778289366762</c:v>
                </c:pt>
                <c:pt idx="1">
                  <c:v>-65.846605423257103</c:v>
                </c:pt>
                <c:pt idx="2">
                  <c:v>7.5869449087751208</c:v>
                </c:pt>
                <c:pt idx="3">
                  <c:v>-18.635433432178889</c:v>
                </c:pt>
                <c:pt idx="4">
                  <c:v>13.486602985250894</c:v>
                </c:pt>
                <c:pt idx="5">
                  <c:v>-33.126468582522499</c:v>
                </c:pt>
              </c:numCache>
            </c:numRef>
          </c:val>
          <c:extLst>
            <c:ext xmlns:c16="http://schemas.microsoft.com/office/drawing/2014/chart" uri="{C3380CC4-5D6E-409C-BE32-E72D297353CC}">
              <c16:uniqueId val="{00000004-3B23-41C8-8AE8-4F01C390FB14}"/>
            </c:ext>
          </c:extLst>
        </c:ser>
        <c:ser>
          <c:idx val="5"/>
          <c:order val="5"/>
          <c:tx>
            <c:strRef>
              <c:f>'WtE-CCS_Allocation (2)'!$H$14:$H$15</c:f>
              <c:strCache>
                <c:ptCount val="2"/>
                <c:pt idx="0">
                  <c:v>Bisinella 2022</c:v>
                </c:pt>
                <c:pt idx="1">
                  <c:v>Net Zero [WC2]</c:v>
                </c:pt>
              </c:strCache>
            </c:strRef>
          </c:tx>
          <c:spPr>
            <a:solidFill>
              <a:schemeClr val="accent6">
                <a:lumMod val="60000"/>
              </a:schemeClr>
            </a:solidFill>
            <a:ln>
              <a:noFill/>
            </a:ln>
            <a:effectLst/>
          </c:spPr>
          <c:invertIfNegative val="0"/>
          <c:cat>
            <c:strRef>
              <c:f>'WtE-CCS_Allocation (2)'!$A$16:$B$21</c:f>
              <c:strCache>
                <c:ptCount val="5"/>
                <c:pt idx="0">
                  <c:v>Waste treated 
(kg CO2eq/t)</c:v>
                </c:pt>
                <c:pt idx="2">
                  <c:v>Electricity 
(g CO2eq/kWhe)</c:v>
                </c:pt>
                <c:pt idx="4">
                  <c:v>Heat 
(kg CO2eq/GJth)</c:v>
                </c:pt>
              </c:strCache>
            </c:strRef>
          </c:cat>
          <c:val>
            <c:numRef>
              <c:f>'WtE-CCS_Allocation (2)'!$H$16:$H$21</c:f>
              <c:numCache>
                <c:formatCode>0</c:formatCode>
                <c:ptCount val="6"/>
                <c:pt idx="0">
                  <c:v>24.459120620847244</c:v>
                </c:pt>
                <c:pt idx="1">
                  <c:v>-55.470755361953145</c:v>
                </c:pt>
                <c:pt idx="2">
                  <c:v>5.3487237176727769</c:v>
                </c:pt>
                <c:pt idx="3">
                  <c:v>-12.130352085872572</c:v>
                </c:pt>
                <c:pt idx="4">
                  <c:v>12.736385863944607</c:v>
                </c:pt>
                <c:pt idx="5">
                  <c:v>-28.88480560712151</c:v>
                </c:pt>
              </c:numCache>
            </c:numRef>
          </c:val>
          <c:extLst>
            <c:ext xmlns:c16="http://schemas.microsoft.com/office/drawing/2014/chart" uri="{C3380CC4-5D6E-409C-BE32-E72D297353CC}">
              <c16:uniqueId val="{00000005-3B23-41C8-8AE8-4F01C390FB14}"/>
            </c:ext>
          </c:extLst>
        </c:ser>
        <c:ser>
          <c:idx val="6"/>
          <c:order val="6"/>
          <c:tx>
            <c:strRef>
              <c:f>'WtE-CCS_Allocation (2)'!$I$14:$I$15</c:f>
              <c:strCache>
                <c:ptCount val="2"/>
                <c:pt idx="0">
                  <c:v>Bisinella 2022</c:v>
                </c:pt>
                <c:pt idx="1">
                  <c:v>Net zero, lower T [WC2]</c:v>
                </c:pt>
              </c:strCache>
            </c:strRef>
          </c:tx>
          <c:spPr>
            <a:solidFill>
              <a:schemeClr val="accent2">
                <a:lumMod val="80000"/>
                <a:lumOff val="20000"/>
              </a:schemeClr>
            </a:solidFill>
            <a:ln>
              <a:noFill/>
            </a:ln>
            <a:effectLst/>
          </c:spPr>
          <c:invertIfNegative val="0"/>
          <c:cat>
            <c:strRef>
              <c:f>'WtE-CCS_Allocation (2)'!$A$16:$B$21</c:f>
              <c:strCache>
                <c:ptCount val="5"/>
                <c:pt idx="0">
                  <c:v>Waste treated 
(kg CO2eq/t)</c:v>
                </c:pt>
                <c:pt idx="2">
                  <c:v>Electricity 
(g CO2eq/kWhe)</c:v>
                </c:pt>
                <c:pt idx="4">
                  <c:v>Heat 
(kg CO2eq/GJth)</c:v>
                </c:pt>
              </c:strCache>
            </c:strRef>
          </c:cat>
          <c:val>
            <c:numRef>
              <c:f>'WtE-CCS_Allocation (2)'!$I$16:$I$21</c:f>
              <c:numCache>
                <c:formatCode>0</c:formatCode>
                <c:ptCount val="6"/>
                <c:pt idx="0">
                  <c:v>23.547195197914338</c:v>
                </c:pt>
                <c:pt idx="1">
                  <c:v>-53.739373012495975</c:v>
                </c:pt>
                <c:pt idx="2">
                  <c:v>5.0655172257562509</c:v>
                </c:pt>
                <c:pt idx="3">
                  <c:v>-11.560515696589221</c:v>
                </c:pt>
                <c:pt idx="4">
                  <c:v>12.284495724371267</c:v>
                </c:pt>
                <c:pt idx="5">
                  <c:v>-28.035657429844242</c:v>
                </c:pt>
              </c:numCache>
            </c:numRef>
          </c:val>
          <c:extLst>
            <c:ext xmlns:c16="http://schemas.microsoft.com/office/drawing/2014/chart" uri="{C3380CC4-5D6E-409C-BE32-E72D297353CC}">
              <c16:uniqueId val="{00000006-3B23-41C8-8AE8-4F01C390FB14}"/>
            </c:ext>
          </c:extLst>
        </c:ser>
        <c:dLbls>
          <c:showLegendKey val="0"/>
          <c:showVal val="0"/>
          <c:showCatName val="0"/>
          <c:showSerName val="0"/>
          <c:showPercent val="0"/>
          <c:showBubbleSize val="0"/>
        </c:dLbls>
        <c:gapWidth val="182"/>
        <c:axId val="1592548879"/>
        <c:axId val="1592541391"/>
      </c:barChart>
      <c:lineChart>
        <c:grouping val="standard"/>
        <c:varyColors val="0"/>
        <c:ser>
          <c:idx val="7"/>
          <c:order val="7"/>
          <c:tx>
            <c:strRef>
              <c:f>'WtE-CCS_Allocation (2)'!$J$14:$J$15</c:f>
              <c:strCache>
                <c:ptCount val="2"/>
                <c:pt idx="0">
                  <c:v>Mean</c:v>
                </c:pt>
              </c:strCache>
            </c:strRef>
          </c:tx>
          <c:spPr>
            <a:ln w="28575" cap="rnd">
              <a:noFill/>
              <a:round/>
            </a:ln>
            <a:effectLst/>
          </c:spPr>
          <c:marker>
            <c:symbol val="diamond"/>
            <c:size val="9"/>
            <c:spPr>
              <a:solidFill>
                <a:schemeClr val="accent5"/>
              </a:solidFill>
              <a:ln w="12700">
                <a:solidFill>
                  <a:schemeClr val="tx1"/>
                </a:solidFill>
              </a:ln>
              <a:effectLst/>
            </c:spPr>
          </c:marker>
          <c:dLbls>
            <c:dLbl>
              <c:idx val="0"/>
              <c:layout>
                <c:manualLayout>
                  <c:x val="-4.7562366251977049E-3"/>
                  <c:y val="-7.1210168609236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B23-41C8-8AE8-4F01C390FB14}"/>
                </c:ext>
              </c:extLst>
            </c:dLbl>
            <c:dLbl>
              <c:idx val="1"/>
              <c:layout>
                <c:manualLayout>
                  <c:x val="-8.3502427144860336E-3"/>
                  <c:y val="4.68431949128473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B23-41C8-8AE8-4F01C390FB14}"/>
                </c:ext>
              </c:extLst>
            </c:dLbl>
            <c:dLbl>
              <c:idx val="2"/>
              <c:layout>
                <c:manualLayout>
                  <c:x val="-6.6232145920646478E-3"/>
                  <c:y val="-5.36277527655221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B23-41C8-8AE8-4F01C390FB14}"/>
                </c:ext>
              </c:extLst>
            </c:dLbl>
            <c:dLbl>
              <c:idx val="3"/>
              <c:layout>
                <c:manualLayout>
                  <c:x val="6.585581020448858E-3"/>
                  <c:y val="3.1772552761091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B23-41C8-8AE8-4F01C390FB14}"/>
                </c:ext>
              </c:extLst>
            </c:dLbl>
            <c:dLbl>
              <c:idx val="4"/>
              <c:layout>
                <c:manualLayout>
                  <c:x val="-4.569950445700563E-2"/>
                  <c:y val="-4.60924316896444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B23-41C8-8AE8-4F01C390FB14}"/>
                </c:ext>
              </c:extLst>
            </c:dLbl>
            <c:dLbl>
              <c:idx val="5"/>
              <c:layout>
                <c:manualLayout>
                  <c:x val="-2.5022943983163681E-2"/>
                  <c:y val="5.18667422967659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B23-41C8-8AE8-4F01C390FB14}"/>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'WtE-CCS_Allocation (2)'!$A$16:$B$21</c:f>
              <c:strCache>
                <c:ptCount val="5"/>
                <c:pt idx="0">
                  <c:v>Waste treated 
(kg CO2eq/t)</c:v>
                </c:pt>
                <c:pt idx="2">
                  <c:v>Electricity 
(g CO2eq/kWhe)</c:v>
                </c:pt>
                <c:pt idx="4">
                  <c:v>Heat 
(kg CO2eq/GJth)</c:v>
                </c:pt>
              </c:strCache>
            </c:strRef>
          </c:cat>
          <c:val>
            <c:numRef>
              <c:f>'WtE-CCS_Allocation (2)'!$J$16:$J$21</c:f>
              <c:numCache>
                <c:formatCode>0</c:formatCode>
                <c:ptCount val="6"/>
                <c:pt idx="0">
                  <c:v>31.474521467131314</c:v>
                </c:pt>
                <c:pt idx="1">
                  <c:v>-122.78109666050857</c:v>
                </c:pt>
                <c:pt idx="2">
                  <c:v>36.314866485098904</c:v>
                </c:pt>
                <c:pt idx="3">
                  <c:v>-161.01304507889247</c:v>
                </c:pt>
                <c:pt idx="4">
                  <c:v>8.3210873164222878</c:v>
                </c:pt>
                <c:pt idx="5">
                  <c:v>-27.155789755543459</c:v>
                </c:pt>
              </c:numCache>
            </c:numRef>
          </c:val>
          <c:smooth val="0"/>
          <c:extLst>
            <c:ext xmlns:c16="http://schemas.microsoft.com/office/drawing/2014/chart" uri="{C3380CC4-5D6E-409C-BE32-E72D297353CC}">
              <c16:uniqueId val="{00000007-3B23-41C8-8AE8-4F01C390FB14}"/>
            </c:ext>
          </c:extLst>
        </c:ser>
        <c:dLbls>
          <c:showLegendKey val="0"/>
          <c:showVal val="0"/>
          <c:showCatName val="0"/>
          <c:showSerName val="0"/>
          <c:showPercent val="0"/>
          <c:showBubbleSize val="0"/>
        </c:dLbls>
        <c:marker val="1"/>
        <c:smooth val="0"/>
        <c:axId val="1592548879"/>
        <c:axId val="1592541391"/>
      </c:lineChart>
      <c:catAx>
        <c:axId val="159254887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15875" cap="flat" cmpd="sng" algn="ctr">
            <a:solidFill>
              <a:schemeClr val="bg1">
                <a:lumMod val="6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92541391"/>
        <c:crosses val="autoZero"/>
        <c:auto val="0"/>
        <c:lblAlgn val="ctr"/>
        <c:lblOffset val="100"/>
        <c:noMultiLvlLbl val="0"/>
      </c:catAx>
      <c:valAx>
        <c:axId val="1592541391"/>
        <c:scaling>
          <c:orientation val="minMax"/>
          <c:max val="200"/>
          <c:min val="-600"/>
        </c:scaling>
        <c:delete val="0"/>
        <c:axPos val="l"/>
        <c:majorGridlines>
          <c:spPr>
            <a:ln w="9525" cap="flat" cmpd="sng" algn="ctr">
              <a:solidFill>
                <a:schemeClr val="tx1">
                  <a:lumMod val="15000"/>
                  <a:lumOff val="85000"/>
                </a:schemeClr>
              </a:solidFill>
              <a:round/>
            </a:ln>
            <a:effectLst/>
          </c:spPr>
        </c:majorGridlines>
        <c:numFmt formatCode="0" sourceLinked="1"/>
        <c:majorTickMark val="cross"/>
        <c:minorTickMark val="none"/>
        <c:tickLblPos val="nextTo"/>
        <c:spPr>
          <a:noFill/>
          <a:ln w="15875">
            <a:solidFill>
              <a:schemeClr val="bg1">
                <a:lumMod val="65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92548879"/>
        <c:crosses val="autoZero"/>
        <c:crossBetween val="between"/>
      </c:valAx>
      <c:spPr>
        <a:noFill/>
        <a:ln>
          <a:noFill/>
        </a:ln>
        <a:effectLst/>
      </c:spPr>
    </c:plotArea>
    <c:legend>
      <c:legendPos val="b"/>
      <c:layout>
        <c:manualLayout>
          <c:xMode val="edge"/>
          <c:yMode val="edge"/>
          <c:x val="2.098791947650526E-2"/>
          <c:y val="0.83544322323457909"/>
          <c:w val="0.9636249479414507"/>
          <c:h val="0.1494861346136654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a:outerShdw blurRad="50800" dist="38100" dir="5400000" algn="t" rotWithShape="0">
        <a:prstClr val="black">
          <a:alpha val="40000"/>
        </a:prstClr>
      </a:outerShdw>
    </a:effectLst>
  </c:spPr>
  <c:txPr>
    <a:bodyPr/>
    <a:lstStyle/>
    <a:p>
      <a:pPr>
        <a:defRPr sz="12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'Sensitivity Results'!$O$16</c:f>
              <c:strCache>
                <c:ptCount val="1"/>
                <c:pt idx="0">
                  <c:v>Power-only + CCS</c:v>
                </c:pt>
              </c:strCache>
            </c:strRef>
          </c:tx>
          <c:spPr>
            <a:solidFill>
              <a:schemeClr val="accent3"/>
            </a:solidFill>
            <a:ln w="28575">
              <a:solidFill>
                <a:schemeClr val="tx2"/>
              </a:solidFill>
            </a:ln>
            <a:effectLst/>
          </c:spPr>
          <c:invertIfNegative val="0"/>
          <c:cat>
            <c:strRef>
              <c:f>'Sensitivity Results'!$AY$13:$BC$13</c:f>
              <c:strCache>
                <c:ptCount val="5"/>
                <c:pt idx="0">
                  <c:v>Base</c:v>
                </c:pt>
                <c:pt idx="1">
                  <c:v>60% less paper &amp; card</c:v>
                </c:pt>
                <c:pt idx="2">
                  <c:v>60% less plastic</c:v>
                </c:pt>
                <c:pt idx="3">
                  <c:v>60% less paper, card  plastic</c:v>
                </c:pt>
                <c:pt idx="4">
                  <c:v>90% less kitchen &amp; garden waste</c:v>
                </c:pt>
              </c:strCache>
            </c:strRef>
          </c:cat>
          <c:val>
            <c:numRef>
              <c:f>'Sensitivity Results'!$AY$16:$BC$16</c:f>
              <c:numCache>
                <c:formatCode>0</c:formatCode>
                <c:ptCount val="5"/>
                <c:pt idx="0">
                  <c:v>-649.04624000000001</c:v>
                </c:pt>
                <c:pt idx="1">
                  <c:v>-536.64273000000003</c:v>
                </c:pt>
                <c:pt idx="2">
                  <c:v>-687.15466000000004</c:v>
                </c:pt>
                <c:pt idx="3">
                  <c:v>-564.12969999999996</c:v>
                </c:pt>
                <c:pt idx="4">
                  <c:v>-669.22613999999999</c:v>
                </c:pt>
              </c:numCache>
            </c:numRef>
          </c:val>
          <c:extLst>
            <c:ext xmlns:c16="http://schemas.microsoft.com/office/drawing/2014/chart" uri="{C3380CC4-5D6E-409C-BE32-E72D297353CC}">
              <c16:uniqueId val="{00000002-5C19-446D-AAEC-B84AD0BFE0ED}"/>
            </c:ext>
          </c:extLst>
        </c:ser>
        <c:ser>
          <c:idx val="3"/>
          <c:order val="3"/>
          <c:tx>
            <c:strRef>
              <c:f>'Sensitivity Results'!$O$17</c:f>
              <c:strCache>
                <c:ptCount val="1"/>
                <c:pt idx="0">
                  <c:v>CHP + CCS</c:v>
                </c:pt>
              </c:strCache>
            </c:strRef>
          </c:tx>
          <c:spPr>
            <a:solidFill>
              <a:schemeClr val="accent4"/>
            </a:solidFill>
            <a:ln w="28575">
              <a:solidFill>
                <a:schemeClr val="tx2"/>
              </a:solidFill>
            </a:ln>
            <a:effectLst/>
          </c:spPr>
          <c:invertIfNegative val="0"/>
          <c:cat>
            <c:strRef>
              <c:f>'Sensitivity Results'!$AY$13:$BC$13</c:f>
              <c:strCache>
                <c:ptCount val="5"/>
                <c:pt idx="0">
                  <c:v>Base</c:v>
                </c:pt>
                <c:pt idx="1">
                  <c:v>60% less paper &amp; card</c:v>
                </c:pt>
                <c:pt idx="2">
                  <c:v>60% less plastic</c:v>
                </c:pt>
                <c:pt idx="3">
                  <c:v>60% less paper, card  plastic</c:v>
                </c:pt>
                <c:pt idx="4">
                  <c:v>90% less kitchen &amp; garden waste</c:v>
                </c:pt>
              </c:strCache>
            </c:strRef>
          </c:cat>
          <c:val>
            <c:numRef>
              <c:f>'Sensitivity Results'!$AY$17:$BC$17</c:f>
              <c:numCache>
                <c:formatCode>0</c:formatCode>
                <c:ptCount val="5"/>
                <c:pt idx="0">
                  <c:v>-773.16638999999998</c:v>
                </c:pt>
                <c:pt idx="1">
                  <c:v>-659.80516</c:v>
                </c:pt>
                <c:pt idx="2">
                  <c:v>-787.48757000000001</c:v>
                </c:pt>
                <c:pt idx="3">
                  <c:v>-659.68421999999998</c:v>
                </c:pt>
                <c:pt idx="4">
                  <c:v>-815.72487999999998</c:v>
                </c:pt>
              </c:numCache>
            </c:numRef>
          </c:val>
          <c:extLst>
            <c:ext xmlns:c16="http://schemas.microsoft.com/office/drawing/2014/chart" uri="{C3380CC4-5D6E-409C-BE32-E72D297353CC}">
              <c16:uniqueId val="{00000003-5C19-446D-AAEC-B84AD0BFE0ED}"/>
            </c:ext>
          </c:extLst>
        </c:ser>
        <c:dLbls>
          <c:showLegendKey val="0"/>
          <c:showVal val="0"/>
          <c:showCatName val="0"/>
          <c:showSerName val="0"/>
          <c:showPercent val="0"/>
          <c:showBubbleSize val="0"/>
        </c:dLbls>
        <c:gapWidth val="219"/>
        <c:overlap val="-27"/>
        <c:axId val="669209552"/>
        <c:axId val="669209880"/>
        <c:extLst>
          <c:ext xmlns:c15="http://schemas.microsoft.com/office/drawing/2012/chart" uri="{02D57815-91ED-43cb-92C2-25804820EDAC}">
            <c15:filteredBarSeries>
              <c15:ser>
                <c:idx val="0"/>
                <c:order val="0"/>
                <c:tx>
                  <c:strRef>
                    <c:extLst>
                      <c:ext uri="{02D57815-91ED-43cb-92C2-25804820EDAC}">
                        <c15:formulaRef>
                          <c15:sqref>'Sensitivity Results'!$O$14</c15:sqref>
                        </c15:formulaRef>
                      </c:ext>
                    </c:extLst>
                    <c:strCache>
                      <c:ptCount val="1"/>
                      <c:pt idx="0">
                        <c:v>Power-only WtE</c:v>
                      </c:pt>
                    </c:strCache>
                  </c:strRef>
                </c:tx>
                <c:spPr>
                  <a:noFill/>
                  <a:ln>
                    <a:solidFill>
                      <a:schemeClr val="accent1"/>
                    </a:solidFill>
                  </a:ln>
                  <a:effectLst/>
                </c:spPr>
                <c:invertIfNegative val="0"/>
                <c:cat>
                  <c:strRef>
                    <c:extLst>
                      <c:ext uri="{02D57815-91ED-43cb-92C2-25804820EDAC}">
                        <c15:formulaRef>
                          <c15:sqref>'Sensitivity Results'!$AY$13:$BC$13</c15:sqref>
                        </c15:formulaRef>
                      </c:ext>
                    </c:extLst>
                    <c:strCache>
                      <c:ptCount val="5"/>
                      <c:pt idx="0">
                        <c:v>Base</c:v>
                      </c:pt>
                      <c:pt idx="1">
                        <c:v>60% less paper &amp; card</c:v>
                      </c:pt>
                      <c:pt idx="2">
                        <c:v>60% less plastic</c:v>
                      </c:pt>
                      <c:pt idx="3">
                        <c:v>60% less paper, card  plastic</c:v>
                      </c:pt>
                      <c:pt idx="4">
                        <c:v>90% less kitchen &amp; garden waste</c:v>
                      </c:pt>
                    </c:strCache>
                  </c:strRef>
                </c:cat>
                <c:val>
                  <c:numRef>
                    <c:extLst>
                      <c:ext uri="{02D57815-91ED-43cb-92C2-25804820EDAC}">
                        <c15:formulaRef>
                          <c15:sqref>'Sensitivity Results'!$AY$14:$BC$14</c15:sqref>
                        </c15:formulaRef>
                      </c:ext>
                    </c:extLst>
                    <c:numCache>
                      <c:formatCode>0</c:formatCode>
                      <c:ptCount val="5"/>
                      <c:pt idx="0">
                        <c:v>155.11232999999999</c:v>
                      </c:pt>
                      <c:pt idx="1">
                        <c:v>206.58901</c:v>
                      </c:pt>
                      <c:pt idx="2">
                        <c:v>41.296481999999997</c:v>
                      </c:pt>
                      <c:pt idx="3">
                        <c:v>73.068467999999996</c:v>
                      </c:pt>
                      <c:pt idx="4">
                        <c:v>242.51106999999999</c:v>
                      </c:pt>
                    </c:numCache>
                  </c:numRef>
                </c:val>
                <c:extLst>
                  <c:ext xmlns:c16="http://schemas.microsoft.com/office/drawing/2014/chart" uri="{C3380CC4-5D6E-409C-BE32-E72D297353CC}">
                    <c16:uniqueId val="{00000000-5C19-446D-AAEC-B84AD0BFE0E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'Sensitivity Results'!$O$15</c15:sqref>
                        </c15:formulaRef>
                      </c:ext>
                    </c:extLst>
                    <c:strCache>
                      <c:ptCount val="1"/>
                      <c:pt idx="0">
                        <c:v>CHP WtE</c:v>
                      </c:pt>
                    </c:strCache>
                  </c:strRef>
                </c:tx>
                <c:spPr>
                  <a:noFill/>
                  <a:ln>
                    <a:solidFill>
                      <a:schemeClr val="accent2"/>
                    </a:solidFill>
                  </a:ln>
                  <a:effectLst/>
                </c:spPr>
                <c:invertIfNegative val="0"/>
                <c:cat>
                  <c:strRef>
                    <c:extLst xmlns:c15="http://schemas.microsoft.com/office/drawing/2012/chart">
                      <c:ext xmlns:c15="http://schemas.microsoft.com/office/drawing/2012/chart" uri="{02D57815-91ED-43cb-92C2-25804820EDAC}">
                        <c15:formulaRef>
                          <c15:sqref>'Sensitivity Results'!$AY$13:$BC$13</c15:sqref>
                        </c15:formulaRef>
                      </c:ext>
                    </c:extLst>
                    <c:strCache>
                      <c:ptCount val="5"/>
                      <c:pt idx="0">
                        <c:v>Base</c:v>
                      </c:pt>
                      <c:pt idx="1">
                        <c:v>60% less paper &amp; card</c:v>
                      </c:pt>
                      <c:pt idx="2">
                        <c:v>60% less plastic</c:v>
                      </c:pt>
                      <c:pt idx="3">
                        <c:v>60% less paper, card  plastic</c:v>
                      </c:pt>
                      <c:pt idx="4">
                        <c:v>90% less kitchen &amp; garden waste</c:v>
                      </c:pt>
                    </c:strCache>
                  </c:strRef>
                </c:cat>
                <c:val>
                  <c:numRef>
                    <c:extLst xmlns:c15="http://schemas.microsoft.com/office/drawing/2012/chart">
                      <c:ext xmlns:c15="http://schemas.microsoft.com/office/drawing/2012/chart" uri="{02D57815-91ED-43cb-92C2-25804820EDAC}">
                        <c15:formulaRef>
                          <c15:sqref>'Sensitivity Results'!$AY$15:$BC$15</c15:sqref>
                        </c15:formulaRef>
                      </c:ext>
                    </c:extLst>
                    <c:numCache>
                      <c:formatCode>0</c:formatCode>
                      <c:ptCount val="5"/>
                      <c:pt idx="0">
                        <c:v>-93.541753999999997</c:v>
                      </c:pt>
                      <c:pt idx="1">
                        <c:v>-40.146447999999999</c:v>
                      </c:pt>
                      <c:pt idx="2">
                        <c:v>-159.70383000000001</c:v>
                      </c:pt>
                      <c:pt idx="3">
                        <c:v>-118.35912</c:v>
                      </c:pt>
                      <c:pt idx="4">
                        <c:v>-50.974791000000003</c:v>
                      </c:pt>
                    </c:numCache>
                  </c:numRef>
                </c:val>
                <c:extLst xmlns:c15="http://schemas.microsoft.com/office/drawing/2012/chart">
                  <c:ext xmlns:c16="http://schemas.microsoft.com/office/drawing/2014/chart" uri="{C3380CC4-5D6E-409C-BE32-E72D297353CC}">
                    <c16:uniqueId val="{00000001-5C19-446D-AAEC-B84AD0BFE0ED}"/>
                  </c:ext>
                </c:extLst>
              </c15:ser>
            </c15:filteredBarSeries>
          </c:ext>
        </c:extLst>
      </c:barChart>
      <c:catAx>
        <c:axId val="6692095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crossAx val="669209880"/>
        <c:crosses val="autoZero"/>
        <c:auto val="1"/>
        <c:lblAlgn val="ctr"/>
        <c:lblOffset val="100"/>
        <c:noMultiLvlLbl val="0"/>
      </c:catAx>
      <c:valAx>
        <c:axId val="669209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Times New Roman" panose="02020603050405020304" pitchFamily="18" charset="0"/>
                  </a:defRPr>
                </a:pPr>
                <a:r>
                  <a:rPr lang="en-GB"/>
                  <a:t>Climate change impact [kg CO2eq /tonneMSW wb]</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crossAx val="669209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400">
          <a:latin typeface="+mn-lt"/>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25494642581768"/>
          <c:y val="3.4021875768859858E-2"/>
          <c:w val="0.84020829593864665"/>
          <c:h val="0.76884008268679882"/>
        </c:manualLayout>
      </c:layout>
      <c:barChart>
        <c:barDir val="col"/>
        <c:grouping val="clustered"/>
        <c:varyColors val="0"/>
        <c:ser>
          <c:idx val="2"/>
          <c:order val="2"/>
          <c:tx>
            <c:strRef>
              <c:f>Cases!$AB$31</c:f>
              <c:strCache>
                <c:ptCount val="1"/>
                <c:pt idx="0">
                  <c:v>Power-only WtE + CCS</c:v>
                </c:pt>
              </c:strCache>
            </c:strRef>
          </c:tx>
          <c:spPr>
            <a:solidFill>
              <a:schemeClr val="accent3"/>
            </a:solidFill>
            <a:ln w="28575">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Cases!$AR$2:$AU$2</c:f>
              <c:strCache>
                <c:ptCount val="4"/>
                <c:pt idx="0">
                  <c:v>60% less paper &amp; card</c:v>
                </c:pt>
                <c:pt idx="1">
                  <c:v>60% less plastic</c:v>
                </c:pt>
                <c:pt idx="2">
                  <c:v>60% less paper, card  plastic</c:v>
                </c:pt>
                <c:pt idx="3">
                  <c:v>90% less kitchen &amp; garden waste</c:v>
                </c:pt>
              </c:strCache>
            </c:strRef>
          </c:cat>
          <c:val>
            <c:numRef>
              <c:f>Cases!$AR$31:$AU$31</c:f>
              <c:numCache>
                <c:formatCode>0.00</c:formatCode>
                <c:ptCount val="4"/>
                <c:pt idx="0">
                  <c:v>-0.17318259173645312</c:v>
                </c:pt>
                <c:pt idx="1">
                  <c:v>5.8714491589998197E-2</c:v>
                </c:pt>
                <c:pt idx="2">
                  <c:v>-0.13083280476287795</c:v>
                </c:pt>
                <c:pt idx="3">
                  <c:v>3.1091621453657847E-2</c:v>
                </c:pt>
              </c:numCache>
            </c:numRef>
          </c:val>
          <c:extLst>
            <c:ext xmlns:c16="http://schemas.microsoft.com/office/drawing/2014/chart" uri="{C3380CC4-5D6E-409C-BE32-E72D297353CC}">
              <c16:uniqueId val="{00000002-185A-48E7-9315-857D6902FA71}"/>
            </c:ext>
          </c:extLst>
        </c:ser>
        <c:ser>
          <c:idx val="3"/>
          <c:order val="3"/>
          <c:tx>
            <c:strRef>
              <c:f>Cases!$AB$32</c:f>
              <c:strCache>
                <c:ptCount val="1"/>
                <c:pt idx="0">
                  <c:v>CHP WtE + CCS</c:v>
                </c:pt>
              </c:strCache>
            </c:strRef>
          </c:tx>
          <c:spPr>
            <a:solidFill>
              <a:schemeClr val="accent4"/>
            </a:solidFill>
            <a:ln w="28575">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Cases!$AR$2:$AU$2</c:f>
              <c:strCache>
                <c:ptCount val="4"/>
                <c:pt idx="0">
                  <c:v>60% less paper &amp; card</c:v>
                </c:pt>
                <c:pt idx="1">
                  <c:v>60% less plastic</c:v>
                </c:pt>
                <c:pt idx="2">
                  <c:v>60% less paper, card  plastic</c:v>
                </c:pt>
                <c:pt idx="3">
                  <c:v>90% less kitchen &amp; garden waste</c:v>
                </c:pt>
              </c:strCache>
            </c:strRef>
          </c:cat>
          <c:val>
            <c:numRef>
              <c:f>Cases!$AR$32:$AU$32</c:f>
              <c:numCache>
                <c:formatCode>0.00</c:formatCode>
                <c:ptCount val="4"/>
                <c:pt idx="0">
                  <c:v>-0.14661944888732159</c:v>
                </c:pt>
                <c:pt idx="1">
                  <c:v>1.8522765843455691E-2</c:v>
                </c:pt>
                <c:pt idx="2">
                  <c:v>-0.14677587058589037</c:v>
                </c:pt>
                <c:pt idx="3">
                  <c:v>5.5044412885045357E-2</c:v>
                </c:pt>
              </c:numCache>
            </c:numRef>
          </c:val>
          <c:extLst>
            <c:ext xmlns:c16="http://schemas.microsoft.com/office/drawing/2014/chart" uri="{C3380CC4-5D6E-409C-BE32-E72D297353CC}">
              <c16:uniqueId val="{00000003-185A-48E7-9315-857D6902FA71}"/>
            </c:ext>
          </c:extLst>
        </c:ser>
        <c:dLbls>
          <c:dLblPos val="outEnd"/>
          <c:showLegendKey val="0"/>
          <c:showVal val="1"/>
          <c:showCatName val="0"/>
          <c:showSerName val="0"/>
          <c:showPercent val="0"/>
          <c:showBubbleSize val="0"/>
        </c:dLbls>
        <c:gapWidth val="219"/>
        <c:overlap val="-27"/>
        <c:axId val="642315456"/>
        <c:axId val="642313488"/>
        <c:extLst>
          <c:ext xmlns:c15="http://schemas.microsoft.com/office/drawing/2012/chart" uri="{02D57815-91ED-43cb-92C2-25804820EDAC}">
            <c15:filteredBarSeries>
              <c15:ser>
                <c:idx val="0"/>
                <c:order val="0"/>
                <c:tx>
                  <c:strRef>
                    <c:extLst>
                      <c:ext uri="{02D57815-91ED-43cb-92C2-25804820EDAC}">
                        <c15:formulaRef>
                          <c15:sqref>Cases!$AB$29</c15:sqref>
                        </c15:formulaRef>
                      </c:ext>
                    </c:extLst>
                    <c:strCache>
                      <c:ptCount val="1"/>
                      <c:pt idx="0">
                        <c:v>Power-only WtE</c:v>
                      </c:pt>
                    </c:strCache>
                  </c:strRef>
                </c:tx>
                <c:spPr>
                  <a:no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Cases!$AR$2:$AU$2</c15:sqref>
                        </c15:formulaRef>
                      </c:ext>
                    </c:extLst>
                    <c:strCache>
                      <c:ptCount val="4"/>
                      <c:pt idx="0">
                        <c:v>60% less paper &amp; card</c:v>
                      </c:pt>
                      <c:pt idx="1">
                        <c:v>60% less plastic</c:v>
                      </c:pt>
                      <c:pt idx="2">
                        <c:v>60% less paper, card  plastic</c:v>
                      </c:pt>
                      <c:pt idx="3">
                        <c:v>90% less kitchen &amp; garden waste</c:v>
                      </c:pt>
                    </c:strCache>
                  </c:strRef>
                </c:cat>
                <c:val>
                  <c:numRef>
                    <c:extLst>
                      <c:ext uri="{02D57815-91ED-43cb-92C2-25804820EDAC}">
                        <c15:formulaRef>
                          <c15:sqref>Cases!$AR$29:$AU$29</c15:sqref>
                        </c15:formulaRef>
                      </c:ext>
                    </c:extLst>
                    <c:numCache>
                      <c:formatCode>0.00</c:formatCode>
                      <c:ptCount val="4"/>
                      <c:pt idx="0">
                        <c:v>0.33186710560018029</c:v>
                      </c:pt>
                      <c:pt idx="1">
                        <c:v>-0.7337640276566022</c:v>
                      </c:pt>
                      <c:pt idx="2">
                        <c:v>-0.52893191663099892</c:v>
                      </c:pt>
                      <c:pt idx="3">
                        <c:v>0.56345449778234924</c:v>
                      </c:pt>
                    </c:numCache>
                  </c:numRef>
                </c:val>
                <c:extLst>
                  <c:ext xmlns:c16="http://schemas.microsoft.com/office/drawing/2014/chart" uri="{C3380CC4-5D6E-409C-BE32-E72D297353CC}">
                    <c16:uniqueId val="{00000000-185A-48E7-9315-857D6902FA7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Cases!$AB$30</c15:sqref>
                        </c15:formulaRef>
                      </c:ext>
                    </c:extLst>
                    <c:strCache>
                      <c:ptCount val="1"/>
                      <c:pt idx="0">
                        <c:v>CHP WtE</c:v>
                      </c:pt>
                    </c:strCache>
                  </c:strRef>
                </c:tx>
                <c:spPr>
                  <a:noFill/>
                  <a:ln>
                    <a:solidFill>
                      <a:schemeClr val="accent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Cases!$AR$2:$AU$2</c15:sqref>
                        </c15:formulaRef>
                      </c:ext>
                    </c:extLst>
                    <c:strCache>
                      <c:ptCount val="4"/>
                      <c:pt idx="0">
                        <c:v>60% less paper &amp; card</c:v>
                      </c:pt>
                      <c:pt idx="1">
                        <c:v>60% less plastic</c:v>
                      </c:pt>
                      <c:pt idx="2">
                        <c:v>60% less paper, card  plastic</c:v>
                      </c:pt>
                      <c:pt idx="3">
                        <c:v>90% less kitchen &amp; garden waste</c:v>
                      </c:pt>
                    </c:strCache>
                  </c:strRef>
                </c:cat>
                <c:val>
                  <c:numRef>
                    <c:extLst xmlns:c15="http://schemas.microsoft.com/office/drawing/2012/chart">
                      <c:ext xmlns:c15="http://schemas.microsoft.com/office/drawing/2012/chart" uri="{02D57815-91ED-43cb-92C2-25804820EDAC}">
                        <c15:formulaRef>
                          <c15:sqref>Cases!$AR$30:$AU$30</c15:sqref>
                        </c15:formulaRef>
                      </c:ext>
                    </c:extLst>
                    <c:numCache>
                      <c:formatCode>0.00</c:formatCode>
                      <c:ptCount val="4"/>
                      <c:pt idx="0">
                        <c:v>-0.57081788310276926</c:v>
                      </c:pt>
                      <c:pt idx="1">
                        <c:v>0.70729992939837349</c:v>
                      </c:pt>
                      <c:pt idx="2">
                        <c:v>0.26530789662122434</c:v>
                      </c:pt>
                      <c:pt idx="3">
                        <c:v>-0.45505842235970895</c:v>
                      </c:pt>
                    </c:numCache>
                  </c:numRef>
                </c:val>
                <c:extLst xmlns:c15="http://schemas.microsoft.com/office/drawing/2012/chart">
                  <c:ext xmlns:c16="http://schemas.microsoft.com/office/drawing/2014/chart" uri="{C3380CC4-5D6E-409C-BE32-E72D297353CC}">
                    <c16:uniqueId val="{00000001-185A-48E7-9315-857D6902FA71}"/>
                  </c:ext>
                </c:extLst>
              </c15:ser>
            </c15:filteredBarSeries>
          </c:ext>
        </c:extLst>
      </c:barChart>
      <c:catAx>
        <c:axId val="64231545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2313488"/>
        <c:crosses val="autoZero"/>
        <c:auto val="1"/>
        <c:lblAlgn val="ctr"/>
        <c:lblOffset val="100"/>
        <c:noMultiLvlLbl val="0"/>
      </c:catAx>
      <c:valAx>
        <c:axId val="642313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GB" sz="1400" b="1" dirty="0"/>
                  <a:t>Net negative emissions relative to</a:t>
                </a:r>
                <a:br>
                  <a:rPr lang="en-GB" sz="1400" b="1" dirty="0"/>
                </a:br>
                <a:r>
                  <a:rPr lang="en-GB" sz="1400" b="1" dirty="0"/>
                  <a:t> original waste composition</a:t>
                </a:r>
              </a:p>
            </c:rich>
          </c:tx>
          <c:layout>
            <c:manualLayout>
              <c:xMode val="edge"/>
              <c:yMode val="edge"/>
              <c:x val="5.6009339006006234E-3"/>
              <c:y val="0.2063681359623511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2315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a:outerShdw blurRad="50800" dist="38100" dir="5400000" algn="t" rotWithShape="0">
        <a:prstClr val="black">
          <a:alpha val="40000"/>
        </a:prstClr>
      </a:outerShdw>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A610E0-B673-4262-8B89-89AD125BDA5F}" type="doc">
      <dgm:prSet loTypeId="urn:microsoft.com/office/officeart/2005/8/layout/pyramid3" loCatId="pyramid" qsTypeId="urn:microsoft.com/office/officeart/2005/8/quickstyle/simple2" qsCatId="simple" csTypeId="urn:microsoft.com/office/officeart/2005/8/colors/accent2_3" csCatId="accent2" phldr="1"/>
      <dgm:spPr/>
    </dgm:pt>
    <dgm:pt modelId="{1D7DDB5B-AAEA-4B7B-92B3-73F1BB412C5D}">
      <dgm:prSet phldrT="[Text]" custT="1"/>
      <dgm:spPr/>
      <dgm:t>
        <a:bodyPr/>
        <a:lstStyle/>
        <a:p>
          <a:r>
            <a:rPr lang="en-GB" sz="2400" b="1" dirty="0"/>
            <a:t>AVOID</a:t>
          </a:r>
        </a:p>
      </dgm:t>
    </dgm:pt>
    <dgm:pt modelId="{09BAC4DE-BA89-4DA9-996D-3CB0CA1664F1}" type="parTrans" cxnId="{DDE35E80-D0BA-4B3E-B96B-28CE539AEDE4}">
      <dgm:prSet/>
      <dgm:spPr/>
      <dgm:t>
        <a:bodyPr/>
        <a:lstStyle/>
        <a:p>
          <a:endParaRPr lang="en-GB" sz="1600"/>
        </a:p>
      </dgm:t>
    </dgm:pt>
    <dgm:pt modelId="{F6BD49BB-3D62-4321-816F-1D6C239DEFC6}" type="sibTrans" cxnId="{DDE35E80-D0BA-4B3E-B96B-28CE539AEDE4}">
      <dgm:prSet/>
      <dgm:spPr/>
      <dgm:t>
        <a:bodyPr/>
        <a:lstStyle/>
        <a:p>
          <a:endParaRPr lang="en-GB" sz="1600"/>
        </a:p>
      </dgm:t>
    </dgm:pt>
    <dgm:pt modelId="{94F1F7D5-0347-417A-919D-E72E6BF534FB}">
      <dgm:prSet phldrT="[Text]" custT="1"/>
      <dgm:spPr/>
      <dgm:t>
        <a:bodyPr/>
        <a:lstStyle/>
        <a:p>
          <a:r>
            <a:rPr lang="en-GB" sz="2400" b="1" dirty="0"/>
            <a:t>REDUCE</a:t>
          </a:r>
        </a:p>
      </dgm:t>
    </dgm:pt>
    <dgm:pt modelId="{8D15353C-1C2E-467D-B604-D5F0D8BBFB35}" type="parTrans" cxnId="{530A8FC6-C45E-4C6E-955A-15AA880D81B7}">
      <dgm:prSet/>
      <dgm:spPr/>
      <dgm:t>
        <a:bodyPr/>
        <a:lstStyle/>
        <a:p>
          <a:endParaRPr lang="en-GB" sz="1600"/>
        </a:p>
      </dgm:t>
    </dgm:pt>
    <dgm:pt modelId="{58D03865-CC5F-4B4B-97BD-BB5B07671D2E}" type="sibTrans" cxnId="{530A8FC6-C45E-4C6E-955A-15AA880D81B7}">
      <dgm:prSet/>
      <dgm:spPr/>
      <dgm:t>
        <a:bodyPr/>
        <a:lstStyle/>
        <a:p>
          <a:endParaRPr lang="en-GB" sz="1600"/>
        </a:p>
      </dgm:t>
    </dgm:pt>
    <dgm:pt modelId="{6F060D07-5509-4A30-AE9D-37DD288E1F36}">
      <dgm:prSet phldrT="[Text]" custT="1"/>
      <dgm:spPr/>
      <dgm:t>
        <a:bodyPr/>
        <a:lstStyle/>
        <a:p>
          <a:r>
            <a:rPr lang="en-GB" sz="2000" b="1" dirty="0"/>
            <a:t>CAPTURE &amp; STORE</a:t>
          </a:r>
        </a:p>
      </dgm:t>
    </dgm:pt>
    <dgm:pt modelId="{8727F941-4CD5-4F8E-B92C-724B67E86521}" type="parTrans" cxnId="{538D6FD2-F098-46E8-B84B-0B35E2E937F9}">
      <dgm:prSet/>
      <dgm:spPr/>
      <dgm:t>
        <a:bodyPr/>
        <a:lstStyle/>
        <a:p>
          <a:endParaRPr lang="en-GB" sz="1600"/>
        </a:p>
      </dgm:t>
    </dgm:pt>
    <dgm:pt modelId="{76C71D13-23C0-4227-ABE7-36BBBC3ED78F}" type="sibTrans" cxnId="{538D6FD2-F098-46E8-B84B-0B35E2E937F9}">
      <dgm:prSet/>
      <dgm:spPr/>
      <dgm:t>
        <a:bodyPr/>
        <a:lstStyle/>
        <a:p>
          <a:endParaRPr lang="en-GB" sz="1600"/>
        </a:p>
      </dgm:t>
    </dgm:pt>
    <dgm:pt modelId="{8041650D-4921-415B-8137-9B980C1A7720}">
      <dgm:prSet phldrT="[Text]" custT="1"/>
      <dgm:spPr/>
      <dgm:t>
        <a:bodyPr/>
        <a:lstStyle/>
        <a:p>
          <a:r>
            <a:rPr lang="en-GB" sz="1800" b="1" dirty="0"/>
            <a:t>REMOVE</a:t>
          </a:r>
        </a:p>
      </dgm:t>
    </dgm:pt>
    <dgm:pt modelId="{B5BF20F3-4A45-493B-A92E-46C6AC85C249}" type="parTrans" cxnId="{F8484DCA-C318-493A-9FB6-09BCC85628A3}">
      <dgm:prSet/>
      <dgm:spPr/>
      <dgm:t>
        <a:bodyPr/>
        <a:lstStyle/>
        <a:p>
          <a:endParaRPr lang="en-GB" sz="1600"/>
        </a:p>
      </dgm:t>
    </dgm:pt>
    <dgm:pt modelId="{73D2286C-7348-4A3A-A2D7-717881D390E3}" type="sibTrans" cxnId="{F8484DCA-C318-493A-9FB6-09BCC85628A3}">
      <dgm:prSet/>
      <dgm:spPr/>
      <dgm:t>
        <a:bodyPr/>
        <a:lstStyle/>
        <a:p>
          <a:endParaRPr lang="en-GB" sz="1600"/>
        </a:p>
      </dgm:t>
    </dgm:pt>
    <dgm:pt modelId="{86444BB4-EDEC-4DC8-A2F0-74F5F2E3D0EF}" type="pres">
      <dgm:prSet presAssocID="{10A610E0-B673-4262-8B89-89AD125BDA5F}" presName="Name0" presStyleCnt="0">
        <dgm:presLayoutVars>
          <dgm:dir/>
          <dgm:animLvl val="lvl"/>
          <dgm:resizeHandles val="exact"/>
        </dgm:presLayoutVars>
      </dgm:prSet>
      <dgm:spPr/>
    </dgm:pt>
    <dgm:pt modelId="{D38B41DD-B843-4E89-8185-A6427A4114DD}" type="pres">
      <dgm:prSet presAssocID="{1D7DDB5B-AAEA-4B7B-92B3-73F1BB412C5D}" presName="Name8" presStyleCnt="0"/>
      <dgm:spPr/>
    </dgm:pt>
    <dgm:pt modelId="{375E56CC-6A7E-4117-AB84-9F1D448503E3}" type="pres">
      <dgm:prSet presAssocID="{1D7DDB5B-AAEA-4B7B-92B3-73F1BB412C5D}" presName="level" presStyleLbl="node1" presStyleIdx="0" presStyleCnt="4">
        <dgm:presLayoutVars>
          <dgm:chMax val="1"/>
          <dgm:bulletEnabled val="1"/>
        </dgm:presLayoutVars>
      </dgm:prSet>
      <dgm:spPr/>
    </dgm:pt>
    <dgm:pt modelId="{63E8AD2B-793A-4E24-8DD9-AA8F666ABBE2}" type="pres">
      <dgm:prSet presAssocID="{1D7DDB5B-AAEA-4B7B-92B3-73F1BB412C5D}" presName="levelTx" presStyleLbl="revTx" presStyleIdx="0" presStyleCnt="0">
        <dgm:presLayoutVars>
          <dgm:chMax val="1"/>
          <dgm:bulletEnabled val="1"/>
        </dgm:presLayoutVars>
      </dgm:prSet>
      <dgm:spPr/>
    </dgm:pt>
    <dgm:pt modelId="{12A399F4-A788-441A-8694-C56970D48D8A}" type="pres">
      <dgm:prSet presAssocID="{94F1F7D5-0347-417A-919D-E72E6BF534FB}" presName="Name8" presStyleCnt="0"/>
      <dgm:spPr/>
    </dgm:pt>
    <dgm:pt modelId="{E9DCF9B5-2C84-461D-8EB0-45F6E8309C98}" type="pres">
      <dgm:prSet presAssocID="{94F1F7D5-0347-417A-919D-E72E6BF534FB}" presName="level" presStyleLbl="node1" presStyleIdx="1" presStyleCnt="4">
        <dgm:presLayoutVars>
          <dgm:chMax val="1"/>
          <dgm:bulletEnabled val="1"/>
        </dgm:presLayoutVars>
      </dgm:prSet>
      <dgm:spPr/>
    </dgm:pt>
    <dgm:pt modelId="{610B88E5-5670-4943-AE1B-5EDB535492B0}" type="pres">
      <dgm:prSet presAssocID="{94F1F7D5-0347-417A-919D-E72E6BF534FB}" presName="levelTx" presStyleLbl="revTx" presStyleIdx="0" presStyleCnt="0">
        <dgm:presLayoutVars>
          <dgm:chMax val="1"/>
          <dgm:bulletEnabled val="1"/>
        </dgm:presLayoutVars>
      </dgm:prSet>
      <dgm:spPr/>
    </dgm:pt>
    <dgm:pt modelId="{760CF89B-A723-4384-881F-D0541F49BF31}" type="pres">
      <dgm:prSet presAssocID="{6F060D07-5509-4A30-AE9D-37DD288E1F36}" presName="Name8" presStyleCnt="0"/>
      <dgm:spPr/>
    </dgm:pt>
    <dgm:pt modelId="{791236AC-C77C-40DF-B0FC-DE6F7D7AEC28}" type="pres">
      <dgm:prSet presAssocID="{6F060D07-5509-4A30-AE9D-37DD288E1F36}" presName="level" presStyleLbl="node1" presStyleIdx="2" presStyleCnt="4">
        <dgm:presLayoutVars>
          <dgm:chMax val="1"/>
          <dgm:bulletEnabled val="1"/>
        </dgm:presLayoutVars>
      </dgm:prSet>
      <dgm:spPr/>
    </dgm:pt>
    <dgm:pt modelId="{470CE9B4-222E-416C-A71F-E34D0AC91CE1}" type="pres">
      <dgm:prSet presAssocID="{6F060D07-5509-4A30-AE9D-37DD288E1F36}" presName="levelTx" presStyleLbl="revTx" presStyleIdx="0" presStyleCnt="0">
        <dgm:presLayoutVars>
          <dgm:chMax val="1"/>
          <dgm:bulletEnabled val="1"/>
        </dgm:presLayoutVars>
      </dgm:prSet>
      <dgm:spPr/>
    </dgm:pt>
    <dgm:pt modelId="{ADE32DD7-B1B5-43C1-8B51-71D92DDD2264}" type="pres">
      <dgm:prSet presAssocID="{8041650D-4921-415B-8137-9B980C1A7720}" presName="Name8" presStyleCnt="0"/>
      <dgm:spPr/>
    </dgm:pt>
    <dgm:pt modelId="{6103F464-34E3-415F-8A84-95741812E1D5}" type="pres">
      <dgm:prSet presAssocID="{8041650D-4921-415B-8137-9B980C1A7720}" presName="level" presStyleLbl="node1" presStyleIdx="3" presStyleCnt="4">
        <dgm:presLayoutVars>
          <dgm:chMax val="1"/>
          <dgm:bulletEnabled val="1"/>
        </dgm:presLayoutVars>
      </dgm:prSet>
      <dgm:spPr/>
    </dgm:pt>
    <dgm:pt modelId="{39AEA56F-D60A-4BA8-A8C5-3BD7CDACC26E}" type="pres">
      <dgm:prSet presAssocID="{8041650D-4921-415B-8137-9B980C1A7720}" presName="levelTx" presStyleLbl="revTx" presStyleIdx="0" presStyleCnt="0">
        <dgm:presLayoutVars>
          <dgm:chMax val="1"/>
          <dgm:bulletEnabled val="1"/>
        </dgm:presLayoutVars>
      </dgm:prSet>
      <dgm:spPr/>
    </dgm:pt>
  </dgm:ptLst>
  <dgm:cxnLst>
    <dgm:cxn modelId="{695FAA02-4162-43BC-90E5-012FE8B804E1}" type="presOf" srcId="{10A610E0-B673-4262-8B89-89AD125BDA5F}" destId="{86444BB4-EDEC-4DC8-A2F0-74F5F2E3D0EF}" srcOrd="0" destOrd="0" presId="urn:microsoft.com/office/officeart/2005/8/layout/pyramid3"/>
    <dgm:cxn modelId="{CB6DCA34-DFB2-4389-BC72-8920C487C0C2}" type="presOf" srcId="{6F060D07-5509-4A30-AE9D-37DD288E1F36}" destId="{791236AC-C77C-40DF-B0FC-DE6F7D7AEC28}" srcOrd="0" destOrd="0" presId="urn:microsoft.com/office/officeart/2005/8/layout/pyramid3"/>
    <dgm:cxn modelId="{58954637-40F3-4344-8CC6-4C93D61E0A15}" type="presOf" srcId="{94F1F7D5-0347-417A-919D-E72E6BF534FB}" destId="{E9DCF9B5-2C84-461D-8EB0-45F6E8309C98}" srcOrd="0" destOrd="0" presId="urn:microsoft.com/office/officeart/2005/8/layout/pyramid3"/>
    <dgm:cxn modelId="{BDE78D64-1C2D-4465-8C88-B30829DD66EA}" type="presOf" srcId="{6F060D07-5509-4A30-AE9D-37DD288E1F36}" destId="{470CE9B4-222E-416C-A71F-E34D0AC91CE1}" srcOrd="1" destOrd="0" presId="urn:microsoft.com/office/officeart/2005/8/layout/pyramid3"/>
    <dgm:cxn modelId="{1A074667-5F4D-4BCF-B3E2-829AF3FD8A46}" type="presOf" srcId="{8041650D-4921-415B-8137-9B980C1A7720}" destId="{6103F464-34E3-415F-8A84-95741812E1D5}" srcOrd="0" destOrd="0" presId="urn:microsoft.com/office/officeart/2005/8/layout/pyramid3"/>
    <dgm:cxn modelId="{DDE35E80-D0BA-4B3E-B96B-28CE539AEDE4}" srcId="{10A610E0-B673-4262-8B89-89AD125BDA5F}" destId="{1D7DDB5B-AAEA-4B7B-92B3-73F1BB412C5D}" srcOrd="0" destOrd="0" parTransId="{09BAC4DE-BA89-4DA9-996D-3CB0CA1664F1}" sibTransId="{F6BD49BB-3D62-4321-816F-1D6C239DEFC6}"/>
    <dgm:cxn modelId="{32A09D91-4418-47CC-AA59-8722118AE509}" type="presOf" srcId="{94F1F7D5-0347-417A-919D-E72E6BF534FB}" destId="{610B88E5-5670-4943-AE1B-5EDB535492B0}" srcOrd="1" destOrd="0" presId="urn:microsoft.com/office/officeart/2005/8/layout/pyramid3"/>
    <dgm:cxn modelId="{62F37597-F0BF-46B1-80BF-01DD42886E91}" type="presOf" srcId="{1D7DDB5B-AAEA-4B7B-92B3-73F1BB412C5D}" destId="{63E8AD2B-793A-4E24-8DD9-AA8F666ABBE2}" srcOrd="1" destOrd="0" presId="urn:microsoft.com/office/officeart/2005/8/layout/pyramid3"/>
    <dgm:cxn modelId="{530A8FC6-C45E-4C6E-955A-15AA880D81B7}" srcId="{10A610E0-B673-4262-8B89-89AD125BDA5F}" destId="{94F1F7D5-0347-417A-919D-E72E6BF534FB}" srcOrd="1" destOrd="0" parTransId="{8D15353C-1C2E-467D-B604-D5F0D8BBFB35}" sibTransId="{58D03865-CC5F-4B4B-97BD-BB5B07671D2E}"/>
    <dgm:cxn modelId="{F8484DCA-C318-493A-9FB6-09BCC85628A3}" srcId="{10A610E0-B673-4262-8B89-89AD125BDA5F}" destId="{8041650D-4921-415B-8137-9B980C1A7720}" srcOrd="3" destOrd="0" parTransId="{B5BF20F3-4A45-493B-A92E-46C6AC85C249}" sibTransId="{73D2286C-7348-4A3A-A2D7-717881D390E3}"/>
    <dgm:cxn modelId="{538D6FD2-F098-46E8-B84B-0B35E2E937F9}" srcId="{10A610E0-B673-4262-8B89-89AD125BDA5F}" destId="{6F060D07-5509-4A30-AE9D-37DD288E1F36}" srcOrd="2" destOrd="0" parTransId="{8727F941-4CD5-4F8E-B92C-724B67E86521}" sibTransId="{76C71D13-23C0-4227-ABE7-36BBBC3ED78F}"/>
    <dgm:cxn modelId="{9F23D0D7-0349-4AA1-AD60-55E8532872DA}" type="presOf" srcId="{8041650D-4921-415B-8137-9B980C1A7720}" destId="{39AEA56F-D60A-4BA8-A8C5-3BD7CDACC26E}" srcOrd="1" destOrd="0" presId="urn:microsoft.com/office/officeart/2005/8/layout/pyramid3"/>
    <dgm:cxn modelId="{F35137EC-604F-45DA-A37B-B6618EDD248F}" type="presOf" srcId="{1D7DDB5B-AAEA-4B7B-92B3-73F1BB412C5D}" destId="{375E56CC-6A7E-4117-AB84-9F1D448503E3}" srcOrd="0" destOrd="0" presId="urn:microsoft.com/office/officeart/2005/8/layout/pyramid3"/>
    <dgm:cxn modelId="{067BF257-E434-4B0B-ADA8-16D0776D877A}" type="presParOf" srcId="{86444BB4-EDEC-4DC8-A2F0-74F5F2E3D0EF}" destId="{D38B41DD-B843-4E89-8185-A6427A4114DD}" srcOrd="0" destOrd="0" presId="urn:microsoft.com/office/officeart/2005/8/layout/pyramid3"/>
    <dgm:cxn modelId="{47D3805E-DFBD-4FE5-937C-1543A75DD167}" type="presParOf" srcId="{D38B41DD-B843-4E89-8185-A6427A4114DD}" destId="{375E56CC-6A7E-4117-AB84-9F1D448503E3}" srcOrd="0" destOrd="0" presId="urn:microsoft.com/office/officeart/2005/8/layout/pyramid3"/>
    <dgm:cxn modelId="{514E0EE3-C91C-4225-B186-DB1B2FD69B68}" type="presParOf" srcId="{D38B41DD-B843-4E89-8185-A6427A4114DD}" destId="{63E8AD2B-793A-4E24-8DD9-AA8F666ABBE2}" srcOrd="1" destOrd="0" presId="urn:microsoft.com/office/officeart/2005/8/layout/pyramid3"/>
    <dgm:cxn modelId="{029D212F-06BC-45BA-920E-CCBB1AA5D23D}" type="presParOf" srcId="{86444BB4-EDEC-4DC8-A2F0-74F5F2E3D0EF}" destId="{12A399F4-A788-441A-8694-C56970D48D8A}" srcOrd="1" destOrd="0" presId="urn:microsoft.com/office/officeart/2005/8/layout/pyramid3"/>
    <dgm:cxn modelId="{403011A4-BA3A-4EFF-BCDC-72A4DAF40842}" type="presParOf" srcId="{12A399F4-A788-441A-8694-C56970D48D8A}" destId="{E9DCF9B5-2C84-461D-8EB0-45F6E8309C98}" srcOrd="0" destOrd="0" presId="urn:microsoft.com/office/officeart/2005/8/layout/pyramid3"/>
    <dgm:cxn modelId="{621B2A6F-FB24-4521-88F6-59E774F28967}" type="presParOf" srcId="{12A399F4-A788-441A-8694-C56970D48D8A}" destId="{610B88E5-5670-4943-AE1B-5EDB535492B0}" srcOrd="1" destOrd="0" presId="urn:microsoft.com/office/officeart/2005/8/layout/pyramid3"/>
    <dgm:cxn modelId="{112F8328-8FB9-45D3-AFA2-C6B82B9E9C4B}" type="presParOf" srcId="{86444BB4-EDEC-4DC8-A2F0-74F5F2E3D0EF}" destId="{760CF89B-A723-4384-881F-D0541F49BF31}" srcOrd="2" destOrd="0" presId="urn:microsoft.com/office/officeart/2005/8/layout/pyramid3"/>
    <dgm:cxn modelId="{929D70AC-889C-4CCF-B2CD-04DAA2E99059}" type="presParOf" srcId="{760CF89B-A723-4384-881F-D0541F49BF31}" destId="{791236AC-C77C-40DF-B0FC-DE6F7D7AEC28}" srcOrd="0" destOrd="0" presId="urn:microsoft.com/office/officeart/2005/8/layout/pyramid3"/>
    <dgm:cxn modelId="{B9B2AA37-5225-4B58-AC08-61048FD48988}" type="presParOf" srcId="{760CF89B-A723-4384-881F-D0541F49BF31}" destId="{470CE9B4-222E-416C-A71F-E34D0AC91CE1}" srcOrd="1" destOrd="0" presId="urn:microsoft.com/office/officeart/2005/8/layout/pyramid3"/>
    <dgm:cxn modelId="{A67EECC7-28D5-44FD-A239-A7E742C2BA52}" type="presParOf" srcId="{86444BB4-EDEC-4DC8-A2F0-74F5F2E3D0EF}" destId="{ADE32DD7-B1B5-43C1-8B51-71D92DDD2264}" srcOrd="3" destOrd="0" presId="urn:microsoft.com/office/officeart/2005/8/layout/pyramid3"/>
    <dgm:cxn modelId="{424014CF-EFEB-43E5-A4C2-EE21401D54D2}" type="presParOf" srcId="{ADE32DD7-B1B5-43C1-8B51-71D92DDD2264}" destId="{6103F464-34E3-415F-8A84-95741812E1D5}" srcOrd="0" destOrd="0" presId="urn:microsoft.com/office/officeart/2005/8/layout/pyramid3"/>
    <dgm:cxn modelId="{8A78DA0B-28F6-4DA8-AA31-9175A1008817}" type="presParOf" srcId="{ADE32DD7-B1B5-43C1-8B51-71D92DDD2264}" destId="{39AEA56F-D60A-4BA8-A8C5-3BD7CDACC26E}"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A610E0-B673-4262-8B89-89AD125BDA5F}" type="doc">
      <dgm:prSet loTypeId="urn:microsoft.com/office/officeart/2005/8/layout/pyramid3" loCatId="pyramid" qsTypeId="urn:microsoft.com/office/officeart/2005/8/quickstyle/simple2" qsCatId="simple" csTypeId="urn:microsoft.com/office/officeart/2005/8/colors/accent3_3" csCatId="accent3" phldr="1"/>
      <dgm:spPr/>
    </dgm:pt>
    <dgm:pt modelId="{1D7DDB5B-AAEA-4B7B-92B3-73F1BB412C5D}">
      <dgm:prSet phldrT="[Text]" custT="1"/>
      <dgm:spPr/>
      <dgm:t>
        <a:bodyPr/>
        <a:lstStyle/>
        <a:p>
          <a:r>
            <a:rPr lang="en-GB" sz="2400" b="1" dirty="0">
              <a:solidFill>
                <a:schemeClr val="bg1"/>
              </a:solidFill>
            </a:rPr>
            <a:t>REDUCE</a:t>
          </a:r>
        </a:p>
      </dgm:t>
    </dgm:pt>
    <dgm:pt modelId="{09BAC4DE-BA89-4DA9-996D-3CB0CA1664F1}" type="parTrans" cxnId="{DDE35E80-D0BA-4B3E-B96B-28CE539AEDE4}">
      <dgm:prSet/>
      <dgm:spPr/>
      <dgm:t>
        <a:bodyPr/>
        <a:lstStyle/>
        <a:p>
          <a:endParaRPr lang="en-GB" sz="1600"/>
        </a:p>
      </dgm:t>
    </dgm:pt>
    <dgm:pt modelId="{F6BD49BB-3D62-4321-816F-1D6C239DEFC6}" type="sibTrans" cxnId="{DDE35E80-D0BA-4B3E-B96B-28CE539AEDE4}">
      <dgm:prSet/>
      <dgm:spPr/>
      <dgm:t>
        <a:bodyPr/>
        <a:lstStyle/>
        <a:p>
          <a:endParaRPr lang="en-GB" sz="1600"/>
        </a:p>
      </dgm:t>
    </dgm:pt>
    <dgm:pt modelId="{94F1F7D5-0347-417A-919D-E72E6BF534FB}">
      <dgm:prSet phldrT="[Text]" custT="1"/>
      <dgm:spPr/>
      <dgm:t>
        <a:bodyPr/>
        <a:lstStyle/>
        <a:p>
          <a:r>
            <a:rPr lang="en-GB" sz="2400" b="1" dirty="0"/>
            <a:t>REUSE</a:t>
          </a:r>
        </a:p>
      </dgm:t>
    </dgm:pt>
    <dgm:pt modelId="{8D15353C-1C2E-467D-B604-D5F0D8BBFB35}" type="parTrans" cxnId="{530A8FC6-C45E-4C6E-955A-15AA880D81B7}">
      <dgm:prSet/>
      <dgm:spPr/>
      <dgm:t>
        <a:bodyPr/>
        <a:lstStyle/>
        <a:p>
          <a:endParaRPr lang="en-GB" sz="1600"/>
        </a:p>
      </dgm:t>
    </dgm:pt>
    <dgm:pt modelId="{58D03865-CC5F-4B4B-97BD-BB5B07671D2E}" type="sibTrans" cxnId="{530A8FC6-C45E-4C6E-955A-15AA880D81B7}">
      <dgm:prSet/>
      <dgm:spPr/>
      <dgm:t>
        <a:bodyPr/>
        <a:lstStyle/>
        <a:p>
          <a:endParaRPr lang="en-GB" sz="1600"/>
        </a:p>
      </dgm:t>
    </dgm:pt>
    <dgm:pt modelId="{6F060D07-5509-4A30-AE9D-37DD288E1F36}">
      <dgm:prSet phldrT="[Text]" custT="1"/>
      <dgm:spPr/>
      <dgm:t>
        <a:bodyPr/>
        <a:lstStyle/>
        <a:p>
          <a:r>
            <a:rPr lang="en-GB" sz="2000" b="1" dirty="0"/>
            <a:t>RECYCLE</a:t>
          </a:r>
        </a:p>
      </dgm:t>
    </dgm:pt>
    <dgm:pt modelId="{8727F941-4CD5-4F8E-B92C-724B67E86521}" type="parTrans" cxnId="{538D6FD2-F098-46E8-B84B-0B35E2E937F9}">
      <dgm:prSet/>
      <dgm:spPr/>
      <dgm:t>
        <a:bodyPr/>
        <a:lstStyle/>
        <a:p>
          <a:endParaRPr lang="en-GB" sz="1600"/>
        </a:p>
      </dgm:t>
    </dgm:pt>
    <dgm:pt modelId="{76C71D13-23C0-4227-ABE7-36BBBC3ED78F}" type="sibTrans" cxnId="{538D6FD2-F098-46E8-B84B-0B35E2E937F9}">
      <dgm:prSet/>
      <dgm:spPr/>
      <dgm:t>
        <a:bodyPr/>
        <a:lstStyle/>
        <a:p>
          <a:endParaRPr lang="en-GB" sz="1600"/>
        </a:p>
      </dgm:t>
    </dgm:pt>
    <dgm:pt modelId="{8041650D-4921-415B-8137-9B980C1A7720}">
      <dgm:prSet phldrT="[Text]" custT="1"/>
      <dgm:spPr/>
      <dgm:t>
        <a:bodyPr/>
        <a:lstStyle/>
        <a:p>
          <a:r>
            <a:rPr lang="en-GB" sz="1800" b="1" dirty="0"/>
            <a:t>RECOVER</a:t>
          </a:r>
        </a:p>
      </dgm:t>
    </dgm:pt>
    <dgm:pt modelId="{B5BF20F3-4A45-493B-A92E-46C6AC85C249}" type="parTrans" cxnId="{F8484DCA-C318-493A-9FB6-09BCC85628A3}">
      <dgm:prSet/>
      <dgm:spPr/>
      <dgm:t>
        <a:bodyPr/>
        <a:lstStyle/>
        <a:p>
          <a:endParaRPr lang="en-GB" sz="1600"/>
        </a:p>
      </dgm:t>
    </dgm:pt>
    <dgm:pt modelId="{73D2286C-7348-4A3A-A2D7-717881D390E3}" type="sibTrans" cxnId="{F8484DCA-C318-493A-9FB6-09BCC85628A3}">
      <dgm:prSet/>
      <dgm:spPr/>
      <dgm:t>
        <a:bodyPr/>
        <a:lstStyle/>
        <a:p>
          <a:endParaRPr lang="en-GB" sz="1600"/>
        </a:p>
      </dgm:t>
    </dgm:pt>
    <dgm:pt modelId="{B0DA162B-6955-4F20-A451-4CEDAD278AB3}">
      <dgm:prSet phldrT="[Text]" custT="1"/>
      <dgm:spPr/>
      <dgm:t>
        <a:bodyPr/>
        <a:lstStyle/>
        <a:p>
          <a:r>
            <a:rPr lang="en-GB" sz="1400" b="1" dirty="0"/>
            <a:t>DISPOSE</a:t>
          </a:r>
        </a:p>
      </dgm:t>
    </dgm:pt>
    <dgm:pt modelId="{4D576D99-96DC-47F3-837D-04E6941D7CB9}" type="parTrans" cxnId="{D9F793A6-DCD4-46CA-B4B7-4829D0FB2F18}">
      <dgm:prSet/>
      <dgm:spPr/>
      <dgm:t>
        <a:bodyPr/>
        <a:lstStyle/>
        <a:p>
          <a:endParaRPr lang="en-GB" sz="1600"/>
        </a:p>
      </dgm:t>
    </dgm:pt>
    <dgm:pt modelId="{ACBD0272-24FD-440A-A138-407914C333A5}" type="sibTrans" cxnId="{D9F793A6-DCD4-46CA-B4B7-4829D0FB2F18}">
      <dgm:prSet/>
      <dgm:spPr/>
      <dgm:t>
        <a:bodyPr/>
        <a:lstStyle/>
        <a:p>
          <a:endParaRPr lang="en-GB" sz="1600"/>
        </a:p>
      </dgm:t>
    </dgm:pt>
    <dgm:pt modelId="{86444BB4-EDEC-4DC8-A2F0-74F5F2E3D0EF}" type="pres">
      <dgm:prSet presAssocID="{10A610E0-B673-4262-8B89-89AD125BDA5F}" presName="Name0" presStyleCnt="0">
        <dgm:presLayoutVars>
          <dgm:dir/>
          <dgm:animLvl val="lvl"/>
          <dgm:resizeHandles val="exact"/>
        </dgm:presLayoutVars>
      </dgm:prSet>
      <dgm:spPr/>
    </dgm:pt>
    <dgm:pt modelId="{D38B41DD-B843-4E89-8185-A6427A4114DD}" type="pres">
      <dgm:prSet presAssocID="{1D7DDB5B-AAEA-4B7B-92B3-73F1BB412C5D}" presName="Name8" presStyleCnt="0"/>
      <dgm:spPr/>
    </dgm:pt>
    <dgm:pt modelId="{375E56CC-6A7E-4117-AB84-9F1D448503E3}" type="pres">
      <dgm:prSet presAssocID="{1D7DDB5B-AAEA-4B7B-92B3-73F1BB412C5D}" presName="level" presStyleLbl="node1" presStyleIdx="0" presStyleCnt="5">
        <dgm:presLayoutVars>
          <dgm:chMax val="1"/>
          <dgm:bulletEnabled val="1"/>
        </dgm:presLayoutVars>
      </dgm:prSet>
      <dgm:spPr/>
    </dgm:pt>
    <dgm:pt modelId="{63E8AD2B-793A-4E24-8DD9-AA8F666ABBE2}" type="pres">
      <dgm:prSet presAssocID="{1D7DDB5B-AAEA-4B7B-92B3-73F1BB412C5D}" presName="levelTx" presStyleLbl="revTx" presStyleIdx="0" presStyleCnt="0">
        <dgm:presLayoutVars>
          <dgm:chMax val="1"/>
          <dgm:bulletEnabled val="1"/>
        </dgm:presLayoutVars>
      </dgm:prSet>
      <dgm:spPr/>
    </dgm:pt>
    <dgm:pt modelId="{12A399F4-A788-441A-8694-C56970D48D8A}" type="pres">
      <dgm:prSet presAssocID="{94F1F7D5-0347-417A-919D-E72E6BF534FB}" presName="Name8" presStyleCnt="0"/>
      <dgm:spPr/>
    </dgm:pt>
    <dgm:pt modelId="{E9DCF9B5-2C84-461D-8EB0-45F6E8309C98}" type="pres">
      <dgm:prSet presAssocID="{94F1F7D5-0347-417A-919D-E72E6BF534FB}" presName="level" presStyleLbl="node1" presStyleIdx="1" presStyleCnt="5">
        <dgm:presLayoutVars>
          <dgm:chMax val="1"/>
          <dgm:bulletEnabled val="1"/>
        </dgm:presLayoutVars>
      </dgm:prSet>
      <dgm:spPr/>
    </dgm:pt>
    <dgm:pt modelId="{610B88E5-5670-4943-AE1B-5EDB535492B0}" type="pres">
      <dgm:prSet presAssocID="{94F1F7D5-0347-417A-919D-E72E6BF534FB}" presName="levelTx" presStyleLbl="revTx" presStyleIdx="0" presStyleCnt="0">
        <dgm:presLayoutVars>
          <dgm:chMax val="1"/>
          <dgm:bulletEnabled val="1"/>
        </dgm:presLayoutVars>
      </dgm:prSet>
      <dgm:spPr/>
    </dgm:pt>
    <dgm:pt modelId="{760CF89B-A723-4384-881F-D0541F49BF31}" type="pres">
      <dgm:prSet presAssocID="{6F060D07-5509-4A30-AE9D-37DD288E1F36}" presName="Name8" presStyleCnt="0"/>
      <dgm:spPr/>
    </dgm:pt>
    <dgm:pt modelId="{791236AC-C77C-40DF-B0FC-DE6F7D7AEC28}" type="pres">
      <dgm:prSet presAssocID="{6F060D07-5509-4A30-AE9D-37DD288E1F36}" presName="level" presStyleLbl="node1" presStyleIdx="2" presStyleCnt="5">
        <dgm:presLayoutVars>
          <dgm:chMax val="1"/>
          <dgm:bulletEnabled val="1"/>
        </dgm:presLayoutVars>
      </dgm:prSet>
      <dgm:spPr/>
    </dgm:pt>
    <dgm:pt modelId="{470CE9B4-222E-416C-A71F-E34D0AC91CE1}" type="pres">
      <dgm:prSet presAssocID="{6F060D07-5509-4A30-AE9D-37DD288E1F36}" presName="levelTx" presStyleLbl="revTx" presStyleIdx="0" presStyleCnt="0">
        <dgm:presLayoutVars>
          <dgm:chMax val="1"/>
          <dgm:bulletEnabled val="1"/>
        </dgm:presLayoutVars>
      </dgm:prSet>
      <dgm:spPr/>
    </dgm:pt>
    <dgm:pt modelId="{ADE32DD7-B1B5-43C1-8B51-71D92DDD2264}" type="pres">
      <dgm:prSet presAssocID="{8041650D-4921-415B-8137-9B980C1A7720}" presName="Name8" presStyleCnt="0"/>
      <dgm:spPr/>
    </dgm:pt>
    <dgm:pt modelId="{6103F464-34E3-415F-8A84-95741812E1D5}" type="pres">
      <dgm:prSet presAssocID="{8041650D-4921-415B-8137-9B980C1A7720}" presName="level" presStyleLbl="node1" presStyleIdx="3" presStyleCnt="5">
        <dgm:presLayoutVars>
          <dgm:chMax val="1"/>
          <dgm:bulletEnabled val="1"/>
        </dgm:presLayoutVars>
      </dgm:prSet>
      <dgm:spPr/>
    </dgm:pt>
    <dgm:pt modelId="{39AEA56F-D60A-4BA8-A8C5-3BD7CDACC26E}" type="pres">
      <dgm:prSet presAssocID="{8041650D-4921-415B-8137-9B980C1A7720}" presName="levelTx" presStyleLbl="revTx" presStyleIdx="0" presStyleCnt="0">
        <dgm:presLayoutVars>
          <dgm:chMax val="1"/>
          <dgm:bulletEnabled val="1"/>
        </dgm:presLayoutVars>
      </dgm:prSet>
      <dgm:spPr/>
    </dgm:pt>
    <dgm:pt modelId="{2FD9DA0A-2D17-4C6E-A52B-E721FEA88E74}" type="pres">
      <dgm:prSet presAssocID="{B0DA162B-6955-4F20-A451-4CEDAD278AB3}" presName="Name8" presStyleCnt="0"/>
      <dgm:spPr/>
    </dgm:pt>
    <dgm:pt modelId="{DCDE1CFD-1F1C-4D69-82D7-3BA3845B9FDE}" type="pres">
      <dgm:prSet presAssocID="{B0DA162B-6955-4F20-A451-4CEDAD278AB3}" presName="level" presStyleLbl="node1" presStyleIdx="4" presStyleCnt="5">
        <dgm:presLayoutVars>
          <dgm:chMax val="1"/>
          <dgm:bulletEnabled val="1"/>
        </dgm:presLayoutVars>
      </dgm:prSet>
      <dgm:spPr/>
    </dgm:pt>
    <dgm:pt modelId="{B5B97507-D289-4489-94B0-9DA34BDB7DA9}" type="pres">
      <dgm:prSet presAssocID="{B0DA162B-6955-4F20-A451-4CEDAD278AB3}" presName="levelTx" presStyleLbl="revTx" presStyleIdx="0" presStyleCnt="0">
        <dgm:presLayoutVars>
          <dgm:chMax val="1"/>
          <dgm:bulletEnabled val="1"/>
        </dgm:presLayoutVars>
      </dgm:prSet>
      <dgm:spPr/>
    </dgm:pt>
  </dgm:ptLst>
  <dgm:cxnLst>
    <dgm:cxn modelId="{695FAA02-4162-43BC-90E5-012FE8B804E1}" type="presOf" srcId="{10A610E0-B673-4262-8B89-89AD125BDA5F}" destId="{86444BB4-EDEC-4DC8-A2F0-74F5F2E3D0EF}" srcOrd="0" destOrd="0" presId="urn:microsoft.com/office/officeart/2005/8/layout/pyramid3"/>
    <dgm:cxn modelId="{679BCC0F-9FEC-445F-96D8-06EE2CD9B16E}" type="presOf" srcId="{B0DA162B-6955-4F20-A451-4CEDAD278AB3}" destId="{B5B97507-D289-4489-94B0-9DA34BDB7DA9}" srcOrd="1" destOrd="0" presId="urn:microsoft.com/office/officeart/2005/8/layout/pyramid3"/>
    <dgm:cxn modelId="{CB6DCA34-DFB2-4389-BC72-8920C487C0C2}" type="presOf" srcId="{6F060D07-5509-4A30-AE9D-37DD288E1F36}" destId="{791236AC-C77C-40DF-B0FC-DE6F7D7AEC28}" srcOrd="0" destOrd="0" presId="urn:microsoft.com/office/officeart/2005/8/layout/pyramid3"/>
    <dgm:cxn modelId="{58954637-40F3-4344-8CC6-4C93D61E0A15}" type="presOf" srcId="{94F1F7D5-0347-417A-919D-E72E6BF534FB}" destId="{E9DCF9B5-2C84-461D-8EB0-45F6E8309C98}" srcOrd="0" destOrd="0" presId="urn:microsoft.com/office/officeart/2005/8/layout/pyramid3"/>
    <dgm:cxn modelId="{BDE78D64-1C2D-4465-8C88-B30829DD66EA}" type="presOf" srcId="{6F060D07-5509-4A30-AE9D-37DD288E1F36}" destId="{470CE9B4-222E-416C-A71F-E34D0AC91CE1}" srcOrd="1" destOrd="0" presId="urn:microsoft.com/office/officeart/2005/8/layout/pyramid3"/>
    <dgm:cxn modelId="{1A074667-5F4D-4BCF-B3E2-829AF3FD8A46}" type="presOf" srcId="{8041650D-4921-415B-8137-9B980C1A7720}" destId="{6103F464-34E3-415F-8A84-95741812E1D5}" srcOrd="0" destOrd="0" presId="urn:microsoft.com/office/officeart/2005/8/layout/pyramid3"/>
    <dgm:cxn modelId="{9E442C7B-1064-4FB8-88A6-1D6722C9B4B2}" type="presOf" srcId="{B0DA162B-6955-4F20-A451-4CEDAD278AB3}" destId="{DCDE1CFD-1F1C-4D69-82D7-3BA3845B9FDE}" srcOrd="0" destOrd="0" presId="urn:microsoft.com/office/officeart/2005/8/layout/pyramid3"/>
    <dgm:cxn modelId="{DDE35E80-D0BA-4B3E-B96B-28CE539AEDE4}" srcId="{10A610E0-B673-4262-8B89-89AD125BDA5F}" destId="{1D7DDB5B-AAEA-4B7B-92B3-73F1BB412C5D}" srcOrd="0" destOrd="0" parTransId="{09BAC4DE-BA89-4DA9-996D-3CB0CA1664F1}" sibTransId="{F6BD49BB-3D62-4321-816F-1D6C239DEFC6}"/>
    <dgm:cxn modelId="{32A09D91-4418-47CC-AA59-8722118AE509}" type="presOf" srcId="{94F1F7D5-0347-417A-919D-E72E6BF534FB}" destId="{610B88E5-5670-4943-AE1B-5EDB535492B0}" srcOrd="1" destOrd="0" presId="urn:microsoft.com/office/officeart/2005/8/layout/pyramid3"/>
    <dgm:cxn modelId="{62F37597-F0BF-46B1-80BF-01DD42886E91}" type="presOf" srcId="{1D7DDB5B-AAEA-4B7B-92B3-73F1BB412C5D}" destId="{63E8AD2B-793A-4E24-8DD9-AA8F666ABBE2}" srcOrd="1" destOrd="0" presId="urn:microsoft.com/office/officeart/2005/8/layout/pyramid3"/>
    <dgm:cxn modelId="{D9F793A6-DCD4-46CA-B4B7-4829D0FB2F18}" srcId="{10A610E0-B673-4262-8B89-89AD125BDA5F}" destId="{B0DA162B-6955-4F20-A451-4CEDAD278AB3}" srcOrd="4" destOrd="0" parTransId="{4D576D99-96DC-47F3-837D-04E6941D7CB9}" sibTransId="{ACBD0272-24FD-440A-A138-407914C333A5}"/>
    <dgm:cxn modelId="{530A8FC6-C45E-4C6E-955A-15AA880D81B7}" srcId="{10A610E0-B673-4262-8B89-89AD125BDA5F}" destId="{94F1F7D5-0347-417A-919D-E72E6BF534FB}" srcOrd="1" destOrd="0" parTransId="{8D15353C-1C2E-467D-B604-D5F0D8BBFB35}" sibTransId="{58D03865-CC5F-4B4B-97BD-BB5B07671D2E}"/>
    <dgm:cxn modelId="{F8484DCA-C318-493A-9FB6-09BCC85628A3}" srcId="{10A610E0-B673-4262-8B89-89AD125BDA5F}" destId="{8041650D-4921-415B-8137-9B980C1A7720}" srcOrd="3" destOrd="0" parTransId="{B5BF20F3-4A45-493B-A92E-46C6AC85C249}" sibTransId="{73D2286C-7348-4A3A-A2D7-717881D390E3}"/>
    <dgm:cxn modelId="{538D6FD2-F098-46E8-B84B-0B35E2E937F9}" srcId="{10A610E0-B673-4262-8B89-89AD125BDA5F}" destId="{6F060D07-5509-4A30-AE9D-37DD288E1F36}" srcOrd="2" destOrd="0" parTransId="{8727F941-4CD5-4F8E-B92C-724B67E86521}" sibTransId="{76C71D13-23C0-4227-ABE7-36BBBC3ED78F}"/>
    <dgm:cxn modelId="{9F23D0D7-0349-4AA1-AD60-55E8532872DA}" type="presOf" srcId="{8041650D-4921-415B-8137-9B980C1A7720}" destId="{39AEA56F-D60A-4BA8-A8C5-3BD7CDACC26E}" srcOrd="1" destOrd="0" presId="urn:microsoft.com/office/officeart/2005/8/layout/pyramid3"/>
    <dgm:cxn modelId="{F35137EC-604F-45DA-A37B-B6618EDD248F}" type="presOf" srcId="{1D7DDB5B-AAEA-4B7B-92B3-73F1BB412C5D}" destId="{375E56CC-6A7E-4117-AB84-9F1D448503E3}" srcOrd="0" destOrd="0" presId="urn:microsoft.com/office/officeart/2005/8/layout/pyramid3"/>
    <dgm:cxn modelId="{067BF257-E434-4B0B-ADA8-16D0776D877A}" type="presParOf" srcId="{86444BB4-EDEC-4DC8-A2F0-74F5F2E3D0EF}" destId="{D38B41DD-B843-4E89-8185-A6427A4114DD}" srcOrd="0" destOrd="0" presId="urn:microsoft.com/office/officeart/2005/8/layout/pyramid3"/>
    <dgm:cxn modelId="{47D3805E-DFBD-4FE5-937C-1543A75DD167}" type="presParOf" srcId="{D38B41DD-B843-4E89-8185-A6427A4114DD}" destId="{375E56CC-6A7E-4117-AB84-9F1D448503E3}" srcOrd="0" destOrd="0" presId="urn:microsoft.com/office/officeart/2005/8/layout/pyramid3"/>
    <dgm:cxn modelId="{514E0EE3-C91C-4225-B186-DB1B2FD69B68}" type="presParOf" srcId="{D38B41DD-B843-4E89-8185-A6427A4114DD}" destId="{63E8AD2B-793A-4E24-8DD9-AA8F666ABBE2}" srcOrd="1" destOrd="0" presId="urn:microsoft.com/office/officeart/2005/8/layout/pyramid3"/>
    <dgm:cxn modelId="{029D212F-06BC-45BA-920E-CCBB1AA5D23D}" type="presParOf" srcId="{86444BB4-EDEC-4DC8-A2F0-74F5F2E3D0EF}" destId="{12A399F4-A788-441A-8694-C56970D48D8A}" srcOrd="1" destOrd="0" presId="urn:microsoft.com/office/officeart/2005/8/layout/pyramid3"/>
    <dgm:cxn modelId="{403011A4-BA3A-4EFF-BCDC-72A4DAF40842}" type="presParOf" srcId="{12A399F4-A788-441A-8694-C56970D48D8A}" destId="{E9DCF9B5-2C84-461D-8EB0-45F6E8309C98}" srcOrd="0" destOrd="0" presId="urn:microsoft.com/office/officeart/2005/8/layout/pyramid3"/>
    <dgm:cxn modelId="{621B2A6F-FB24-4521-88F6-59E774F28967}" type="presParOf" srcId="{12A399F4-A788-441A-8694-C56970D48D8A}" destId="{610B88E5-5670-4943-AE1B-5EDB535492B0}" srcOrd="1" destOrd="0" presId="urn:microsoft.com/office/officeart/2005/8/layout/pyramid3"/>
    <dgm:cxn modelId="{112F8328-8FB9-45D3-AFA2-C6B82B9E9C4B}" type="presParOf" srcId="{86444BB4-EDEC-4DC8-A2F0-74F5F2E3D0EF}" destId="{760CF89B-A723-4384-881F-D0541F49BF31}" srcOrd="2" destOrd="0" presId="urn:microsoft.com/office/officeart/2005/8/layout/pyramid3"/>
    <dgm:cxn modelId="{929D70AC-889C-4CCF-B2CD-04DAA2E99059}" type="presParOf" srcId="{760CF89B-A723-4384-881F-D0541F49BF31}" destId="{791236AC-C77C-40DF-B0FC-DE6F7D7AEC28}" srcOrd="0" destOrd="0" presId="urn:microsoft.com/office/officeart/2005/8/layout/pyramid3"/>
    <dgm:cxn modelId="{B9B2AA37-5225-4B58-AC08-61048FD48988}" type="presParOf" srcId="{760CF89B-A723-4384-881F-D0541F49BF31}" destId="{470CE9B4-222E-416C-A71F-E34D0AC91CE1}" srcOrd="1" destOrd="0" presId="urn:microsoft.com/office/officeart/2005/8/layout/pyramid3"/>
    <dgm:cxn modelId="{A67EECC7-28D5-44FD-A239-A7E742C2BA52}" type="presParOf" srcId="{86444BB4-EDEC-4DC8-A2F0-74F5F2E3D0EF}" destId="{ADE32DD7-B1B5-43C1-8B51-71D92DDD2264}" srcOrd="3" destOrd="0" presId="urn:microsoft.com/office/officeart/2005/8/layout/pyramid3"/>
    <dgm:cxn modelId="{424014CF-EFEB-43E5-A4C2-EE21401D54D2}" type="presParOf" srcId="{ADE32DD7-B1B5-43C1-8B51-71D92DDD2264}" destId="{6103F464-34E3-415F-8A84-95741812E1D5}" srcOrd="0" destOrd="0" presId="urn:microsoft.com/office/officeart/2005/8/layout/pyramid3"/>
    <dgm:cxn modelId="{8A78DA0B-28F6-4DA8-AA31-9175A1008817}" type="presParOf" srcId="{ADE32DD7-B1B5-43C1-8B51-71D92DDD2264}" destId="{39AEA56F-D60A-4BA8-A8C5-3BD7CDACC26E}" srcOrd="1" destOrd="0" presId="urn:microsoft.com/office/officeart/2005/8/layout/pyramid3"/>
    <dgm:cxn modelId="{E10809FA-2A07-447A-9227-235B0F8AB68D}" type="presParOf" srcId="{86444BB4-EDEC-4DC8-A2F0-74F5F2E3D0EF}" destId="{2FD9DA0A-2D17-4C6E-A52B-E721FEA88E74}" srcOrd="4" destOrd="0" presId="urn:microsoft.com/office/officeart/2005/8/layout/pyramid3"/>
    <dgm:cxn modelId="{DD437D25-7AD6-4B8B-8CB4-D76976A96063}" type="presParOf" srcId="{2FD9DA0A-2D17-4C6E-A52B-E721FEA88E74}" destId="{DCDE1CFD-1F1C-4D69-82D7-3BA3845B9FDE}" srcOrd="0" destOrd="0" presId="urn:microsoft.com/office/officeart/2005/8/layout/pyramid3"/>
    <dgm:cxn modelId="{884AF711-D77C-4C28-9FDE-DF27DCDF7387}" type="presParOf" srcId="{2FD9DA0A-2D17-4C6E-A52B-E721FEA88E74}" destId="{B5B97507-D289-4489-94B0-9DA34BDB7DA9}" srcOrd="1" destOrd="0" presId="urn:microsoft.com/office/officeart/2005/8/layout/pyramid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E6DA53-6D3E-4EB1-9783-3C0043EF7857}"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GB"/>
        </a:p>
      </dgm:t>
    </dgm:pt>
    <dgm:pt modelId="{B89F4826-8E49-4DCA-BB73-28F69CDA9521}">
      <dgm:prSet phldrT="[Text]"/>
      <dgm:spPr/>
      <dgm:t>
        <a:bodyPr/>
        <a:lstStyle/>
        <a:p>
          <a:r>
            <a:rPr lang="en-GB" dirty="0"/>
            <a:t>How well are the carbon impacts &amp; benefits of WtE with CCS understood? </a:t>
          </a:r>
        </a:p>
      </dgm:t>
    </dgm:pt>
    <dgm:pt modelId="{2F5C98E1-6F9B-44A9-87C8-16D862CB02DA}" type="parTrans" cxnId="{891FF0A0-B575-4933-88F5-220E55E6EFBE}">
      <dgm:prSet/>
      <dgm:spPr/>
      <dgm:t>
        <a:bodyPr/>
        <a:lstStyle/>
        <a:p>
          <a:endParaRPr lang="en-GB"/>
        </a:p>
      </dgm:t>
    </dgm:pt>
    <dgm:pt modelId="{EA8DC78F-855D-46E8-BB0C-467A08F88BAB}" type="sibTrans" cxnId="{891FF0A0-B575-4933-88F5-220E55E6EFBE}">
      <dgm:prSet/>
      <dgm:spPr/>
      <dgm:t>
        <a:bodyPr/>
        <a:lstStyle/>
        <a:p>
          <a:endParaRPr lang="en-GB"/>
        </a:p>
      </dgm:t>
    </dgm:pt>
    <dgm:pt modelId="{5C6FA24E-C495-45A9-881A-44DEAEC311CD}">
      <dgm:prSet/>
      <dgm:spPr/>
      <dgm:t>
        <a:bodyPr/>
        <a:lstStyle/>
        <a:p>
          <a:r>
            <a:rPr lang="en-GB"/>
            <a:t>Is WtE with CCS a NET (Negative Emissions Technology)?</a:t>
          </a:r>
          <a:endParaRPr lang="en-GB" dirty="0"/>
        </a:p>
      </dgm:t>
    </dgm:pt>
    <dgm:pt modelId="{83AE5DDA-7543-4995-991F-0EB604C875C5}" type="parTrans" cxnId="{CDB2257C-8273-489C-ADB7-89B428122242}">
      <dgm:prSet/>
      <dgm:spPr/>
      <dgm:t>
        <a:bodyPr/>
        <a:lstStyle/>
        <a:p>
          <a:endParaRPr lang="en-GB"/>
        </a:p>
      </dgm:t>
    </dgm:pt>
    <dgm:pt modelId="{2C953983-DE43-4FB6-80D5-99A718064826}" type="sibTrans" cxnId="{CDB2257C-8273-489C-ADB7-89B428122242}">
      <dgm:prSet/>
      <dgm:spPr/>
      <dgm:t>
        <a:bodyPr/>
        <a:lstStyle/>
        <a:p>
          <a:endParaRPr lang="en-GB"/>
        </a:p>
      </dgm:t>
    </dgm:pt>
    <dgm:pt modelId="{6DC4890A-233B-4DCB-B413-E8087807A162}">
      <dgm:prSet/>
      <dgm:spPr/>
      <dgm:t>
        <a:bodyPr/>
        <a:lstStyle/>
        <a:p>
          <a:r>
            <a:rPr lang="en-GB"/>
            <a:t>What methodological developments are needed to reliably evaluate Net Zero and Circular Economy trade-offs?</a:t>
          </a:r>
          <a:endParaRPr lang="en-GB" dirty="0"/>
        </a:p>
      </dgm:t>
    </dgm:pt>
    <dgm:pt modelId="{98882EEF-4EA1-4F82-8E29-317F763F5703}" type="parTrans" cxnId="{FD641C64-9248-438D-9B00-1CC0D786A3F0}">
      <dgm:prSet/>
      <dgm:spPr/>
      <dgm:t>
        <a:bodyPr/>
        <a:lstStyle/>
        <a:p>
          <a:endParaRPr lang="en-GB"/>
        </a:p>
      </dgm:t>
    </dgm:pt>
    <dgm:pt modelId="{F14261C2-DE4C-47E6-8306-F0A6C0621590}" type="sibTrans" cxnId="{FD641C64-9248-438D-9B00-1CC0D786A3F0}">
      <dgm:prSet/>
      <dgm:spPr/>
      <dgm:t>
        <a:bodyPr/>
        <a:lstStyle/>
        <a:p>
          <a:endParaRPr lang="en-GB"/>
        </a:p>
      </dgm:t>
    </dgm:pt>
    <dgm:pt modelId="{FFEA5C2C-DE8B-4595-9DDE-04C961744363}" type="pres">
      <dgm:prSet presAssocID="{9AE6DA53-6D3E-4EB1-9783-3C0043EF7857}" presName="Name0" presStyleCnt="0">
        <dgm:presLayoutVars>
          <dgm:chMax val="7"/>
          <dgm:chPref val="7"/>
          <dgm:dir/>
        </dgm:presLayoutVars>
      </dgm:prSet>
      <dgm:spPr/>
    </dgm:pt>
    <dgm:pt modelId="{0DF29BE1-A94E-4C76-8CD5-865484E9E9F3}" type="pres">
      <dgm:prSet presAssocID="{9AE6DA53-6D3E-4EB1-9783-3C0043EF7857}" presName="Name1" presStyleCnt="0"/>
      <dgm:spPr/>
    </dgm:pt>
    <dgm:pt modelId="{9F3A0034-4B5E-429D-8658-E6C280FA8FB7}" type="pres">
      <dgm:prSet presAssocID="{9AE6DA53-6D3E-4EB1-9783-3C0043EF7857}" presName="cycle" presStyleCnt="0"/>
      <dgm:spPr/>
    </dgm:pt>
    <dgm:pt modelId="{F856F243-3240-4969-A2DF-4C8EC09B5A0B}" type="pres">
      <dgm:prSet presAssocID="{9AE6DA53-6D3E-4EB1-9783-3C0043EF7857}" presName="srcNode" presStyleLbl="node1" presStyleIdx="0" presStyleCnt="3"/>
      <dgm:spPr/>
    </dgm:pt>
    <dgm:pt modelId="{6EAE70D0-3114-4EB5-B991-5432175C8F3C}" type="pres">
      <dgm:prSet presAssocID="{9AE6DA53-6D3E-4EB1-9783-3C0043EF7857}" presName="conn" presStyleLbl="parChTrans1D2" presStyleIdx="0" presStyleCnt="1"/>
      <dgm:spPr/>
    </dgm:pt>
    <dgm:pt modelId="{A5993527-5CF9-4BBC-BF44-CBDEB3565F1E}" type="pres">
      <dgm:prSet presAssocID="{9AE6DA53-6D3E-4EB1-9783-3C0043EF7857}" presName="extraNode" presStyleLbl="node1" presStyleIdx="0" presStyleCnt="3"/>
      <dgm:spPr/>
    </dgm:pt>
    <dgm:pt modelId="{7C99A02C-31E7-4C41-8711-627D1A3F5FDB}" type="pres">
      <dgm:prSet presAssocID="{9AE6DA53-6D3E-4EB1-9783-3C0043EF7857}" presName="dstNode" presStyleLbl="node1" presStyleIdx="0" presStyleCnt="3"/>
      <dgm:spPr/>
    </dgm:pt>
    <dgm:pt modelId="{5848FF70-727A-4B3D-B6DC-43A7EFFEFF48}" type="pres">
      <dgm:prSet presAssocID="{B89F4826-8E49-4DCA-BB73-28F69CDA9521}" presName="text_1" presStyleLbl="node1" presStyleIdx="0" presStyleCnt="3">
        <dgm:presLayoutVars>
          <dgm:bulletEnabled val="1"/>
        </dgm:presLayoutVars>
      </dgm:prSet>
      <dgm:spPr/>
    </dgm:pt>
    <dgm:pt modelId="{0DE30237-E579-45FB-853E-9B6BB5034469}" type="pres">
      <dgm:prSet presAssocID="{B89F4826-8E49-4DCA-BB73-28F69CDA9521}" presName="accent_1" presStyleCnt="0"/>
      <dgm:spPr/>
    </dgm:pt>
    <dgm:pt modelId="{C4BEE9AE-4E4B-4072-A07D-071D8DE4938D}" type="pres">
      <dgm:prSet presAssocID="{B89F4826-8E49-4DCA-BB73-28F69CDA9521}" presName="accentRepeatNode" presStyleLbl="solidFgAcc1" presStyleIdx="0" presStyleCnt="3" custLinFactNeighborX="-1407"/>
      <dgm:spPr/>
    </dgm:pt>
    <dgm:pt modelId="{3BA9A076-187F-4459-8690-1861A2F3A913}" type="pres">
      <dgm:prSet presAssocID="{5C6FA24E-C495-45A9-881A-44DEAEC311CD}" presName="text_2" presStyleLbl="node1" presStyleIdx="1" presStyleCnt="3">
        <dgm:presLayoutVars>
          <dgm:bulletEnabled val="1"/>
        </dgm:presLayoutVars>
      </dgm:prSet>
      <dgm:spPr/>
    </dgm:pt>
    <dgm:pt modelId="{01DCB925-D2D6-4A24-92F5-704F2BA7BBC0}" type="pres">
      <dgm:prSet presAssocID="{5C6FA24E-C495-45A9-881A-44DEAEC311CD}" presName="accent_2" presStyleCnt="0"/>
      <dgm:spPr/>
    </dgm:pt>
    <dgm:pt modelId="{8958183E-3126-492F-B685-1279076F1932}" type="pres">
      <dgm:prSet presAssocID="{5C6FA24E-C495-45A9-881A-44DEAEC311CD}" presName="accentRepeatNode" presStyleLbl="solidFgAcc1" presStyleIdx="1" presStyleCnt="3"/>
      <dgm:spPr/>
    </dgm:pt>
    <dgm:pt modelId="{486412D1-1A6D-4FA2-976B-E81324AAD63A}" type="pres">
      <dgm:prSet presAssocID="{6DC4890A-233B-4DCB-B413-E8087807A162}" presName="text_3" presStyleLbl="node1" presStyleIdx="2" presStyleCnt="3">
        <dgm:presLayoutVars>
          <dgm:bulletEnabled val="1"/>
        </dgm:presLayoutVars>
      </dgm:prSet>
      <dgm:spPr/>
    </dgm:pt>
    <dgm:pt modelId="{6E7C8B06-6B52-4176-9B8D-28692D92A2AE}" type="pres">
      <dgm:prSet presAssocID="{6DC4890A-233B-4DCB-B413-E8087807A162}" presName="accent_3" presStyleCnt="0"/>
      <dgm:spPr/>
    </dgm:pt>
    <dgm:pt modelId="{801BC9B1-EA5B-4491-88EB-DE3D226CFC7E}" type="pres">
      <dgm:prSet presAssocID="{6DC4890A-233B-4DCB-B413-E8087807A162}" presName="accentRepeatNode" presStyleLbl="solidFgAcc1" presStyleIdx="2" presStyleCnt="3"/>
      <dgm:spPr/>
    </dgm:pt>
  </dgm:ptLst>
  <dgm:cxnLst>
    <dgm:cxn modelId="{74E3E61D-1AD4-41AF-A854-212EC92DE811}" type="presOf" srcId="{EA8DC78F-855D-46E8-BB0C-467A08F88BAB}" destId="{6EAE70D0-3114-4EB5-B991-5432175C8F3C}" srcOrd="0" destOrd="0" presId="urn:microsoft.com/office/officeart/2008/layout/VerticalCurvedList"/>
    <dgm:cxn modelId="{FD641C64-9248-438D-9B00-1CC0D786A3F0}" srcId="{9AE6DA53-6D3E-4EB1-9783-3C0043EF7857}" destId="{6DC4890A-233B-4DCB-B413-E8087807A162}" srcOrd="2" destOrd="0" parTransId="{98882EEF-4EA1-4F82-8E29-317F763F5703}" sibTransId="{F14261C2-DE4C-47E6-8306-F0A6C0621590}"/>
    <dgm:cxn modelId="{76553846-3319-4883-A09E-3C39A7F533DC}" type="presOf" srcId="{6DC4890A-233B-4DCB-B413-E8087807A162}" destId="{486412D1-1A6D-4FA2-976B-E81324AAD63A}" srcOrd="0" destOrd="0" presId="urn:microsoft.com/office/officeart/2008/layout/VerticalCurvedList"/>
    <dgm:cxn modelId="{CDB2257C-8273-489C-ADB7-89B428122242}" srcId="{9AE6DA53-6D3E-4EB1-9783-3C0043EF7857}" destId="{5C6FA24E-C495-45A9-881A-44DEAEC311CD}" srcOrd="1" destOrd="0" parTransId="{83AE5DDA-7543-4995-991F-0EB604C875C5}" sibTransId="{2C953983-DE43-4FB6-80D5-99A718064826}"/>
    <dgm:cxn modelId="{891FF0A0-B575-4933-88F5-220E55E6EFBE}" srcId="{9AE6DA53-6D3E-4EB1-9783-3C0043EF7857}" destId="{B89F4826-8E49-4DCA-BB73-28F69CDA9521}" srcOrd="0" destOrd="0" parTransId="{2F5C98E1-6F9B-44A9-87C8-16D862CB02DA}" sibTransId="{EA8DC78F-855D-46E8-BB0C-467A08F88BAB}"/>
    <dgm:cxn modelId="{A6E495AE-3824-4C6B-B925-3392AD969B52}" type="presOf" srcId="{5C6FA24E-C495-45A9-881A-44DEAEC311CD}" destId="{3BA9A076-187F-4459-8690-1861A2F3A913}" srcOrd="0" destOrd="0" presId="urn:microsoft.com/office/officeart/2008/layout/VerticalCurvedList"/>
    <dgm:cxn modelId="{17D899B0-AEC3-48D2-A8EE-549FDB883B23}" type="presOf" srcId="{B89F4826-8E49-4DCA-BB73-28F69CDA9521}" destId="{5848FF70-727A-4B3D-B6DC-43A7EFFEFF48}" srcOrd="0" destOrd="0" presId="urn:microsoft.com/office/officeart/2008/layout/VerticalCurvedList"/>
    <dgm:cxn modelId="{ECE29EDE-135E-4A96-AA26-364FB7FE0F72}" type="presOf" srcId="{9AE6DA53-6D3E-4EB1-9783-3C0043EF7857}" destId="{FFEA5C2C-DE8B-4595-9DDE-04C961744363}" srcOrd="0" destOrd="0" presId="urn:microsoft.com/office/officeart/2008/layout/VerticalCurvedList"/>
    <dgm:cxn modelId="{2978AA52-6A9C-4774-85C1-94168CACCB52}" type="presParOf" srcId="{FFEA5C2C-DE8B-4595-9DDE-04C961744363}" destId="{0DF29BE1-A94E-4C76-8CD5-865484E9E9F3}" srcOrd="0" destOrd="0" presId="urn:microsoft.com/office/officeart/2008/layout/VerticalCurvedList"/>
    <dgm:cxn modelId="{A8FC85C7-BBF1-417F-AD5D-E0C05045AC6F}" type="presParOf" srcId="{0DF29BE1-A94E-4C76-8CD5-865484E9E9F3}" destId="{9F3A0034-4B5E-429D-8658-E6C280FA8FB7}" srcOrd="0" destOrd="0" presId="urn:microsoft.com/office/officeart/2008/layout/VerticalCurvedList"/>
    <dgm:cxn modelId="{8C187612-47DC-4D47-B8D5-150AC4CF0472}" type="presParOf" srcId="{9F3A0034-4B5E-429D-8658-E6C280FA8FB7}" destId="{F856F243-3240-4969-A2DF-4C8EC09B5A0B}" srcOrd="0" destOrd="0" presId="urn:microsoft.com/office/officeart/2008/layout/VerticalCurvedList"/>
    <dgm:cxn modelId="{060338D6-27F8-4B66-A359-04517887F05A}" type="presParOf" srcId="{9F3A0034-4B5E-429D-8658-E6C280FA8FB7}" destId="{6EAE70D0-3114-4EB5-B991-5432175C8F3C}" srcOrd="1" destOrd="0" presId="urn:microsoft.com/office/officeart/2008/layout/VerticalCurvedList"/>
    <dgm:cxn modelId="{1FD3CE29-175B-4597-8F2D-73101D49516D}" type="presParOf" srcId="{9F3A0034-4B5E-429D-8658-E6C280FA8FB7}" destId="{A5993527-5CF9-4BBC-BF44-CBDEB3565F1E}" srcOrd="2" destOrd="0" presId="urn:microsoft.com/office/officeart/2008/layout/VerticalCurvedList"/>
    <dgm:cxn modelId="{57D9021F-1E10-47C9-82D1-052B9B219732}" type="presParOf" srcId="{9F3A0034-4B5E-429D-8658-E6C280FA8FB7}" destId="{7C99A02C-31E7-4C41-8711-627D1A3F5FDB}" srcOrd="3" destOrd="0" presId="urn:microsoft.com/office/officeart/2008/layout/VerticalCurvedList"/>
    <dgm:cxn modelId="{F77A37F9-C9B9-488B-9DA0-D23F5A240800}" type="presParOf" srcId="{0DF29BE1-A94E-4C76-8CD5-865484E9E9F3}" destId="{5848FF70-727A-4B3D-B6DC-43A7EFFEFF48}" srcOrd="1" destOrd="0" presId="urn:microsoft.com/office/officeart/2008/layout/VerticalCurvedList"/>
    <dgm:cxn modelId="{BDB7F0EE-0A82-4B0C-9B57-AB7D4537DE7A}" type="presParOf" srcId="{0DF29BE1-A94E-4C76-8CD5-865484E9E9F3}" destId="{0DE30237-E579-45FB-853E-9B6BB5034469}" srcOrd="2" destOrd="0" presId="urn:microsoft.com/office/officeart/2008/layout/VerticalCurvedList"/>
    <dgm:cxn modelId="{4028E844-4EC3-4227-BD21-D7BC9098CA03}" type="presParOf" srcId="{0DE30237-E579-45FB-853E-9B6BB5034469}" destId="{C4BEE9AE-4E4B-4072-A07D-071D8DE4938D}" srcOrd="0" destOrd="0" presId="urn:microsoft.com/office/officeart/2008/layout/VerticalCurvedList"/>
    <dgm:cxn modelId="{43C6C141-D095-45E4-833F-B2A98E84CD37}" type="presParOf" srcId="{0DF29BE1-A94E-4C76-8CD5-865484E9E9F3}" destId="{3BA9A076-187F-4459-8690-1861A2F3A913}" srcOrd="3" destOrd="0" presId="urn:microsoft.com/office/officeart/2008/layout/VerticalCurvedList"/>
    <dgm:cxn modelId="{8FC8CEF6-8287-4524-8061-8F2FA8035F7B}" type="presParOf" srcId="{0DF29BE1-A94E-4C76-8CD5-865484E9E9F3}" destId="{01DCB925-D2D6-4A24-92F5-704F2BA7BBC0}" srcOrd="4" destOrd="0" presId="urn:microsoft.com/office/officeart/2008/layout/VerticalCurvedList"/>
    <dgm:cxn modelId="{DE7BA039-314B-4D21-B6D6-55D64429DD7E}" type="presParOf" srcId="{01DCB925-D2D6-4A24-92F5-704F2BA7BBC0}" destId="{8958183E-3126-492F-B685-1279076F1932}" srcOrd="0" destOrd="0" presId="urn:microsoft.com/office/officeart/2008/layout/VerticalCurvedList"/>
    <dgm:cxn modelId="{7955B109-2B1E-4DC6-B423-C0C8E7E29BB6}" type="presParOf" srcId="{0DF29BE1-A94E-4C76-8CD5-865484E9E9F3}" destId="{486412D1-1A6D-4FA2-976B-E81324AAD63A}" srcOrd="5" destOrd="0" presId="urn:microsoft.com/office/officeart/2008/layout/VerticalCurvedList"/>
    <dgm:cxn modelId="{A564DC9C-EC1A-4BB9-AD67-2964A1AF679C}" type="presParOf" srcId="{0DF29BE1-A94E-4C76-8CD5-865484E9E9F3}" destId="{6E7C8B06-6B52-4176-9B8D-28692D92A2AE}" srcOrd="6" destOrd="0" presId="urn:microsoft.com/office/officeart/2008/layout/VerticalCurvedList"/>
    <dgm:cxn modelId="{451030E3-A7D5-4D1B-8959-68DDBCA5CBF4}" type="presParOf" srcId="{6E7C8B06-6B52-4176-9B8D-28692D92A2AE}" destId="{801BC9B1-EA5B-4491-88EB-DE3D226CFC7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1F6FE7-3CEA-490E-8FC7-F6437C26B90A}" type="doc">
      <dgm:prSet loTypeId="urn:microsoft.com/office/officeart/2005/8/layout/vList6" loCatId="list" qsTypeId="urn:microsoft.com/office/officeart/2005/8/quickstyle/simple1" qsCatId="simple" csTypeId="urn:microsoft.com/office/officeart/2005/8/colors/accent3_2" csCatId="accent3" phldr="1"/>
      <dgm:spPr/>
      <dgm:t>
        <a:bodyPr/>
        <a:lstStyle/>
        <a:p>
          <a:endParaRPr lang="en-GB"/>
        </a:p>
      </dgm:t>
    </dgm:pt>
    <dgm:pt modelId="{05CB0840-3DD6-4959-B9D0-B3A201D3D8D3}">
      <dgm:prSet phldrT="[Text]" custT="1"/>
      <dgm:spPr/>
      <dgm:t>
        <a:bodyPr vert="horz"/>
        <a:lstStyle/>
        <a:p>
          <a:r>
            <a:rPr lang="en-GB" sz="2000" dirty="0"/>
            <a:t>Avoided emissions will change over time</a:t>
          </a:r>
          <a:br>
            <a:rPr lang="en-GB" sz="2000" dirty="0"/>
          </a:br>
          <a:br>
            <a:rPr lang="en-GB" sz="2000" dirty="0"/>
          </a:br>
          <a:r>
            <a:rPr lang="en-GB" sz="2000" dirty="0"/>
            <a:t>Impacts and benefits must consider ALL co-products</a:t>
          </a:r>
        </a:p>
      </dgm:t>
    </dgm:pt>
    <dgm:pt modelId="{80E9FB8F-CE9B-4B86-84B5-20F3EE83E034}" type="parTrans" cxnId="{153D8B91-C772-494A-B15F-76C41A3E65A5}">
      <dgm:prSet/>
      <dgm:spPr/>
      <dgm:t>
        <a:bodyPr/>
        <a:lstStyle/>
        <a:p>
          <a:endParaRPr lang="en-GB" sz="1600"/>
        </a:p>
      </dgm:t>
    </dgm:pt>
    <dgm:pt modelId="{15457254-1336-477D-98DB-3552CA2AFF33}" type="sibTrans" cxnId="{153D8B91-C772-494A-B15F-76C41A3E65A5}">
      <dgm:prSet/>
      <dgm:spPr/>
      <dgm:t>
        <a:bodyPr/>
        <a:lstStyle/>
        <a:p>
          <a:endParaRPr lang="en-GB" sz="1600"/>
        </a:p>
      </dgm:t>
    </dgm:pt>
    <dgm:pt modelId="{6CD9A680-6F5C-4655-A744-C24B7206A55B}" type="pres">
      <dgm:prSet presAssocID="{F11F6FE7-3CEA-490E-8FC7-F6437C26B90A}" presName="Name0" presStyleCnt="0">
        <dgm:presLayoutVars>
          <dgm:dir val="rev"/>
          <dgm:animLvl val="lvl"/>
          <dgm:resizeHandles/>
        </dgm:presLayoutVars>
      </dgm:prSet>
      <dgm:spPr/>
    </dgm:pt>
    <dgm:pt modelId="{0E86936C-E90F-4DBA-882A-37B005C0DC10}" type="pres">
      <dgm:prSet presAssocID="{05CB0840-3DD6-4959-B9D0-B3A201D3D8D3}" presName="linNode" presStyleCnt="0"/>
      <dgm:spPr/>
    </dgm:pt>
    <dgm:pt modelId="{8F745501-1CE9-45FE-BE16-8037D5BE1C5A}" type="pres">
      <dgm:prSet presAssocID="{05CB0840-3DD6-4959-B9D0-B3A201D3D8D3}" presName="parentShp" presStyleLbl="node1" presStyleIdx="0" presStyleCnt="1" custScaleX="248060" custScaleY="37044" custLinFactNeighborX="0" custLinFactNeighborY="-26">
        <dgm:presLayoutVars>
          <dgm:bulletEnabled val="1"/>
        </dgm:presLayoutVars>
      </dgm:prSet>
      <dgm:spPr/>
    </dgm:pt>
    <dgm:pt modelId="{2B6B713F-4674-494C-996A-5D1763D4185F}" type="pres">
      <dgm:prSet presAssocID="{05CB0840-3DD6-4959-B9D0-B3A201D3D8D3}" presName="childShp" presStyleLbl="bgAccFollowNode1" presStyleIdx="0" presStyleCnt="1" custAng="10800000" custScaleX="79504" custScaleY="100000" custLinFactNeighborX="-863" custLinFactNeighborY="0">
        <dgm:presLayoutVars>
          <dgm:bulletEnabled val="1"/>
        </dgm:presLayoutVars>
      </dgm:prSet>
      <dgm:spPr/>
    </dgm:pt>
  </dgm:ptLst>
  <dgm:cxnLst>
    <dgm:cxn modelId="{F1DB6F14-DD0D-4EAA-958B-E89493B6459D}" type="presOf" srcId="{05CB0840-3DD6-4959-B9D0-B3A201D3D8D3}" destId="{8F745501-1CE9-45FE-BE16-8037D5BE1C5A}" srcOrd="0" destOrd="0" presId="urn:microsoft.com/office/officeart/2005/8/layout/vList6"/>
    <dgm:cxn modelId="{0C27667E-9FB0-46E2-828B-2D68A6A89D7F}" type="presOf" srcId="{F11F6FE7-3CEA-490E-8FC7-F6437C26B90A}" destId="{6CD9A680-6F5C-4655-A744-C24B7206A55B}" srcOrd="0" destOrd="0" presId="urn:microsoft.com/office/officeart/2005/8/layout/vList6"/>
    <dgm:cxn modelId="{153D8B91-C772-494A-B15F-76C41A3E65A5}" srcId="{F11F6FE7-3CEA-490E-8FC7-F6437C26B90A}" destId="{05CB0840-3DD6-4959-B9D0-B3A201D3D8D3}" srcOrd="0" destOrd="0" parTransId="{80E9FB8F-CE9B-4B86-84B5-20F3EE83E034}" sibTransId="{15457254-1336-477D-98DB-3552CA2AFF33}"/>
    <dgm:cxn modelId="{801990C5-DDA1-4A76-9905-593C68CB30D9}" type="presParOf" srcId="{6CD9A680-6F5C-4655-A744-C24B7206A55B}" destId="{0E86936C-E90F-4DBA-882A-37B005C0DC10}" srcOrd="0" destOrd="0" presId="urn:microsoft.com/office/officeart/2005/8/layout/vList6"/>
    <dgm:cxn modelId="{EC22400A-670C-41A7-BAC1-DE842442858E}" type="presParOf" srcId="{0E86936C-E90F-4DBA-882A-37B005C0DC10}" destId="{8F745501-1CE9-45FE-BE16-8037D5BE1C5A}" srcOrd="0" destOrd="0" presId="urn:microsoft.com/office/officeart/2005/8/layout/vList6"/>
    <dgm:cxn modelId="{8586AA6B-2BC5-4668-8617-044FAD990B1D}" type="presParOf" srcId="{0E86936C-E90F-4DBA-882A-37B005C0DC10}" destId="{2B6B713F-4674-494C-996A-5D1763D4185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4C8C96-55C1-46CE-AC04-9C1E8C05AEEC}"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GB"/>
        </a:p>
      </dgm:t>
    </dgm:pt>
    <dgm:pt modelId="{F3AC1907-796D-49CE-9EA4-DAAB97BF0E23}">
      <dgm:prSet phldrT="[Text]" custT="1"/>
      <dgm:spPr/>
      <dgm:t>
        <a:bodyPr/>
        <a:lstStyle/>
        <a:p>
          <a:r>
            <a:rPr lang="en-GB" sz="2000" dirty="0"/>
            <a:t>Waste disposal</a:t>
          </a:r>
        </a:p>
      </dgm:t>
    </dgm:pt>
    <dgm:pt modelId="{11AF00FF-5682-480C-8303-61F410C822C6}" type="parTrans" cxnId="{98CBB281-BF03-4B49-AC7D-6C10F5677522}">
      <dgm:prSet/>
      <dgm:spPr/>
      <dgm:t>
        <a:bodyPr/>
        <a:lstStyle/>
        <a:p>
          <a:endParaRPr lang="en-GB" sz="1400"/>
        </a:p>
      </dgm:t>
    </dgm:pt>
    <dgm:pt modelId="{B8F9D254-9E31-49F2-B4B3-A50148A22C32}" type="sibTrans" cxnId="{98CBB281-BF03-4B49-AC7D-6C10F5677522}">
      <dgm:prSet/>
      <dgm:spPr/>
      <dgm:t>
        <a:bodyPr/>
        <a:lstStyle/>
        <a:p>
          <a:endParaRPr lang="en-GB" sz="1400"/>
        </a:p>
      </dgm:t>
    </dgm:pt>
    <dgm:pt modelId="{1546CAE3-F0AC-4BE3-912A-2AD5E19A284A}">
      <dgm:prSet phldrT="[Text]" custT="1"/>
      <dgm:spPr/>
      <dgm:t>
        <a:bodyPr/>
        <a:lstStyle/>
        <a:p>
          <a:r>
            <a:rPr lang="en-GB" sz="2000" dirty="0"/>
            <a:t>Electricity</a:t>
          </a:r>
        </a:p>
      </dgm:t>
    </dgm:pt>
    <dgm:pt modelId="{61AC5FAA-78DF-4352-A9FC-24DA8E7E1BBC}" type="parTrans" cxnId="{841DB1A1-C260-427F-943E-D7CE42A22D27}">
      <dgm:prSet/>
      <dgm:spPr/>
      <dgm:t>
        <a:bodyPr/>
        <a:lstStyle/>
        <a:p>
          <a:endParaRPr lang="en-GB" sz="1400"/>
        </a:p>
      </dgm:t>
    </dgm:pt>
    <dgm:pt modelId="{E0600BBA-2905-4FE4-B9DE-4D0432BE6543}" type="sibTrans" cxnId="{841DB1A1-C260-427F-943E-D7CE42A22D27}">
      <dgm:prSet/>
      <dgm:spPr/>
      <dgm:t>
        <a:bodyPr/>
        <a:lstStyle/>
        <a:p>
          <a:endParaRPr lang="en-GB" sz="1400"/>
        </a:p>
      </dgm:t>
    </dgm:pt>
    <dgm:pt modelId="{4DB84940-47C4-4ABB-BA59-AB9AC88C7A87}">
      <dgm:prSet phldrT="[Text]" custT="1"/>
      <dgm:spPr/>
      <dgm:t>
        <a:bodyPr/>
        <a:lstStyle/>
        <a:p>
          <a:r>
            <a:rPr lang="en-GB" sz="2000" dirty="0"/>
            <a:t>Heat</a:t>
          </a:r>
        </a:p>
      </dgm:t>
    </dgm:pt>
    <dgm:pt modelId="{46D627BC-A6EB-4E03-8278-8CC8308AB0FE}" type="parTrans" cxnId="{E7E09C2D-3E0B-42FD-8279-12819006AC5C}">
      <dgm:prSet/>
      <dgm:spPr/>
      <dgm:t>
        <a:bodyPr/>
        <a:lstStyle/>
        <a:p>
          <a:endParaRPr lang="en-GB" sz="1400"/>
        </a:p>
      </dgm:t>
    </dgm:pt>
    <dgm:pt modelId="{37C5D910-F653-423E-9992-582E8925DAB9}" type="sibTrans" cxnId="{E7E09C2D-3E0B-42FD-8279-12819006AC5C}">
      <dgm:prSet/>
      <dgm:spPr/>
      <dgm:t>
        <a:bodyPr/>
        <a:lstStyle/>
        <a:p>
          <a:endParaRPr lang="en-GB" sz="1400"/>
        </a:p>
      </dgm:t>
    </dgm:pt>
    <dgm:pt modelId="{1D4533A5-A4C8-4AAE-90F6-27620EF9160D}">
      <dgm:prSet phldrT="[Text]" custT="1"/>
      <dgm:spPr/>
      <dgm:t>
        <a:bodyPr/>
        <a:lstStyle/>
        <a:p>
          <a:r>
            <a:rPr lang="en-GB" sz="2000" dirty="0"/>
            <a:t>Recovered metals</a:t>
          </a:r>
        </a:p>
      </dgm:t>
    </dgm:pt>
    <dgm:pt modelId="{030EF904-469C-47C5-B78D-CB42072A5A5B}" type="parTrans" cxnId="{C908DECD-C849-43EF-8445-11ACD8868BCA}">
      <dgm:prSet/>
      <dgm:spPr/>
      <dgm:t>
        <a:bodyPr/>
        <a:lstStyle/>
        <a:p>
          <a:endParaRPr lang="en-GB" sz="1400"/>
        </a:p>
      </dgm:t>
    </dgm:pt>
    <dgm:pt modelId="{F88C642C-D4D4-4C57-BEF2-2FD51F86E122}" type="sibTrans" cxnId="{C908DECD-C849-43EF-8445-11ACD8868BCA}">
      <dgm:prSet/>
      <dgm:spPr/>
      <dgm:t>
        <a:bodyPr/>
        <a:lstStyle/>
        <a:p>
          <a:endParaRPr lang="en-GB" sz="1400"/>
        </a:p>
      </dgm:t>
    </dgm:pt>
    <dgm:pt modelId="{17EDCDBE-E8A5-4332-A107-62B8A105E281}">
      <dgm:prSet phldrT="[Text]" custT="1"/>
      <dgm:spPr/>
      <dgm:t>
        <a:bodyPr/>
        <a:lstStyle/>
        <a:p>
          <a:r>
            <a:rPr lang="en-GB" sz="2000" dirty="0"/>
            <a:t>Natural resources</a:t>
          </a:r>
        </a:p>
      </dgm:t>
    </dgm:pt>
    <dgm:pt modelId="{121DFB0E-B15C-4636-B1F1-3CD8F2C403C3}" type="parTrans" cxnId="{516A7641-4A18-41C4-B0B8-18E612826233}">
      <dgm:prSet/>
      <dgm:spPr/>
      <dgm:t>
        <a:bodyPr/>
        <a:lstStyle/>
        <a:p>
          <a:endParaRPr lang="en-GB" sz="1400"/>
        </a:p>
      </dgm:t>
    </dgm:pt>
    <dgm:pt modelId="{6DCCF0D5-DBB5-42F7-A2B7-DF413A520EF3}" type="sibTrans" cxnId="{516A7641-4A18-41C4-B0B8-18E612826233}">
      <dgm:prSet/>
      <dgm:spPr/>
      <dgm:t>
        <a:bodyPr/>
        <a:lstStyle/>
        <a:p>
          <a:endParaRPr lang="en-GB" sz="1400"/>
        </a:p>
      </dgm:t>
    </dgm:pt>
    <dgm:pt modelId="{365C21EC-9BF9-4BB8-A168-C9F1DFD5DCCE}" type="pres">
      <dgm:prSet presAssocID="{F04C8C96-55C1-46CE-AC04-9C1E8C05AEEC}" presName="Name0" presStyleCnt="0">
        <dgm:presLayoutVars>
          <dgm:chMax val="7"/>
          <dgm:chPref val="7"/>
          <dgm:dir val="rev"/>
        </dgm:presLayoutVars>
      </dgm:prSet>
      <dgm:spPr/>
    </dgm:pt>
    <dgm:pt modelId="{4DD1BD2B-7876-4EDA-B670-2B34AA6B9FF1}" type="pres">
      <dgm:prSet presAssocID="{F04C8C96-55C1-46CE-AC04-9C1E8C05AEEC}" presName="Name1" presStyleCnt="0"/>
      <dgm:spPr/>
    </dgm:pt>
    <dgm:pt modelId="{C25D109C-ED5A-4A87-8BF7-4A5AB7E5B279}" type="pres">
      <dgm:prSet presAssocID="{F04C8C96-55C1-46CE-AC04-9C1E8C05AEEC}" presName="cycle" presStyleCnt="0"/>
      <dgm:spPr/>
    </dgm:pt>
    <dgm:pt modelId="{FF43A6B4-EE5A-46FD-9E9A-F9D0BA906EAD}" type="pres">
      <dgm:prSet presAssocID="{F04C8C96-55C1-46CE-AC04-9C1E8C05AEEC}" presName="srcNode" presStyleLbl="node1" presStyleIdx="0" presStyleCnt="5"/>
      <dgm:spPr/>
    </dgm:pt>
    <dgm:pt modelId="{D50E72F9-926D-46D8-A16A-0EC0AF151AF3}" type="pres">
      <dgm:prSet presAssocID="{F04C8C96-55C1-46CE-AC04-9C1E8C05AEEC}" presName="conn" presStyleLbl="parChTrans1D2" presStyleIdx="0" presStyleCnt="1"/>
      <dgm:spPr/>
    </dgm:pt>
    <dgm:pt modelId="{759C18BD-C034-4A62-9A52-40E73EDC49F8}" type="pres">
      <dgm:prSet presAssocID="{F04C8C96-55C1-46CE-AC04-9C1E8C05AEEC}" presName="extraNode" presStyleLbl="node1" presStyleIdx="0" presStyleCnt="5"/>
      <dgm:spPr/>
    </dgm:pt>
    <dgm:pt modelId="{1C5A8B78-F91C-4FF6-8BC4-17C5B975AA32}" type="pres">
      <dgm:prSet presAssocID="{F04C8C96-55C1-46CE-AC04-9C1E8C05AEEC}" presName="dstNode" presStyleLbl="node1" presStyleIdx="0" presStyleCnt="5"/>
      <dgm:spPr/>
    </dgm:pt>
    <dgm:pt modelId="{C83CF3BE-5CFF-4A79-8DBF-5BCC9FCFEDB7}" type="pres">
      <dgm:prSet presAssocID="{F3AC1907-796D-49CE-9EA4-DAAB97BF0E23}" presName="text_1" presStyleLbl="node1" presStyleIdx="0" presStyleCnt="5">
        <dgm:presLayoutVars>
          <dgm:bulletEnabled val="1"/>
        </dgm:presLayoutVars>
      </dgm:prSet>
      <dgm:spPr>
        <a:prstGeom prst="roundRect">
          <a:avLst/>
        </a:prstGeom>
      </dgm:spPr>
    </dgm:pt>
    <dgm:pt modelId="{495F0FE9-031C-414D-AB4E-A72E48B622D5}" type="pres">
      <dgm:prSet presAssocID="{F3AC1907-796D-49CE-9EA4-DAAB97BF0E23}" presName="accent_1" presStyleCnt="0"/>
      <dgm:spPr/>
    </dgm:pt>
    <dgm:pt modelId="{8139EAB7-C47D-45BC-A012-DF2278E02AAB}" type="pres">
      <dgm:prSet presAssocID="{F3AC1907-796D-49CE-9EA4-DAAB97BF0E23}" presName="accentRepeatNode" presStyleLbl="solidFgAcc1" presStyleIdx="0" presStyleCnt="5"/>
      <dgm:spPr/>
    </dgm:pt>
    <dgm:pt modelId="{E302DBCA-5A91-4D02-923B-66DCC9A4E782}" type="pres">
      <dgm:prSet presAssocID="{1546CAE3-F0AC-4BE3-912A-2AD5E19A284A}" presName="text_2" presStyleLbl="node1" presStyleIdx="1" presStyleCnt="5" custScaleX="102303" custLinFactNeighborX="1146">
        <dgm:presLayoutVars>
          <dgm:bulletEnabled val="1"/>
        </dgm:presLayoutVars>
      </dgm:prSet>
      <dgm:spPr>
        <a:prstGeom prst="roundRect">
          <a:avLst/>
        </a:prstGeom>
      </dgm:spPr>
    </dgm:pt>
    <dgm:pt modelId="{08FFFF26-0C4A-42A4-BADC-0CC5D739AC0E}" type="pres">
      <dgm:prSet presAssocID="{1546CAE3-F0AC-4BE3-912A-2AD5E19A284A}" presName="accent_2" presStyleCnt="0"/>
      <dgm:spPr/>
    </dgm:pt>
    <dgm:pt modelId="{8C7DB0C3-A726-4375-ACF2-234B96F5DBFC}" type="pres">
      <dgm:prSet presAssocID="{1546CAE3-F0AC-4BE3-912A-2AD5E19A284A}" presName="accentRepeatNode" presStyleLbl="solidFgAcc1" presStyleIdx="1" presStyleCnt="5"/>
      <dgm:spPr/>
    </dgm:pt>
    <dgm:pt modelId="{ECE5E067-732C-421E-AD67-2F7C702076BA}" type="pres">
      <dgm:prSet presAssocID="{4DB84940-47C4-4ABB-BA59-AB9AC88C7A87}" presName="text_3" presStyleLbl="node1" presStyleIdx="2" presStyleCnt="5" custLinFactNeighborX="377" custLinFactNeighborY="4917">
        <dgm:presLayoutVars>
          <dgm:bulletEnabled val="1"/>
        </dgm:presLayoutVars>
      </dgm:prSet>
      <dgm:spPr>
        <a:prstGeom prst="roundRect">
          <a:avLst/>
        </a:prstGeom>
      </dgm:spPr>
    </dgm:pt>
    <dgm:pt modelId="{552F989E-FADA-4C51-8CFC-BDBF3A389397}" type="pres">
      <dgm:prSet presAssocID="{4DB84940-47C4-4ABB-BA59-AB9AC88C7A87}" presName="accent_3" presStyleCnt="0"/>
      <dgm:spPr/>
    </dgm:pt>
    <dgm:pt modelId="{EA29A85C-AFFD-4C8D-BB0F-CF1188BAB793}" type="pres">
      <dgm:prSet presAssocID="{4DB84940-47C4-4ABB-BA59-AB9AC88C7A87}" presName="accentRepeatNode" presStyleLbl="solidFgAcc1" presStyleIdx="2" presStyleCnt="5"/>
      <dgm:spPr/>
    </dgm:pt>
    <dgm:pt modelId="{6A1C55C0-AA7C-48C9-8174-6990A94E8A7F}" type="pres">
      <dgm:prSet presAssocID="{1D4533A5-A4C8-4AAE-90F6-27620EF9160D}" presName="text_4" presStyleLbl="node1" presStyleIdx="3" presStyleCnt="5">
        <dgm:presLayoutVars>
          <dgm:bulletEnabled val="1"/>
        </dgm:presLayoutVars>
      </dgm:prSet>
      <dgm:spPr>
        <a:prstGeom prst="roundRect">
          <a:avLst/>
        </a:prstGeom>
      </dgm:spPr>
    </dgm:pt>
    <dgm:pt modelId="{E6CC6656-D68B-493C-A9F9-DD96B1F69004}" type="pres">
      <dgm:prSet presAssocID="{1D4533A5-A4C8-4AAE-90F6-27620EF9160D}" presName="accent_4" presStyleCnt="0"/>
      <dgm:spPr/>
    </dgm:pt>
    <dgm:pt modelId="{C5EC4877-DB2F-4E3E-A465-B1758CB9601E}" type="pres">
      <dgm:prSet presAssocID="{1D4533A5-A4C8-4AAE-90F6-27620EF9160D}" presName="accentRepeatNode" presStyleLbl="solidFgAcc1" presStyleIdx="3" presStyleCnt="5"/>
      <dgm:spPr/>
    </dgm:pt>
    <dgm:pt modelId="{3D47F898-334E-4DA1-8907-5D5E9204F58E}" type="pres">
      <dgm:prSet presAssocID="{17EDCDBE-E8A5-4332-A107-62B8A105E281}" presName="text_5" presStyleLbl="node1" presStyleIdx="4" presStyleCnt="5">
        <dgm:presLayoutVars>
          <dgm:bulletEnabled val="1"/>
        </dgm:presLayoutVars>
      </dgm:prSet>
      <dgm:spPr>
        <a:prstGeom prst="roundRect">
          <a:avLst/>
        </a:prstGeom>
      </dgm:spPr>
    </dgm:pt>
    <dgm:pt modelId="{EB7FD52A-AB71-4569-B311-127DBCCA5E0A}" type="pres">
      <dgm:prSet presAssocID="{17EDCDBE-E8A5-4332-A107-62B8A105E281}" presName="accent_5" presStyleCnt="0"/>
      <dgm:spPr/>
    </dgm:pt>
    <dgm:pt modelId="{D10349C2-2183-4385-97A5-BF14B89DD4FE}" type="pres">
      <dgm:prSet presAssocID="{17EDCDBE-E8A5-4332-A107-62B8A105E281}" presName="accentRepeatNode" presStyleLbl="solidFgAcc1" presStyleIdx="4" presStyleCnt="5"/>
      <dgm:spPr/>
    </dgm:pt>
  </dgm:ptLst>
  <dgm:cxnLst>
    <dgm:cxn modelId="{583C3A2A-30D6-4CAB-9F0B-E37F560B9B68}" type="presOf" srcId="{B8F9D254-9E31-49F2-B4B3-A50148A22C32}" destId="{D50E72F9-926D-46D8-A16A-0EC0AF151AF3}" srcOrd="0" destOrd="0" presId="urn:microsoft.com/office/officeart/2008/layout/VerticalCurvedList"/>
    <dgm:cxn modelId="{E7E09C2D-3E0B-42FD-8279-12819006AC5C}" srcId="{F04C8C96-55C1-46CE-AC04-9C1E8C05AEEC}" destId="{4DB84940-47C4-4ABB-BA59-AB9AC88C7A87}" srcOrd="2" destOrd="0" parTransId="{46D627BC-A6EB-4E03-8278-8CC8308AB0FE}" sibTransId="{37C5D910-F653-423E-9992-582E8925DAB9}"/>
    <dgm:cxn modelId="{BCB0D038-0241-4FC9-9803-914A57193CC8}" type="presOf" srcId="{F3AC1907-796D-49CE-9EA4-DAAB97BF0E23}" destId="{C83CF3BE-5CFF-4A79-8DBF-5BCC9FCFEDB7}" srcOrd="0" destOrd="0" presId="urn:microsoft.com/office/officeart/2008/layout/VerticalCurvedList"/>
    <dgm:cxn modelId="{516A7641-4A18-41C4-B0B8-18E612826233}" srcId="{F04C8C96-55C1-46CE-AC04-9C1E8C05AEEC}" destId="{17EDCDBE-E8A5-4332-A107-62B8A105E281}" srcOrd="4" destOrd="0" parTransId="{121DFB0E-B15C-4636-B1F1-3CD8F2C403C3}" sibTransId="{6DCCF0D5-DBB5-42F7-A2B7-DF413A520EF3}"/>
    <dgm:cxn modelId="{100BFF6A-6143-42E4-9919-A2B80215798E}" type="presOf" srcId="{1D4533A5-A4C8-4AAE-90F6-27620EF9160D}" destId="{6A1C55C0-AA7C-48C9-8174-6990A94E8A7F}" srcOrd="0" destOrd="0" presId="urn:microsoft.com/office/officeart/2008/layout/VerticalCurvedList"/>
    <dgm:cxn modelId="{F8EBB94F-1B70-408E-884E-15EF9DA69327}" type="presOf" srcId="{17EDCDBE-E8A5-4332-A107-62B8A105E281}" destId="{3D47F898-334E-4DA1-8907-5D5E9204F58E}" srcOrd="0" destOrd="0" presId="urn:microsoft.com/office/officeart/2008/layout/VerticalCurvedList"/>
    <dgm:cxn modelId="{38014955-EF08-4D64-AD1E-655FBFA524F1}" type="presOf" srcId="{4DB84940-47C4-4ABB-BA59-AB9AC88C7A87}" destId="{ECE5E067-732C-421E-AD67-2F7C702076BA}" srcOrd="0" destOrd="0" presId="urn:microsoft.com/office/officeart/2008/layout/VerticalCurvedList"/>
    <dgm:cxn modelId="{98CBB281-BF03-4B49-AC7D-6C10F5677522}" srcId="{F04C8C96-55C1-46CE-AC04-9C1E8C05AEEC}" destId="{F3AC1907-796D-49CE-9EA4-DAAB97BF0E23}" srcOrd="0" destOrd="0" parTransId="{11AF00FF-5682-480C-8303-61F410C822C6}" sibTransId="{B8F9D254-9E31-49F2-B4B3-A50148A22C32}"/>
    <dgm:cxn modelId="{841DB1A1-C260-427F-943E-D7CE42A22D27}" srcId="{F04C8C96-55C1-46CE-AC04-9C1E8C05AEEC}" destId="{1546CAE3-F0AC-4BE3-912A-2AD5E19A284A}" srcOrd="1" destOrd="0" parTransId="{61AC5FAA-78DF-4352-A9FC-24DA8E7E1BBC}" sibTransId="{E0600BBA-2905-4FE4-B9DE-4D0432BE6543}"/>
    <dgm:cxn modelId="{5DD675A8-4F5A-4371-938D-3F5A44161455}" type="presOf" srcId="{F04C8C96-55C1-46CE-AC04-9C1E8C05AEEC}" destId="{365C21EC-9BF9-4BB8-A168-C9F1DFD5DCCE}" srcOrd="0" destOrd="0" presId="urn:microsoft.com/office/officeart/2008/layout/VerticalCurvedList"/>
    <dgm:cxn modelId="{01B4C4C4-EA7A-46BC-9E3D-92B6F7554D26}" type="presOf" srcId="{1546CAE3-F0AC-4BE3-912A-2AD5E19A284A}" destId="{E302DBCA-5A91-4D02-923B-66DCC9A4E782}" srcOrd="0" destOrd="0" presId="urn:microsoft.com/office/officeart/2008/layout/VerticalCurvedList"/>
    <dgm:cxn modelId="{C908DECD-C849-43EF-8445-11ACD8868BCA}" srcId="{F04C8C96-55C1-46CE-AC04-9C1E8C05AEEC}" destId="{1D4533A5-A4C8-4AAE-90F6-27620EF9160D}" srcOrd="3" destOrd="0" parTransId="{030EF904-469C-47C5-B78D-CB42072A5A5B}" sibTransId="{F88C642C-D4D4-4C57-BEF2-2FD51F86E122}"/>
    <dgm:cxn modelId="{BC559883-EBB9-4C69-98F2-56E937E8A421}" type="presParOf" srcId="{365C21EC-9BF9-4BB8-A168-C9F1DFD5DCCE}" destId="{4DD1BD2B-7876-4EDA-B670-2B34AA6B9FF1}" srcOrd="0" destOrd="0" presId="urn:microsoft.com/office/officeart/2008/layout/VerticalCurvedList"/>
    <dgm:cxn modelId="{73118BF6-103C-4EA4-86E0-54BD0906111B}" type="presParOf" srcId="{4DD1BD2B-7876-4EDA-B670-2B34AA6B9FF1}" destId="{C25D109C-ED5A-4A87-8BF7-4A5AB7E5B279}" srcOrd="0" destOrd="0" presId="urn:microsoft.com/office/officeart/2008/layout/VerticalCurvedList"/>
    <dgm:cxn modelId="{167530D2-DB38-482C-AD51-F70E5C5EA714}" type="presParOf" srcId="{C25D109C-ED5A-4A87-8BF7-4A5AB7E5B279}" destId="{FF43A6B4-EE5A-46FD-9E9A-F9D0BA906EAD}" srcOrd="0" destOrd="0" presId="urn:microsoft.com/office/officeart/2008/layout/VerticalCurvedList"/>
    <dgm:cxn modelId="{29B9A1B0-5649-4996-989A-258D869F4C47}" type="presParOf" srcId="{C25D109C-ED5A-4A87-8BF7-4A5AB7E5B279}" destId="{D50E72F9-926D-46D8-A16A-0EC0AF151AF3}" srcOrd="1" destOrd="0" presId="urn:microsoft.com/office/officeart/2008/layout/VerticalCurvedList"/>
    <dgm:cxn modelId="{B3484549-6004-4193-B0AF-D6323B765D62}" type="presParOf" srcId="{C25D109C-ED5A-4A87-8BF7-4A5AB7E5B279}" destId="{759C18BD-C034-4A62-9A52-40E73EDC49F8}" srcOrd="2" destOrd="0" presId="urn:microsoft.com/office/officeart/2008/layout/VerticalCurvedList"/>
    <dgm:cxn modelId="{20FE2183-5179-494E-B90A-BF3FF39E49FF}" type="presParOf" srcId="{C25D109C-ED5A-4A87-8BF7-4A5AB7E5B279}" destId="{1C5A8B78-F91C-4FF6-8BC4-17C5B975AA32}" srcOrd="3" destOrd="0" presId="urn:microsoft.com/office/officeart/2008/layout/VerticalCurvedList"/>
    <dgm:cxn modelId="{EC797317-168B-404F-BCA3-14F2BB238FFD}" type="presParOf" srcId="{4DD1BD2B-7876-4EDA-B670-2B34AA6B9FF1}" destId="{C83CF3BE-5CFF-4A79-8DBF-5BCC9FCFEDB7}" srcOrd="1" destOrd="0" presId="urn:microsoft.com/office/officeart/2008/layout/VerticalCurvedList"/>
    <dgm:cxn modelId="{E27E2281-BA75-47F1-8401-CA7052031CC4}" type="presParOf" srcId="{4DD1BD2B-7876-4EDA-B670-2B34AA6B9FF1}" destId="{495F0FE9-031C-414D-AB4E-A72E48B622D5}" srcOrd="2" destOrd="0" presId="urn:microsoft.com/office/officeart/2008/layout/VerticalCurvedList"/>
    <dgm:cxn modelId="{BBC2E842-C787-4E7F-B416-28AB4477B7BE}" type="presParOf" srcId="{495F0FE9-031C-414D-AB4E-A72E48B622D5}" destId="{8139EAB7-C47D-45BC-A012-DF2278E02AAB}" srcOrd="0" destOrd="0" presId="urn:microsoft.com/office/officeart/2008/layout/VerticalCurvedList"/>
    <dgm:cxn modelId="{9FA1A03E-DFE6-4717-B2C7-ED856E5C125D}" type="presParOf" srcId="{4DD1BD2B-7876-4EDA-B670-2B34AA6B9FF1}" destId="{E302DBCA-5A91-4D02-923B-66DCC9A4E782}" srcOrd="3" destOrd="0" presId="urn:microsoft.com/office/officeart/2008/layout/VerticalCurvedList"/>
    <dgm:cxn modelId="{47A39685-AFE0-492C-8624-6FFDDC6328D8}" type="presParOf" srcId="{4DD1BD2B-7876-4EDA-B670-2B34AA6B9FF1}" destId="{08FFFF26-0C4A-42A4-BADC-0CC5D739AC0E}" srcOrd="4" destOrd="0" presId="urn:microsoft.com/office/officeart/2008/layout/VerticalCurvedList"/>
    <dgm:cxn modelId="{8826919D-B56C-4514-85E9-D7039AFB6482}" type="presParOf" srcId="{08FFFF26-0C4A-42A4-BADC-0CC5D739AC0E}" destId="{8C7DB0C3-A726-4375-ACF2-234B96F5DBFC}" srcOrd="0" destOrd="0" presId="urn:microsoft.com/office/officeart/2008/layout/VerticalCurvedList"/>
    <dgm:cxn modelId="{C0FFEF29-F125-4BDC-898D-7CC3DD3EF0BD}" type="presParOf" srcId="{4DD1BD2B-7876-4EDA-B670-2B34AA6B9FF1}" destId="{ECE5E067-732C-421E-AD67-2F7C702076BA}" srcOrd="5" destOrd="0" presId="urn:microsoft.com/office/officeart/2008/layout/VerticalCurvedList"/>
    <dgm:cxn modelId="{641FA7BF-6ED8-4F87-87A7-E345DC907861}" type="presParOf" srcId="{4DD1BD2B-7876-4EDA-B670-2B34AA6B9FF1}" destId="{552F989E-FADA-4C51-8CFC-BDBF3A389397}" srcOrd="6" destOrd="0" presId="urn:microsoft.com/office/officeart/2008/layout/VerticalCurvedList"/>
    <dgm:cxn modelId="{54009BBB-6A52-41B7-A904-39288AFCDBC5}" type="presParOf" srcId="{552F989E-FADA-4C51-8CFC-BDBF3A389397}" destId="{EA29A85C-AFFD-4C8D-BB0F-CF1188BAB793}" srcOrd="0" destOrd="0" presId="urn:microsoft.com/office/officeart/2008/layout/VerticalCurvedList"/>
    <dgm:cxn modelId="{C726E0F0-B783-42CA-9583-A72288BDC1F2}" type="presParOf" srcId="{4DD1BD2B-7876-4EDA-B670-2B34AA6B9FF1}" destId="{6A1C55C0-AA7C-48C9-8174-6990A94E8A7F}" srcOrd="7" destOrd="0" presId="urn:microsoft.com/office/officeart/2008/layout/VerticalCurvedList"/>
    <dgm:cxn modelId="{BBECF7A5-449B-4A63-8461-181AEF5AEB23}" type="presParOf" srcId="{4DD1BD2B-7876-4EDA-B670-2B34AA6B9FF1}" destId="{E6CC6656-D68B-493C-A9F9-DD96B1F69004}" srcOrd="8" destOrd="0" presId="urn:microsoft.com/office/officeart/2008/layout/VerticalCurvedList"/>
    <dgm:cxn modelId="{78F2E8A3-A1D9-40EF-996D-168272CB0EBF}" type="presParOf" srcId="{E6CC6656-D68B-493C-A9F9-DD96B1F69004}" destId="{C5EC4877-DB2F-4E3E-A465-B1758CB9601E}" srcOrd="0" destOrd="0" presId="urn:microsoft.com/office/officeart/2008/layout/VerticalCurvedList"/>
    <dgm:cxn modelId="{B93E25DB-09D8-4EFC-9EBE-FA74FD7AE9C5}" type="presParOf" srcId="{4DD1BD2B-7876-4EDA-B670-2B34AA6B9FF1}" destId="{3D47F898-334E-4DA1-8907-5D5E9204F58E}" srcOrd="9" destOrd="0" presId="urn:microsoft.com/office/officeart/2008/layout/VerticalCurvedList"/>
    <dgm:cxn modelId="{E49A6180-C8AF-4E24-9396-883E33DC8853}" type="presParOf" srcId="{4DD1BD2B-7876-4EDA-B670-2B34AA6B9FF1}" destId="{EB7FD52A-AB71-4569-B311-127DBCCA5E0A}" srcOrd="10" destOrd="0" presId="urn:microsoft.com/office/officeart/2008/layout/VerticalCurvedList"/>
    <dgm:cxn modelId="{5297E78F-0F26-48E0-90F4-A1933BD37C1A}" type="presParOf" srcId="{EB7FD52A-AB71-4569-B311-127DBCCA5E0A}" destId="{D10349C2-2183-4385-97A5-BF14B89DD4FE}"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3787FD-769A-4CE9-B59F-3C9CF91B48E2}"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en-GB"/>
        </a:p>
      </dgm:t>
    </dgm:pt>
    <dgm:pt modelId="{2D1D1ABB-7966-428A-9E85-2FAE8518230F}">
      <dgm:prSet phldrT="[Text]" custT="1"/>
      <dgm:spPr/>
      <dgm:t>
        <a:bodyPr/>
        <a:lstStyle/>
        <a:p>
          <a:r>
            <a:rPr lang="en-GB" sz="2000" b="1" i="0" u="none" dirty="0"/>
            <a:t>Excluding</a:t>
          </a:r>
          <a:r>
            <a:rPr lang="en-GB" sz="2000" b="0" i="0" u="none" dirty="0"/>
            <a:t> avoided emissions from metal recycling and capture of biogenic CO</a:t>
          </a:r>
          <a:r>
            <a:rPr lang="en-GB" sz="2000" b="0" i="0" u="none" baseline="-25000" dirty="0"/>
            <a:t>2</a:t>
          </a:r>
          <a:endParaRPr lang="en-GB" sz="2000" baseline="-25000" dirty="0"/>
        </a:p>
      </dgm:t>
    </dgm:pt>
    <dgm:pt modelId="{D099BEE8-7C8A-4F4D-8C97-F013D36EDE46}" type="parTrans" cxnId="{2FC44D19-BE0A-4FD7-B91B-69DE64219F8D}">
      <dgm:prSet/>
      <dgm:spPr/>
      <dgm:t>
        <a:bodyPr/>
        <a:lstStyle/>
        <a:p>
          <a:endParaRPr lang="en-GB" sz="1600"/>
        </a:p>
      </dgm:t>
    </dgm:pt>
    <dgm:pt modelId="{470B6B86-3E6B-4ACC-9DCB-261080946D4D}" type="sibTrans" cxnId="{2FC44D19-BE0A-4FD7-B91B-69DE64219F8D}">
      <dgm:prSet/>
      <dgm:spPr/>
      <dgm:t>
        <a:bodyPr/>
        <a:lstStyle/>
        <a:p>
          <a:endParaRPr lang="en-GB" sz="1600"/>
        </a:p>
      </dgm:t>
    </dgm:pt>
    <dgm:pt modelId="{EDE122E1-E8D4-48FC-A205-37616A7D37A2}">
      <dgm:prSet custT="1"/>
      <dgm:spPr>
        <a:solidFill>
          <a:srgbClr val="0401A0"/>
        </a:solidFill>
      </dgm:spPr>
      <dgm:t>
        <a:bodyPr/>
        <a:lstStyle/>
        <a:p>
          <a:pPr>
            <a:buNone/>
          </a:pPr>
          <a:r>
            <a:rPr lang="en-GB" sz="2000" b="0" i="0" u="none" dirty="0"/>
            <a:t>Electricity</a:t>
          </a:r>
          <a:endParaRPr lang="en-GB" sz="2000" dirty="0"/>
        </a:p>
      </dgm:t>
    </dgm:pt>
    <dgm:pt modelId="{6DF18FF5-DD7A-4070-A0B0-F8C3E84DB81A}" type="parTrans" cxnId="{55109654-E892-40A9-83D3-804E45753832}">
      <dgm:prSet/>
      <dgm:spPr/>
      <dgm:t>
        <a:bodyPr/>
        <a:lstStyle/>
        <a:p>
          <a:endParaRPr lang="en-GB" sz="1600"/>
        </a:p>
      </dgm:t>
    </dgm:pt>
    <dgm:pt modelId="{BE647E97-12EE-4CA0-B012-A2AAF88799D2}" type="sibTrans" cxnId="{55109654-E892-40A9-83D3-804E45753832}">
      <dgm:prSet/>
      <dgm:spPr/>
      <dgm:t>
        <a:bodyPr/>
        <a:lstStyle/>
        <a:p>
          <a:endParaRPr lang="en-GB" sz="1600"/>
        </a:p>
      </dgm:t>
    </dgm:pt>
    <dgm:pt modelId="{6F4DE542-F394-45A9-9AA5-F3CC62111BA7}">
      <dgm:prSet custT="1"/>
      <dgm:spPr>
        <a:solidFill>
          <a:srgbClr val="75028B"/>
        </a:solidFill>
      </dgm:spPr>
      <dgm:t>
        <a:bodyPr/>
        <a:lstStyle/>
        <a:p>
          <a:pPr>
            <a:buNone/>
          </a:pPr>
          <a:r>
            <a:rPr lang="en-GB" sz="2000" b="0" i="0" u="none" dirty="0"/>
            <a:t>Heat</a:t>
          </a:r>
          <a:endParaRPr lang="en-GB" sz="2000" dirty="0"/>
        </a:p>
      </dgm:t>
    </dgm:pt>
    <dgm:pt modelId="{2355A2B0-667E-45AB-951F-10DBDE8A303E}" type="parTrans" cxnId="{A5E93D9A-E1C8-422E-B1B8-7805D14EC7CA}">
      <dgm:prSet/>
      <dgm:spPr/>
      <dgm:t>
        <a:bodyPr/>
        <a:lstStyle/>
        <a:p>
          <a:endParaRPr lang="en-GB" sz="1600"/>
        </a:p>
      </dgm:t>
    </dgm:pt>
    <dgm:pt modelId="{91060C74-6E6C-4907-A113-A1251B677607}" type="sibTrans" cxnId="{A5E93D9A-E1C8-422E-B1B8-7805D14EC7CA}">
      <dgm:prSet/>
      <dgm:spPr/>
      <dgm:t>
        <a:bodyPr/>
        <a:lstStyle/>
        <a:p>
          <a:endParaRPr lang="en-GB" sz="1600"/>
        </a:p>
      </dgm:t>
    </dgm:pt>
    <dgm:pt modelId="{4A118E3E-965A-4207-A17A-B66C332320C6}">
      <dgm:prSet custT="1"/>
      <dgm:spPr/>
      <dgm:t>
        <a:bodyPr/>
        <a:lstStyle/>
        <a:p>
          <a:r>
            <a:rPr lang="en-GB" sz="2000" b="1" i="0" u="none" dirty="0"/>
            <a:t>Including</a:t>
          </a:r>
          <a:r>
            <a:rPr lang="en-GB" sz="2000" b="0" i="0" u="none" dirty="0"/>
            <a:t> avoided emissions from metal recycling and capture of biogenic CO</a:t>
          </a:r>
          <a:r>
            <a:rPr lang="en-GB" sz="2000" b="0" i="0" u="none" baseline="-25000" dirty="0"/>
            <a:t>2</a:t>
          </a:r>
          <a:endParaRPr lang="en-GB" sz="2000" baseline="-25000" dirty="0"/>
        </a:p>
      </dgm:t>
    </dgm:pt>
    <dgm:pt modelId="{162ECB74-7EB0-4492-97B4-801E1F105864}" type="parTrans" cxnId="{877B8A5A-0ACE-449A-A7F4-AAD61D78B9EA}">
      <dgm:prSet/>
      <dgm:spPr/>
      <dgm:t>
        <a:bodyPr/>
        <a:lstStyle/>
        <a:p>
          <a:endParaRPr lang="en-GB" sz="1600"/>
        </a:p>
      </dgm:t>
    </dgm:pt>
    <dgm:pt modelId="{976FE904-23AA-4543-945F-B8276EC40637}" type="sibTrans" cxnId="{877B8A5A-0ACE-449A-A7F4-AAD61D78B9EA}">
      <dgm:prSet/>
      <dgm:spPr/>
      <dgm:t>
        <a:bodyPr/>
        <a:lstStyle/>
        <a:p>
          <a:endParaRPr lang="en-GB" sz="1600"/>
        </a:p>
      </dgm:t>
    </dgm:pt>
    <dgm:pt modelId="{234EB408-99D6-4B5C-8C6B-ABBEEA545F78}">
      <dgm:prSet custT="1"/>
      <dgm:spPr>
        <a:solidFill>
          <a:srgbClr val="0401A0"/>
        </a:solidFill>
      </dgm:spPr>
      <dgm:t>
        <a:bodyPr/>
        <a:lstStyle/>
        <a:p>
          <a:pPr>
            <a:buNone/>
          </a:pPr>
          <a:r>
            <a:rPr lang="en-GB" sz="2000" b="0" i="0" u="none" dirty="0"/>
            <a:t>Electricity</a:t>
          </a:r>
          <a:endParaRPr lang="en-GB" sz="2000" dirty="0"/>
        </a:p>
      </dgm:t>
    </dgm:pt>
    <dgm:pt modelId="{9C632421-E13B-47EE-B089-DD184DB0D794}" type="parTrans" cxnId="{46EA7635-95F6-4D8E-A49C-2B6234015EFB}">
      <dgm:prSet/>
      <dgm:spPr/>
      <dgm:t>
        <a:bodyPr/>
        <a:lstStyle/>
        <a:p>
          <a:endParaRPr lang="en-GB" sz="1600"/>
        </a:p>
      </dgm:t>
    </dgm:pt>
    <dgm:pt modelId="{7D7BF34F-195B-40F2-9CFD-930B028F7B97}" type="sibTrans" cxnId="{46EA7635-95F6-4D8E-A49C-2B6234015EFB}">
      <dgm:prSet/>
      <dgm:spPr/>
      <dgm:t>
        <a:bodyPr/>
        <a:lstStyle/>
        <a:p>
          <a:endParaRPr lang="en-GB" sz="1600"/>
        </a:p>
      </dgm:t>
    </dgm:pt>
    <dgm:pt modelId="{E00AD0E1-D5B5-4A1E-B99E-3D20300E35C5}">
      <dgm:prSet custT="1"/>
      <dgm:spPr>
        <a:solidFill>
          <a:srgbClr val="75028B"/>
        </a:solidFill>
      </dgm:spPr>
      <dgm:t>
        <a:bodyPr/>
        <a:lstStyle/>
        <a:p>
          <a:pPr>
            <a:buNone/>
          </a:pPr>
          <a:r>
            <a:rPr lang="en-GB" sz="2000" b="0" i="0" u="none" dirty="0"/>
            <a:t>Heat</a:t>
          </a:r>
          <a:endParaRPr lang="en-GB" sz="2000" dirty="0"/>
        </a:p>
      </dgm:t>
    </dgm:pt>
    <dgm:pt modelId="{FBE092E9-C006-4752-A812-CEED0E38FE29}" type="parTrans" cxnId="{BBCFC664-DA05-40C8-B2A2-91FB74B9C5E1}">
      <dgm:prSet/>
      <dgm:spPr/>
      <dgm:t>
        <a:bodyPr/>
        <a:lstStyle/>
        <a:p>
          <a:endParaRPr lang="en-GB" sz="1600"/>
        </a:p>
      </dgm:t>
    </dgm:pt>
    <dgm:pt modelId="{BF934037-2040-4660-8663-5745AE13C25F}" type="sibTrans" cxnId="{BBCFC664-DA05-40C8-B2A2-91FB74B9C5E1}">
      <dgm:prSet/>
      <dgm:spPr/>
      <dgm:t>
        <a:bodyPr/>
        <a:lstStyle/>
        <a:p>
          <a:endParaRPr lang="en-GB" sz="1600"/>
        </a:p>
      </dgm:t>
    </dgm:pt>
    <dgm:pt modelId="{2CF9809D-32FE-4AB7-8A0A-776E02663F9D}">
      <dgm:prSet custT="1"/>
      <dgm:spPr>
        <a:solidFill>
          <a:schemeClr val="accent2"/>
        </a:solidFill>
      </dgm:spPr>
      <dgm:t>
        <a:bodyPr/>
        <a:lstStyle/>
        <a:p>
          <a:pPr>
            <a:buNone/>
          </a:pPr>
          <a:r>
            <a:rPr lang="en-GB" sz="2000" b="0" i="0" u="none" dirty="0"/>
            <a:t>Waste treatment</a:t>
          </a:r>
          <a:endParaRPr lang="en-GB" sz="2000" dirty="0"/>
        </a:p>
      </dgm:t>
    </dgm:pt>
    <dgm:pt modelId="{EE4289D2-1DDE-4211-88EC-A97D73174EA8}" type="parTrans" cxnId="{FB198892-A961-4188-A238-DCAF97D36F4E}">
      <dgm:prSet/>
      <dgm:spPr/>
      <dgm:t>
        <a:bodyPr/>
        <a:lstStyle/>
        <a:p>
          <a:endParaRPr lang="en-GB" sz="1600"/>
        </a:p>
      </dgm:t>
    </dgm:pt>
    <dgm:pt modelId="{92399E43-4846-4546-99AA-4AB23085D813}" type="sibTrans" cxnId="{FB198892-A961-4188-A238-DCAF97D36F4E}">
      <dgm:prSet/>
      <dgm:spPr/>
      <dgm:t>
        <a:bodyPr/>
        <a:lstStyle/>
        <a:p>
          <a:endParaRPr lang="en-GB" sz="1600"/>
        </a:p>
      </dgm:t>
    </dgm:pt>
    <dgm:pt modelId="{B2E70DFF-208E-4AE2-9ABB-713398737587}">
      <dgm:prSet custT="1"/>
      <dgm:spPr>
        <a:solidFill>
          <a:srgbClr val="0401A0"/>
        </a:solidFill>
      </dgm:spPr>
      <dgm:t>
        <a:bodyPr/>
        <a:lstStyle/>
        <a:p>
          <a:pPr>
            <a:buNone/>
          </a:pPr>
          <a:r>
            <a:rPr lang="en-GB" sz="1600" b="0" i="0" u="none" dirty="0"/>
            <a:t>8 to 167 g CO</a:t>
          </a:r>
          <a:r>
            <a:rPr lang="en-GB" sz="1600" b="0" i="0" u="none" baseline="-25000" dirty="0"/>
            <a:t>2</a:t>
          </a:r>
          <a:r>
            <a:rPr lang="en-GB" sz="1600" b="0" i="0" u="none" dirty="0"/>
            <a:t>eq/kWh</a:t>
          </a:r>
          <a:r>
            <a:rPr lang="en-GB" sz="1600" b="0" i="0" u="none" baseline="-25000" dirty="0"/>
            <a:t>e</a:t>
          </a:r>
          <a:endParaRPr lang="en-GB" sz="1600" baseline="-25000" dirty="0"/>
        </a:p>
      </dgm:t>
    </dgm:pt>
    <dgm:pt modelId="{56E509A9-00D6-46F4-9AB2-A8630328B50D}" type="parTrans" cxnId="{16F3A4CB-EF48-4F32-AC11-450AE654A5F1}">
      <dgm:prSet/>
      <dgm:spPr/>
      <dgm:t>
        <a:bodyPr/>
        <a:lstStyle/>
        <a:p>
          <a:endParaRPr lang="en-GB" sz="1600"/>
        </a:p>
      </dgm:t>
    </dgm:pt>
    <dgm:pt modelId="{DE627F7A-E2CC-4AD3-B2B9-3DF3F57299D0}" type="sibTrans" cxnId="{16F3A4CB-EF48-4F32-AC11-450AE654A5F1}">
      <dgm:prSet/>
      <dgm:spPr/>
      <dgm:t>
        <a:bodyPr/>
        <a:lstStyle/>
        <a:p>
          <a:endParaRPr lang="en-GB" sz="1600"/>
        </a:p>
      </dgm:t>
    </dgm:pt>
    <dgm:pt modelId="{5368378B-CA30-4627-AE95-F737320802D2}">
      <dgm:prSet custT="1"/>
      <dgm:spPr>
        <a:solidFill>
          <a:srgbClr val="75028B"/>
        </a:solidFill>
      </dgm:spPr>
      <dgm:t>
        <a:bodyPr/>
        <a:lstStyle/>
        <a:p>
          <a:pPr>
            <a:buNone/>
          </a:pPr>
          <a:r>
            <a:rPr lang="en-GB" sz="1600" b="0" i="0" u="none" dirty="0"/>
            <a:t>6 to 13 kg CO</a:t>
          </a:r>
          <a:r>
            <a:rPr lang="en-GB" sz="1600" b="0" i="0" u="none" baseline="-25000" dirty="0"/>
            <a:t>2</a:t>
          </a:r>
          <a:r>
            <a:rPr lang="en-GB" sz="1600" b="0" i="0" u="none" dirty="0"/>
            <a:t>eq/</a:t>
          </a:r>
          <a:r>
            <a:rPr lang="en-GB" sz="1600" b="0" i="0" u="none" dirty="0" err="1"/>
            <a:t>GJ</a:t>
          </a:r>
          <a:r>
            <a:rPr lang="en-GB" sz="1600" b="0" i="0" u="none" baseline="-25000" dirty="0" err="1"/>
            <a:t>th</a:t>
          </a:r>
          <a:endParaRPr lang="en-GB" sz="1600" baseline="-25000" dirty="0"/>
        </a:p>
      </dgm:t>
    </dgm:pt>
    <dgm:pt modelId="{F9A018D4-97B1-46CB-9E7B-797ECA37D876}" type="parTrans" cxnId="{19E8A2CD-C56E-44A2-A4B1-43D726745CB5}">
      <dgm:prSet/>
      <dgm:spPr/>
      <dgm:t>
        <a:bodyPr/>
        <a:lstStyle/>
        <a:p>
          <a:endParaRPr lang="en-GB" sz="1600"/>
        </a:p>
      </dgm:t>
    </dgm:pt>
    <dgm:pt modelId="{73D1AEF5-0CFA-4EF8-9C83-C389315768F4}" type="sibTrans" cxnId="{19E8A2CD-C56E-44A2-A4B1-43D726745CB5}">
      <dgm:prSet/>
      <dgm:spPr/>
      <dgm:t>
        <a:bodyPr/>
        <a:lstStyle/>
        <a:p>
          <a:endParaRPr lang="en-GB" sz="1600"/>
        </a:p>
      </dgm:t>
    </dgm:pt>
    <dgm:pt modelId="{FE98EB67-CF94-456E-BD62-696056E06F35}">
      <dgm:prSet phldrT="[Text]" custT="1"/>
      <dgm:spPr/>
      <dgm:t>
        <a:bodyPr/>
        <a:lstStyle/>
        <a:p>
          <a:pPr>
            <a:buNone/>
          </a:pPr>
          <a:r>
            <a:rPr lang="en-GB" sz="2000" b="0" i="0" u="none" dirty="0"/>
            <a:t>Waste treatment</a:t>
          </a:r>
          <a:endParaRPr lang="en-GB" sz="2000" dirty="0"/>
        </a:p>
      </dgm:t>
    </dgm:pt>
    <dgm:pt modelId="{48EC12DC-5CF3-41FD-A9A8-B5564652FB74}" type="parTrans" cxnId="{D5169DC9-F4E0-4C15-B262-4B39AD7B787B}">
      <dgm:prSet/>
      <dgm:spPr/>
      <dgm:t>
        <a:bodyPr/>
        <a:lstStyle/>
        <a:p>
          <a:endParaRPr lang="en-GB" sz="1600"/>
        </a:p>
      </dgm:t>
    </dgm:pt>
    <dgm:pt modelId="{5F581597-90C4-4DE2-A070-56B86BF83FC7}" type="sibTrans" cxnId="{D5169DC9-F4E0-4C15-B262-4B39AD7B787B}">
      <dgm:prSet/>
      <dgm:spPr/>
      <dgm:t>
        <a:bodyPr/>
        <a:lstStyle/>
        <a:p>
          <a:endParaRPr lang="en-GB" sz="1600"/>
        </a:p>
      </dgm:t>
    </dgm:pt>
    <dgm:pt modelId="{25BB2E71-3417-451B-9737-3C806E250B6A}">
      <dgm:prSet custT="1"/>
      <dgm:spPr>
        <a:solidFill>
          <a:schemeClr val="accent2"/>
        </a:solidFill>
      </dgm:spPr>
      <dgm:t>
        <a:bodyPr/>
        <a:lstStyle/>
        <a:p>
          <a:pPr>
            <a:buNone/>
          </a:pPr>
          <a:r>
            <a:rPr lang="en-GB" sz="1600" b="0" i="0" u="none" dirty="0"/>
            <a:t>-269 to -54 kg CO</a:t>
          </a:r>
          <a:r>
            <a:rPr lang="en-GB" sz="1600" b="0" i="0" u="none" baseline="-25000" dirty="0"/>
            <a:t>2</a:t>
          </a:r>
          <a:r>
            <a:rPr lang="en-GB" sz="1600" b="0" i="0" u="none" dirty="0"/>
            <a:t>eq/t</a:t>
          </a:r>
          <a:r>
            <a:rPr lang="en-GB" sz="1600" b="0" i="0" u="none" baseline="-25000" dirty="0"/>
            <a:t>MSW</a:t>
          </a:r>
          <a:endParaRPr lang="en-GB" sz="1800" baseline="-25000" dirty="0"/>
        </a:p>
      </dgm:t>
    </dgm:pt>
    <dgm:pt modelId="{FFF22FDF-A53D-4FC0-BDED-EC57B5892ACA}" type="parTrans" cxnId="{6F68B8F2-4E1C-4959-B975-2600ADDBF385}">
      <dgm:prSet/>
      <dgm:spPr/>
      <dgm:t>
        <a:bodyPr/>
        <a:lstStyle/>
        <a:p>
          <a:endParaRPr lang="en-GB" sz="1600"/>
        </a:p>
      </dgm:t>
    </dgm:pt>
    <dgm:pt modelId="{F49B83DE-5022-4FBA-BE39-FE86FC923C95}" type="sibTrans" cxnId="{6F68B8F2-4E1C-4959-B975-2600ADDBF385}">
      <dgm:prSet/>
      <dgm:spPr/>
      <dgm:t>
        <a:bodyPr/>
        <a:lstStyle/>
        <a:p>
          <a:endParaRPr lang="en-GB" sz="1600"/>
        </a:p>
      </dgm:t>
    </dgm:pt>
    <dgm:pt modelId="{D8DFF749-5FC6-4FBD-833B-9CB1F6A043AF}">
      <dgm:prSet custT="1"/>
      <dgm:spPr>
        <a:solidFill>
          <a:srgbClr val="0401A0"/>
        </a:solidFill>
      </dgm:spPr>
      <dgm:t>
        <a:bodyPr/>
        <a:lstStyle/>
        <a:p>
          <a:pPr>
            <a:buNone/>
          </a:pPr>
          <a:r>
            <a:rPr lang="en-GB" sz="1600" b="0" i="0" u="none" dirty="0"/>
            <a:t>-570 to -12 g CO</a:t>
          </a:r>
          <a:r>
            <a:rPr lang="en-GB" sz="1600" b="0" i="0" u="none" baseline="-25000" dirty="0"/>
            <a:t>2</a:t>
          </a:r>
          <a:r>
            <a:rPr lang="en-GB" sz="1600" b="0" i="0" u="none" dirty="0"/>
            <a:t>eq/kWh</a:t>
          </a:r>
          <a:r>
            <a:rPr lang="en-GB" sz="1600" b="0" i="0" u="none" baseline="-25000" dirty="0"/>
            <a:t>e</a:t>
          </a:r>
          <a:endParaRPr lang="en-GB" sz="1600" baseline="-25000" dirty="0"/>
        </a:p>
      </dgm:t>
    </dgm:pt>
    <dgm:pt modelId="{F11532E4-3DBE-41AB-9170-997AF80757BD}" type="parTrans" cxnId="{CD13472F-F6C4-46CD-8A59-DEE346984ED4}">
      <dgm:prSet/>
      <dgm:spPr/>
      <dgm:t>
        <a:bodyPr/>
        <a:lstStyle/>
        <a:p>
          <a:endParaRPr lang="en-GB" sz="1600"/>
        </a:p>
      </dgm:t>
    </dgm:pt>
    <dgm:pt modelId="{DBF6C253-F0F1-4C06-AD49-A9D7A0A09B3C}" type="sibTrans" cxnId="{CD13472F-F6C4-46CD-8A59-DEE346984ED4}">
      <dgm:prSet/>
      <dgm:spPr/>
      <dgm:t>
        <a:bodyPr/>
        <a:lstStyle/>
        <a:p>
          <a:endParaRPr lang="en-GB" sz="1600"/>
        </a:p>
      </dgm:t>
    </dgm:pt>
    <dgm:pt modelId="{F7400085-C7B0-47CA-879F-103943C1FA35}">
      <dgm:prSet custT="1"/>
      <dgm:spPr>
        <a:solidFill>
          <a:srgbClr val="75028B"/>
        </a:solidFill>
      </dgm:spPr>
      <dgm:t>
        <a:bodyPr/>
        <a:lstStyle/>
        <a:p>
          <a:pPr>
            <a:buNone/>
          </a:pPr>
          <a:r>
            <a:rPr lang="en-GB" sz="1600" b="0" i="0" u="none" dirty="0"/>
            <a:t>-67 to -28 kg CO</a:t>
          </a:r>
          <a:r>
            <a:rPr lang="en-GB" sz="1600" b="0" i="0" u="none" baseline="-25000" dirty="0"/>
            <a:t>2</a:t>
          </a:r>
          <a:r>
            <a:rPr lang="en-GB" sz="1600" b="0" i="0" u="none" dirty="0"/>
            <a:t>eq/</a:t>
          </a:r>
          <a:r>
            <a:rPr lang="en-GB" sz="1600" b="0" i="0" u="none" dirty="0" err="1"/>
            <a:t>GJ</a:t>
          </a:r>
          <a:r>
            <a:rPr lang="en-GB" sz="1600" b="0" i="0" u="none" baseline="-25000" dirty="0" err="1"/>
            <a:t>th</a:t>
          </a:r>
          <a:endParaRPr lang="en-GB" sz="1600" baseline="-25000" dirty="0"/>
        </a:p>
      </dgm:t>
    </dgm:pt>
    <dgm:pt modelId="{38D5CF5A-166D-46C5-A602-A0263EC84E5F}" type="parTrans" cxnId="{CB68F26D-4732-4FFB-9CCB-F92C12CAA90E}">
      <dgm:prSet/>
      <dgm:spPr/>
      <dgm:t>
        <a:bodyPr/>
        <a:lstStyle/>
        <a:p>
          <a:endParaRPr lang="en-GB" sz="1600"/>
        </a:p>
      </dgm:t>
    </dgm:pt>
    <dgm:pt modelId="{C473D263-2E00-4073-AA4C-E9907DE49BA4}" type="sibTrans" cxnId="{CB68F26D-4732-4FFB-9CCB-F92C12CAA90E}">
      <dgm:prSet/>
      <dgm:spPr/>
      <dgm:t>
        <a:bodyPr/>
        <a:lstStyle/>
        <a:p>
          <a:endParaRPr lang="en-GB" sz="1600"/>
        </a:p>
      </dgm:t>
    </dgm:pt>
    <dgm:pt modelId="{3B39B96F-23FA-4128-9191-5B3EE8095630}">
      <dgm:prSet phldrT="[Text]" custT="1"/>
      <dgm:spPr/>
      <dgm:t>
        <a:bodyPr/>
        <a:lstStyle/>
        <a:p>
          <a:pPr>
            <a:buNone/>
          </a:pPr>
          <a:r>
            <a:rPr lang="en-GB" sz="1600" b="0" i="0" u="none" dirty="0"/>
            <a:t>14 to 79 kg CO</a:t>
          </a:r>
          <a:r>
            <a:rPr lang="en-GB" sz="1600" b="0" i="0" u="none" baseline="-25000" dirty="0"/>
            <a:t>2</a:t>
          </a:r>
          <a:r>
            <a:rPr lang="en-GB" sz="1600" b="0" i="0" u="none" dirty="0"/>
            <a:t>eq/t</a:t>
          </a:r>
          <a:r>
            <a:rPr lang="en-GB" sz="1600" b="0" i="0" u="none" baseline="-25000" dirty="0"/>
            <a:t>MSW</a:t>
          </a:r>
          <a:endParaRPr lang="en-GB" sz="1600" baseline="-25000" dirty="0"/>
        </a:p>
      </dgm:t>
    </dgm:pt>
    <dgm:pt modelId="{F1B4D7FA-557E-4D82-9F67-0FA5B898728D}" type="parTrans" cxnId="{A0693FBD-55C8-4DA9-B1E4-A68178C9FD64}">
      <dgm:prSet/>
      <dgm:spPr/>
      <dgm:t>
        <a:bodyPr/>
        <a:lstStyle/>
        <a:p>
          <a:endParaRPr lang="en-GB" sz="1600"/>
        </a:p>
      </dgm:t>
    </dgm:pt>
    <dgm:pt modelId="{AAA84D7F-09C0-4F8F-99CC-B110F3226E68}" type="sibTrans" cxnId="{A0693FBD-55C8-4DA9-B1E4-A68178C9FD64}">
      <dgm:prSet/>
      <dgm:spPr/>
      <dgm:t>
        <a:bodyPr/>
        <a:lstStyle/>
        <a:p>
          <a:endParaRPr lang="en-GB" sz="1600"/>
        </a:p>
      </dgm:t>
    </dgm:pt>
    <dgm:pt modelId="{52743D25-76E8-4AA8-AA5A-8E328C5BFF5B}" type="pres">
      <dgm:prSet presAssocID="{743787FD-769A-4CE9-B59F-3C9CF91B48E2}" presName="theList" presStyleCnt="0">
        <dgm:presLayoutVars>
          <dgm:dir/>
          <dgm:animLvl val="lvl"/>
          <dgm:resizeHandles val="exact"/>
        </dgm:presLayoutVars>
      </dgm:prSet>
      <dgm:spPr/>
    </dgm:pt>
    <dgm:pt modelId="{88062C8E-88FB-4DBF-8497-90494BF677C1}" type="pres">
      <dgm:prSet presAssocID="{2D1D1ABB-7966-428A-9E85-2FAE8518230F}" presName="compNode" presStyleCnt="0"/>
      <dgm:spPr/>
    </dgm:pt>
    <dgm:pt modelId="{A2BFE8C0-D3E1-48BF-A3E0-D91AA4C7BEFC}" type="pres">
      <dgm:prSet presAssocID="{2D1D1ABB-7966-428A-9E85-2FAE8518230F}" presName="aNode" presStyleLbl="bgShp" presStyleIdx="0" presStyleCnt="2"/>
      <dgm:spPr/>
    </dgm:pt>
    <dgm:pt modelId="{621DEDB2-7052-4668-93B3-BA8E82122BCE}" type="pres">
      <dgm:prSet presAssocID="{2D1D1ABB-7966-428A-9E85-2FAE8518230F}" presName="textNode" presStyleLbl="bgShp" presStyleIdx="0" presStyleCnt="2"/>
      <dgm:spPr/>
    </dgm:pt>
    <dgm:pt modelId="{34F42689-1A21-46BD-868F-AC8F8AA5AAAF}" type="pres">
      <dgm:prSet presAssocID="{2D1D1ABB-7966-428A-9E85-2FAE8518230F}" presName="compChildNode" presStyleCnt="0"/>
      <dgm:spPr/>
    </dgm:pt>
    <dgm:pt modelId="{F253A35C-4AED-466B-B4A9-8E07E9119E29}" type="pres">
      <dgm:prSet presAssocID="{2D1D1ABB-7966-428A-9E85-2FAE8518230F}" presName="theInnerList" presStyleCnt="0"/>
      <dgm:spPr/>
    </dgm:pt>
    <dgm:pt modelId="{1EBC01E8-18B6-4EDB-AE8E-E592AFF786D4}" type="pres">
      <dgm:prSet presAssocID="{FE98EB67-CF94-456E-BD62-696056E06F35}" presName="childNode" presStyleLbl="node1" presStyleIdx="0" presStyleCnt="6">
        <dgm:presLayoutVars>
          <dgm:bulletEnabled val="1"/>
        </dgm:presLayoutVars>
      </dgm:prSet>
      <dgm:spPr/>
    </dgm:pt>
    <dgm:pt modelId="{E0010043-5C24-439E-A540-C8552EEF58E6}" type="pres">
      <dgm:prSet presAssocID="{FE98EB67-CF94-456E-BD62-696056E06F35}" presName="aSpace2" presStyleCnt="0"/>
      <dgm:spPr/>
    </dgm:pt>
    <dgm:pt modelId="{10F9FDF8-BA37-40F6-9C04-B629C038D20D}" type="pres">
      <dgm:prSet presAssocID="{EDE122E1-E8D4-48FC-A205-37616A7D37A2}" presName="childNode" presStyleLbl="node1" presStyleIdx="1" presStyleCnt="6">
        <dgm:presLayoutVars>
          <dgm:bulletEnabled val="1"/>
        </dgm:presLayoutVars>
      </dgm:prSet>
      <dgm:spPr/>
    </dgm:pt>
    <dgm:pt modelId="{762D76EE-ED8A-457E-BCE8-1B2F25B6972A}" type="pres">
      <dgm:prSet presAssocID="{EDE122E1-E8D4-48FC-A205-37616A7D37A2}" presName="aSpace2" presStyleCnt="0"/>
      <dgm:spPr/>
    </dgm:pt>
    <dgm:pt modelId="{27F61AAC-DDB2-43AC-9649-52F9EC08ACC6}" type="pres">
      <dgm:prSet presAssocID="{6F4DE542-F394-45A9-9AA5-F3CC62111BA7}" presName="childNode" presStyleLbl="node1" presStyleIdx="2" presStyleCnt="6">
        <dgm:presLayoutVars>
          <dgm:bulletEnabled val="1"/>
        </dgm:presLayoutVars>
      </dgm:prSet>
      <dgm:spPr/>
    </dgm:pt>
    <dgm:pt modelId="{D9316538-081C-48D8-9B5C-829B4F08684F}" type="pres">
      <dgm:prSet presAssocID="{2D1D1ABB-7966-428A-9E85-2FAE8518230F}" presName="aSpace" presStyleCnt="0"/>
      <dgm:spPr/>
    </dgm:pt>
    <dgm:pt modelId="{5F9026E6-0B68-4FD7-A6D7-2095F8BD2C06}" type="pres">
      <dgm:prSet presAssocID="{4A118E3E-965A-4207-A17A-B66C332320C6}" presName="compNode" presStyleCnt="0"/>
      <dgm:spPr/>
    </dgm:pt>
    <dgm:pt modelId="{F47FF24A-43F1-4F08-BE1C-4491FCBDAD56}" type="pres">
      <dgm:prSet presAssocID="{4A118E3E-965A-4207-A17A-B66C332320C6}" presName="aNode" presStyleLbl="bgShp" presStyleIdx="1" presStyleCnt="2"/>
      <dgm:spPr/>
    </dgm:pt>
    <dgm:pt modelId="{EFF43301-6B05-4D47-91D5-7DDA1F98E6F4}" type="pres">
      <dgm:prSet presAssocID="{4A118E3E-965A-4207-A17A-B66C332320C6}" presName="textNode" presStyleLbl="bgShp" presStyleIdx="1" presStyleCnt="2"/>
      <dgm:spPr/>
    </dgm:pt>
    <dgm:pt modelId="{1EFD4E04-6116-45C8-86C3-D6CCDC0FA5AB}" type="pres">
      <dgm:prSet presAssocID="{4A118E3E-965A-4207-A17A-B66C332320C6}" presName="compChildNode" presStyleCnt="0"/>
      <dgm:spPr/>
    </dgm:pt>
    <dgm:pt modelId="{D1B9AAB7-01FF-4F34-9D7B-0F9CADD4D7FD}" type="pres">
      <dgm:prSet presAssocID="{4A118E3E-965A-4207-A17A-B66C332320C6}" presName="theInnerList" presStyleCnt="0"/>
      <dgm:spPr/>
    </dgm:pt>
    <dgm:pt modelId="{7E76E675-E95F-4386-9382-245C34F98500}" type="pres">
      <dgm:prSet presAssocID="{2CF9809D-32FE-4AB7-8A0A-776E02663F9D}" presName="childNode" presStyleLbl="node1" presStyleIdx="3" presStyleCnt="6">
        <dgm:presLayoutVars>
          <dgm:bulletEnabled val="1"/>
        </dgm:presLayoutVars>
      </dgm:prSet>
      <dgm:spPr/>
    </dgm:pt>
    <dgm:pt modelId="{491B61B4-6338-4FD1-BA9A-55DBBA8EF5A1}" type="pres">
      <dgm:prSet presAssocID="{2CF9809D-32FE-4AB7-8A0A-776E02663F9D}" presName="aSpace2" presStyleCnt="0"/>
      <dgm:spPr/>
    </dgm:pt>
    <dgm:pt modelId="{20A5BE28-8264-49C1-B923-6C8EB49F63E2}" type="pres">
      <dgm:prSet presAssocID="{234EB408-99D6-4B5C-8C6B-ABBEEA545F78}" presName="childNode" presStyleLbl="node1" presStyleIdx="4" presStyleCnt="6">
        <dgm:presLayoutVars>
          <dgm:bulletEnabled val="1"/>
        </dgm:presLayoutVars>
      </dgm:prSet>
      <dgm:spPr/>
    </dgm:pt>
    <dgm:pt modelId="{547FB8B0-9B25-4023-AE05-1D5E2EA54FFE}" type="pres">
      <dgm:prSet presAssocID="{234EB408-99D6-4B5C-8C6B-ABBEEA545F78}" presName="aSpace2" presStyleCnt="0"/>
      <dgm:spPr/>
    </dgm:pt>
    <dgm:pt modelId="{63C9AC3D-5635-483E-87BD-A625FF24ABB7}" type="pres">
      <dgm:prSet presAssocID="{E00AD0E1-D5B5-4A1E-B99E-3D20300E35C5}" presName="childNode" presStyleLbl="node1" presStyleIdx="5" presStyleCnt="6">
        <dgm:presLayoutVars>
          <dgm:bulletEnabled val="1"/>
        </dgm:presLayoutVars>
      </dgm:prSet>
      <dgm:spPr/>
    </dgm:pt>
  </dgm:ptLst>
  <dgm:cxnLst>
    <dgm:cxn modelId="{66E89405-2BD2-4A10-B3E9-3405B4C9E4EF}" type="presOf" srcId="{2D1D1ABB-7966-428A-9E85-2FAE8518230F}" destId="{621DEDB2-7052-4668-93B3-BA8E82122BCE}" srcOrd="1" destOrd="0" presId="urn:microsoft.com/office/officeart/2005/8/layout/lProcess2"/>
    <dgm:cxn modelId="{D224160C-B1B0-49F0-99D3-A210760091E7}" type="presOf" srcId="{743787FD-769A-4CE9-B59F-3C9CF91B48E2}" destId="{52743D25-76E8-4AA8-AA5A-8E328C5BFF5B}" srcOrd="0" destOrd="0" presId="urn:microsoft.com/office/officeart/2005/8/layout/lProcess2"/>
    <dgm:cxn modelId="{2FC44D19-BE0A-4FD7-B91B-69DE64219F8D}" srcId="{743787FD-769A-4CE9-B59F-3C9CF91B48E2}" destId="{2D1D1ABB-7966-428A-9E85-2FAE8518230F}" srcOrd="0" destOrd="0" parTransId="{D099BEE8-7C8A-4F4D-8C97-F013D36EDE46}" sibTransId="{470B6B86-3E6B-4ACC-9DCB-261080946D4D}"/>
    <dgm:cxn modelId="{0A17742B-BFD6-4CC1-8DB4-B548925CE17D}" type="presOf" srcId="{D8DFF749-5FC6-4FBD-833B-9CB1F6A043AF}" destId="{20A5BE28-8264-49C1-B923-6C8EB49F63E2}" srcOrd="0" destOrd="1" presId="urn:microsoft.com/office/officeart/2005/8/layout/lProcess2"/>
    <dgm:cxn modelId="{CD13472F-F6C4-46CD-8A59-DEE346984ED4}" srcId="{234EB408-99D6-4B5C-8C6B-ABBEEA545F78}" destId="{D8DFF749-5FC6-4FBD-833B-9CB1F6A043AF}" srcOrd="0" destOrd="0" parTransId="{F11532E4-3DBE-41AB-9170-997AF80757BD}" sibTransId="{DBF6C253-F0F1-4C06-AD49-A9D7A0A09B3C}"/>
    <dgm:cxn modelId="{46EA7635-95F6-4D8E-A49C-2B6234015EFB}" srcId="{4A118E3E-965A-4207-A17A-B66C332320C6}" destId="{234EB408-99D6-4B5C-8C6B-ABBEEA545F78}" srcOrd="1" destOrd="0" parTransId="{9C632421-E13B-47EE-B089-DD184DB0D794}" sibTransId="{7D7BF34F-195B-40F2-9CFD-930B028F7B97}"/>
    <dgm:cxn modelId="{BBCFC664-DA05-40C8-B2A2-91FB74B9C5E1}" srcId="{4A118E3E-965A-4207-A17A-B66C332320C6}" destId="{E00AD0E1-D5B5-4A1E-B99E-3D20300E35C5}" srcOrd="2" destOrd="0" parTransId="{FBE092E9-C006-4752-A812-CEED0E38FE29}" sibTransId="{BF934037-2040-4660-8663-5745AE13C25F}"/>
    <dgm:cxn modelId="{0C29E547-BFDE-4545-8C61-F54B61ED6539}" type="presOf" srcId="{E00AD0E1-D5B5-4A1E-B99E-3D20300E35C5}" destId="{63C9AC3D-5635-483E-87BD-A625FF24ABB7}" srcOrd="0" destOrd="0" presId="urn:microsoft.com/office/officeart/2005/8/layout/lProcess2"/>
    <dgm:cxn modelId="{CB68F26D-4732-4FFB-9CCB-F92C12CAA90E}" srcId="{E00AD0E1-D5B5-4A1E-B99E-3D20300E35C5}" destId="{F7400085-C7B0-47CA-879F-103943C1FA35}" srcOrd="0" destOrd="0" parTransId="{38D5CF5A-166D-46C5-A602-A0263EC84E5F}" sibTransId="{C473D263-2E00-4073-AA4C-E9907DE49BA4}"/>
    <dgm:cxn modelId="{55109654-E892-40A9-83D3-804E45753832}" srcId="{2D1D1ABB-7966-428A-9E85-2FAE8518230F}" destId="{EDE122E1-E8D4-48FC-A205-37616A7D37A2}" srcOrd="1" destOrd="0" parTransId="{6DF18FF5-DD7A-4070-A0B0-F8C3E84DB81A}" sibTransId="{BE647E97-12EE-4CA0-B012-A2AAF88799D2}"/>
    <dgm:cxn modelId="{3F1DFA75-B3AE-4CC4-8CCB-6209286A5D22}" type="presOf" srcId="{6F4DE542-F394-45A9-9AA5-F3CC62111BA7}" destId="{27F61AAC-DDB2-43AC-9649-52F9EC08ACC6}" srcOrd="0" destOrd="0" presId="urn:microsoft.com/office/officeart/2005/8/layout/lProcess2"/>
    <dgm:cxn modelId="{877B8A5A-0ACE-449A-A7F4-AAD61D78B9EA}" srcId="{743787FD-769A-4CE9-B59F-3C9CF91B48E2}" destId="{4A118E3E-965A-4207-A17A-B66C332320C6}" srcOrd="1" destOrd="0" parTransId="{162ECB74-7EB0-4492-97B4-801E1F105864}" sibTransId="{976FE904-23AA-4543-945F-B8276EC40637}"/>
    <dgm:cxn modelId="{5EC1E18F-8B31-45D6-9EC3-4A956324060B}" type="presOf" srcId="{FE98EB67-CF94-456E-BD62-696056E06F35}" destId="{1EBC01E8-18B6-4EDB-AE8E-E592AFF786D4}" srcOrd="0" destOrd="0" presId="urn:microsoft.com/office/officeart/2005/8/layout/lProcess2"/>
    <dgm:cxn modelId="{FB198892-A961-4188-A238-DCAF97D36F4E}" srcId="{4A118E3E-965A-4207-A17A-B66C332320C6}" destId="{2CF9809D-32FE-4AB7-8A0A-776E02663F9D}" srcOrd="0" destOrd="0" parTransId="{EE4289D2-1DDE-4211-88EC-A97D73174EA8}" sibTransId="{92399E43-4846-4546-99AA-4AB23085D813}"/>
    <dgm:cxn modelId="{515A0D95-5981-4087-B4B3-44A61BD18223}" type="presOf" srcId="{2D1D1ABB-7966-428A-9E85-2FAE8518230F}" destId="{A2BFE8C0-D3E1-48BF-A3E0-D91AA4C7BEFC}" srcOrd="0" destOrd="0" presId="urn:microsoft.com/office/officeart/2005/8/layout/lProcess2"/>
    <dgm:cxn modelId="{A5E93D9A-E1C8-422E-B1B8-7805D14EC7CA}" srcId="{2D1D1ABB-7966-428A-9E85-2FAE8518230F}" destId="{6F4DE542-F394-45A9-9AA5-F3CC62111BA7}" srcOrd="2" destOrd="0" parTransId="{2355A2B0-667E-45AB-951F-10DBDE8A303E}" sibTransId="{91060C74-6E6C-4907-A113-A1251B677607}"/>
    <dgm:cxn modelId="{E2C2DD9D-511D-4904-976D-4826CEF9D389}" type="presOf" srcId="{3B39B96F-23FA-4128-9191-5B3EE8095630}" destId="{1EBC01E8-18B6-4EDB-AE8E-E592AFF786D4}" srcOrd="0" destOrd="1" presId="urn:microsoft.com/office/officeart/2005/8/layout/lProcess2"/>
    <dgm:cxn modelId="{5324579F-8350-4F7A-9D5C-6289236B01A4}" type="presOf" srcId="{EDE122E1-E8D4-48FC-A205-37616A7D37A2}" destId="{10F9FDF8-BA37-40F6-9C04-B629C038D20D}" srcOrd="0" destOrd="0" presId="urn:microsoft.com/office/officeart/2005/8/layout/lProcess2"/>
    <dgm:cxn modelId="{0D816EBB-5F04-4827-8578-97C9ED65478A}" type="presOf" srcId="{5368378B-CA30-4627-AE95-F737320802D2}" destId="{27F61AAC-DDB2-43AC-9649-52F9EC08ACC6}" srcOrd="0" destOrd="1" presId="urn:microsoft.com/office/officeart/2005/8/layout/lProcess2"/>
    <dgm:cxn modelId="{A0693FBD-55C8-4DA9-B1E4-A68178C9FD64}" srcId="{FE98EB67-CF94-456E-BD62-696056E06F35}" destId="{3B39B96F-23FA-4128-9191-5B3EE8095630}" srcOrd="0" destOrd="0" parTransId="{F1B4D7FA-557E-4D82-9F67-0FA5B898728D}" sibTransId="{AAA84D7F-09C0-4F8F-99CC-B110F3226E68}"/>
    <dgm:cxn modelId="{1E392CC6-D92E-4BA5-8E71-8F182E8542DD}" type="presOf" srcId="{B2E70DFF-208E-4AE2-9ABB-713398737587}" destId="{10F9FDF8-BA37-40F6-9C04-B629C038D20D}" srcOrd="0" destOrd="1" presId="urn:microsoft.com/office/officeart/2005/8/layout/lProcess2"/>
    <dgm:cxn modelId="{8C5FE6C6-1F3F-4EF9-A801-F36B65378E02}" type="presOf" srcId="{F7400085-C7B0-47CA-879F-103943C1FA35}" destId="{63C9AC3D-5635-483E-87BD-A625FF24ABB7}" srcOrd="0" destOrd="1" presId="urn:microsoft.com/office/officeart/2005/8/layout/lProcess2"/>
    <dgm:cxn modelId="{D5169DC9-F4E0-4C15-B262-4B39AD7B787B}" srcId="{2D1D1ABB-7966-428A-9E85-2FAE8518230F}" destId="{FE98EB67-CF94-456E-BD62-696056E06F35}" srcOrd="0" destOrd="0" parTransId="{48EC12DC-5CF3-41FD-A9A8-B5564652FB74}" sibTransId="{5F581597-90C4-4DE2-A070-56B86BF83FC7}"/>
    <dgm:cxn modelId="{C9AD34CB-AF6D-4B68-ABA3-D4DF8BC745F3}" type="presOf" srcId="{25BB2E71-3417-451B-9737-3C806E250B6A}" destId="{7E76E675-E95F-4386-9382-245C34F98500}" srcOrd="0" destOrd="1" presId="urn:microsoft.com/office/officeart/2005/8/layout/lProcess2"/>
    <dgm:cxn modelId="{16F3A4CB-EF48-4F32-AC11-450AE654A5F1}" srcId="{EDE122E1-E8D4-48FC-A205-37616A7D37A2}" destId="{B2E70DFF-208E-4AE2-9ABB-713398737587}" srcOrd="0" destOrd="0" parTransId="{56E509A9-00D6-46F4-9AB2-A8630328B50D}" sibTransId="{DE627F7A-E2CC-4AD3-B2B9-3DF3F57299D0}"/>
    <dgm:cxn modelId="{5BB78DCD-41C7-4DB8-8D57-9ABF52A59EB9}" type="presOf" srcId="{234EB408-99D6-4B5C-8C6B-ABBEEA545F78}" destId="{20A5BE28-8264-49C1-B923-6C8EB49F63E2}" srcOrd="0" destOrd="0" presId="urn:microsoft.com/office/officeart/2005/8/layout/lProcess2"/>
    <dgm:cxn modelId="{19E8A2CD-C56E-44A2-A4B1-43D726745CB5}" srcId="{6F4DE542-F394-45A9-9AA5-F3CC62111BA7}" destId="{5368378B-CA30-4627-AE95-F737320802D2}" srcOrd="0" destOrd="0" parTransId="{F9A018D4-97B1-46CB-9E7B-797ECA37D876}" sibTransId="{73D1AEF5-0CFA-4EF8-9C83-C389315768F4}"/>
    <dgm:cxn modelId="{B34367DD-421C-43F9-99CC-58D75FA4191B}" type="presOf" srcId="{4A118E3E-965A-4207-A17A-B66C332320C6}" destId="{EFF43301-6B05-4D47-91D5-7DDA1F98E6F4}" srcOrd="1" destOrd="0" presId="urn:microsoft.com/office/officeart/2005/8/layout/lProcess2"/>
    <dgm:cxn modelId="{658D90E7-CDF6-43C2-8EBB-12D8914B67E3}" type="presOf" srcId="{2CF9809D-32FE-4AB7-8A0A-776E02663F9D}" destId="{7E76E675-E95F-4386-9382-245C34F98500}" srcOrd="0" destOrd="0" presId="urn:microsoft.com/office/officeart/2005/8/layout/lProcess2"/>
    <dgm:cxn modelId="{A4D87BF2-6056-404F-87F7-FE67364BBB3E}" type="presOf" srcId="{4A118E3E-965A-4207-A17A-B66C332320C6}" destId="{F47FF24A-43F1-4F08-BE1C-4491FCBDAD56}" srcOrd="0" destOrd="0" presId="urn:microsoft.com/office/officeart/2005/8/layout/lProcess2"/>
    <dgm:cxn modelId="{6F68B8F2-4E1C-4959-B975-2600ADDBF385}" srcId="{2CF9809D-32FE-4AB7-8A0A-776E02663F9D}" destId="{25BB2E71-3417-451B-9737-3C806E250B6A}" srcOrd="0" destOrd="0" parTransId="{FFF22FDF-A53D-4FC0-BDED-EC57B5892ACA}" sibTransId="{F49B83DE-5022-4FBA-BE39-FE86FC923C95}"/>
    <dgm:cxn modelId="{B9F517F2-F3FC-4E11-B8F7-88514FDA3061}" type="presParOf" srcId="{52743D25-76E8-4AA8-AA5A-8E328C5BFF5B}" destId="{88062C8E-88FB-4DBF-8497-90494BF677C1}" srcOrd="0" destOrd="0" presId="urn:microsoft.com/office/officeart/2005/8/layout/lProcess2"/>
    <dgm:cxn modelId="{A270E262-E836-4F3C-91DC-F75611D7B03D}" type="presParOf" srcId="{88062C8E-88FB-4DBF-8497-90494BF677C1}" destId="{A2BFE8C0-D3E1-48BF-A3E0-D91AA4C7BEFC}" srcOrd="0" destOrd="0" presId="urn:microsoft.com/office/officeart/2005/8/layout/lProcess2"/>
    <dgm:cxn modelId="{80677525-0BA8-4C25-9FA6-CF547247996C}" type="presParOf" srcId="{88062C8E-88FB-4DBF-8497-90494BF677C1}" destId="{621DEDB2-7052-4668-93B3-BA8E82122BCE}" srcOrd="1" destOrd="0" presId="urn:microsoft.com/office/officeart/2005/8/layout/lProcess2"/>
    <dgm:cxn modelId="{B648A1F3-51B3-45FC-95FF-288AF90CA2F2}" type="presParOf" srcId="{88062C8E-88FB-4DBF-8497-90494BF677C1}" destId="{34F42689-1A21-46BD-868F-AC8F8AA5AAAF}" srcOrd="2" destOrd="0" presId="urn:microsoft.com/office/officeart/2005/8/layout/lProcess2"/>
    <dgm:cxn modelId="{E6A1ECBB-B59F-488E-B61D-6E2BD9EE3862}" type="presParOf" srcId="{34F42689-1A21-46BD-868F-AC8F8AA5AAAF}" destId="{F253A35C-4AED-466B-B4A9-8E07E9119E29}" srcOrd="0" destOrd="0" presId="urn:microsoft.com/office/officeart/2005/8/layout/lProcess2"/>
    <dgm:cxn modelId="{7ECA6FAF-953F-4F6A-973F-6A62B4079C6D}" type="presParOf" srcId="{F253A35C-4AED-466B-B4A9-8E07E9119E29}" destId="{1EBC01E8-18B6-4EDB-AE8E-E592AFF786D4}" srcOrd="0" destOrd="0" presId="urn:microsoft.com/office/officeart/2005/8/layout/lProcess2"/>
    <dgm:cxn modelId="{5D922CB5-2BF8-488F-8370-842866E4249F}" type="presParOf" srcId="{F253A35C-4AED-466B-B4A9-8E07E9119E29}" destId="{E0010043-5C24-439E-A540-C8552EEF58E6}" srcOrd="1" destOrd="0" presId="urn:microsoft.com/office/officeart/2005/8/layout/lProcess2"/>
    <dgm:cxn modelId="{11816CDD-295A-4A7A-9437-8E086EBCFE22}" type="presParOf" srcId="{F253A35C-4AED-466B-B4A9-8E07E9119E29}" destId="{10F9FDF8-BA37-40F6-9C04-B629C038D20D}" srcOrd="2" destOrd="0" presId="urn:microsoft.com/office/officeart/2005/8/layout/lProcess2"/>
    <dgm:cxn modelId="{3897CC70-0123-4A52-A7FA-7008C4CBD056}" type="presParOf" srcId="{F253A35C-4AED-466B-B4A9-8E07E9119E29}" destId="{762D76EE-ED8A-457E-BCE8-1B2F25B6972A}" srcOrd="3" destOrd="0" presId="urn:microsoft.com/office/officeart/2005/8/layout/lProcess2"/>
    <dgm:cxn modelId="{CBB93FE1-EF53-430A-8BFD-B726C97A7CCF}" type="presParOf" srcId="{F253A35C-4AED-466B-B4A9-8E07E9119E29}" destId="{27F61AAC-DDB2-43AC-9649-52F9EC08ACC6}" srcOrd="4" destOrd="0" presId="urn:microsoft.com/office/officeart/2005/8/layout/lProcess2"/>
    <dgm:cxn modelId="{FF9965ED-82F9-4327-B066-0D5C6C7E0222}" type="presParOf" srcId="{52743D25-76E8-4AA8-AA5A-8E328C5BFF5B}" destId="{D9316538-081C-48D8-9B5C-829B4F08684F}" srcOrd="1" destOrd="0" presId="urn:microsoft.com/office/officeart/2005/8/layout/lProcess2"/>
    <dgm:cxn modelId="{92A3922E-16C7-47C3-A83C-B3B77452908D}" type="presParOf" srcId="{52743D25-76E8-4AA8-AA5A-8E328C5BFF5B}" destId="{5F9026E6-0B68-4FD7-A6D7-2095F8BD2C06}" srcOrd="2" destOrd="0" presId="urn:microsoft.com/office/officeart/2005/8/layout/lProcess2"/>
    <dgm:cxn modelId="{CE43507C-F1AA-4322-9FD7-91059A4CB174}" type="presParOf" srcId="{5F9026E6-0B68-4FD7-A6D7-2095F8BD2C06}" destId="{F47FF24A-43F1-4F08-BE1C-4491FCBDAD56}" srcOrd="0" destOrd="0" presId="urn:microsoft.com/office/officeart/2005/8/layout/lProcess2"/>
    <dgm:cxn modelId="{1B62D911-9CAD-43F7-A903-631E3D3B7208}" type="presParOf" srcId="{5F9026E6-0B68-4FD7-A6D7-2095F8BD2C06}" destId="{EFF43301-6B05-4D47-91D5-7DDA1F98E6F4}" srcOrd="1" destOrd="0" presId="urn:microsoft.com/office/officeart/2005/8/layout/lProcess2"/>
    <dgm:cxn modelId="{E86B529C-2474-4A04-9AF6-2DCCF27CD6EC}" type="presParOf" srcId="{5F9026E6-0B68-4FD7-A6D7-2095F8BD2C06}" destId="{1EFD4E04-6116-45C8-86C3-D6CCDC0FA5AB}" srcOrd="2" destOrd="0" presId="urn:microsoft.com/office/officeart/2005/8/layout/lProcess2"/>
    <dgm:cxn modelId="{1CDDBC3A-3517-4DF2-B8AA-A866C8935414}" type="presParOf" srcId="{1EFD4E04-6116-45C8-86C3-D6CCDC0FA5AB}" destId="{D1B9AAB7-01FF-4F34-9D7B-0F9CADD4D7FD}" srcOrd="0" destOrd="0" presId="urn:microsoft.com/office/officeart/2005/8/layout/lProcess2"/>
    <dgm:cxn modelId="{195DCFAD-2951-4EA8-84A5-7965E56C6970}" type="presParOf" srcId="{D1B9AAB7-01FF-4F34-9D7B-0F9CADD4D7FD}" destId="{7E76E675-E95F-4386-9382-245C34F98500}" srcOrd="0" destOrd="0" presId="urn:microsoft.com/office/officeart/2005/8/layout/lProcess2"/>
    <dgm:cxn modelId="{08890193-D250-45C1-845A-29313ACE413E}" type="presParOf" srcId="{D1B9AAB7-01FF-4F34-9D7B-0F9CADD4D7FD}" destId="{491B61B4-6338-4FD1-BA9A-55DBBA8EF5A1}" srcOrd="1" destOrd="0" presId="urn:microsoft.com/office/officeart/2005/8/layout/lProcess2"/>
    <dgm:cxn modelId="{8518CF2A-67AE-43B2-BBD7-E9D5B4B555E5}" type="presParOf" srcId="{D1B9AAB7-01FF-4F34-9D7B-0F9CADD4D7FD}" destId="{20A5BE28-8264-49C1-B923-6C8EB49F63E2}" srcOrd="2" destOrd="0" presId="urn:microsoft.com/office/officeart/2005/8/layout/lProcess2"/>
    <dgm:cxn modelId="{6CE987B3-EC51-4BB4-9F46-5424882584C8}" type="presParOf" srcId="{D1B9AAB7-01FF-4F34-9D7B-0F9CADD4D7FD}" destId="{547FB8B0-9B25-4023-AE05-1D5E2EA54FFE}" srcOrd="3" destOrd="0" presId="urn:microsoft.com/office/officeart/2005/8/layout/lProcess2"/>
    <dgm:cxn modelId="{725243C7-6157-4139-83A8-992929415DD4}" type="presParOf" srcId="{D1B9AAB7-01FF-4F34-9D7B-0F9CADD4D7FD}" destId="{63C9AC3D-5635-483E-87BD-A625FF24ABB7}"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57E2CE-C434-4832-8FA2-CD0850ECDA5F}"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GB"/>
        </a:p>
      </dgm:t>
    </dgm:pt>
    <dgm:pt modelId="{EFAD89D8-D496-4D43-A731-EB0AECB87D1B}">
      <dgm:prSet phldrT="[Text]"/>
      <dgm:spPr/>
      <dgm:t>
        <a:bodyPr/>
        <a:lstStyle/>
        <a:p>
          <a:r>
            <a:rPr lang="en-GB" dirty="0"/>
            <a:t>Analyses agree that CCS is of benefit for WtE</a:t>
          </a:r>
        </a:p>
      </dgm:t>
    </dgm:pt>
    <dgm:pt modelId="{FB5E6A53-9675-4189-914E-98ECD7E74D7E}" type="parTrans" cxnId="{D38D3A8A-2584-45A2-AA8B-A20F2FD3EBA8}">
      <dgm:prSet/>
      <dgm:spPr/>
      <dgm:t>
        <a:bodyPr/>
        <a:lstStyle/>
        <a:p>
          <a:endParaRPr lang="en-GB"/>
        </a:p>
      </dgm:t>
    </dgm:pt>
    <dgm:pt modelId="{8CF72B67-C874-4162-BBD8-5BA441C48411}" type="sibTrans" cxnId="{D38D3A8A-2584-45A2-AA8B-A20F2FD3EBA8}">
      <dgm:prSet/>
      <dgm:spPr/>
      <dgm:t>
        <a:bodyPr/>
        <a:lstStyle/>
        <a:p>
          <a:endParaRPr lang="en-GB"/>
        </a:p>
      </dgm:t>
    </dgm:pt>
    <dgm:pt modelId="{E14FBC8D-764B-4B5A-8458-0E1DCEE9BBB7}">
      <dgm:prSet/>
      <dgm:spPr/>
      <dgm:t>
        <a:bodyPr/>
        <a:lstStyle/>
        <a:p>
          <a:r>
            <a:rPr lang="en-GB"/>
            <a:t>Questions remain about where the “negative emissions” of the biogenic CCS should be attributed</a:t>
          </a:r>
          <a:endParaRPr lang="en-GB" dirty="0"/>
        </a:p>
      </dgm:t>
    </dgm:pt>
    <dgm:pt modelId="{101500DF-EE81-4493-B7E0-62E154B90DC9}" type="parTrans" cxnId="{4B26865B-C8E8-49A9-A191-973CD67B537B}">
      <dgm:prSet/>
      <dgm:spPr/>
      <dgm:t>
        <a:bodyPr/>
        <a:lstStyle/>
        <a:p>
          <a:endParaRPr lang="en-GB"/>
        </a:p>
      </dgm:t>
    </dgm:pt>
    <dgm:pt modelId="{BC4018B1-CA2B-419F-9236-DB053E323CA9}" type="sibTrans" cxnId="{4B26865B-C8E8-49A9-A191-973CD67B537B}">
      <dgm:prSet/>
      <dgm:spPr/>
      <dgm:t>
        <a:bodyPr/>
        <a:lstStyle/>
        <a:p>
          <a:endParaRPr lang="en-GB"/>
        </a:p>
      </dgm:t>
    </dgm:pt>
    <dgm:pt modelId="{DF4E989C-33F9-4CAE-9341-B13D4A5BCF0A}">
      <dgm:prSet/>
      <dgm:spPr/>
      <dgm:t>
        <a:bodyPr/>
        <a:lstStyle/>
        <a:p>
          <a:r>
            <a:rPr lang="en-GB"/>
            <a:t>Some inconsistency in reporting</a:t>
          </a:r>
          <a:endParaRPr lang="en-GB" dirty="0"/>
        </a:p>
      </dgm:t>
    </dgm:pt>
    <dgm:pt modelId="{FBEB930D-6F7B-49E9-B543-88347E7FB5E7}" type="parTrans" cxnId="{29D419E3-0BBE-4A6B-8404-E5AEB447A995}">
      <dgm:prSet/>
      <dgm:spPr/>
      <dgm:t>
        <a:bodyPr/>
        <a:lstStyle/>
        <a:p>
          <a:endParaRPr lang="en-GB"/>
        </a:p>
      </dgm:t>
    </dgm:pt>
    <dgm:pt modelId="{3008B38C-B3FF-4233-818A-D11D88D89FB6}" type="sibTrans" cxnId="{29D419E3-0BBE-4A6B-8404-E5AEB447A995}">
      <dgm:prSet/>
      <dgm:spPr/>
      <dgm:t>
        <a:bodyPr/>
        <a:lstStyle/>
        <a:p>
          <a:endParaRPr lang="en-GB"/>
        </a:p>
      </dgm:t>
    </dgm:pt>
    <dgm:pt modelId="{51AB79B9-AFE3-415F-869C-881B54BB4A0E}">
      <dgm:prSet/>
      <dgm:spPr/>
      <dgm:t>
        <a:bodyPr/>
        <a:lstStyle/>
        <a:p>
          <a:r>
            <a:rPr lang="en-GB"/>
            <a:t>Functional unit: waste, energy or both?</a:t>
          </a:r>
          <a:endParaRPr lang="en-GB" dirty="0"/>
        </a:p>
      </dgm:t>
    </dgm:pt>
    <dgm:pt modelId="{747E1E1A-A110-405B-B2AE-B0942F517D44}" type="parTrans" cxnId="{342286AA-6127-4ADA-BEB2-C62139128A15}">
      <dgm:prSet/>
      <dgm:spPr/>
      <dgm:t>
        <a:bodyPr/>
        <a:lstStyle/>
        <a:p>
          <a:endParaRPr lang="en-GB"/>
        </a:p>
      </dgm:t>
    </dgm:pt>
    <dgm:pt modelId="{200CEEB6-EB2E-4C2E-8AB9-747D26B29D4E}" type="sibTrans" cxnId="{342286AA-6127-4ADA-BEB2-C62139128A15}">
      <dgm:prSet/>
      <dgm:spPr/>
      <dgm:t>
        <a:bodyPr/>
        <a:lstStyle/>
        <a:p>
          <a:endParaRPr lang="en-GB"/>
        </a:p>
      </dgm:t>
    </dgm:pt>
    <dgm:pt modelId="{F2979971-7757-4A8F-854C-2A8EB94FB625}">
      <dgm:prSet/>
      <dgm:spPr/>
      <dgm:t>
        <a:bodyPr/>
        <a:lstStyle/>
        <a:p>
          <a:r>
            <a:rPr lang="en-GB"/>
            <a:t>Include or exclude avoided impacts?</a:t>
          </a:r>
          <a:endParaRPr lang="en-GB" dirty="0"/>
        </a:p>
      </dgm:t>
    </dgm:pt>
    <dgm:pt modelId="{CE3FBF1D-6015-4722-A07E-F40125FD7E8F}" type="parTrans" cxnId="{D7B8921E-BF99-489C-A696-537717C8C67F}">
      <dgm:prSet/>
      <dgm:spPr/>
      <dgm:t>
        <a:bodyPr/>
        <a:lstStyle/>
        <a:p>
          <a:endParaRPr lang="en-GB"/>
        </a:p>
      </dgm:t>
    </dgm:pt>
    <dgm:pt modelId="{A556A2CB-56B9-4DFE-88A6-C694849AC8B3}" type="sibTrans" cxnId="{D7B8921E-BF99-489C-A696-537717C8C67F}">
      <dgm:prSet/>
      <dgm:spPr/>
      <dgm:t>
        <a:bodyPr/>
        <a:lstStyle/>
        <a:p>
          <a:endParaRPr lang="en-GB"/>
        </a:p>
      </dgm:t>
    </dgm:pt>
    <dgm:pt modelId="{8D329B46-1CEC-4B16-92B7-055E2A618923}">
      <dgm:prSet/>
      <dgm:spPr/>
      <dgm:t>
        <a:bodyPr/>
        <a:lstStyle/>
        <a:p>
          <a:r>
            <a:rPr lang="en-GB"/>
            <a:t>Not strictly a NET</a:t>
          </a:r>
          <a:endParaRPr lang="en-GB" dirty="0"/>
        </a:p>
      </dgm:t>
    </dgm:pt>
    <dgm:pt modelId="{628EA631-9042-4FD6-8EC2-99A447982B4B}" type="parTrans" cxnId="{B3981C18-8D23-409E-9670-8300E9315FE9}">
      <dgm:prSet/>
      <dgm:spPr/>
      <dgm:t>
        <a:bodyPr/>
        <a:lstStyle/>
        <a:p>
          <a:endParaRPr lang="en-GB"/>
        </a:p>
      </dgm:t>
    </dgm:pt>
    <dgm:pt modelId="{EDC16BB7-525A-47F5-B8A9-511B2EA4A984}" type="sibTrans" cxnId="{B3981C18-8D23-409E-9670-8300E9315FE9}">
      <dgm:prSet/>
      <dgm:spPr/>
      <dgm:t>
        <a:bodyPr/>
        <a:lstStyle/>
        <a:p>
          <a:endParaRPr lang="en-GB"/>
        </a:p>
      </dgm:t>
    </dgm:pt>
    <dgm:pt modelId="{86D375E9-16A6-49BB-B956-F1AD45459A8A}">
      <dgm:prSet/>
      <dgm:spPr/>
      <dgm:t>
        <a:bodyPr/>
        <a:lstStyle/>
        <a:p>
          <a:r>
            <a:rPr lang="en-GB"/>
            <a:t>Definition of “removal” doesn’t consider permanence of storage</a:t>
          </a:r>
          <a:endParaRPr lang="en-GB" dirty="0"/>
        </a:p>
      </dgm:t>
    </dgm:pt>
    <dgm:pt modelId="{38954BF3-A8F3-42F4-BD37-6E5F3326F899}" type="parTrans" cxnId="{DBA66419-DE2B-4AFE-830E-AE8CB4BF54E5}">
      <dgm:prSet/>
      <dgm:spPr/>
      <dgm:t>
        <a:bodyPr/>
        <a:lstStyle/>
        <a:p>
          <a:endParaRPr lang="en-GB"/>
        </a:p>
      </dgm:t>
    </dgm:pt>
    <dgm:pt modelId="{025968DC-8F3A-4404-9ABA-8D48C96B4323}" type="sibTrans" cxnId="{DBA66419-DE2B-4AFE-830E-AE8CB4BF54E5}">
      <dgm:prSet/>
      <dgm:spPr/>
      <dgm:t>
        <a:bodyPr/>
        <a:lstStyle/>
        <a:p>
          <a:endParaRPr lang="en-GB"/>
        </a:p>
      </dgm:t>
    </dgm:pt>
    <dgm:pt modelId="{DC310914-FF8A-4007-BB2C-AD5DD7549DA1}">
      <dgm:prSet/>
      <dgm:spPr/>
      <dgm:t>
        <a:bodyPr/>
        <a:lstStyle/>
        <a:p>
          <a:r>
            <a:rPr lang="en-GB"/>
            <a:t>No defined term for movement of carbon from biosphere to lithosphere</a:t>
          </a:r>
          <a:endParaRPr lang="en-GB" dirty="0"/>
        </a:p>
      </dgm:t>
    </dgm:pt>
    <dgm:pt modelId="{56658C25-1F42-45DA-946E-BF2DD92C4BF8}" type="parTrans" cxnId="{79C71A58-F8BE-4348-A133-EDB580B06E69}">
      <dgm:prSet/>
      <dgm:spPr/>
      <dgm:t>
        <a:bodyPr/>
        <a:lstStyle/>
        <a:p>
          <a:endParaRPr lang="en-GB"/>
        </a:p>
      </dgm:t>
    </dgm:pt>
    <dgm:pt modelId="{866BCF4C-41BA-4E65-9577-97EA96D47CC5}" type="sibTrans" cxnId="{79C71A58-F8BE-4348-A133-EDB580B06E69}">
      <dgm:prSet/>
      <dgm:spPr/>
      <dgm:t>
        <a:bodyPr/>
        <a:lstStyle/>
        <a:p>
          <a:endParaRPr lang="en-GB"/>
        </a:p>
      </dgm:t>
    </dgm:pt>
    <dgm:pt modelId="{E9A42427-258D-44DE-8BA5-E31B6E6095A3}">
      <dgm:prSet/>
      <dgm:spPr/>
      <dgm:t>
        <a:bodyPr/>
        <a:lstStyle/>
        <a:p>
          <a:r>
            <a:rPr lang="en-GB"/>
            <a:t>WtE with CCS may be better than recycling</a:t>
          </a:r>
          <a:endParaRPr lang="en-GB" dirty="0"/>
        </a:p>
      </dgm:t>
    </dgm:pt>
    <dgm:pt modelId="{429C1FAF-9850-4577-8F77-B98A2EE6BC0E}" type="parTrans" cxnId="{96A289AB-CA8B-4F3D-AF69-7629D1410506}">
      <dgm:prSet/>
      <dgm:spPr/>
      <dgm:t>
        <a:bodyPr/>
        <a:lstStyle/>
        <a:p>
          <a:endParaRPr lang="en-GB"/>
        </a:p>
      </dgm:t>
    </dgm:pt>
    <dgm:pt modelId="{D84DE4D0-26DE-4BF3-93DF-C03D2878FA9E}" type="sibTrans" cxnId="{96A289AB-CA8B-4F3D-AF69-7629D1410506}">
      <dgm:prSet/>
      <dgm:spPr/>
      <dgm:t>
        <a:bodyPr/>
        <a:lstStyle/>
        <a:p>
          <a:endParaRPr lang="en-GB"/>
        </a:p>
      </dgm:t>
    </dgm:pt>
    <dgm:pt modelId="{4BE40D04-4497-4AC2-8266-2F229560B64B}">
      <dgm:prSet/>
      <dgm:spPr/>
      <dgm:t>
        <a:bodyPr/>
        <a:lstStyle/>
        <a:p>
          <a:r>
            <a:rPr lang="en-GB"/>
            <a:t>Consider system-wide impacts</a:t>
          </a:r>
          <a:endParaRPr lang="en-GB" dirty="0"/>
        </a:p>
      </dgm:t>
    </dgm:pt>
    <dgm:pt modelId="{4070F2A6-D7BB-4EF5-9C7F-30A94F7BD623}" type="parTrans" cxnId="{E7B1EA0B-9CBC-4F3F-A5C4-BAE6D02E12E1}">
      <dgm:prSet/>
      <dgm:spPr/>
      <dgm:t>
        <a:bodyPr/>
        <a:lstStyle/>
        <a:p>
          <a:endParaRPr lang="en-GB"/>
        </a:p>
      </dgm:t>
    </dgm:pt>
    <dgm:pt modelId="{D03FA0AC-D2FB-431D-8FA3-175538474EC3}" type="sibTrans" cxnId="{E7B1EA0B-9CBC-4F3F-A5C4-BAE6D02E12E1}">
      <dgm:prSet/>
      <dgm:spPr/>
      <dgm:t>
        <a:bodyPr/>
        <a:lstStyle/>
        <a:p>
          <a:endParaRPr lang="en-GB"/>
        </a:p>
      </dgm:t>
    </dgm:pt>
    <dgm:pt modelId="{90BC286E-4DFA-4A63-AC70-6D8B2321BBD6}">
      <dgm:prSet/>
      <dgm:spPr/>
      <dgm:t>
        <a:bodyPr/>
        <a:lstStyle/>
        <a:p>
          <a:r>
            <a:rPr lang="en-GB"/>
            <a:t>Temporal analysis</a:t>
          </a:r>
          <a:endParaRPr lang="en-GB" dirty="0"/>
        </a:p>
      </dgm:t>
    </dgm:pt>
    <dgm:pt modelId="{FB3FA60B-2514-4F1D-AC20-DE298FE9F11D}" type="parTrans" cxnId="{A1BC91A2-B6D1-48A8-AF60-581B50ADBA25}">
      <dgm:prSet/>
      <dgm:spPr/>
      <dgm:t>
        <a:bodyPr/>
        <a:lstStyle/>
        <a:p>
          <a:endParaRPr lang="en-GB"/>
        </a:p>
      </dgm:t>
    </dgm:pt>
    <dgm:pt modelId="{1E4BC8B9-551A-4ED6-9166-7DE40F71C44F}" type="sibTrans" cxnId="{A1BC91A2-B6D1-48A8-AF60-581B50ADBA25}">
      <dgm:prSet/>
      <dgm:spPr/>
      <dgm:t>
        <a:bodyPr/>
        <a:lstStyle/>
        <a:p>
          <a:endParaRPr lang="en-GB"/>
        </a:p>
      </dgm:t>
    </dgm:pt>
    <dgm:pt modelId="{2AEC7137-18EE-40CC-8445-499255FCD899}" type="pres">
      <dgm:prSet presAssocID="{5057E2CE-C434-4832-8FA2-CD0850ECDA5F}" presName="linear" presStyleCnt="0">
        <dgm:presLayoutVars>
          <dgm:dir/>
          <dgm:animLvl val="lvl"/>
          <dgm:resizeHandles val="exact"/>
        </dgm:presLayoutVars>
      </dgm:prSet>
      <dgm:spPr/>
    </dgm:pt>
    <dgm:pt modelId="{49A15885-46CB-4B6F-A243-3974427ADE8F}" type="pres">
      <dgm:prSet presAssocID="{EFAD89D8-D496-4D43-A731-EB0AECB87D1B}" presName="parentLin" presStyleCnt="0"/>
      <dgm:spPr/>
    </dgm:pt>
    <dgm:pt modelId="{5A7588C1-D036-4F02-B4B5-49DD3F766106}" type="pres">
      <dgm:prSet presAssocID="{EFAD89D8-D496-4D43-A731-EB0AECB87D1B}" presName="parentLeftMargin" presStyleLbl="node1" presStyleIdx="0" presStyleCnt="4"/>
      <dgm:spPr/>
    </dgm:pt>
    <dgm:pt modelId="{7749C801-A8FF-44D8-BFDF-EBD7D9C5DA4D}" type="pres">
      <dgm:prSet presAssocID="{EFAD89D8-D496-4D43-A731-EB0AECB87D1B}" presName="parentText" presStyleLbl="node1" presStyleIdx="0" presStyleCnt="4">
        <dgm:presLayoutVars>
          <dgm:chMax val="0"/>
          <dgm:bulletEnabled val="1"/>
        </dgm:presLayoutVars>
      </dgm:prSet>
      <dgm:spPr/>
    </dgm:pt>
    <dgm:pt modelId="{F66D813D-98DC-4252-8899-B038E04C543A}" type="pres">
      <dgm:prSet presAssocID="{EFAD89D8-D496-4D43-A731-EB0AECB87D1B}" presName="negativeSpace" presStyleCnt="0"/>
      <dgm:spPr/>
    </dgm:pt>
    <dgm:pt modelId="{01BAEA49-FD08-4EAC-872C-BB200C302994}" type="pres">
      <dgm:prSet presAssocID="{EFAD89D8-D496-4D43-A731-EB0AECB87D1B}" presName="childText" presStyleLbl="conFgAcc1" presStyleIdx="0" presStyleCnt="4">
        <dgm:presLayoutVars>
          <dgm:bulletEnabled val="1"/>
        </dgm:presLayoutVars>
      </dgm:prSet>
      <dgm:spPr/>
    </dgm:pt>
    <dgm:pt modelId="{30AE4720-8D51-4DA6-A2EA-41B0EA65175D}" type="pres">
      <dgm:prSet presAssocID="{8CF72B67-C874-4162-BBD8-5BA441C48411}" presName="spaceBetweenRectangles" presStyleCnt="0"/>
      <dgm:spPr/>
    </dgm:pt>
    <dgm:pt modelId="{FF8275F1-1098-4AD2-93C5-419E5D864CE4}" type="pres">
      <dgm:prSet presAssocID="{DF4E989C-33F9-4CAE-9341-B13D4A5BCF0A}" presName="parentLin" presStyleCnt="0"/>
      <dgm:spPr/>
    </dgm:pt>
    <dgm:pt modelId="{9F1221DF-2DEA-42D4-96B0-AEBD36030562}" type="pres">
      <dgm:prSet presAssocID="{DF4E989C-33F9-4CAE-9341-B13D4A5BCF0A}" presName="parentLeftMargin" presStyleLbl="node1" presStyleIdx="0" presStyleCnt="4"/>
      <dgm:spPr/>
    </dgm:pt>
    <dgm:pt modelId="{F57AAF95-0F2F-4E08-A095-2BC0B0E26BC7}" type="pres">
      <dgm:prSet presAssocID="{DF4E989C-33F9-4CAE-9341-B13D4A5BCF0A}" presName="parentText" presStyleLbl="node1" presStyleIdx="1" presStyleCnt="4">
        <dgm:presLayoutVars>
          <dgm:chMax val="0"/>
          <dgm:bulletEnabled val="1"/>
        </dgm:presLayoutVars>
      </dgm:prSet>
      <dgm:spPr/>
    </dgm:pt>
    <dgm:pt modelId="{9A13B840-01BB-4D36-83C6-E866B1EEC510}" type="pres">
      <dgm:prSet presAssocID="{DF4E989C-33F9-4CAE-9341-B13D4A5BCF0A}" presName="negativeSpace" presStyleCnt="0"/>
      <dgm:spPr/>
    </dgm:pt>
    <dgm:pt modelId="{5DDB9DF6-A050-4F93-B76B-85C8BCFFFDB8}" type="pres">
      <dgm:prSet presAssocID="{DF4E989C-33F9-4CAE-9341-B13D4A5BCF0A}" presName="childText" presStyleLbl="conFgAcc1" presStyleIdx="1" presStyleCnt="4">
        <dgm:presLayoutVars>
          <dgm:bulletEnabled val="1"/>
        </dgm:presLayoutVars>
      </dgm:prSet>
      <dgm:spPr/>
    </dgm:pt>
    <dgm:pt modelId="{9118B2C1-F44A-4227-A673-F1DE420F968D}" type="pres">
      <dgm:prSet presAssocID="{3008B38C-B3FF-4233-818A-D11D88D89FB6}" presName="spaceBetweenRectangles" presStyleCnt="0"/>
      <dgm:spPr/>
    </dgm:pt>
    <dgm:pt modelId="{DCB4C234-6813-4839-AEDE-BEF80D1E10E2}" type="pres">
      <dgm:prSet presAssocID="{8D329B46-1CEC-4B16-92B7-055E2A618923}" presName="parentLin" presStyleCnt="0"/>
      <dgm:spPr/>
    </dgm:pt>
    <dgm:pt modelId="{A0684379-11C0-481C-888B-C946373C516D}" type="pres">
      <dgm:prSet presAssocID="{8D329B46-1CEC-4B16-92B7-055E2A618923}" presName="parentLeftMargin" presStyleLbl="node1" presStyleIdx="1" presStyleCnt="4"/>
      <dgm:spPr/>
    </dgm:pt>
    <dgm:pt modelId="{F16B6493-13F6-450F-99B7-36D448F899E1}" type="pres">
      <dgm:prSet presAssocID="{8D329B46-1CEC-4B16-92B7-055E2A618923}" presName="parentText" presStyleLbl="node1" presStyleIdx="2" presStyleCnt="4">
        <dgm:presLayoutVars>
          <dgm:chMax val="0"/>
          <dgm:bulletEnabled val="1"/>
        </dgm:presLayoutVars>
      </dgm:prSet>
      <dgm:spPr/>
    </dgm:pt>
    <dgm:pt modelId="{B14AE81A-1EE5-4CBF-AAF1-9EDA92B1AC46}" type="pres">
      <dgm:prSet presAssocID="{8D329B46-1CEC-4B16-92B7-055E2A618923}" presName="negativeSpace" presStyleCnt="0"/>
      <dgm:spPr/>
    </dgm:pt>
    <dgm:pt modelId="{7E884762-3DBC-485E-9A34-995BFC5EDFDE}" type="pres">
      <dgm:prSet presAssocID="{8D329B46-1CEC-4B16-92B7-055E2A618923}" presName="childText" presStyleLbl="conFgAcc1" presStyleIdx="2" presStyleCnt="4">
        <dgm:presLayoutVars>
          <dgm:bulletEnabled val="1"/>
        </dgm:presLayoutVars>
      </dgm:prSet>
      <dgm:spPr/>
    </dgm:pt>
    <dgm:pt modelId="{74247CD8-7554-4B67-A010-0549FC31EC57}" type="pres">
      <dgm:prSet presAssocID="{EDC16BB7-525A-47F5-B8A9-511B2EA4A984}" presName="spaceBetweenRectangles" presStyleCnt="0"/>
      <dgm:spPr/>
    </dgm:pt>
    <dgm:pt modelId="{687A354F-D533-44FF-B306-309496AC8E2B}" type="pres">
      <dgm:prSet presAssocID="{E9A42427-258D-44DE-8BA5-E31B6E6095A3}" presName="parentLin" presStyleCnt="0"/>
      <dgm:spPr/>
    </dgm:pt>
    <dgm:pt modelId="{B332771C-CB82-4A7F-92FC-39DC453049AE}" type="pres">
      <dgm:prSet presAssocID="{E9A42427-258D-44DE-8BA5-E31B6E6095A3}" presName="parentLeftMargin" presStyleLbl="node1" presStyleIdx="2" presStyleCnt="4"/>
      <dgm:spPr/>
    </dgm:pt>
    <dgm:pt modelId="{435F0CFA-593C-4794-88A5-590FA1C37BCC}" type="pres">
      <dgm:prSet presAssocID="{E9A42427-258D-44DE-8BA5-E31B6E6095A3}" presName="parentText" presStyleLbl="node1" presStyleIdx="3" presStyleCnt="4">
        <dgm:presLayoutVars>
          <dgm:chMax val="0"/>
          <dgm:bulletEnabled val="1"/>
        </dgm:presLayoutVars>
      </dgm:prSet>
      <dgm:spPr/>
    </dgm:pt>
    <dgm:pt modelId="{7B428AB2-A949-474E-A2E5-9699D4105639}" type="pres">
      <dgm:prSet presAssocID="{E9A42427-258D-44DE-8BA5-E31B6E6095A3}" presName="negativeSpace" presStyleCnt="0"/>
      <dgm:spPr/>
    </dgm:pt>
    <dgm:pt modelId="{E1CA6065-7A88-430D-8842-9E699F530413}" type="pres">
      <dgm:prSet presAssocID="{E9A42427-258D-44DE-8BA5-E31B6E6095A3}" presName="childText" presStyleLbl="conFgAcc1" presStyleIdx="3" presStyleCnt="4">
        <dgm:presLayoutVars>
          <dgm:bulletEnabled val="1"/>
        </dgm:presLayoutVars>
      </dgm:prSet>
      <dgm:spPr/>
    </dgm:pt>
  </dgm:ptLst>
  <dgm:cxnLst>
    <dgm:cxn modelId="{E7B1EA0B-9CBC-4F3F-A5C4-BAE6D02E12E1}" srcId="{E9A42427-258D-44DE-8BA5-E31B6E6095A3}" destId="{4BE40D04-4497-4AC2-8266-2F229560B64B}" srcOrd="0" destOrd="0" parTransId="{4070F2A6-D7BB-4EF5-9C7F-30A94F7BD623}" sibTransId="{D03FA0AC-D2FB-431D-8FA3-175538474EC3}"/>
    <dgm:cxn modelId="{51E37B15-4227-475B-8519-DF2237BBBD06}" type="presOf" srcId="{E9A42427-258D-44DE-8BA5-E31B6E6095A3}" destId="{435F0CFA-593C-4794-88A5-590FA1C37BCC}" srcOrd="1" destOrd="0" presId="urn:microsoft.com/office/officeart/2005/8/layout/list1"/>
    <dgm:cxn modelId="{B3981C18-8D23-409E-9670-8300E9315FE9}" srcId="{5057E2CE-C434-4832-8FA2-CD0850ECDA5F}" destId="{8D329B46-1CEC-4B16-92B7-055E2A618923}" srcOrd="2" destOrd="0" parTransId="{628EA631-9042-4FD6-8EC2-99A447982B4B}" sibTransId="{EDC16BB7-525A-47F5-B8A9-511B2EA4A984}"/>
    <dgm:cxn modelId="{DBA66419-DE2B-4AFE-830E-AE8CB4BF54E5}" srcId="{8D329B46-1CEC-4B16-92B7-055E2A618923}" destId="{86D375E9-16A6-49BB-B956-F1AD45459A8A}" srcOrd="0" destOrd="0" parTransId="{38954BF3-A8F3-42F4-BD37-6E5F3326F899}" sibTransId="{025968DC-8F3A-4404-9ABA-8D48C96B4323}"/>
    <dgm:cxn modelId="{D7B8921E-BF99-489C-A696-537717C8C67F}" srcId="{DF4E989C-33F9-4CAE-9341-B13D4A5BCF0A}" destId="{F2979971-7757-4A8F-854C-2A8EB94FB625}" srcOrd="1" destOrd="0" parTransId="{CE3FBF1D-6015-4722-A07E-F40125FD7E8F}" sibTransId="{A556A2CB-56B9-4DFE-88A6-C694849AC8B3}"/>
    <dgm:cxn modelId="{B3EAF128-6340-47BE-95DF-3E660B1B3FE1}" type="presOf" srcId="{86D375E9-16A6-49BB-B956-F1AD45459A8A}" destId="{7E884762-3DBC-485E-9A34-995BFC5EDFDE}" srcOrd="0" destOrd="0" presId="urn:microsoft.com/office/officeart/2005/8/layout/list1"/>
    <dgm:cxn modelId="{4B26865B-C8E8-49A9-A191-973CD67B537B}" srcId="{EFAD89D8-D496-4D43-A731-EB0AECB87D1B}" destId="{E14FBC8D-764B-4B5A-8458-0E1DCEE9BBB7}" srcOrd="0" destOrd="0" parTransId="{101500DF-EE81-4493-B7E0-62E154B90DC9}" sibTransId="{BC4018B1-CA2B-419F-9236-DB053E323CA9}"/>
    <dgm:cxn modelId="{9638666C-6BC5-4B53-8DD8-8C7EC2A1CC1C}" type="presOf" srcId="{4BE40D04-4497-4AC2-8266-2F229560B64B}" destId="{E1CA6065-7A88-430D-8842-9E699F530413}" srcOrd="0" destOrd="0" presId="urn:microsoft.com/office/officeart/2005/8/layout/list1"/>
    <dgm:cxn modelId="{16A76972-04EB-4C54-8A20-861262F1458D}" type="presOf" srcId="{90BC286E-4DFA-4A63-AC70-6D8B2321BBD6}" destId="{E1CA6065-7A88-430D-8842-9E699F530413}" srcOrd="0" destOrd="1" presId="urn:microsoft.com/office/officeart/2005/8/layout/list1"/>
    <dgm:cxn modelId="{79C71A58-F8BE-4348-A133-EDB580B06E69}" srcId="{8D329B46-1CEC-4B16-92B7-055E2A618923}" destId="{DC310914-FF8A-4007-BB2C-AD5DD7549DA1}" srcOrd="1" destOrd="0" parTransId="{56658C25-1F42-45DA-946E-BF2DD92C4BF8}" sibTransId="{866BCF4C-41BA-4E65-9577-97EA96D47CC5}"/>
    <dgm:cxn modelId="{E71ABF81-CB5C-47E5-9267-792A78FE2DAC}" type="presOf" srcId="{E9A42427-258D-44DE-8BA5-E31B6E6095A3}" destId="{B332771C-CB82-4A7F-92FC-39DC453049AE}" srcOrd="0" destOrd="0" presId="urn:microsoft.com/office/officeart/2005/8/layout/list1"/>
    <dgm:cxn modelId="{D38D3A8A-2584-45A2-AA8B-A20F2FD3EBA8}" srcId="{5057E2CE-C434-4832-8FA2-CD0850ECDA5F}" destId="{EFAD89D8-D496-4D43-A731-EB0AECB87D1B}" srcOrd="0" destOrd="0" parTransId="{FB5E6A53-9675-4189-914E-98ECD7E74D7E}" sibTransId="{8CF72B67-C874-4162-BBD8-5BA441C48411}"/>
    <dgm:cxn modelId="{B2562893-F631-40CB-8ECE-84CC704C2E6A}" type="presOf" srcId="{DF4E989C-33F9-4CAE-9341-B13D4A5BCF0A}" destId="{9F1221DF-2DEA-42D4-96B0-AEBD36030562}" srcOrd="0" destOrd="0" presId="urn:microsoft.com/office/officeart/2005/8/layout/list1"/>
    <dgm:cxn modelId="{D1ED1D95-2546-4B4F-AC1E-567E2AB53EAC}" type="presOf" srcId="{5057E2CE-C434-4832-8FA2-CD0850ECDA5F}" destId="{2AEC7137-18EE-40CC-8445-499255FCD899}" srcOrd="0" destOrd="0" presId="urn:microsoft.com/office/officeart/2005/8/layout/list1"/>
    <dgm:cxn modelId="{4F6C1098-A16B-443C-BA58-AD9517972C94}" type="presOf" srcId="{E14FBC8D-764B-4B5A-8458-0E1DCEE9BBB7}" destId="{01BAEA49-FD08-4EAC-872C-BB200C302994}" srcOrd="0" destOrd="0" presId="urn:microsoft.com/office/officeart/2005/8/layout/list1"/>
    <dgm:cxn modelId="{A1BC91A2-B6D1-48A8-AF60-581B50ADBA25}" srcId="{E9A42427-258D-44DE-8BA5-E31B6E6095A3}" destId="{90BC286E-4DFA-4A63-AC70-6D8B2321BBD6}" srcOrd="1" destOrd="0" parTransId="{FB3FA60B-2514-4F1D-AC20-DE298FE9F11D}" sibTransId="{1E4BC8B9-551A-4ED6-9166-7DE40F71C44F}"/>
    <dgm:cxn modelId="{342286AA-6127-4ADA-BEB2-C62139128A15}" srcId="{DF4E989C-33F9-4CAE-9341-B13D4A5BCF0A}" destId="{51AB79B9-AFE3-415F-869C-881B54BB4A0E}" srcOrd="0" destOrd="0" parTransId="{747E1E1A-A110-405B-B2AE-B0942F517D44}" sibTransId="{200CEEB6-EB2E-4C2E-8AB9-747D26B29D4E}"/>
    <dgm:cxn modelId="{96A289AB-CA8B-4F3D-AF69-7629D1410506}" srcId="{5057E2CE-C434-4832-8FA2-CD0850ECDA5F}" destId="{E9A42427-258D-44DE-8BA5-E31B6E6095A3}" srcOrd="3" destOrd="0" parTransId="{429C1FAF-9850-4577-8F77-B98A2EE6BC0E}" sibTransId="{D84DE4D0-26DE-4BF3-93DF-C03D2878FA9E}"/>
    <dgm:cxn modelId="{8910FFAB-1F92-4BF7-A3A6-6967E71C8E0C}" type="presOf" srcId="{DC310914-FF8A-4007-BB2C-AD5DD7549DA1}" destId="{7E884762-3DBC-485E-9A34-995BFC5EDFDE}" srcOrd="0" destOrd="1" presId="urn:microsoft.com/office/officeart/2005/8/layout/list1"/>
    <dgm:cxn modelId="{12E598B5-AB32-4FCD-B9A7-A6074018FBA8}" type="presOf" srcId="{8D329B46-1CEC-4B16-92B7-055E2A618923}" destId="{F16B6493-13F6-450F-99B7-36D448F899E1}" srcOrd="1" destOrd="0" presId="urn:microsoft.com/office/officeart/2005/8/layout/list1"/>
    <dgm:cxn modelId="{668139B8-2F4C-4460-B648-4086821D438B}" type="presOf" srcId="{EFAD89D8-D496-4D43-A731-EB0AECB87D1B}" destId="{5A7588C1-D036-4F02-B4B5-49DD3F766106}" srcOrd="0" destOrd="0" presId="urn:microsoft.com/office/officeart/2005/8/layout/list1"/>
    <dgm:cxn modelId="{840A70DC-F84B-44FD-A787-5C79760070CA}" type="presOf" srcId="{51AB79B9-AFE3-415F-869C-881B54BB4A0E}" destId="{5DDB9DF6-A050-4F93-B76B-85C8BCFFFDB8}" srcOrd="0" destOrd="0" presId="urn:microsoft.com/office/officeart/2005/8/layout/list1"/>
    <dgm:cxn modelId="{29D419E3-0BBE-4A6B-8404-E5AEB447A995}" srcId="{5057E2CE-C434-4832-8FA2-CD0850ECDA5F}" destId="{DF4E989C-33F9-4CAE-9341-B13D4A5BCF0A}" srcOrd="1" destOrd="0" parTransId="{FBEB930D-6F7B-49E9-B543-88347E7FB5E7}" sibTransId="{3008B38C-B3FF-4233-818A-D11D88D89FB6}"/>
    <dgm:cxn modelId="{365EF6E6-3614-4DA2-B64C-73CABA74B61B}" type="presOf" srcId="{DF4E989C-33F9-4CAE-9341-B13D4A5BCF0A}" destId="{F57AAF95-0F2F-4E08-A095-2BC0B0E26BC7}" srcOrd="1" destOrd="0" presId="urn:microsoft.com/office/officeart/2005/8/layout/list1"/>
    <dgm:cxn modelId="{566992E9-3CFF-415E-9B8E-D7DB01BA6302}" type="presOf" srcId="{F2979971-7757-4A8F-854C-2A8EB94FB625}" destId="{5DDB9DF6-A050-4F93-B76B-85C8BCFFFDB8}" srcOrd="0" destOrd="1" presId="urn:microsoft.com/office/officeart/2005/8/layout/list1"/>
    <dgm:cxn modelId="{BE6D0EF5-5714-4A4E-A08D-7BFFA53B5B38}" type="presOf" srcId="{EFAD89D8-D496-4D43-A731-EB0AECB87D1B}" destId="{7749C801-A8FF-44D8-BFDF-EBD7D9C5DA4D}" srcOrd="1" destOrd="0" presId="urn:microsoft.com/office/officeart/2005/8/layout/list1"/>
    <dgm:cxn modelId="{CE93F6F9-2AE1-46F2-8420-C9941E2E8BAA}" type="presOf" srcId="{8D329B46-1CEC-4B16-92B7-055E2A618923}" destId="{A0684379-11C0-481C-888B-C946373C516D}" srcOrd="0" destOrd="0" presId="urn:microsoft.com/office/officeart/2005/8/layout/list1"/>
    <dgm:cxn modelId="{9C610A15-A0BA-4C5E-AADA-B5A7DFBB68C5}" type="presParOf" srcId="{2AEC7137-18EE-40CC-8445-499255FCD899}" destId="{49A15885-46CB-4B6F-A243-3974427ADE8F}" srcOrd="0" destOrd="0" presId="urn:microsoft.com/office/officeart/2005/8/layout/list1"/>
    <dgm:cxn modelId="{AA0951C6-8059-496F-8245-C10C5352EDD9}" type="presParOf" srcId="{49A15885-46CB-4B6F-A243-3974427ADE8F}" destId="{5A7588C1-D036-4F02-B4B5-49DD3F766106}" srcOrd="0" destOrd="0" presId="urn:microsoft.com/office/officeart/2005/8/layout/list1"/>
    <dgm:cxn modelId="{2F2E162B-A736-4F4B-A465-E0D4416661C8}" type="presParOf" srcId="{49A15885-46CB-4B6F-A243-3974427ADE8F}" destId="{7749C801-A8FF-44D8-BFDF-EBD7D9C5DA4D}" srcOrd="1" destOrd="0" presId="urn:microsoft.com/office/officeart/2005/8/layout/list1"/>
    <dgm:cxn modelId="{84EFE716-AA89-4388-B5CF-50736A8C8102}" type="presParOf" srcId="{2AEC7137-18EE-40CC-8445-499255FCD899}" destId="{F66D813D-98DC-4252-8899-B038E04C543A}" srcOrd="1" destOrd="0" presId="urn:microsoft.com/office/officeart/2005/8/layout/list1"/>
    <dgm:cxn modelId="{9AB611FA-5095-4CD7-A693-E26A1B3CF0F5}" type="presParOf" srcId="{2AEC7137-18EE-40CC-8445-499255FCD899}" destId="{01BAEA49-FD08-4EAC-872C-BB200C302994}" srcOrd="2" destOrd="0" presId="urn:microsoft.com/office/officeart/2005/8/layout/list1"/>
    <dgm:cxn modelId="{4F2976E5-C91D-4625-8AED-079329C99C15}" type="presParOf" srcId="{2AEC7137-18EE-40CC-8445-499255FCD899}" destId="{30AE4720-8D51-4DA6-A2EA-41B0EA65175D}" srcOrd="3" destOrd="0" presId="urn:microsoft.com/office/officeart/2005/8/layout/list1"/>
    <dgm:cxn modelId="{CC8031A9-768C-4835-A4BE-9A55BCA5D60E}" type="presParOf" srcId="{2AEC7137-18EE-40CC-8445-499255FCD899}" destId="{FF8275F1-1098-4AD2-93C5-419E5D864CE4}" srcOrd="4" destOrd="0" presId="urn:microsoft.com/office/officeart/2005/8/layout/list1"/>
    <dgm:cxn modelId="{F1645D0B-91BB-45A5-9FE1-F0824662C31B}" type="presParOf" srcId="{FF8275F1-1098-4AD2-93C5-419E5D864CE4}" destId="{9F1221DF-2DEA-42D4-96B0-AEBD36030562}" srcOrd="0" destOrd="0" presId="urn:microsoft.com/office/officeart/2005/8/layout/list1"/>
    <dgm:cxn modelId="{F77C94EA-3D71-44F3-B1E5-E3A2E0389FA2}" type="presParOf" srcId="{FF8275F1-1098-4AD2-93C5-419E5D864CE4}" destId="{F57AAF95-0F2F-4E08-A095-2BC0B0E26BC7}" srcOrd="1" destOrd="0" presId="urn:microsoft.com/office/officeart/2005/8/layout/list1"/>
    <dgm:cxn modelId="{AC579FD3-6F19-4ECC-BE60-93624D9ADCE3}" type="presParOf" srcId="{2AEC7137-18EE-40CC-8445-499255FCD899}" destId="{9A13B840-01BB-4D36-83C6-E866B1EEC510}" srcOrd="5" destOrd="0" presId="urn:microsoft.com/office/officeart/2005/8/layout/list1"/>
    <dgm:cxn modelId="{489E633E-1B90-4F1D-BD8A-F8843C07D7C3}" type="presParOf" srcId="{2AEC7137-18EE-40CC-8445-499255FCD899}" destId="{5DDB9DF6-A050-4F93-B76B-85C8BCFFFDB8}" srcOrd="6" destOrd="0" presId="urn:microsoft.com/office/officeart/2005/8/layout/list1"/>
    <dgm:cxn modelId="{3FC412C1-06DF-4EDF-8C2E-3A03E51DA277}" type="presParOf" srcId="{2AEC7137-18EE-40CC-8445-499255FCD899}" destId="{9118B2C1-F44A-4227-A673-F1DE420F968D}" srcOrd="7" destOrd="0" presId="urn:microsoft.com/office/officeart/2005/8/layout/list1"/>
    <dgm:cxn modelId="{A80ACD82-63A3-4A5C-A19C-9A5732E7DD67}" type="presParOf" srcId="{2AEC7137-18EE-40CC-8445-499255FCD899}" destId="{DCB4C234-6813-4839-AEDE-BEF80D1E10E2}" srcOrd="8" destOrd="0" presId="urn:microsoft.com/office/officeart/2005/8/layout/list1"/>
    <dgm:cxn modelId="{43C6A6DA-08B3-4A13-80A5-5AB771474F1A}" type="presParOf" srcId="{DCB4C234-6813-4839-AEDE-BEF80D1E10E2}" destId="{A0684379-11C0-481C-888B-C946373C516D}" srcOrd="0" destOrd="0" presId="urn:microsoft.com/office/officeart/2005/8/layout/list1"/>
    <dgm:cxn modelId="{C2EF8CFB-D9FF-4561-BAE2-9BFDB7DC4B64}" type="presParOf" srcId="{DCB4C234-6813-4839-AEDE-BEF80D1E10E2}" destId="{F16B6493-13F6-450F-99B7-36D448F899E1}" srcOrd="1" destOrd="0" presId="urn:microsoft.com/office/officeart/2005/8/layout/list1"/>
    <dgm:cxn modelId="{A0660AFF-4BAE-4DB9-9253-FEC143AFE347}" type="presParOf" srcId="{2AEC7137-18EE-40CC-8445-499255FCD899}" destId="{B14AE81A-1EE5-4CBF-AAF1-9EDA92B1AC46}" srcOrd="9" destOrd="0" presId="urn:microsoft.com/office/officeart/2005/8/layout/list1"/>
    <dgm:cxn modelId="{DB76D2D5-1261-47C4-88A0-A9E9D920C062}" type="presParOf" srcId="{2AEC7137-18EE-40CC-8445-499255FCD899}" destId="{7E884762-3DBC-485E-9A34-995BFC5EDFDE}" srcOrd="10" destOrd="0" presId="urn:microsoft.com/office/officeart/2005/8/layout/list1"/>
    <dgm:cxn modelId="{B1F1BB03-70AE-44A9-881F-650DF7B2460E}" type="presParOf" srcId="{2AEC7137-18EE-40CC-8445-499255FCD899}" destId="{74247CD8-7554-4B67-A010-0549FC31EC57}" srcOrd="11" destOrd="0" presId="urn:microsoft.com/office/officeart/2005/8/layout/list1"/>
    <dgm:cxn modelId="{6A667C1D-F6C6-407A-91C8-278BCF503E2F}" type="presParOf" srcId="{2AEC7137-18EE-40CC-8445-499255FCD899}" destId="{687A354F-D533-44FF-B306-309496AC8E2B}" srcOrd="12" destOrd="0" presId="urn:microsoft.com/office/officeart/2005/8/layout/list1"/>
    <dgm:cxn modelId="{7429A888-F818-4C7B-B04C-C09F2C1AC8A9}" type="presParOf" srcId="{687A354F-D533-44FF-B306-309496AC8E2B}" destId="{B332771C-CB82-4A7F-92FC-39DC453049AE}" srcOrd="0" destOrd="0" presId="urn:microsoft.com/office/officeart/2005/8/layout/list1"/>
    <dgm:cxn modelId="{0CA1CC03-BCC9-4E46-8864-FBFF7317FD20}" type="presParOf" srcId="{687A354F-D533-44FF-B306-309496AC8E2B}" destId="{435F0CFA-593C-4794-88A5-590FA1C37BCC}" srcOrd="1" destOrd="0" presId="urn:microsoft.com/office/officeart/2005/8/layout/list1"/>
    <dgm:cxn modelId="{5245CFC7-A834-485D-AB36-783052AFEF03}" type="presParOf" srcId="{2AEC7137-18EE-40CC-8445-499255FCD899}" destId="{7B428AB2-A949-474E-A2E5-9699D4105639}" srcOrd="13" destOrd="0" presId="urn:microsoft.com/office/officeart/2005/8/layout/list1"/>
    <dgm:cxn modelId="{0CCE6870-B8B9-42AC-A958-AD3BE13B1A1A}" type="presParOf" srcId="{2AEC7137-18EE-40CC-8445-499255FCD899}" destId="{E1CA6065-7A88-430D-8842-9E699F53041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E56CC-6A7E-4117-AB84-9F1D448503E3}">
      <dsp:nvSpPr>
        <dsp:cNvPr id="0" name=""/>
        <dsp:cNvSpPr/>
      </dsp:nvSpPr>
      <dsp:spPr>
        <a:xfrm rot="10800000">
          <a:off x="0" y="0"/>
          <a:ext cx="5351463" cy="964803"/>
        </a:xfrm>
        <a:prstGeom prst="trapezoid">
          <a:avLst>
            <a:gd name="adj" fmla="val 69334"/>
          </a:avLst>
        </a:prstGeom>
        <a:solidFill>
          <a:schemeClr val="accent2">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t>AVOID</a:t>
          </a:r>
        </a:p>
      </dsp:txBody>
      <dsp:txXfrm rot="-10800000">
        <a:off x="936506" y="0"/>
        <a:ext cx="3478450" cy="964803"/>
      </dsp:txXfrm>
    </dsp:sp>
    <dsp:sp modelId="{E9DCF9B5-2C84-461D-8EB0-45F6E8309C98}">
      <dsp:nvSpPr>
        <dsp:cNvPr id="0" name=""/>
        <dsp:cNvSpPr/>
      </dsp:nvSpPr>
      <dsp:spPr>
        <a:xfrm rot="10800000">
          <a:off x="668932" y="964803"/>
          <a:ext cx="4013597" cy="964803"/>
        </a:xfrm>
        <a:prstGeom prst="trapezoid">
          <a:avLst>
            <a:gd name="adj" fmla="val 69334"/>
          </a:avLst>
        </a:prstGeom>
        <a:solidFill>
          <a:schemeClr val="accent2">
            <a:shade val="80000"/>
            <a:hueOff val="166983"/>
            <a:satOff val="-20785"/>
            <a:lumOff val="1255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t>REDUCE</a:t>
          </a:r>
        </a:p>
      </dsp:txBody>
      <dsp:txXfrm rot="-10800000">
        <a:off x="1371312" y="964803"/>
        <a:ext cx="2608838" cy="964803"/>
      </dsp:txXfrm>
    </dsp:sp>
    <dsp:sp modelId="{791236AC-C77C-40DF-B0FC-DE6F7D7AEC28}">
      <dsp:nvSpPr>
        <dsp:cNvPr id="0" name=""/>
        <dsp:cNvSpPr/>
      </dsp:nvSpPr>
      <dsp:spPr>
        <a:xfrm rot="10800000">
          <a:off x="1337865" y="1929606"/>
          <a:ext cx="2675731" cy="964803"/>
        </a:xfrm>
        <a:prstGeom prst="trapezoid">
          <a:avLst>
            <a:gd name="adj" fmla="val 69334"/>
          </a:avLst>
        </a:prstGeom>
        <a:solidFill>
          <a:schemeClr val="accent2">
            <a:shade val="80000"/>
            <a:hueOff val="333967"/>
            <a:satOff val="-41569"/>
            <a:lumOff val="2511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CAPTURE &amp; STORE</a:t>
          </a:r>
        </a:p>
      </dsp:txBody>
      <dsp:txXfrm rot="-10800000">
        <a:off x="1806118" y="1929606"/>
        <a:ext cx="1739225" cy="964803"/>
      </dsp:txXfrm>
    </dsp:sp>
    <dsp:sp modelId="{6103F464-34E3-415F-8A84-95741812E1D5}">
      <dsp:nvSpPr>
        <dsp:cNvPr id="0" name=""/>
        <dsp:cNvSpPr/>
      </dsp:nvSpPr>
      <dsp:spPr>
        <a:xfrm rot="10800000">
          <a:off x="2006798" y="2894409"/>
          <a:ext cx="1337865" cy="964803"/>
        </a:xfrm>
        <a:prstGeom prst="trapezoid">
          <a:avLst>
            <a:gd name="adj" fmla="val 69334"/>
          </a:avLst>
        </a:prstGeom>
        <a:solidFill>
          <a:schemeClr val="accent2">
            <a:shade val="80000"/>
            <a:hueOff val="500950"/>
            <a:satOff val="-62354"/>
            <a:lumOff val="3767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REMOVE</a:t>
          </a:r>
        </a:p>
      </dsp:txBody>
      <dsp:txXfrm rot="-10800000">
        <a:off x="2006798" y="2894409"/>
        <a:ext cx="1337865" cy="964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E56CC-6A7E-4117-AB84-9F1D448503E3}">
      <dsp:nvSpPr>
        <dsp:cNvPr id="0" name=""/>
        <dsp:cNvSpPr/>
      </dsp:nvSpPr>
      <dsp:spPr>
        <a:xfrm rot="10800000">
          <a:off x="0" y="0"/>
          <a:ext cx="5351463" cy="771842"/>
        </a:xfrm>
        <a:prstGeom prst="trapezoid">
          <a:avLst>
            <a:gd name="adj" fmla="val 69334"/>
          </a:avLst>
        </a:prstGeom>
        <a:solidFill>
          <a:schemeClr val="accent3">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bg1"/>
              </a:solidFill>
            </a:rPr>
            <a:t>REDUCE</a:t>
          </a:r>
        </a:p>
      </dsp:txBody>
      <dsp:txXfrm rot="-10800000">
        <a:off x="936506" y="0"/>
        <a:ext cx="3478450" cy="771842"/>
      </dsp:txXfrm>
    </dsp:sp>
    <dsp:sp modelId="{E9DCF9B5-2C84-461D-8EB0-45F6E8309C98}">
      <dsp:nvSpPr>
        <dsp:cNvPr id="0" name=""/>
        <dsp:cNvSpPr/>
      </dsp:nvSpPr>
      <dsp:spPr>
        <a:xfrm rot="10800000">
          <a:off x="535146" y="771842"/>
          <a:ext cx="4281170" cy="771842"/>
        </a:xfrm>
        <a:prstGeom prst="trapezoid">
          <a:avLst>
            <a:gd name="adj" fmla="val 69334"/>
          </a:avLst>
        </a:prstGeom>
        <a:solidFill>
          <a:schemeClr val="accent3">
            <a:shade val="80000"/>
            <a:hueOff val="152456"/>
            <a:satOff val="-20109"/>
            <a:lumOff val="1032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t>REUSE</a:t>
          </a:r>
        </a:p>
      </dsp:txBody>
      <dsp:txXfrm rot="-10800000">
        <a:off x="1284351" y="771842"/>
        <a:ext cx="2782760" cy="771842"/>
      </dsp:txXfrm>
    </dsp:sp>
    <dsp:sp modelId="{791236AC-C77C-40DF-B0FC-DE6F7D7AEC28}">
      <dsp:nvSpPr>
        <dsp:cNvPr id="0" name=""/>
        <dsp:cNvSpPr/>
      </dsp:nvSpPr>
      <dsp:spPr>
        <a:xfrm rot="10800000">
          <a:off x="1070292" y="1543684"/>
          <a:ext cx="3210877" cy="771842"/>
        </a:xfrm>
        <a:prstGeom prst="trapezoid">
          <a:avLst>
            <a:gd name="adj" fmla="val 69334"/>
          </a:avLst>
        </a:prstGeom>
        <a:solidFill>
          <a:schemeClr val="accent3">
            <a:shade val="80000"/>
            <a:hueOff val="304912"/>
            <a:satOff val="-40219"/>
            <a:lumOff val="2064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RECYCLE</a:t>
          </a:r>
        </a:p>
      </dsp:txBody>
      <dsp:txXfrm rot="-10800000">
        <a:off x="1632196" y="1543684"/>
        <a:ext cx="2087070" cy="771842"/>
      </dsp:txXfrm>
    </dsp:sp>
    <dsp:sp modelId="{6103F464-34E3-415F-8A84-95741812E1D5}">
      <dsp:nvSpPr>
        <dsp:cNvPr id="0" name=""/>
        <dsp:cNvSpPr/>
      </dsp:nvSpPr>
      <dsp:spPr>
        <a:xfrm rot="10800000">
          <a:off x="1605438" y="2315527"/>
          <a:ext cx="2140585" cy="771842"/>
        </a:xfrm>
        <a:prstGeom prst="trapezoid">
          <a:avLst>
            <a:gd name="adj" fmla="val 69334"/>
          </a:avLst>
        </a:prstGeom>
        <a:solidFill>
          <a:schemeClr val="accent3">
            <a:shade val="80000"/>
            <a:hueOff val="457368"/>
            <a:satOff val="-60328"/>
            <a:lumOff val="3096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RECOVER</a:t>
          </a:r>
        </a:p>
      </dsp:txBody>
      <dsp:txXfrm rot="-10800000">
        <a:off x="1980041" y="2315527"/>
        <a:ext cx="1391380" cy="771842"/>
      </dsp:txXfrm>
    </dsp:sp>
    <dsp:sp modelId="{DCDE1CFD-1F1C-4D69-82D7-3BA3845B9FDE}">
      <dsp:nvSpPr>
        <dsp:cNvPr id="0" name=""/>
        <dsp:cNvSpPr/>
      </dsp:nvSpPr>
      <dsp:spPr>
        <a:xfrm rot="10800000">
          <a:off x="2140585" y="3087369"/>
          <a:ext cx="1070292" cy="771842"/>
        </a:xfrm>
        <a:prstGeom prst="trapezoid">
          <a:avLst>
            <a:gd name="adj" fmla="val 69334"/>
          </a:avLst>
        </a:prstGeom>
        <a:solidFill>
          <a:schemeClr val="accent3">
            <a:shade val="80000"/>
            <a:hueOff val="609824"/>
            <a:satOff val="-80437"/>
            <a:lumOff val="4128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DISPOSE</a:t>
          </a:r>
        </a:p>
      </dsp:txBody>
      <dsp:txXfrm rot="-10800000">
        <a:off x="2140585" y="3087369"/>
        <a:ext cx="1070292" cy="7718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E70D0-3114-4EB5-B991-5432175C8F3C}">
      <dsp:nvSpPr>
        <dsp:cNvPr id="0" name=""/>
        <dsp:cNvSpPr/>
      </dsp:nvSpPr>
      <dsp:spPr>
        <a:xfrm>
          <a:off x="-5715797" y="-875064"/>
          <a:ext cx="6806316" cy="6806316"/>
        </a:xfrm>
        <a:prstGeom prst="blockArc">
          <a:avLst>
            <a:gd name="adj1" fmla="val 18900000"/>
            <a:gd name="adj2" fmla="val 2700000"/>
            <a:gd name="adj3" fmla="val 317"/>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48FF70-727A-4B3D-B6DC-43A7EFFEFF48}">
      <dsp:nvSpPr>
        <dsp:cNvPr id="0" name=""/>
        <dsp:cNvSpPr/>
      </dsp:nvSpPr>
      <dsp:spPr>
        <a:xfrm>
          <a:off x="701798" y="505618"/>
          <a:ext cx="6030862" cy="101123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2670"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dirty="0"/>
            <a:t>How well are the carbon impacts &amp; benefits of WtE with CCS understood? </a:t>
          </a:r>
        </a:p>
      </dsp:txBody>
      <dsp:txXfrm>
        <a:off x="701798" y="505618"/>
        <a:ext cx="6030862" cy="1011237"/>
      </dsp:txXfrm>
    </dsp:sp>
    <dsp:sp modelId="{C4BEE9AE-4E4B-4072-A07D-071D8DE4938D}">
      <dsp:nvSpPr>
        <dsp:cNvPr id="0" name=""/>
        <dsp:cNvSpPr/>
      </dsp:nvSpPr>
      <dsp:spPr>
        <a:xfrm>
          <a:off x="51990" y="379214"/>
          <a:ext cx="1264047" cy="126404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A9A076-187F-4459-8690-1861A2F3A913}">
      <dsp:nvSpPr>
        <dsp:cNvPr id="0" name=""/>
        <dsp:cNvSpPr/>
      </dsp:nvSpPr>
      <dsp:spPr>
        <a:xfrm>
          <a:off x="1069383" y="2022475"/>
          <a:ext cx="5663277" cy="1011237"/>
        </a:xfrm>
        <a:prstGeom prst="rect">
          <a:avLst/>
        </a:prstGeom>
        <a:solidFill>
          <a:schemeClr val="accent2">
            <a:hueOff val="3681396"/>
            <a:satOff val="-1534"/>
            <a:lumOff val="-49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2670"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a:t>Is WtE with CCS a NET (Negative Emissions Technology)?</a:t>
          </a:r>
          <a:endParaRPr lang="en-GB" sz="2100" kern="1200" dirty="0"/>
        </a:p>
      </dsp:txBody>
      <dsp:txXfrm>
        <a:off x="1069383" y="2022475"/>
        <a:ext cx="5663277" cy="1011237"/>
      </dsp:txXfrm>
    </dsp:sp>
    <dsp:sp modelId="{8958183E-3126-492F-B685-1279076F1932}">
      <dsp:nvSpPr>
        <dsp:cNvPr id="0" name=""/>
        <dsp:cNvSpPr/>
      </dsp:nvSpPr>
      <dsp:spPr>
        <a:xfrm>
          <a:off x="437360" y="1896070"/>
          <a:ext cx="1264047" cy="1264047"/>
        </a:xfrm>
        <a:prstGeom prst="ellipse">
          <a:avLst/>
        </a:prstGeom>
        <a:solidFill>
          <a:schemeClr val="lt1">
            <a:hueOff val="0"/>
            <a:satOff val="0"/>
            <a:lumOff val="0"/>
            <a:alphaOff val="0"/>
          </a:schemeClr>
        </a:solidFill>
        <a:ln w="25400" cap="flat" cmpd="sng" algn="ctr">
          <a:solidFill>
            <a:schemeClr val="accent2">
              <a:hueOff val="3681396"/>
              <a:satOff val="-1534"/>
              <a:lumOff val="-4901"/>
              <a:alphaOff val="0"/>
            </a:schemeClr>
          </a:solidFill>
          <a:prstDash val="solid"/>
        </a:ln>
        <a:effectLst/>
      </dsp:spPr>
      <dsp:style>
        <a:lnRef idx="2">
          <a:scrgbClr r="0" g="0" b="0"/>
        </a:lnRef>
        <a:fillRef idx="1">
          <a:scrgbClr r="0" g="0" b="0"/>
        </a:fillRef>
        <a:effectRef idx="0">
          <a:scrgbClr r="0" g="0" b="0"/>
        </a:effectRef>
        <a:fontRef idx="minor"/>
      </dsp:style>
    </dsp:sp>
    <dsp:sp modelId="{486412D1-1A6D-4FA2-976B-E81324AAD63A}">
      <dsp:nvSpPr>
        <dsp:cNvPr id="0" name=""/>
        <dsp:cNvSpPr/>
      </dsp:nvSpPr>
      <dsp:spPr>
        <a:xfrm>
          <a:off x="701798" y="3539331"/>
          <a:ext cx="6030862" cy="1011237"/>
        </a:xfrm>
        <a:prstGeom prst="rect">
          <a:avLst/>
        </a:prstGeom>
        <a:solidFill>
          <a:schemeClr val="accent2">
            <a:hueOff val="7362792"/>
            <a:satOff val="-3068"/>
            <a:lumOff val="-98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2670"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a:t>What methodological developments are needed to reliably evaluate Net Zero and Circular Economy trade-offs?</a:t>
          </a:r>
          <a:endParaRPr lang="en-GB" sz="2100" kern="1200" dirty="0"/>
        </a:p>
      </dsp:txBody>
      <dsp:txXfrm>
        <a:off x="701798" y="3539331"/>
        <a:ext cx="6030862" cy="1011237"/>
      </dsp:txXfrm>
    </dsp:sp>
    <dsp:sp modelId="{801BC9B1-EA5B-4491-88EB-DE3D226CFC7E}">
      <dsp:nvSpPr>
        <dsp:cNvPr id="0" name=""/>
        <dsp:cNvSpPr/>
      </dsp:nvSpPr>
      <dsp:spPr>
        <a:xfrm>
          <a:off x="69775" y="3412926"/>
          <a:ext cx="1264047" cy="1264047"/>
        </a:xfrm>
        <a:prstGeom prst="ellipse">
          <a:avLst/>
        </a:prstGeom>
        <a:solidFill>
          <a:schemeClr val="lt1">
            <a:hueOff val="0"/>
            <a:satOff val="0"/>
            <a:lumOff val="0"/>
            <a:alphaOff val="0"/>
          </a:schemeClr>
        </a:solidFill>
        <a:ln w="25400" cap="flat" cmpd="sng" algn="ctr">
          <a:solidFill>
            <a:schemeClr val="accent2">
              <a:hueOff val="7362792"/>
              <a:satOff val="-3068"/>
              <a:lumOff val="-980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B713F-4674-494C-996A-5D1763D4185F}">
      <dsp:nvSpPr>
        <dsp:cNvPr id="0" name=""/>
        <dsp:cNvSpPr/>
      </dsp:nvSpPr>
      <dsp:spPr>
        <a:xfrm>
          <a:off x="0" y="0"/>
          <a:ext cx="2117661" cy="4464049"/>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745501-1CE9-45FE-BE16-8037D5BE1C5A}">
      <dsp:nvSpPr>
        <dsp:cNvPr id="0" name=""/>
        <dsp:cNvSpPr/>
      </dsp:nvSpPr>
      <dsp:spPr>
        <a:xfrm>
          <a:off x="2122101" y="1404032"/>
          <a:ext cx="4404869" cy="16536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Avoided emissions will change over time</a:t>
          </a:r>
          <a:br>
            <a:rPr lang="en-GB" sz="2000" kern="1200" dirty="0"/>
          </a:br>
          <a:br>
            <a:rPr lang="en-GB" sz="2000" kern="1200" dirty="0"/>
          </a:br>
          <a:r>
            <a:rPr lang="en-GB" sz="2000" kern="1200" dirty="0"/>
            <a:t>Impacts and benefits must consider ALL co-products</a:t>
          </a:r>
        </a:p>
      </dsp:txBody>
      <dsp:txXfrm>
        <a:off x="2202826" y="1484757"/>
        <a:ext cx="4243419" cy="14922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E72F9-926D-46D8-A16A-0EC0AF151AF3}">
      <dsp:nvSpPr>
        <dsp:cNvPr id="0" name=""/>
        <dsp:cNvSpPr/>
      </dsp:nvSpPr>
      <dsp:spPr>
        <a:xfrm>
          <a:off x="2914407" y="-773216"/>
          <a:ext cx="6010483" cy="6010483"/>
        </a:xfrm>
        <a:prstGeom prst="blockArc">
          <a:avLst>
            <a:gd name="adj1" fmla="val 8100000"/>
            <a:gd name="adj2" fmla="val 13500000"/>
            <a:gd name="adj3" fmla="val 359"/>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3CF3BE-5CFF-4A79-8DBF-5BCC9FCFEDB7}">
      <dsp:nvSpPr>
        <dsp:cNvPr id="0" name=""/>
        <dsp:cNvSpPr/>
      </dsp:nvSpPr>
      <dsp:spPr>
        <a:xfrm>
          <a:off x="78649" y="278913"/>
          <a:ext cx="3377790" cy="55818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443059" bIns="50800" numCol="1" spcCol="1270" anchor="ctr" anchorCtr="0">
          <a:noAutofit/>
        </a:bodyPr>
        <a:lstStyle/>
        <a:p>
          <a:pPr marL="0" lvl="0" indent="0" algn="r" defTabSz="889000">
            <a:lnSpc>
              <a:spcPct val="90000"/>
            </a:lnSpc>
            <a:spcBef>
              <a:spcPct val="0"/>
            </a:spcBef>
            <a:spcAft>
              <a:spcPct val="35000"/>
            </a:spcAft>
            <a:buNone/>
          </a:pPr>
          <a:r>
            <a:rPr lang="en-GB" sz="2000" kern="1200" dirty="0"/>
            <a:t>Waste disposal</a:t>
          </a:r>
        </a:p>
      </dsp:txBody>
      <dsp:txXfrm>
        <a:off x="105897" y="306161"/>
        <a:ext cx="3323294" cy="503688"/>
      </dsp:txXfrm>
    </dsp:sp>
    <dsp:sp modelId="{8139EAB7-C47D-45BC-A012-DF2278E02AAB}">
      <dsp:nvSpPr>
        <dsp:cNvPr id="0" name=""/>
        <dsp:cNvSpPr/>
      </dsp:nvSpPr>
      <dsp:spPr>
        <a:xfrm>
          <a:off x="3107574" y="209140"/>
          <a:ext cx="697731" cy="69773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02DBCA-5A91-4D02-923B-66DCC9A4E782}">
      <dsp:nvSpPr>
        <dsp:cNvPr id="0" name=""/>
        <dsp:cNvSpPr/>
      </dsp:nvSpPr>
      <dsp:spPr>
        <a:xfrm>
          <a:off x="78485" y="1115923"/>
          <a:ext cx="3046390" cy="558184"/>
        </a:xfrm>
        <a:prstGeom prst="roundRect">
          <a:avLst/>
        </a:prstGeom>
        <a:solidFill>
          <a:schemeClr val="accent2">
            <a:hueOff val="1840698"/>
            <a:satOff val="-767"/>
            <a:lumOff val="-2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443059" bIns="50800" numCol="1" spcCol="1270" anchor="ctr" anchorCtr="0">
          <a:noAutofit/>
        </a:bodyPr>
        <a:lstStyle/>
        <a:p>
          <a:pPr marL="0" lvl="0" indent="0" algn="r" defTabSz="889000">
            <a:lnSpc>
              <a:spcPct val="90000"/>
            </a:lnSpc>
            <a:spcBef>
              <a:spcPct val="0"/>
            </a:spcBef>
            <a:spcAft>
              <a:spcPct val="35000"/>
            </a:spcAft>
            <a:buNone/>
          </a:pPr>
          <a:r>
            <a:rPr lang="en-GB" sz="2000" kern="1200" dirty="0"/>
            <a:t>Electricity</a:t>
          </a:r>
        </a:p>
      </dsp:txBody>
      <dsp:txXfrm>
        <a:off x="105733" y="1143171"/>
        <a:ext cx="2991894" cy="503688"/>
      </dsp:txXfrm>
    </dsp:sp>
    <dsp:sp modelId="{8C7DB0C3-A726-4375-ACF2-234B96F5DBFC}">
      <dsp:nvSpPr>
        <dsp:cNvPr id="0" name=""/>
        <dsp:cNvSpPr/>
      </dsp:nvSpPr>
      <dsp:spPr>
        <a:xfrm>
          <a:off x="2707596" y="1046150"/>
          <a:ext cx="697731" cy="697731"/>
        </a:xfrm>
        <a:prstGeom prst="ellipse">
          <a:avLst/>
        </a:prstGeom>
        <a:solidFill>
          <a:schemeClr val="lt1">
            <a:hueOff val="0"/>
            <a:satOff val="0"/>
            <a:lumOff val="0"/>
            <a:alphaOff val="0"/>
          </a:schemeClr>
        </a:solidFill>
        <a:ln w="25400" cap="flat" cmpd="sng" algn="ctr">
          <a:solidFill>
            <a:schemeClr val="accent2">
              <a:hueOff val="1840698"/>
              <a:satOff val="-767"/>
              <a:lumOff val="-2451"/>
              <a:alphaOff val="0"/>
            </a:schemeClr>
          </a:solidFill>
          <a:prstDash val="solid"/>
        </a:ln>
        <a:effectLst/>
      </dsp:spPr>
      <dsp:style>
        <a:lnRef idx="2">
          <a:scrgbClr r="0" g="0" b="0"/>
        </a:lnRef>
        <a:fillRef idx="1">
          <a:scrgbClr r="0" g="0" b="0"/>
        </a:fillRef>
        <a:effectRef idx="0">
          <a:scrgbClr r="0" g="0" b="0"/>
        </a:effectRef>
        <a:fontRef idx="minor"/>
      </dsp:style>
    </dsp:sp>
    <dsp:sp modelId="{ECE5E067-732C-421E-AD67-2F7C702076BA}">
      <dsp:nvSpPr>
        <dsp:cNvPr id="0" name=""/>
        <dsp:cNvSpPr/>
      </dsp:nvSpPr>
      <dsp:spPr>
        <a:xfrm>
          <a:off x="89413" y="1980378"/>
          <a:ext cx="2855050" cy="558184"/>
        </a:xfrm>
        <a:prstGeom prst="roundRect">
          <a:avLst/>
        </a:prstGeom>
        <a:solidFill>
          <a:schemeClr val="accent2">
            <a:hueOff val="3681396"/>
            <a:satOff val="-1534"/>
            <a:lumOff val="-49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443059" bIns="50800" numCol="1" spcCol="1270" anchor="ctr" anchorCtr="0">
          <a:noAutofit/>
        </a:bodyPr>
        <a:lstStyle/>
        <a:p>
          <a:pPr marL="0" lvl="0" indent="0" algn="r" defTabSz="889000">
            <a:lnSpc>
              <a:spcPct val="90000"/>
            </a:lnSpc>
            <a:spcBef>
              <a:spcPct val="0"/>
            </a:spcBef>
            <a:spcAft>
              <a:spcPct val="35000"/>
            </a:spcAft>
            <a:buNone/>
          </a:pPr>
          <a:r>
            <a:rPr lang="en-GB" sz="2000" kern="1200" dirty="0"/>
            <a:t>Heat</a:t>
          </a:r>
        </a:p>
      </dsp:txBody>
      <dsp:txXfrm>
        <a:off x="116661" y="2007626"/>
        <a:ext cx="2800554" cy="503688"/>
      </dsp:txXfrm>
    </dsp:sp>
    <dsp:sp modelId="{EA29A85C-AFFD-4C8D-BB0F-CF1188BAB793}">
      <dsp:nvSpPr>
        <dsp:cNvPr id="0" name=""/>
        <dsp:cNvSpPr/>
      </dsp:nvSpPr>
      <dsp:spPr>
        <a:xfrm>
          <a:off x="2584834" y="1883159"/>
          <a:ext cx="697731" cy="697731"/>
        </a:xfrm>
        <a:prstGeom prst="ellipse">
          <a:avLst/>
        </a:prstGeom>
        <a:solidFill>
          <a:schemeClr val="lt1">
            <a:hueOff val="0"/>
            <a:satOff val="0"/>
            <a:lumOff val="0"/>
            <a:alphaOff val="0"/>
          </a:schemeClr>
        </a:solidFill>
        <a:ln w="25400" cap="flat" cmpd="sng" algn="ctr">
          <a:solidFill>
            <a:schemeClr val="accent2">
              <a:hueOff val="3681396"/>
              <a:satOff val="-1534"/>
              <a:lumOff val="-4901"/>
              <a:alphaOff val="0"/>
            </a:schemeClr>
          </a:solidFill>
          <a:prstDash val="solid"/>
        </a:ln>
        <a:effectLst/>
      </dsp:spPr>
      <dsp:style>
        <a:lnRef idx="2">
          <a:scrgbClr r="0" g="0" b="0"/>
        </a:lnRef>
        <a:fillRef idx="1">
          <a:scrgbClr r="0" g="0" b="0"/>
        </a:fillRef>
        <a:effectRef idx="0">
          <a:scrgbClr r="0" g="0" b="0"/>
        </a:effectRef>
        <a:fontRef idx="minor"/>
      </dsp:style>
    </dsp:sp>
    <dsp:sp modelId="{6A1C55C0-AA7C-48C9-8174-6990A94E8A7F}">
      <dsp:nvSpPr>
        <dsp:cNvPr id="0" name=""/>
        <dsp:cNvSpPr/>
      </dsp:nvSpPr>
      <dsp:spPr>
        <a:xfrm>
          <a:off x="78649" y="2789941"/>
          <a:ext cx="2977811" cy="558184"/>
        </a:xfrm>
        <a:prstGeom prst="roundRect">
          <a:avLst/>
        </a:prstGeom>
        <a:solidFill>
          <a:schemeClr val="accent2">
            <a:hueOff val="5522094"/>
            <a:satOff val="-2301"/>
            <a:lumOff val="-73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443059" bIns="50800" numCol="1" spcCol="1270" anchor="ctr" anchorCtr="0">
          <a:noAutofit/>
        </a:bodyPr>
        <a:lstStyle/>
        <a:p>
          <a:pPr marL="0" lvl="0" indent="0" algn="r" defTabSz="889000">
            <a:lnSpc>
              <a:spcPct val="90000"/>
            </a:lnSpc>
            <a:spcBef>
              <a:spcPct val="0"/>
            </a:spcBef>
            <a:spcAft>
              <a:spcPct val="35000"/>
            </a:spcAft>
            <a:buNone/>
          </a:pPr>
          <a:r>
            <a:rPr lang="en-GB" sz="2000" kern="1200" dirty="0"/>
            <a:t>Recovered metals</a:t>
          </a:r>
        </a:p>
      </dsp:txBody>
      <dsp:txXfrm>
        <a:off x="105897" y="2817189"/>
        <a:ext cx="2923315" cy="503688"/>
      </dsp:txXfrm>
    </dsp:sp>
    <dsp:sp modelId="{C5EC4877-DB2F-4E3E-A465-B1758CB9601E}">
      <dsp:nvSpPr>
        <dsp:cNvPr id="0" name=""/>
        <dsp:cNvSpPr/>
      </dsp:nvSpPr>
      <dsp:spPr>
        <a:xfrm>
          <a:off x="2707596" y="2720168"/>
          <a:ext cx="697731" cy="697731"/>
        </a:xfrm>
        <a:prstGeom prst="ellipse">
          <a:avLst/>
        </a:prstGeom>
        <a:solidFill>
          <a:schemeClr val="lt1">
            <a:hueOff val="0"/>
            <a:satOff val="0"/>
            <a:lumOff val="0"/>
            <a:alphaOff val="0"/>
          </a:schemeClr>
        </a:solidFill>
        <a:ln w="25400" cap="flat" cmpd="sng" algn="ctr">
          <a:solidFill>
            <a:schemeClr val="accent2">
              <a:hueOff val="5522094"/>
              <a:satOff val="-2301"/>
              <a:lumOff val="-7352"/>
              <a:alphaOff val="0"/>
            </a:schemeClr>
          </a:solidFill>
          <a:prstDash val="solid"/>
        </a:ln>
        <a:effectLst/>
      </dsp:spPr>
      <dsp:style>
        <a:lnRef idx="2">
          <a:scrgbClr r="0" g="0" b="0"/>
        </a:lnRef>
        <a:fillRef idx="1">
          <a:scrgbClr r="0" g="0" b="0"/>
        </a:fillRef>
        <a:effectRef idx="0">
          <a:scrgbClr r="0" g="0" b="0"/>
        </a:effectRef>
        <a:fontRef idx="minor"/>
      </dsp:style>
    </dsp:sp>
    <dsp:sp modelId="{3D47F898-334E-4DA1-8907-5D5E9204F58E}">
      <dsp:nvSpPr>
        <dsp:cNvPr id="0" name=""/>
        <dsp:cNvSpPr/>
      </dsp:nvSpPr>
      <dsp:spPr>
        <a:xfrm>
          <a:off x="78649" y="3626951"/>
          <a:ext cx="3377790" cy="558184"/>
        </a:xfrm>
        <a:prstGeom prst="roundRect">
          <a:avLst/>
        </a:prstGeom>
        <a:solidFill>
          <a:schemeClr val="accent2">
            <a:hueOff val="7362792"/>
            <a:satOff val="-3068"/>
            <a:lumOff val="-98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443059" bIns="50800" numCol="1" spcCol="1270" anchor="ctr" anchorCtr="0">
          <a:noAutofit/>
        </a:bodyPr>
        <a:lstStyle/>
        <a:p>
          <a:pPr marL="0" lvl="0" indent="0" algn="r" defTabSz="889000">
            <a:lnSpc>
              <a:spcPct val="90000"/>
            </a:lnSpc>
            <a:spcBef>
              <a:spcPct val="0"/>
            </a:spcBef>
            <a:spcAft>
              <a:spcPct val="35000"/>
            </a:spcAft>
            <a:buNone/>
          </a:pPr>
          <a:r>
            <a:rPr lang="en-GB" sz="2000" kern="1200" dirty="0"/>
            <a:t>Natural resources</a:t>
          </a:r>
        </a:p>
      </dsp:txBody>
      <dsp:txXfrm>
        <a:off x="105897" y="3654199"/>
        <a:ext cx="3323294" cy="503688"/>
      </dsp:txXfrm>
    </dsp:sp>
    <dsp:sp modelId="{D10349C2-2183-4385-97A5-BF14B89DD4FE}">
      <dsp:nvSpPr>
        <dsp:cNvPr id="0" name=""/>
        <dsp:cNvSpPr/>
      </dsp:nvSpPr>
      <dsp:spPr>
        <a:xfrm>
          <a:off x="3107574" y="3557178"/>
          <a:ext cx="697731" cy="697731"/>
        </a:xfrm>
        <a:prstGeom prst="ellipse">
          <a:avLst/>
        </a:prstGeom>
        <a:solidFill>
          <a:schemeClr val="lt1">
            <a:hueOff val="0"/>
            <a:satOff val="0"/>
            <a:lumOff val="0"/>
            <a:alphaOff val="0"/>
          </a:schemeClr>
        </a:solidFill>
        <a:ln w="25400" cap="flat" cmpd="sng" algn="ctr">
          <a:solidFill>
            <a:schemeClr val="accent2">
              <a:hueOff val="7362792"/>
              <a:satOff val="-3068"/>
              <a:lumOff val="-980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FE8C0-D3E1-48BF-A3E0-D91AA4C7BEFC}">
      <dsp:nvSpPr>
        <dsp:cNvPr id="0" name=""/>
        <dsp:cNvSpPr/>
      </dsp:nvSpPr>
      <dsp:spPr>
        <a:xfrm>
          <a:off x="3404" y="0"/>
          <a:ext cx="3275001" cy="50563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i="0" u="none" kern="1200" dirty="0"/>
            <a:t>Excluding</a:t>
          </a:r>
          <a:r>
            <a:rPr lang="en-GB" sz="2000" b="0" i="0" u="none" kern="1200" dirty="0"/>
            <a:t> avoided emissions from metal recycling and capture of biogenic CO</a:t>
          </a:r>
          <a:r>
            <a:rPr lang="en-GB" sz="2000" b="0" i="0" u="none" kern="1200" baseline="-25000" dirty="0"/>
            <a:t>2</a:t>
          </a:r>
          <a:endParaRPr lang="en-GB" sz="2000" kern="1200" baseline="-25000" dirty="0"/>
        </a:p>
      </dsp:txBody>
      <dsp:txXfrm>
        <a:off x="3404" y="0"/>
        <a:ext cx="3275001" cy="1516894"/>
      </dsp:txXfrm>
    </dsp:sp>
    <dsp:sp modelId="{1EBC01E8-18B6-4EDB-AE8E-E592AFF786D4}">
      <dsp:nvSpPr>
        <dsp:cNvPr id="0" name=""/>
        <dsp:cNvSpPr/>
      </dsp:nvSpPr>
      <dsp:spPr>
        <a:xfrm>
          <a:off x="330904" y="1517326"/>
          <a:ext cx="2620001" cy="9933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0" lvl="0" indent="0" algn="l" defTabSz="889000">
            <a:lnSpc>
              <a:spcPct val="90000"/>
            </a:lnSpc>
            <a:spcBef>
              <a:spcPct val="0"/>
            </a:spcBef>
            <a:spcAft>
              <a:spcPct val="35000"/>
            </a:spcAft>
            <a:buNone/>
          </a:pPr>
          <a:r>
            <a:rPr lang="en-GB" sz="2000" b="0" i="0" u="none" kern="1200" dirty="0"/>
            <a:t>Waste treatment</a:t>
          </a:r>
          <a:endParaRPr lang="en-GB" sz="2000" kern="1200" dirty="0"/>
        </a:p>
        <a:p>
          <a:pPr marL="171450" lvl="1" indent="-171450" algn="l" defTabSz="711200">
            <a:lnSpc>
              <a:spcPct val="90000"/>
            </a:lnSpc>
            <a:spcBef>
              <a:spcPct val="0"/>
            </a:spcBef>
            <a:spcAft>
              <a:spcPct val="15000"/>
            </a:spcAft>
            <a:buNone/>
          </a:pPr>
          <a:r>
            <a:rPr lang="en-GB" sz="1600" b="0" i="0" u="none" kern="1200" dirty="0"/>
            <a:t>14 to 79 kg CO</a:t>
          </a:r>
          <a:r>
            <a:rPr lang="en-GB" sz="1600" b="0" i="0" u="none" kern="1200" baseline="-25000" dirty="0"/>
            <a:t>2</a:t>
          </a:r>
          <a:r>
            <a:rPr lang="en-GB" sz="1600" b="0" i="0" u="none" kern="1200" dirty="0"/>
            <a:t>eq/t</a:t>
          </a:r>
          <a:r>
            <a:rPr lang="en-GB" sz="1600" b="0" i="0" u="none" kern="1200" baseline="-25000" dirty="0"/>
            <a:t>MSW</a:t>
          </a:r>
          <a:endParaRPr lang="en-GB" sz="1600" kern="1200" baseline="-25000" dirty="0"/>
        </a:p>
      </dsp:txBody>
      <dsp:txXfrm>
        <a:off x="359999" y="1546421"/>
        <a:ext cx="2561811" cy="935173"/>
      </dsp:txXfrm>
    </dsp:sp>
    <dsp:sp modelId="{10F9FDF8-BA37-40F6-9C04-B629C038D20D}">
      <dsp:nvSpPr>
        <dsp:cNvPr id="0" name=""/>
        <dsp:cNvSpPr/>
      </dsp:nvSpPr>
      <dsp:spPr>
        <a:xfrm>
          <a:off x="330904" y="2663515"/>
          <a:ext cx="2620001" cy="993363"/>
        </a:xfrm>
        <a:prstGeom prst="roundRect">
          <a:avLst>
            <a:gd name="adj" fmla="val 10000"/>
          </a:avLst>
        </a:prstGeom>
        <a:solidFill>
          <a:srgbClr val="0401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0" lvl="0" indent="0" algn="l" defTabSz="889000">
            <a:lnSpc>
              <a:spcPct val="90000"/>
            </a:lnSpc>
            <a:spcBef>
              <a:spcPct val="0"/>
            </a:spcBef>
            <a:spcAft>
              <a:spcPct val="35000"/>
            </a:spcAft>
            <a:buNone/>
          </a:pPr>
          <a:r>
            <a:rPr lang="en-GB" sz="2000" b="0" i="0" u="none" kern="1200" dirty="0"/>
            <a:t>Electricity</a:t>
          </a:r>
          <a:endParaRPr lang="en-GB" sz="2000" kern="1200" dirty="0"/>
        </a:p>
        <a:p>
          <a:pPr marL="171450" lvl="1" indent="-171450" algn="l" defTabSz="711200">
            <a:lnSpc>
              <a:spcPct val="90000"/>
            </a:lnSpc>
            <a:spcBef>
              <a:spcPct val="0"/>
            </a:spcBef>
            <a:spcAft>
              <a:spcPct val="15000"/>
            </a:spcAft>
            <a:buNone/>
          </a:pPr>
          <a:r>
            <a:rPr lang="en-GB" sz="1600" b="0" i="0" u="none" kern="1200" dirty="0"/>
            <a:t>8 to 167 g CO</a:t>
          </a:r>
          <a:r>
            <a:rPr lang="en-GB" sz="1600" b="0" i="0" u="none" kern="1200" baseline="-25000" dirty="0"/>
            <a:t>2</a:t>
          </a:r>
          <a:r>
            <a:rPr lang="en-GB" sz="1600" b="0" i="0" u="none" kern="1200" dirty="0"/>
            <a:t>eq/kWh</a:t>
          </a:r>
          <a:r>
            <a:rPr lang="en-GB" sz="1600" b="0" i="0" u="none" kern="1200" baseline="-25000" dirty="0"/>
            <a:t>e</a:t>
          </a:r>
          <a:endParaRPr lang="en-GB" sz="1600" kern="1200" baseline="-25000" dirty="0"/>
        </a:p>
      </dsp:txBody>
      <dsp:txXfrm>
        <a:off x="359999" y="2692610"/>
        <a:ext cx="2561811" cy="935173"/>
      </dsp:txXfrm>
    </dsp:sp>
    <dsp:sp modelId="{27F61AAC-DDB2-43AC-9649-52F9EC08ACC6}">
      <dsp:nvSpPr>
        <dsp:cNvPr id="0" name=""/>
        <dsp:cNvSpPr/>
      </dsp:nvSpPr>
      <dsp:spPr>
        <a:xfrm>
          <a:off x="330904" y="3809703"/>
          <a:ext cx="2620001" cy="993363"/>
        </a:xfrm>
        <a:prstGeom prst="roundRect">
          <a:avLst>
            <a:gd name="adj" fmla="val 10000"/>
          </a:avLst>
        </a:prstGeom>
        <a:solidFill>
          <a:srgbClr val="75028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0" lvl="0" indent="0" algn="l" defTabSz="889000">
            <a:lnSpc>
              <a:spcPct val="90000"/>
            </a:lnSpc>
            <a:spcBef>
              <a:spcPct val="0"/>
            </a:spcBef>
            <a:spcAft>
              <a:spcPct val="35000"/>
            </a:spcAft>
            <a:buNone/>
          </a:pPr>
          <a:r>
            <a:rPr lang="en-GB" sz="2000" b="0" i="0" u="none" kern="1200" dirty="0"/>
            <a:t>Heat</a:t>
          </a:r>
          <a:endParaRPr lang="en-GB" sz="2000" kern="1200" dirty="0"/>
        </a:p>
        <a:p>
          <a:pPr marL="171450" lvl="1" indent="-171450" algn="l" defTabSz="711200">
            <a:lnSpc>
              <a:spcPct val="90000"/>
            </a:lnSpc>
            <a:spcBef>
              <a:spcPct val="0"/>
            </a:spcBef>
            <a:spcAft>
              <a:spcPct val="15000"/>
            </a:spcAft>
            <a:buNone/>
          </a:pPr>
          <a:r>
            <a:rPr lang="en-GB" sz="1600" b="0" i="0" u="none" kern="1200" dirty="0"/>
            <a:t>6 to 13 kg CO</a:t>
          </a:r>
          <a:r>
            <a:rPr lang="en-GB" sz="1600" b="0" i="0" u="none" kern="1200" baseline="-25000" dirty="0"/>
            <a:t>2</a:t>
          </a:r>
          <a:r>
            <a:rPr lang="en-GB" sz="1600" b="0" i="0" u="none" kern="1200" dirty="0"/>
            <a:t>eq/</a:t>
          </a:r>
          <a:r>
            <a:rPr lang="en-GB" sz="1600" b="0" i="0" u="none" kern="1200" dirty="0" err="1"/>
            <a:t>GJ</a:t>
          </a:r>
          <a:r>
            <a:rPr lang="en-GB" sz="1600" b="0" i="0" u="none" kern="1200" baseline="-25000" dirty="0" err="1"/>
            <a:t>th</a:t>
          </a:r>
          <a:endParaRPr lang="en-GB" sz="1600" kern="1200" baseline="-25000" dirty="0"/>
        </a:p>
      </dsp:txBody>
      <dsp:txXfrm>
        <a:off x="359999" y="3838798"/>
        <a:ext cx="2561811" cy="935173"/>
      </dsp:txXfrm>
    </dsp:sp>
    <dsp:sp modelId="{F47FF24A-43F1-4F08-BE1C-4491FCBDAD56}">
      <dsp:nvSpPr>
        <dsp:cNvPr id="0" name=""/>
        <dsp:cNvSpPr/>
      </dsp:nvSpPr>
      <dsp:spPr>
        <a:xfrm>
          <a:off x="3524031" y="0"/>
          <a:ext cx="3275001" cy="50563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i="0" u="none" kern="1200" dirty="0"/>
            <a:t>Including</a:t>
          </a:r>
          <a:r>
            <a:rPr lang="en-GB" sz="2000" b="0" i="0" u="none" kern="1200" dirty="0"/>
            <a:t> avoided emissions from metal recycling and capture of biogenic CO</a:t>
          </a:r>
          <a:r>
            <a:rPr lang="en-GB" sz="2000" b="0" i="0" u="none" kern="1200" baseline="-25000" dirty="0"/>
            <a:t>2</a:t>
          </a:r>
          <a:endParaRPr lang="en-GB" sz="2000" kern="1200" baseline="-25000" dirty="0"/>
        </a:p>
      </dsp:txBody>
      <dsp:txXfrm>
        <a:off x="3524031" y="0"/>
        <a:ext cx="3275001" cy="1516894"/>
      </dsp:txXfrm>
    </dsp:sp>
    <dsp:sp modelId="{7E76E675-E95F-4386-9382-245C34F98500}">
      <dsp:nvSpPr>
        <dsp:cNvPr id="0" name=""/>
        <dsp:cNvSpPr/>
      </dsp:nvSpPr>
      <dsp:spPr>
        <a:xfrm>
          <a:off x="3851531" y="1517326"/>
          <a:ext cx="2620001" cy="993363"/>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0" lvl="0" indent="0" algn="l" defTabSz="889000">
            <a:lnSpc>
              <a:spcPct val="90000"/>
            </a:lnSpc>
            <a:spcBef>
              <a:spcPct val="0"/>
            </a:spcBef>
            <a:spcAft>
              <a:spcPct val="35000"/>
            </a:spcAft>
            <a:buNone/>
          </a:pPr>
          <a:r>
            <a:rPr lang="en-GB" sz="2000" b="0" i="0" u="none" kern="1200" dirty="0"/>
            <a:t>Waste treatment</a:t>
          </a:r>
          <a:endParaRPr lang="en-GB" sz="2000" kern="1200" dirty="0"/>
        </a:p>
        <a:p>
          <a:pPr marL="171450" lvl="1" indent="-171450" algn="l" defTabSz="711200">
            <a:lnSpc>
              <a:spcPct val="90000"/>
            </a:lnSpc>
            <a:spcBef>
              <a:spcPct val="0"/>
            </a:spcBef>
            <a:spcAft>
              <a:spcPct val="15000"/>
            </a:spcAft>
            <a:buNone/>
          </a:pPr>
          <a:r>
            <a:rPr lang="en-GB" sz="1600" b="0" i="0" u="none" kern="1200" dirty="0"/>
            <a:t>-269 to -54 kg CO</a:t>
          </a:r>
          <a:r>
            <a:rPr lang="en-GB" sz="1600" b="0" i="0" u="none" kern="1200" baseline="-25000" dirty="0"/>
            <a:t>2</a:t>
          </a:r>
          <a:r>
            <a:rPr lang="en-GB" sz="1600" b="0" i="0" u="none" kern="1200" dirty="0"/>
            <a:t>eq/t</a:t>
          </a:r>
          <a:r>
            <a:rPr lang="en-GB" sz="1600" b="0" i="0" u="none" kern="1200" baseline="-25000" dirty="0"/>
            <a:t>MSW</a:t>
          </a:r>
          <a:endParaRPr lang="en-GB" sz="1800" kern="1200" baseline="-25000" dirty="0"/>
        </a:p>
      </dsp:txBody>
      <dsp:txXfrm>
        <a:off x="3880626" y="1546421"/>
        <a:ext cx="2561811" cy="935173"/>
      </dsp:txXfrm>
    </dsp:sp>
    <dsp:sp modelId="{20A5BE28-8264-49C1-B923-6C8EB49F63E2}">
      <dsp:nvSpPr>
        <dsp:cNvPr id="0" name=""/>
        <dsp:cNvSpPr/>
      </dsp:nvSpPr>
      <dsp:spPr>
        <a:xfrm>
          <a:off x="3851531" y="2663515"/>
          <a:ext cx="2620001" cy="993363"/>
        </a:xfrm>
        <a:prstGeom prst="roundRect">
          <a:avLst>
            <a:gd name="adj" fmla="val 10000"/>
          </a:avLst>
        </a:prstGeom>
        <a:solidFill>
          <a:srgbClr val="0401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0" lvl="0" indent="0" algn="l" defTabSz="889000">
            <a:lnSpc>
              <a:spcPct val="90000"/>
            </a:lnSpc>
            <a:spcBef>
              <a:spcPct val="0"/>
            </a:spcBef>
            <a:spcAft>
              <a:spcPct val="35000"/>
            </a:spcAft>
            <a:buNone/>
          </a:pPr>
          <a:r>
            <a:rPr lang="en-GB" sz="2000" b="0" i="0" u="none" kern="1200" dirty="0"/>
            <a:t>Electricity</a:t>
          </a:r>
          <a:endParaRPr lang="en-GB" sz="2000" kern="1200" dirty="0"/>
        </a:p>
        <a:p>
          <a:pPr marL="171450" lvl="1" indent="-171450" algn="l" defTabSz="711200">
            <a:lnSpc>
              <a:spcPct val="90000"/>
            </a:lnSpc>
            <a:spcBef>
              <a:spcPct val="0"/>
            </a:spcBef>
            <a:spcAft>
              <a:spcPct val="15000"/>
            </a:spcAft>
            <a:buNone/>
          </a:pPr>
          <a:r>
            <a:rPr lang="en-GB" sz="1600" b="0" i="0" u="none" kern="1200" dirty="0"/>
            <a:t>-570 to -12 g CO</a:t>
          </a:r>
          <a:r>
            <a:rPr lang="en-GB" sz="1600" b="0" i="0" u="none" kern="1200" baseline="-25000" dirty="0"/>
            <a:t>2</a:t>
          </a:r>
          <a:r>
            <a:rPr lang="en-GB" sz="1600" b="0" i="0" u="none" kern="1200" dirty="0"/>
            <a:t>eq/kWh</a:t>
          </a:r>
          <a:r>
            <a:rPr lang="en-GB" sz="1600" b="0" i="0" u="none" kern="1200" baseline="-25000" dirty="0"/>
            <a:t>e</a:t>
          </a:r>
          <a:endParaRPr lang="en-GB" sz="1600" kern="1200" baseline="-25000" dirty="0"/>
        </a:p>
      </dsp:txBody>
      <dsp:txXfrm>
        <a:off x="3880626" y="2692610"/>
        <a:ext cx="2561811" cy="935173"/>
      </dsp:txXfrm>
    </dsp:sp>
    <dsp:sp modelId="{63C9AC3D-5635-483E-87BD-A625FF24ABB7}">
      <dsp:nvSpPr>
        <dsp:cNvPr id="0" name=""/>
        <dsp:cNvSpPr/>
      </dsp:nvSpPr>
      <dsp:spPr>
        <a:xfrm>
          <a:off x="3851531" y="3809703"/>
          <a:ext cx="2620001" cy="993363"/>
        </a:xfrm>
        <a:prstGeom prst="roundRect">
          <a:avLst>
            <a:gd name="adj" fmla="val 10000"/>
          </a:avLst>
        </a:prstGeom>
        <a:solidFill>
          <a:srgbClr val="75028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0" lvl="0" indent="0" algn="l" defTabSz="889000">
            <a:lnSpc>
              <a:spcPct val="90000"/>
            </a:lnSpc>
            <a:spcBef>
              <a:spcPct val="0"/>
            </a:spcBef>
            <a:spcAft>
              <a:spcPct val="35000"/>
            </a:spcAft>
            <a:buNone/>
          </a:pPr>
          <a:r>
            <a:rPr lang="en-GB" sz="2000" b="0" i="0" u="none" kern="1200" dirty="0"/>
            <a:t>Heat</a:t>
          </a:r>
          <a:endParaRPr lang="en-GB" sz="2000" kern="1200" dirty="0"/>
        </a:p>
        <a:p>
          <a:pPr marL="171450" lvl="1" indent="-171450" algn="l" defTabSz="711200">
            <a:lnSpc>
              <a:spcPct val="90000"/>
            </a:lnSpc>
            <a:spcBef>
              <a:spcPct val="0"/>
            </a:spcBef>
            <a:spcAft>
              <a:spcPct val="15000"/>
            </a:spcAft>
            <a:buNone/>
          </a:pPr>
          <a:r>
            <a:rPr lang="en-GB" sz="1600" b="0" i="0" u="none" kern="1200" dirty="0"/>
            <a:t>-67 to -28 kg CO</a:t>
          </a:r>
          <a:r>
            <a:rPr lang="en-GB" sz="1600" b="0" i="0" u="none" kern="1200" baseline="-25000" dirty="0"/>
            <a:t>2</a:t>
          </a:r>
          <a:r>
            <a:rPr lang="en-GB" sz="1600" b="0" i="0" u="none" kern="1200" dirty="0"/>
            <a:t>eq/</a:t>
          </a:r>
          <a:r>
            <a:rPr lang="en-GB" sz="1600" b="0" i="0" u="none" kern="1200" dirty="0" err="1"/>
            <a:t>GJ</a:t>
          </a:r>
          <a:r>
            <a:rPr lang="en-GB" sz="1600" b="0" i="0" u="none" kern="1200" baseline="-25000" dirty="0" err="1"/>
            <a:t>th</a:t>
          </a:r>
          <a:endParaRPr lang="en-GB" sz="1600" kern="1200" baseline="-25000" dirty="0"/>
        </a:p>
      </dsp:txBody>
      <dsp:txXfrm>
        <a:off x="3880626" y="3838798"/>
        <a:ext cx="2561811" cy="9351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AEA49-FD08-4EAC-872C-BB200C302994}">
      <dsp:nvSpPr>
        <dsp:cNvPr id="0" name=""/>
        <dsp:cNvSpPr/>
      </dsp:nvSpPr>
      <dsp:spPr>
        <a:xfrm>
          <a:off x="0" y="448756"/>
          <a:ext cx="6802437" cy="8505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945" tIns="312420" rIns="527945"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a:t>Questions remain about where the “negative emissions” of the biogenic CCS should be attributed</a:t>
          </a:r>
          <a:endParaRPr lang="en-GB" sz="1500" kern="1200" dirty="0"/>
        </a:p>
      </dsp:txBody>
      <dsp:txXfrm>
        <a:off x="0" y="448756"/>
        <a:ext cx="6802437" cy="850500"/>
      </dsp:txXfrm>
    </dsp:sp>
    <dsp:sp modelId="{7749C801-A8FF-44D8-BFDF-EBD7D9C5DA4D}">
      <dsp:nvSpPr>
        <dsp:cNvPr id="0" name=""/>
        <dsp:cNvSpPr/>
      </dsp:nvSpPr>
      <dsp:spPr>
        <a:xfrm>
          <a:off x="340121" y="227356"/>
          <a:ext cx="4761705" cy="442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981" tIns="0" rIns="179981" bIns="0" numCol="1" spcCol="1270" anchor="ctr" anchorCtr="0">
          <a:noAutofit/>
        </a:bodyPr>
        <a:lstStyle/>
        <a:p>
          <a:pPr marL="0" lvl="0" indent="0" algn="l" defTabSz="666750">
            <a:lnSpc>
              <a:spcPct val="90000"/>
            </a:lnSpc>
            <a:spcBef>
              <a:spcPct val="0"/>
            </a:spcBef>
            <a:spcAft>
              <a:spcPct val="35000"/>
            </a:spcAft>
            <a:buNone/>
          </a:pPr>
          <a:r>
            <a:rPr lang="en-GB" sz="1500" kern="1200" dirty="0"/>
            <a:t>Analyses agree that CCS is of benefit for WtE</a:t>
          </a:r>
        </a:p>
      </dsp:txBody>
      <dsp:txXfrm>
        <a:off x="361737" y="248972"/>
        <a:ext cx="4718473" cy="399568"/>
      </dsp:txXfrm>
    </dsp:sp>
    <dsp:sp modelId="{5DDB9DF6-A050-4F93-B76B-85C8BCFFFDB8}">
      <dsp:nvSpPr>
        <dsp:cNvPr id="0" name=""/>
        <dsp:cNvSpPr/>
      </dsp:nvSpPr>
      <dsp:spPr>
        <a:xfrm>
          <a:off x="0" y="1601656"/>
          <a:ext cx="6802437" cy="874125"/>
        </a:xfrm>
        <a:prstGeom prst="rect">
          <a:avLst/>
        </a:prstGeom>
        <a:solidFill>
          <a:schemeClr val="lt1">
            <a:alpha val="90000"/>
            <a:hueOff val="0"/>
            <a:satOff val="0"/>
            <a:lumOff val="0"/>
            <a:alphaOff val="0"/>
          </a:schemeClr>
        </a:solidFill>
        <a:ln w="25400" cap="flat" cmpd="sng" algn="ctr">
          <a:solidFill>
            <a:schemeClr val="accent2">
              <a:hueOff val="2454264"/>
              <a:satOff val="-1023"/>
              <a:lumOff val="-32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945" tIns="312420" rIns="527945"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a:t>Functional unit: waste, energy or both?</a:t>
          </a:r>
          <a:endParaRPr lang="en-GB" sz="1500" kern="1200" dirty="0"/>
        </a:p>
        <a:p>
          <a:pPr marL="114300" lvl="1" indent="-114300" algn="l" defTabSz="666750">
            <a:lnSpc>
              <a:spcPct val="90000"/>
            </a:lnSpc>
            <a:spcBef>
              <a:spcPct val="0"/>
            </a:spcBef>
            <a:spcAft>
              <a:spcPct val="15000"/>
            </a:spcAft>
            <a:buChar char="•"/>
          </a:pPr>
          <a:r>
            <a:rPr lang="en-GB" sz="1500" kern="1200"/>
            <a:t>Include or exclude avoided impacts?</a:t>
          </a:r>
          <a:endParaRPr lang="en-GB" sz="1500" kern="1200" dirty="0"/>
        </a:p>
      </dsp:txBody>
      <dsp:txXfrm>
        <a:off x="0" y="1601656"/>
        <a:ext cx="6802437" cy="874125"/>
      </dsp:txXfrm>
    </dsp:sp>
    <dsp:sp modelId="{F57AAF95-0F2F-4E08-A095-2BC0B0E26BC7}">
      <dsp:nvSpPr>
        <dsp:cNvPr id="0" name=""/>
        <dsp:cNvSpPr/>
      </dsp:nvSpPr>
      <dsp:spPr>
        <a:xfrm>
          <a:off x="340121" y="1380256"/>
          <a:ext cx="4761705" cy="442800"/>
        </a:xfrm>
        <a:prstGeom prst="roundRect">
          <a:avLst/>
        </a:prstGeom>
        <a:solidFill>
          <a:schemeClr val="accent2">
            <a:hueOff val="2454264"/>
            <a:satOff val="-1023"/>
            <a:lumOff val="-32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981" tIns="0" rIns="179981" bIns="0" numCol="1" spcCol="1270" anchor="ctr" anchorCtr="0">
          <a:noAutofit/>
        </a:bodyPr>
        <a:lstStyle/>
        <a:p>
          <a:pPr marL="0" lvl="0" indent="0" algn="l" defTabSz="666750">
            <a:lnSpc>
              <a:spcPct val="90000"/>
            </a:lnSpc>
            <a:spcBef>
              <a:spcPct val="0"/>
            </a:spcBef>
            <a:spcAft>
              <a:spcPct val="35000"/>
            </a:spcAft>
            <a:buNone/>
          </a:pPr>
          <a:r>
            <a:rPr lang="en-GB" sz="1500" kern="1200"/>
            <a:t>Some inconsistency in reporting</a:t>
          </a:r>
          <a:endParaRPr lang="en-GB" sz="1500" kern="1200" dirty="0"/>
        </a:p>
      </dsp:txBody>
      <dsp:txXfrm>
        <a:off x="361737" y="1401872"/>
        <a:ext cx="4718473" cy="399568"/>
      </dsp:txXfrm>
    </dsp:sp>
    <dsp:sp modelId="{7E884762-3DBC-485E-9A34-995BFC5EDFDE}">
      <dsp:nvSpPr>
        <dsp:cNvPr id="0" name=""/>
        <dsp:cNvSpPr/>
      </dsp:nvSpPr>
      <dsp:spPr>
        <a:xfrm>
          <a:off x="0" y="2778181"/>
          <a:ext cx="6802437" cy="874125"/>
        </a:xfrm>
        <a:prstGeom prst="rect">
          <a:avLst/>
        </a:prstGeom>
        <a:solidFill>
          <a:schemeClr val="lt1">
            <a:alpha val="90000"/>
            <a:hueOff val="0"/>
            <a:satOff val="0"/>
            <a:lumOff val="0"/>
            <a:alphaOff val="0"/>
          </a:schemeClr>
        </a:solidFill>
        <a:ln w="25400" cap="flat" cmpd="sng" algn="ctr">
          <a:solidFill>
            <a:schemeClr val="accent2">
              <a:hueOff val="4908528"/>
              <a:satOff val="-2045"/>
              <a:lumOff val="-65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945" tIns="312420" rIns="527945"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a:t>Definition of “removal” doesn’t consider permanence of storage</a:t>
          </a:r>
          <a:endParaRPr lang="en-GB" sz="1500" kern="1200" dirty="0"/>
        </a:p>
        <a:p>
          <a:pPr marL="114300" lvl="1" indent="-114300" algn="l" defTabSz="666750">
            <a:lnSpc>
              <a:spcPct val="90000"/>
            </a:lnSpc>
            <a:spcBef>
              <a:spcPct val="0"/>
            </a:spcBef>
            <a:spcAft>
              <a:spcPct val="15000"/>
            </a:spcAft>
            <a:buChar char="•"/>
          </a:pPr>
          <a:r>
            <a:rPr lang="en-GB" sz="1500" kern="1200"/>
            <a:t>No defined term for movement of carbon from biosphere to lithosphere</a:t>
          </a:r>
          <a:endParaRPr lang="en-GB" sz="1500" kern="1200" dirty="0"/>
        </a:p>
      </dsp:txBody>
      <dsp:txXfrm>
        <a:off x="0" y="2778181"/>
        <a:ext cx="6802437" cy="874125"/>
      </dsp:txXfrm>
    </dsp:sp>
    <dsp:sp modelId="{F16B6493-13F6-450F-99B7-36D448F899E1}">
      <dsp:nvSpPr>
        <dsp:cNvPr id="0" name=""/>
        <dsp:cNvSpPr/>
      </dsp:nvSpPr>
      <dsp:spPr>
        <a:xfrm>
          <a:off x="340121" y="2556781"/>
          <a:ext cx="4761705" cy="442800"/>
        </a:xfrm>
        <a:prstGeom prst="roundRect">
          <a:avLst/>
        </a:prstGeom>
        <a:solidFill>
          <a:schemeClr val="accent2">
            <a:hueOff val="4908528"/>
            <a:satOff val="-2045"/>
            <a:lumOff val="-65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981" tIns="0" rIns="179981" bIns="0" numCol="1" spcCol="1270" anchor="ctr" anchorCtr="0">
          <a:noAutofit/>
        </a:bodyPr>
        <a:lstStyle/>
        <a:p>
          <a:pPr marL="0" lvl="0" indent="0" algn="l" defTabSz="666750">
            <a:lnSpc>
              <a:spcPct val="90000"/>
            </a:lnSpc>
            <a:spcBef>
              <a:spcPct val="0"/>
            </a:spcBef>
            <a:spcAft>
              <a:spcPct val="35000"/>
            </a:spcAft>
            <a:buNone/>
          </a:pPr>
          <a:r>
            <a:rPr lang="en-GB" sz="1500" kern="1200"/>
            <a:t>Not strictly a NET</a:t>
          </a:r>
          <a:endParaRPr lang="en-GB" sz="1500" kern="1200" dirty="0"/>
        </a:p>
      </dsp:txBody>
      <dsp:txXfrm>
        <a:off x="361737" y="2578397"/>
        <a:ext cx="4718473" cy="399568"/>
      </dsp:txXfrm>
    </dsp:sp>
    <dsp:sp modelId="{E1CA6065-7A88-430D-8842-9E699F530413}">
      <dsp:nvSpPr>
        <dsp:cNvPr id="0" name=""/>
        <dsp:cNvSpPr/>
      </dsp:nvSpPr>
      <dsp:spPr>
        <a:xfrm>
          <a:off x="0" y="3954706"/>
          <a:ext cx="6802437" cy="874125"/>
        </a:xfrm>
        <a:prstGeom prst="rect">
          <a:avLst/>
        </a:prstGeom>
        <a:solidFill>
          <a:schemeClr val="lt1">
            <a:alpha val="90000"/>
            <a:hueOff val="0"/>
            <a:satOff val="0"/>
            <a:lumOff val="0"/>
            <a:alphaOff val="0"/>
          </a:schemeClr>
        </a:solidFill>
        <a:ln w="25400" cap="flat" cmpd="sng" algn="ctr">
          <a:solidFill>
            <a:schemeClr val="accent2">
              <a:hueOff val="7362792"/>
              <a:satOff val="-3068"/>
              <a:lumOff val="-98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945" tIns="312420" rIns="527945"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a:t>Consider system-wide impacts</a:t>
          </a:r>
          <a:endParaRPr lang="en-GB" sz="1500" kern="1200" dirty="0"/>
        </a:p>
        <a:p>
          <a:pPr marL="114300" lvl="1" indent="-114300" algn="l" defTabSz="666750">
            <a:lnSpc>
              <a:spcPct val="90000"/>
            </a:lnSpc>
            <a:spcBef>
              <a:spcPct val="0"/>
            </a:spcBef>
            <a:spcAft>
              <a:spcPct val="15000"/>
            </a:spcAft>
            <a:buChar char="•"/>
          </a:pPr>
          <a:r>
            <a:rPr lang="en-GB" sz="1500" kern="1200"/>
            <a:t>Temporal analysis</a:t>
          </a:r>
          <a:endParaRPr lang="en-GB" sz="1500" kern="1200" dirty="0"/>
        </a:p>
      </dsp:txBody>
      <dsp:txXfrm>
        <a:off x="0" y="3954706"/>
        <a:ext cx="6802437" cy="874125"/>
      </dsp:txXfrm>
    </dsp:sp>
    <dsp:sp modelId="{435F0CFA-593C-4794-88A5-590FA1C37BCC}">
      <dsp:nvSpPr>
        <dsp:cNvPr id="0" name=""/>
        <dsp:cNvSpPr/>
      </dsp:nvSpPr>
      <dsp:spPr>
        <a:xfrm>
          <a:off x="340121" y="3733306"/>
          <a:ext cx="4761705" cy="442800"/>
        </a:xfrm>
        <a:prstGeom prst="roundRect">
          <a:avLst/>
        </a:prstGeom>
        <a:solidFill>
          <a:schemeClr val="accent2">
            <a:hueOff val="7362792"/>
            <a:satOff val="-3068"/>
            <a:lumOff val="-98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981" tIns="0" rIns="179981" bIns="0" numCol="1" spcCol="1270" anchor="ctr" anchorCtr="0">
          <a:noAutofit/>
        </a:bodyPr>
        <a:lstStyle/>
        <a:p>
          <a:pPr marL="0" lvl="0" indent="0" algn="l" defTabSz="666750">
            <a:lnSpc>
              <a:spcPct val="90000"/>
            </a:lnSpc>
            <a:spcBef>
              <a:spcPct val="0"/>
            </a:spcBef>
            <a:spcAft>
              <a:spcPct val="35000"/>
            </a:spcAft>
            <a:buNone/>
          </a:pPr>
          <a:r>
            <a:rPr lang="en-GB" sz="1500" kern="1200"/>
            <a:t>WtE with CCS may be better than recycling</a:t>
          </a:r>
          <a:endParaRPr lang="en-GB" sz="1500" kern="1200" dirty="0"/>
        </a:p>
      </dsp:txBody>
      <dsp:txXfrm>
        <a:off x="361737" y="3754922"/>
        <a:ext cx="4718473"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0.13494</cdr:x>
      <cdr:y>0.12517</cdr:y>
    </cdr:from>
    <cdr:to>
      <cdr:x>0.98198</cdr:x>
      <cdr:y>0.12517</cdr:y>
    </cdr:to>
    <cdr:cxnSp macro="">
      <cdr:nvCxnSpPr>
        <cdr:cNvPr id="2" name="Straight Connector 1">
          <a:extLst xmlns:a="http://schemas.openxmlformats.org/drawingml/2006/main">
            <a:ext uri="{FF2B5EF4-FFF2-40B4-BE49-F238E27FC236}">
              <a16:creationId xmlns:a16="http://schemas.microsoft.com/office/drawing/2014/main" id="{6241F137-76BB-47BB-9BD8-48259FC635D7}"/>
            </a:ext>
          </a:extLst>
        </cdr:cNvPr>
        <cdr:cNvCxnSpPr/>
      </cdr:nvCxnSpPr>
      <cdr:spPr>
        <a:xfrm xmlns:a="http://schemas.openxmlformats.org/drawingml/2006/main">
          <a:off x="773430" y="541913"/>
          <a:ext cx="4854806" cy="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0.11816</cdr:x>
      <cdr:y>0.10744</cdr:y>
    </cdr:from>
    <cdr:to>
      <cdr:x>0.90322</cdr:x>
      <cdr:y>0.10744</cdr:y>
    </cdr:to>
    <cdr:cxnSp macro="">
      <cdr:nvCxnSpPr>
        <cdr:cNvPr id="3" name="Straight Connector 2">
          <a:extLst xmlns:a="http://schemas.openxmlformats.org/drawingml/2006/main">
            <a:ext uri="{FF2B5EF4-FFF2-40B4-BE49-F238E27FC236}">
              <a16:creationId xmlns:a16="http://schemas.microsoft.com/office/drawing/2014/main" id="{C6611924-7B82-4A16-895F-1C636CEC00DF}"/>
            </a:ext>
          </a:extLst>
        </cdr:cNvPr>
        <cdr:cNvCxnSpPr/>
      </cdr:nvCxnSpPr>
      <cdr:spPr>
        <a:xfrm xmlns:a="http://schemas.openxmlformats.org/drawingml/2006/main">
          <a:off x="677215" y="442083"/>
          <a:ext cx="4499579" cy="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0.07369</cdr:x>
      <cdr:y>0.69004</cdr:y>
    </cdr:from>
    <cdr:to>
      <cdr:x>0.93522</cdr:x>
      <cdr:y>0.78394</cdr:y>
    </cdr:to>
    <cdr:grpSp>
      <cdr:nvGrpSpPr>
        <cdr:cNvPr id="5" name="Group 4">
          <a:extLst xmlns:a="http://schemas.openxmlformats.org/drawingml/2006/main">
            <a:ext uri="{FF2B5EF4-FFF2-40B4-BE49-F238E27FC236}">
              <a16:creationId xmlns:a16="http://schemas.microsoft.com/office/drawing/2014/main" id="{929ABCAA-825B-4CCF-8237-D8D2DCFAC393}"/>
            </a:ext>
          </a:extLst>
        </cdr:cNvPr>
        <cdr:cNvGrpSpPr/>
      </cdr:nvGrpSpPr>
      <cdr:grpSpPr>
        <a:xfrm xmlns:a="http://schemas.openxmlformats.org/drawingml/2006/main">
          <a:off x="501272" y="3488972"/>
          <a:ext cx="5860503" cy="474776"/>
          <a:chOff x="501283" y="995994"/>
          <a:chExt cx="6155438" cy="474785"/>
        </a:xfrm>
      </cdr:grpSpPr>
      <cdr:sp macro="" textlink="">
        <cdr:nvSpPr>
          <cdr:cNvPr id="2" name="Rectangle 1">
            <a:extLst xmlns:a="http://schemas.openxmlformats.org/drawingml/2006/main">
              <a:ext uri="{FF2B5EF4-FFF2-40B4-BE49-F238E27FC236}">
                <a16:creationId xmlns:a16="http://schemas.microsoft.com/office/drawing/2014/main" id="{8A718E80-2D35-4E29-88FD-AB53E6A5F21A}"/>
              </a:ext>
            </a:extLst>
          </cdr:cNvPr>
          <cdr:cNvSpPr/>
        </cdr:nvSpPr>
        <cdr:spPr>
          <a:xfrm xmlns:a="http://schemas.openxmlformats.org/drawingml/2006/main">
            <a:off x="501283" y="995994"/>
            <a:ext cx="2049996" cy="474785"/>
          </a:xfrm>
          <a:prstGeom xmlns:a="http://schemas.openxmlformats.org/drawingml/2006/main" prst="rect">
            <a:avLst/>
          </a:prstGeom>
          <a:solidFill xmlns:a="http://schemas.openxmlformats.org/drawingml/2006/main">
            <a:schemeClr val="bg1"/>
          </a:solidFill>
          <a:ln xmlns:a="http://schemas.openxmlformats.org/drawingml/2006/main" w="12700">
            <a:solidFill>
              <a:schemeClr val="bg1">
                <a:lumMod val="65000"/>
              </a:schemeClr>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dirty="0">
                <a:solidFill>
                  <a:schemeClr val="tx1">
                    <a:lumMod val="65000"/>
                    <a:lumOff val="35000"/>
                  </a:schemeClr>
                </a:solidFill>
              </a:rPr>
              <a:t>Waste treated</a:t>
            </a:r>
            <a:br>
              <a:rPr lang="en-US" dirty="0">
                <a:solidFill>
                  <a:schemeClr val="tx1">
                    <a:lumMod val="65000"/>
                    <a:lumOff val="35000"/>
                  </a:schemeClr>
                </a:solidFill>
              </a:rPr>
            </a:br>
            <a:r>
              <a:rPr lang="en-US" dirty="0">
                <a:solidFill>
                  <a:schemeClr val="tx1">
                    <a:lumMod val="65000"/>
                    <a:lumOff val="35000"/>
                  </a:schemeClr>
                </a:solidFill>
              </a:rPr>
              <a:t>(kg CO</a:t>
            </a:r>
            <a:r>
              <a:rPr lang="en-US" baseline="-25000" dirty="0">
                <a:solidFill>
                  <a:schemeClr val="tx1">
                    <a:lumMod val="65000"/>
                    <a:lumOff val="35000"/>
                  </a:schemeClr>
                </a:solidFill>
              </a:rPr>
              <a:t>2</a:t>
            </a:r>
            <a:r>
              <a:rPr lang="en-US" dirty="0">
                <a:solidFill>
                  <a:schemeClr val="tx1">
                    <a:lumMod val="65000"/>
                    <a:lumOff val="35000"/>
                  </a:schemeClr>
                </a:solidFill>
              </a:rPr>
              <a:t>eq/t</a:t>
            </a:r>
            <a:r>
              <a:rPr lang="en-US" baseline="-25000" dirty="0">
                <a:solidFill>
                  <a:schemeClr val="tx1">
                    <a:lumMod val="65000"/>
                    <a:lumOff val="35000"/>
                  </a:schemeClr>
                </a:solidFill>
              </a:rPr>
              <a:t>MSW</a:t>
            </a:r>
            <a:r>
              <a:rPr lang="en-US" dirty="0">
                <a:solidFill>
                  <a:schemeClr val="tx1">
                    <a:lumMod val="65000"/>
                    <a:lumOff val="35000"/>
                  </a:schemeClr>
                </a:solidFill>
              </a:rPr>
              <a:t>)</a:t>
            </a:r>
          </a:p>
        </cdr:txBody>
      </cdr:sp>
      <cdr:sp macro="" textlink="">
        <cdr:nvSpPr>
          <cdr:cNvPr id="3" name="Rectangle 2">
            <a:extLst xmlns:a="http://schemas.openxmlformats.org/drawingml/2006/main">
              <a:ext uri="{FF2B5EF4-FFF2-40B4-BE49-F238E27FC236}">
                <a16:creationId xmlns:a16="http://schemas.microsoft.com/office/drawing/2014/main" id="{D11E1AA0-8C28-4A29-86DA-536F5F43A84A}"/>
              </a:ext>
            </a:extLst>
          </cdr:cNvPr>
          <cdr:cNvSpPr/>
        </cdr:nvSpPr>
        <cdr:spPr>
          <a:xfrm xmlns:a="http://schemas.openxmlformats.org/drawingml/2006/main">
            <a:off x="2553336" y="995994"/>
            <a:ext cx="2049996" cy="474785"/>
          </a:xfrm>
          <a:prstGeom xmlns:a="http://schemas.openxmlformats.org/drawingml/2006/main" prst="rect">
            <a:avLst/>
          </a:prstGeom>
          <a:solidFill xmlns:a="http://schemas.openxmlformats.org/drawingml/2006/main">
            <a:schemeClr val="bg1"/>
          </a:solidFill>
          <a:ln xmlns:a="http://schemas.openxmlformats.org/drawingml/2006/main" w="12700">
            <a:solidFill>
              <a:schemeClr val="bg1">
                <a:lumMod val="65000"/>
              </a:schemeClr>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dirty="0">
                <a:solidFill>
                  <a:schemeClr val="tx1">
                    <a:lumMod val="65000"/>
                    <a:lumOff val="35000"/>
                  </a:schemeClr>
                </a:solidFill>
              </a:rPr>
              <a:t>Electricity</a:t>
            </a:r>
            <a:br>
              <a:rPr lang="en-US" dirty="0">
                <a:solidFill>
                  <a:schemeClr val="tx1">
                    <a:lumMod val="65000"/>
                    <a:lumOff val="35000"/>
                  </a:schemeClr>
                </a:solidFill>
              </a:rPr>
            </a:br>
            <a:r>
              <a:rPr lang="en-US" dirty="0">
                <a:solidFill>
                  <a:schemeClr val="tx1">
                    <a:lumMod val="65000"/>
                    <a:lumOff val="35000"/>
                  </a:schemeClr>
                </a:solidFill>
              </a:rPr>
              <a:t>(g CO</a:t>
            </a:r>
            <a:r>
              <a:rPr lang="en-US" baseline="-25000" dirty="0">
                <a:solidFill>
                  <a:schemeClr val="tx1">
                    <a:lumMod val="65000"/>
                    <a:lumOff val="35000"/>
                  </a:schemeClr>
                </a:solidFill>
              </a:rPr>
              <a:t>2</a:t>
            </a:r>
            <a:r>
              <a:rPr lang="en-US" dirty="0">
                <a:solidFill>
                  <a:schemeClr val="tx1">
                    <a:lumMod val="65000"/>
                    <a:lumOff val="35000"/>
                  </a:schemeClr>
                </a:solidFill>
              </a:rPr>
              <a:t>eq/kWh</a:t>
            </a:r>
            <a:r>
              <a:rPr lang="en-US" baseline="-25000" dirty="0">
                <a:solidFill>
                  <a:schemeClr val="tx1">
                    <a:lumMod val="65000"/>
                    <a:lumOff val="35000"/>
                  </a:schemeClr>
                </a:solidFill>
              </a:rPr>
              <a:t>e</a:t>
            </a:r>
            <a:r>
              <a:rPr lang="en-US" dirty="0">
                <a:solidFill>
                  <a:schemeClr val="tx1">
                    <a:lumMod val="65000"/>
                    <a:lumOff val="35000"/>
                  </a:schemeClr>
                </a:solidFill>
              </a:rPr>
              <a:t>)</a:t>
            </a:r>
          </a:p>
        </cdr:txBody>
      </cdr:sp>
      <cdr:sp macro="" textlink="">
        <cdr:nvSpPr>
          <cdr:cNvPr id="4" name="Rectangle 3">
            <a:extLst xmlns:a="http://schemas.openxmlformats.org/drawingml/2006/main">
              <a:ext uri="{FF2B5EF4-FFF2-40B4-BE49-F238E27FC236}">
                <a16:creationId xmlns:a16="http://schemas.microsoft.com/office/drawing/2014/main" id="{D11E1AA0-8C28-4A29-86DA-536F5F43A84A}"/>
              </a:ext>
            </a:extLst>
          </cdr:cNvPr>
          <cdr:cNvSpPr/>
        </cdr:nvSpPr>
        <cdr:spPr>
          <a:xfrm xmlns:a="http://schemas.openxmlformats.org/drawingml/2006/main">
            <a:off x="4606725" y="995994"/>
            <a:ext cx="2049996" cy="474785"/>
          </a:xfrm>
          <a:prstGeom xmlns:a="http://schemas.openxmlformats.org/drawingml/2006/main" prst="rect">
            <a:avLst/>
          </a:prstGeom>
          <a:solidFill xmlns:a="http://schemas.openxmlformats.org/drawingml/2006/main">
            <a:schemeClr val="bg1"/>
          </a:solidFill>
          <a:ln xmlns:a="http://schemas.openxmlformats.org/drawingml/2006/main" w="12700">
            <a:solidFill>
              <a:schemeClr val="bg1">
                <a:lumMod val="65000"/>
              </a:schemeClr>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dirty="0">
                <a:solidFill>
                  <a:schemeClr val="tx1">
                    <a:lumMod val="65000"/>
                    <a:lumOff val="35000"/>
                  </a:schemeClr>
                </a:solidFill>
              </a:rPr>
              <a:t>Heat</a:t>
            </a:r>
            <a:br>
              <a:rPr lang="en-US" dirty="0">
                <a:solidFill>
                  <a:schemeClr val="tx1">
                    <a:lumMod val="65000"/>
                    <a:lumOff val="35000"/>
                  </a:schemeClr>
                </a:solidFill>
              </a:rPr>
            </a:br>
            <a:r>
              <a:rPr lang="en-US" dirty="0">
                <a:solidFill>
                  <a:schemeClr val="tx1">
                    <a:lumMod val="65000"/>
                    <a:lumOff val="35000"/>
                  </a:schemeClr>
                </a:solidFill>
              </a:rPr>
              <a:t>(kg CO</a:t>
            </a:r>
            <a:r>
              <a:rPr lang="en-US" baseline="-25000" dirty="0">
                <a:solidFill>
                  <a:schemeClr val="tx1">
                    <a:lumMod val="65000"/>
                    <a:lumOff val="35000"/>
                  </a:schemeClr>
                </a:solidFill>
              </a:rPr>
              <a:t>2</a:t>
            </a:r>
            <a:r>
              <a:rPr lang="en-US" dirty="0">
                <a:solidFill>
                  <a:schemeClr val="tx1">
                    <a:lumMod val="65000"/>
                    <a:lumOff val="35000"/>
                  </a:schemeClr>
                </a:solidFill>
              </a:rPr>
              <a:t>eq/</a:t>
            </a:r>
            <a:r>
              <a:rPr lang="en-US" dirty="0" err="1">
                <a:solidFill>
                  <a:schemeClr val="tx1">
                    <a:lumMod val="65000"/>
                    <a:lumOff val="35000"/>
                  </a:schemeClr>
                </a:solidFill>
              </a:rPr>
              <a:t>GJ</a:t>
            </a:r>
            <a:r>
              <a:rPr lang="en-US" baseline="-25000" dirty="0" err="1">
                <a:solidFill>
                  <a:schemeClr val="tx1">
                    <a:lumMod val="65000"/>
                    <a:lumOff val="35000"/>
                  </a:schemeClr>
                </a:solidFill>
              </a:rPr>
              <a:t>th</a:t>
            </a:r>
            <a:r>
              <a:rPr lang="en-US" dirty="0">
                <a:solidFill>
                  <a:schemeClr val="tx1">
                    <a:lumMod val="65000"/>
                    <a:lumOff val="35000"/>
                  </a:schemeClr>
                </a:solidFill>
              </a:rPr>
              <a:t>)</a:t>
            </a:r>
          </a:p>
        </cdr:txBody>
      </cdr:sp>
    </cdr:grpSp>
  </cdr:relSizeAnchor>
  <cdr:relSizeAnchor xmlns:cdr="http://schemas.openxmlformats.org/drawingml/2006/chartDrawing">
    <cdr:from>
      <cdr:x>0.93394</cdr:x>
      <cdr:y>0.03059</cdr:y>
    </cdr:from>
    <cdr:to>
      <cdr:x>0.93394</cdr:x>
      <cdr:y>0.19529</cdr:y>
    </cdr:to>
    <cdr:cxnSp macro="">
      <cdr:nvCxnSpPr>
        <cdr:cNvPr id="7" name="Straight Arrow Connector 6">
          <a:extLst xmlns:a="http://schemas.openxmlformats.org/drawingml/2006/main">
            <a:ext uri="{FF2B5EF4-FFF2-40B4-BE49-F238E27FC236}">
              <a16:creationId xmlns:a16="http://schemas.microsoft.com/office/drawing/2014/main" id="{AB422382-BF90-4D71-B9E4-CDF93B085FBC}"/>
            </a:ext>
          </a:extLst>
        </cdr:cNvPr>
        <cdr:cNvCxnSpPr/>
      </cdr:nvCxnSpPr>
      <cdr:spPr>
        <a:xfrm xmlns:a="http://schemas.openxmlformats.org/drawingml/2006/main">
          <a:off x="6353081" y="154668"/>
          <a:ext cx="0" cy="832757"/>
        </a:xfrm>
        <a:prstGeom xmlns:a="http://schemas.openxmlformats.org/drawingml/2006/main" prst="straightConnector1">
          <a:avLst/>
        </a:prstGeom>
        <a:ln xmlns:a="http://schemas.openxmlformats.org/drawingml/2006/main">
          <a:headEnd type="triangle"/>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0.93434</cdr:x>
      <cdr:y>0.1951</cdr:y>
    </cdr:from>
    <cdr:to>
      <cdr:x>0.93434</cdr:x>
      <cdr:y>0.68889</cdr:y>
    </cdr:to>
    <cdr:cxnSp macro="">
      <cdr:nvCxnSpPr>
        <cdr:cNvPr id="9" name="Straight Arrow Connector 8">
          <a:extLst xmlns:a="http://schemas.openxmlformats.org/drawingml/2006/main">
            <a:ext uri="{FF2B5EF4-FFF2-40B4-BE49-F238E27FC236}">
              <a16:creationId xmlns:a16="http://schemas.microsoft.com/office/drawing/2014/main" id="{213E1E19-07E4-49E6-AAA8-F619FE1C8900}"/>
            </a:ext>
          </a:extLst>
        </cdr:cNvPr>
        <cdr:cNvCxnSpPr/>
      </cdr:nvCxnSpPr>
      <cdr:spPr>
        <a:xfrm xmlns:a="http://schemas.openxmlformats.org/drawingml/2006/main">
          <a:off x="6355802" y="986465"/>
          <a:ext cx="0" cy="2496671"/>
        </a:xfrm>
        <a:prstGeom xmlns:a="http://schemas.openxmlformats.org/drawingml/2006/main" prst="straightConnector1">
          <a:avLst/>
        </a:prstGeom>
        <a:ln xmlns:a="http://schemas.openxmlformats.org/drawingml/2006/main">
          <a:headEnd type="triangle"/>
          <a:tailEnd type="triangle"/>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0.92914</cdr:x>
      <cdr:y>0.02181</cdr:y>
    </cdr:from>
    <cdr:to>
      <cdr:x>0.97658</cdr:x>
      <cdr:y>0.19671</cdr:y>
    </cdr:to>
    <cdr:sp macro="" textlink="">
      <cdr:nvSpPr>
        <cdr:cNvPr id="10" name="TextBox 9">
          <a:extLst xmlns:a="http://schemas.openxmlformats.org/drawingml/2006/main">
            <a:ext uri="{FF2B5EF4-FFF2-40B4-BE49-F238E27FC236}">
              <a16:creationId xmlns:a16="http://schemas.microsoft.com/office/drawing/2014/main" id="{9D36D1AE-2F8B-43A7-81BD-823D907800F7}"/>
            </a:ext>
          </a:extLst>
        </cdr:cNvPr>
        <cdr:cNvSpPr txBox="1"/>
      </cdr:nvSpPr>
      <cdr:spPr>
        <a:xfrm xmlns:a="http://schemas.openxmlformats.org/drawingml/2006/main" rot="5400000">
          <a:off x="6039624" y="391085"/>
          <a:ext cx="884331" cy="322729"/>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1100" dirty="0">
              <a:solidFill>
                <a:schemeClr val="accent1">
                  <a:lumMod val="75000"/>
                </a:schemeClr>
              </a:solidFill>
            </a:rPr>
            <a:t>Ex. avoided</a:t>
          </a:r>
        </a:p>
      </cdr:txBody>
    </cdr:sp>
  </cdr:relSizeAnchor>
  <cdr:relSizeAnchor xmlns:cdr="http://schemas.openxmlformats.org/drawingml/2006/chartDrawing">
    <cdr:from>
      <cdr:x>0.94183</cdr:x>
      <cdr:y>0.19764</cdr:y>
    </cdr:from>
    <cdr:to>
      <cdr:x>0.98927</cdr:x>
      <cdr:y>0.68885</cdr:y>
    </cdr:to>
    <cdr:sp macro="" textlink="">
      <cdr:nvSpPr>
        <cdr:cNvPr id="12" name="TextBox 1">
          <a:extLst xmlns:a="http://schemas.openxmlformats.org/drawingml/2006/main">
            <a:ext uri="{FF2B5EF4-FFF2-40B4-BE49-F238E27FC236}">
              <a16:creationId xmlns:a16="http://schemas.microsoft.com/office/drawing/2014/main" id="{FE1FEF24-FCF7-4785-9999-B074FA49D51D}"/>
            </a:ext>
          </a:extLst>
        </cdr:cNvPr>
        <cdr:cNvSpPr txBox="1"/>
      </cdr:nvSpPr>
      <cdr:spPr>
        <a:xfrm xmlns:a="http://schemas.openxmlformats.org/drawingml/2006/main" rot="5400000">
          <a:off x="5326255" y="2079765"/>
          <a:ext cx="2483691" cy="32272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dirty="0">
              <a:solidFill>
                <a:schemeClr val="accent2">
                  <a:lumMod val="75000"/>
                </a:schemeClr>
              </a:solidFill>
            </a:rPr>
            <a:t>Including avoided emissions from metal recycling and capture of biogenic CO</a:t>
          </a:r>
          <a:r>
            <a:rPr lang="en-GB" baseline="-25000" dirty="0">
              <a:solidFill>
                <a:schemeClr val="accent2">
                  <a:lumMod val="75000"/>
                </a:schemeClr>
              </a:solidFill>
            </a:rPr>
            <a:t>2</a:t>
          </a:r>
          <a:endParaRPr lang="en-GB" sz="1100" baseline="-25000" dirty="0">
            <a:solidFill>
              <a:schemeClr val="accent2">
                <a:lumMod val="7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A2935-6C21-41CC-B7A1-8B85FD69A95C}" type="datetimeFigureOut">
              <a:rPr lang="en-GB" smtClean="0"/>
              <a:t>25/09/2023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1084A-E9BA-4084-9C4B-F8B4F9F5E416}" type="slidenum">
              <a:rPr lang="en-GB" smtClean="0"/>
              <a:t>‹#›</a:t>
            </a:fld>
            <a:endParaRPr lang="en-GB"/>
          </a:p>
        </p:txBody>
      </p:sp>
    </p:spTree>
    <p:extLst>
      <p:ext uri="{BB962C8B-B14F-4D97-AF65-F5344CB8AC3E}">
        <p14:creationId xmlns:p14="http://schemas.microsoft.com/office/powerpoint/2010/main" val="1276033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points:</a:t>
            </a:r>
          </a:p>
          <a:p>
            <a:pPr marL="171450" indent="-171450">
              <a:buFontTx/>
              <a:buChar char="-"/>
            </a:pPr>
            <a:r>
              <a:rPr lang="en-GB" dirty="0"/>
              <a:t>WtE-CCS is a promising tech for reducing concentrations of atmospheric CO2</a:t>
            </a:r>
          </a:p>
          <a:p>
            <a:pPr marL="171450" indent="-171450">
              <a:buFontTx/>
              <a:buChar char="-"/>
            </a:pPr>
            <a:r>
              <a:rPr lang="en-GB" dirty="0"/>
              <a:t>Language</a:t>
            </a:r>
          </a:p>
          <a:p>
            <a:pPr marL="171450" indent="-171450">
              <a:buFontTx/>
              <a:buChar char="-"/>
            </a:pPr>
            <a:r>
              <a:rPr lang="en-GB" dirty="0"/>
              <a:t>Not strictly a NET</a:t>
            </a:r>
          </a:p>
          <a:p>
            <a:pPr marL="171450" indent="-171450">
              <a:buFontTx/>
              <a:buChar char="-"/>
            </a:pPr>
            <a:r>
              <a:rPr lang="en-GB" dirty="0"/>
              <a:t>Removal from atmosphere outside the system boundary</a:t>
            </a:r>
          </a:p>
          <a:p>
            <a:pPr marL="171450" indent="-171450">
              <a:buFontTx/>
              <a:buChar char="-"/>
            </a:pPr>
            <a:r>
              <a:rPr lang="en-GB" dirty="0"/>
              <a:t>Some inconsistency in how emissions are allocated which creates confusion</a:t>
            </a:r>
          </a:p>
          <a:p>
            <a:pPr marL="171450" indent="-171450">
              <a:buFontTx/>
              <a:buChar char="-"/>
            </a:pPr>
            <a:r>
              <a:rPr lang="en-GB" dirty="0"/>
              <a:t>Initial analyses suggest WtE-CCS of materials like cardboard might be more environmentally sustainable than recycling</a:t>
            </a:r>
          </a:p>
          <a:p>
            <a:pPr marL="171450" indent="-171450">
              <a:buFontTx/>
              <a:buChar char="-"/>
            </a:pPr>
            <a:endParaRPr lang="en-GB" dirty="0"/>
          </a:p>
          <a:p>
            <a:r>
              <a:rPr lang="en-GB" dirty="0"/>
              <a:t>The application of carbon capture and storage to waste-to-energy plants creates a form of BECCS that is a promising technology for reducing concentrations of atmospheric carbon dioxide, with significant negative emissions. There is, however, some debate as to whether it fits the strict definition of a Negative Emissions Technology, as the removal of greenhouse gases from the atmosphere occurs outside the system boundary. Instead, the CCS process moves the biogenic carbon dioxide in the waste stream from short-term storage in the biosphere to long-term storage in the geosphere. While this has a clear benefit for climate change, there is a need to clarify the language around such processes to ensure that their benefits are properly realised.</a:t>
            </a:r>
          </a:p>
          <a:p>
            <a:r>
              <a:rPr lang="en-GB" dirty="0"/>
              <a:t>A review of existing life cycle analyses of WtE-CCS plants has found that they are expected to achieve net emissions of -350 to -773 kg CO2eq/tMSW due to avoided emissions from energy and metal recovery and negative emissions from the captured biogenic CO2. This makes assumptions about the displaced impacts of energy production, and applies all of the GHG emissions to the waste treatment process. Economic allocation was used to divide the impacts between the three co-products of CHP WtE-CCS plants and found these to average  79 kg CO2eq/tMSW, -28 g CO2eq/kWhe and -38 kg CO2eq/</a:t>
            </a:r>
            <a:r>
              <a:rPr lang="en-GB" dirty="0" err="1"/>
              <a:t>MJth</a:t>
            </a:r>
            <a:r>
              <a:rPr lang="en-GB" dirty="0"/>
              <a:t> for the waste treatment, electricity and heat respectively. </a:t>
            </a:r>
          </a:p>
          <a:p>
            <a:r>
              <a:rPr lang="en-GB" dirty="0"/>
              <a:t>It has also been identified that the negative emissions of WtE-CCS are highly sensitive to the content of dry biogenic waste (paper and card) in the fuel-waste stream. The findings of the existing attributional LCA studies suggest that diverting such waste towards recycling instead of WtE-CCS would actually increase atmospheric GHG concentrations. There is a need to develop more nuanced approaches to properly account for carbon emissions and removals in scenarios involving waste-to-energy processes and carbon capture, assess the true system-wide carbon impacts.</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A4D1084A-E9BA-4084-9C4B-F8B4F9F5E416}" type="slidenum">
              <a:rPr lang="en-GB" smtClean="0"/>
              <a:t>2</a:t>
            </a:fld>
            <a:endParaRPr lang="en-GB"/>
          </a:p>
        </p:txBody>
      </p:sp>
    </p:spTree>
    <p:extLst>
      <p:ext uri="{BB962C8B-B14F-4D97-AF65-F5344CB8AC3E}">
        <p14:creationId xmlns:p14="http://schemas.microsoft.com/office/powerpoint/2010/main" val="1335164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Need to be consistent across stakeholders</a:t>
            </a:r>
          </a:p>
          <a:p>
            <a:pPr marL="171450" indent="-171450">
              <a:buFontTx/>
              <a:buChar char="-"/>
            </a:pPr>
            <a:r>
              <a:rPr lang="en-GB" dirty="0"/>
              <a:t>Published</a:t>
            </a:r>
            <a:r>
              <a:rPr lang="en-GB" baseline="0" dirty="0"/>
              <a:t> studies – waste focus</a:t>
            </a:r>
          </a:p>
          <a:p>
            <a:pPr marL="171450" indent="-171450">
              <a:buFontTx/>
              <a:buChar char="-"/>
            </a:pPr>
            <a:r>
              <a:rPr lang="en-GB" baseline="0" dirty="0"/>
              <a:t>Energy focus – often don’t consider benefit from co-products</a:t>
            </a:r>
          </a:p>
          <a:p>
            <a:pPr marL="171450" indent="-171450">
              <a:buFontTx/>
              <a:buChar char="-"/>
            </a:pPr>
            <a:r>
              <a:rPr lang="en-GB" baseline="0" dirty="0"/>
              <a:t>Must align and make same assumptions</a:t>
            </a:r>
          </a:p>
          <a:p>
            <a:pPr marL="171450" indent="-171450">
              <a:buFontTx/>
              <a:buChar char="-"/>
            </a:pPr>
            <a:r>
              <a:rPr lang="en-GB" baseline="0" dirty="0"/>
              <a:t>ALLOCATION</a:t>
            </a:r>
          </a:p>
          <a:p>
            <a:pPr marL="171450" indent="-171450">
              <a:buFontTx/>
              <a:buChar char="-"/>
            </a:pPr>
            <a:r>
              <a:rPr lang="en-GB" baseline="0" dirty="0"/>
              <a:t>Commonly applied</a:t>
            </a:r>
          </a:p>
          <a:p>
            <a:pPr marL="171450" indent="-171450">
              <a:buFontTx/>
              <a:buChar char="-"/>
            </a:pPr>
            <a:r>
              <a:rPr lang="en-GB" baseline="0" dirty="0"/>
              <a:t>Valuable for informed decision making</a:t>
            </a:r>
          </a:p>
          <a:p>
            <a:pPr marL="171450" indent="-171450">
              <a:buFontTx/>
              <a:buChar cha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may be more appropriate to allocate the carbon impacts and benefits of WtE-CCS between the multiple co-products. Allocation is commonly applied in LCA, and could be of value for informing decision-making about WtE-CCS. Correct allocation will ensure that the total emissions impact will remain constant, but in national reporting allocation could allow for a more realistic division of carbon impacts between the waste and energy sectors.</a:t>
            </a:r>
          </a:p>
          <a:p>
            <a:pPr marL="171450" indent="-171450">
              <a:buFontTx/>
              <a:buChar char="-"/>
            </a:pPr>
            <a:endParaRPr lang="en-GB" baseline="0" dirty="0"/>
          </a:p>
        </p:txBody>
      </p:sp>
      <p:sp>
        <p:nvSpPr>
          <p:cNvPr id="4" name="Slide Number Placeholder 3"/>
          <p:cNvSpPr>
            <a:spLocks noGrp="1"/>
          </p:cNvSpPr>
          <p:nvPr>
            <p:ph type="sldNum" sz="quarter" idx="10"/>
          </p:nvPr>
        </p:nvSpPr>
        <p:spPr/>
        <p:txBody>
          <a:bodyPr/>
          <a:lstStyle/>
          <a:p>
            <a:fld id="{BAF4F906-3CDD-4B96-AD46-43B0B42B50B5}" type="slidenum">
              <a:rPr lang="en-GB" smtClean="0"/>
              <a:t>11</a:t>
            </a:fld>
            <a:endParaRPr lang="en-GB"/>
          </a:p>
        </p:txBody>
      </p:sp>
    </p:spTree>
    <p:extLst>
      <p:ext uri="{BB962C8B-B14F-4D97-AF65-F5344CB8AC3E}">
        <p14:creationId xmlns:p14="http://schemas.microsoft.com/office/powerpoint/2010/main" val="2735449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Preliminary assessment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Three co-products of waste treatment, thermal energy and electrical energy.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Carbon credits could be considered a fourth product</a:t>
            </a:r>
          </a:p>
          <a:p>
            <a:pPr marL="171450" indent="-171450">
              <a:buFont typeface="Arial" panose="020B0604020202020204" pitchFamily="34" charset="0"/>
              <a:buChar char="•"/>
            </a:pPr>
            <a:r>
              <a:rPr lang="en-GB" dirty="0"/>
              <a:t>Economic allocation based on 2021 revenue</a:t>
            </a:r>
          </a:p>
          <a:p>
            <a:pPr marL="171450" indent="-171450">
              <a:buFont typeface="Arial" panose="020B0604020202020204" pitchFamily="34" charset="0"/>
              <a:buChar char="•"/>
            </a:pPr>
            <a:r>
              <a:rPr lang="en-GB" dirty="0"/>
              <a:t>Lowest impacts for electricity when in CHP</a:t>
            </a:r>
          </a:p>
          <a:p>
            <a:pPr marL="171450" indent="-171450">
              <a:buFont typeface="Arial" panose="020B0604020202020204" pitchFamily="34" charset="0"/>
              <a:buChar char="•"/>
            </a:pPr>
            <a:r>
              <a:rPr lang="en-GB" dirty="0"/>
              <a:t>Electricity production now compares favourably with renewables</a:t>
            </a:r>
          </a:p>
          <a:p>
            <a:pPr marL="171450" indent="-171450">
              <a:buFont typeface="Arial" panose="020B0604020202020204" pitchFamily="34" charset="0"/>
              <a:buChar char="•"/>
            </a:pPr>
            <a:r>
              <a:rPr lang="en-GB" dirty="0"/>
              <a:t>Metal hasn’t been considered as a co-product – should be</a:t>
            </a:r>
          </a:p>
          <a:p>
            <a:endParaRPr lang="en-GB" dirty="0"/>
          </a:p>
          <a:p>
            <a:r>
              <a:rPr lang="en-GB" dirty="0"/>
              <a:t>A number of allocation methods exist and are discussed in detail in the LCA literature (Baumann and Tillman, 2004). For the purposes of this preliminary analysis, a simple economic allocation has been applied to allocate the impacts between the three co-products of waste treatment, thermal energy and electrical energy. Note that carbon reduction could be considered a fourth product (by means of selling carbon credits), but this has not been considered here. </a:t>
            </a:r>
          </a:p>
          <a:p>
            <a:r>
              <a:rPr lang="en-GB" dirty="0"/>
              <a:t>The estimated revenue for each of the three co-products is based on 2021 data and shown in Table 1. The resulting allocated impacts for each of the co-products are given in Table 2. This shows that CHP WtE-CCS compares favourably with established renewable generation technologies (e.g. wind has a carbon footprint of ~11 g CO2eq/kWh (Dolan and Heath, 2012)) , even when negative emissions from biogenic CO2 capture are not considered. In order to avoid double-counting, the avoided impacts from displacing alternative waste treatment and energy production are not considered, but the avoided impacts of metal recycling have been included. In future work it would be more accurate to include waste metal as a fourth co-product rather than an avoided impact, but this requires reliable estimates of the value of the output material. </a:t>
            </a:r>
          </a:p>
          <a:p>
            <a:endParaRPr lang="en-GB" dirty="0"/>
          </a:p>
        </p:txBody>
      </p:sp>
      <p:sp>
        <p:nvSpPr>
          <p:cNvPr id="4" name="Slide Number Placeholder 3"/>
          <p:cNvSpPr>
            <a:spLocks noGrp="1"/>
          </p:cNvSpPr>
          <p:nvPr>
            <p:ph type="sldNum" sz="quarter" idx="5"/>
          </p:nvPr>
        </p:nvSpPr>
        <p:spPr/>
        <p:txBody>
          <a:bodyPr/>
          <a:lstStyle/>
          <a:p>
            <a:fld id="{A4D1084A-E9BA-4084-9C4B-F8B4F9F5E416}" type="slidenum">
              <a:rPr lang="en-GB" smtClean="0"/>
              <a:t>12</a:t>
            </a:fld>
            <a:endParaRPr lang="en-GB"/>
          </a:p>
        </p:txBody>
      </p:sp>
    </p:spTree>
    <p:extLst>
      <p:ext uri="{BB962C8B-B14F-4D97-AF65-F5344CB8AC3E}">
        <p14:creationId xmlns:p14="http://schemas.microsoft.com/office/powerpoint/2010/main" val="3068882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Sensitivity to waste composition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Reducing plastic/wet biogenic content good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Reducing dry biogenic content bad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Ongoing debate about benefits of paper/card recycling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Estimate from ecoinvent data – impacts of same amount of card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Limited system-wide, relevant cause-effect pathways.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Need more sophisticated analysis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Time-series of emissions and removals</a:t>
            </a:r>
          </a:p>
          <a:p>
            <a:endParaRPr lang="en-GB" dirty="0"/>
          </a:p>
          <a:p>
            <a:r>
              <a:rPr lang="en-GB" dirty="0"/>
              <a:t>As mentioned in Section 1, the principles of the circular economy promote the recycling and reuse of materials before incineration with energy recovery (Figure 1). This, however, is based on an implicit assumption that the former is more environmentally sustainable, which may no longer be the case in the context of WtE-CCS being a net negative emissions technology. </a:t>
            </a:r>
          </a:p>
          <a:p>
            <a:r>
              <a:rPr lang="en-GB" dirty="0"/>
              <a:t>Herraiz et al. (2023) investigated the sensitivity of the negative emissions found in Struthers et al. (2022) to MSW composition. This found that a 60% decrease in the amount of plastic or wet biogenic (kitchen and garden) waste in the MSW mix would result in slightly higher negative emissions of CHP WtE-CCS (Herraiz et al., 2023). This suggests that it might be preferable to divert these waste streams to reuse or recycling, if possible..</a:t>
            </a:r>
          </a:p>
          <a:p>
            <a:r>
              <a:rPr lang="en-GB" dirty="0"/>
              <a:t>The results for the sensitivity analysis of dry biogenic waste (paper &amp; card), however, are particularly interesting. It was found that diverting 109 kg of paper and card out of the fuel-waste stream (the “enhanced paper and card recycling” case) reduces biogenic CO2 removal of the CHP WtE-CCS plant by 112 kg CO2/tMSW (Herraiz et al., 2023). This implies that, from an emissions reduction perspective, it might be preferable to send dry biogenic waste to a WtE-CCS plant than to recycle it, in direct conflict with the waste hierarchy.</a:t>
            </a:r>
          </a:p>
          <a:p>
            <a:r>
              <a:rPr lang="en-GB" dirty="0"/>
              <a:t>In order to test this, it is necessary to compare these findings with the avoided emissions of paper and card recycling. There is ongoing debate, however, about the true benefits of paper and card recycling with regards to climate change and it is challenging to identify consensus on the avoided emissions associated with these processes (van Ewijk et al., 2021). For the purposes of this article, the values collated by the Swiss Centre for Life Cycle Inventories are used: the application of the ReCiPe 2016 midpoint, hierarchist method (v1.07) to the ecoinvent v3.8 data on recycling of paper estimates the avoided emissions due to recycling to be due to avoiding softwood pulp production (ReCiPe, 2016, ecoinvent, 2021). Recycling 109 kg of paper and card results in carbon emissions of only  15 kg CO2eq/tMSW, which is significantly less beneficial for mitigating climate change than the 112 kg CO2/tMSW that would have been captured and stored if the same paper and card had passed to the WtE-CCS plant.</a:t>
            </a:r>
          </a:p>
          <a:p>
            <a:r>
              <a:rPr lang="en-GB" dirty="0"/>
              <a:t>This is, however, only a very preliminary assessment, that is limited in its inclusion of the system-wide effects of the relevant cause-effect pathways. These could include aspects such as an induced demand for waste, diversion of constrained resources displacing other existing uses, reliable assessment of the substitution effects from the supply of co-products, and other market-mediated effects. Furthermore, other non-CO2 environmental benefits, such as biodiversity and land use change, are not accounted for.</a:t>
            </a:r>
          </a:p>
          <a:p>
            <a:r>
              <a:rPr lang="en-GB" dirty="0"/>
              <a:t>Alongside a clarification of the definition of negative emissions technologies, there is clearly also a need to clarify the carbon accounting and LCA methodologies to properly account for the impacts and benefits of carbon capture and storage in the waste treatment sector. This could include an expansion of system boundaries to include the removals that occur at the beginning of the product system, the product waste streams, consequential system-wide analysis and more sophisticated analysis of the time-series of emissions and removals.</a:t>
            </a:r>
          </a:p>
          <a:p>
            <a:endParaRPr lang="en-GB" dirty="0"/>
          </a:p>
        </p:txBody>
      </p:sp>
      <p:sp>
        <p:nvSpPr>
          <p:cNvPr id="4" name="Slide Number Placeholder 3"/>
          <p:cNvSpPr>
            <a:spLocks noGrp="1"/>
          </p:cNvSpPr>
          <p:nvPr>
            <p:ph type="sldNum" sz="quarter" idx="5"/>
          </p:nvPr>
        </p:nvSpPr>
        <p:spPr/>
        <p:txBody>
          <a:bodyPr/>
          <a:lstStyle/>
          <a:p>
            <a:fld id="{A4D1084A-E9BA-4084-9C4B-F8B4F9F5E416}" type="slidenum">
              <a:rPr lang="en-GB" smtClean="0"/>
              <a:t>13</a:t>
            </a:fld>
            <a:endParaRPr lang="en-GB"/>
          </a:p>
        </p:txBody>
      </p:sp>
    </p:spTree>
    <p:extLst>
      <p:ext uri="{BB962C8B-B14F-4D97-AF65-F5344CB8AC3E}">
        <p14:creationId xmlns:p14="http://schemas.microsoft.com/office/powerpoint/2010/main" val="1071920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Consensus on benefits</a:t>
            </a:r>
          </a:p>
          <a:p>
            <a:pPr marL="171450" indent="-171450">
              <a:buFont typeface="Arial" panose="020B0604020202020204" pitchFamily="34" charset="0"/>
              <a:buChar char="•"/>
            </a:pPr>
            <a:r>
              <a:rPr lang="en-GB" dirty="0"/>
              <a:t>Always reduces waste treatment impacts</a:t>
            </a:r>
          </a:p>
          <a:p>
            <a:pPr marL="171450" indent="-171450">
              <a:buFont typeface="Arial" panose="020B0604020202020204" pitchFamily="34" charset="0"/>
              <a:buChar char="•"/>
            </a:pPr>
            <a:r>
              <a:rPr lang="en-GB" dirty="0"/>
              <a:t>How to allocate benefits of biogenic still open question</a:t>
            </a:r>
          </a:p>
          <a:p>
            <a:pPr marL="171450" indent="-171450">
              <a:buFont typeface="Arial" panose="020B0604020202020204" pitchFamily="34" charset="0"/>
              <a:buChar char="•"/>
            </a:pPr>
            <a:r>
              <a:rPr lang="en-GB" dirty="0"/>
              <a:t>Inconsistency in reporting between industry and policy</a:t>
            </a:r>
          </a:p>
          <a:p>
            <a:pPr marL="171450" indent="-171450">
              <a:buFont typeface="Arial" panose="020B0604020202020204" pitchFamily="34" charset="0"/>
              <a:buChar char="•"/>
            </a:pPr>
            <a:r>
              <a:rPr lang="en-GB" dirty="0"/>
              <a:t>Questionable treatment of avoided emissions</a:t>
            </a:r>
          </a:p>
          <a:p>
            <a:pPr marL="171450" indent="-171450">
              <a:buFont typeface="Arial" panose="020B0604020202020204" pitchFamily="34" charset="0"/>
              <a:buChar char="•"/>
            </a:pPr>
            <a:r>
              <a:rPr lang="en-GB" dirty="0"/>
              <a:t>Need to consider definitions or system boundaries for NET</a:t>
            </a:r>
          </a:p>
          <a:p>
            <a:pPr marL="171450" indent="-171450">
              <a:buFont typeface="Arial" panose="020B0604020202020204" pitchFamily="34" charset="0"/>
              <a:buChar char="•"/>
            </a:pPr>
            <a:r>
              <a:rPr lang="en-GB" dirty="0"/>
              <a:t>Also need to think deeper about consequences of intervening in waste stream</a:t>
            </a:r>
          </a:p>
          <a:p>
            <a:endParaRPr lang="en-GB" dirty="0"/>
          </a:p>
          <a:p>
            <a:endParaRPr lang="en-GB" dirty="0"/>
          </a:p>
          <a:p>
            <a:r>
              <a:rPr lang="en-GB" dirty="0"/>
              <a:t>The application of carbon capture and storage to waste-to-energy plants creates a form of BECCS that is a promising technology for reducing concentrations of atmospheric carbon dioxide, with significant negative emissions. There is, however, some debate as to whether it fits the strict definition of a Negative Emissions Technology, as the removal of greenhouse gases from the atmosphere occurs outside the system boundary. Instead, the CCS process moves the biogenic carbon dioxide in the waste stream from short-term storage in the biosphere to long-term storage in the geosphere. While this has a clear benefit for climate change, there is a need to clarify the language around such processes to ensure that their benefits are properly realised.</a:t>
            </a:r>
          </a:p>
          <a:p>
            <a:r>
              <a:rPr lang="en-GB" dirty="0"/>
              <a:t>A review of existing life cycle analyses of WtE-CCS plants has found that they are expected to achieve net emissions of -350 to -773 kg CO2eq/tMSW due to avoided emissions from energy and metal recovery and negative emissions from the captured biogenic CO2. This makes assumptions about the displaced impacts of energy production, and applies all of the GHG emissions to the waste treatment process. Economic allocation was used to divide the impacts between the three co-products of CHP WtE-CCS plants and found these to average  79 kg CO2eq/tMSW, -28 g CO2eq/kWhe and -38 kg CO2eq/</a:t>
            </a:r>
            <a:r>
              <a:rPr lang="en-GB" dirty="0" err="1"/>
              <a:t>MJth</a:t>
            </a:r>
            <a:r>
              <a:rPr lang="en-GB" dirty="0"/>
              <a:t> for the waste treatment, electricity and heat respectively. </a:t>
            </a:r>
          </a:p>
          <a:p>
            <a:r>
              <a:rPr lang="en-GB" dirty="0"/>
              <a:t>It has also been identified that the negative emissions of WtE-CCS are highly sensitive to the content of dry biogenic waste (paper and card) in the fuel-waste stream. The findings of the existing attributional LCA studies suggest that diverting such waste towards recycling instead of WtE-CCS would actually increase atmospheric GHG concentrations. There is a need to develop more nuanced approaches to properly account for carbon emissions and removals in scenarios involving waste-to-energy processes and carbon capture, assess the true system-wide carbon impacts.</a:t>
            </a:r>
          </a:p>
          <a:p>
            <a:endParaRPr lang="en-GB" dirty="0"/>
          </a:p>
        </p:txBody>
      </p:sp>
      <p:sp>
        <p:nvSpPr>
          <p:cNvPr id="4" name="Slide Number Placeholder 3"/>
          <p:cNvSpPr>
            <a:spLocks noGrp="1"/>
          </p:cNvSpPr>
          <p:nvPr>
            <p:ph type="sldNum" sz="quarter" idx="5"/>
          </p:nvPr>
        </p:nvSpPr>
        <p:spPr/>
        <p:txBody>
          <a:bodyPr/>
          <a:lstStyle/>
          <a:p>
            <a:fld id="{A4D1084A-E9BA-4084-9C4B-F8B4F9F5E416}" type="slidenum">
              <a:rPr lang="en-GB" smtClean="0"/>
              <a:t>14</a:t>
            </a:fld>
            <a:endParaRPr lang="en-GB"/>
          </a:p>
        </p:txBody>
      </p:sp>
    </p:spTree>
    <p:extLst>
      <p:ext uri="{BB962C8B-B14F-4D97-AF65-F5344CB8AC3E}">
        <p14:creationId xmlns:p14="http://schemas.microsoft.com/office/powerpoint/2010/main" val="2369186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may be more appropriate to allocate the carbon impacts and benefits of WtE-CCS between the multiple co-products. Allocation is commonly applied in LCA, and could be of value for informing decision-making about WtE-CCS. Correct allocation will ensure that the total emissions impact will remain constant, but in national reporting allocation could allow for a more realistic division of carbon impacts between the waste and energy sectors.</a:t>
            </a:r>
          </a:p>
          <a:p>
            <a:r>
              <a:rPr lang="en-GB" dirty="0"/>
              <a:t>A number of allocation methods exist and are discussed in detail in the LCA literature (Baumann and Tillman, 2004). For the purposes of this preliminary analysis, a simple economic allocation has been applied to allocate the impacts between the three co-products of waste treatment, thermal energy and electrical energy. Note that carbon reduction could be considered a fourth product (by means of selling carbon credits), but this has not been considered here. </a:t>
            </a:r>
          </a:p>
          <a:p>
            <a:r>
              <a:rPr lang="en-GB" dirty="0"/>
              <a:t>The estimated revenue for each of the three co-products is based on 2021 data and shown in Table 1. The resulting allocated impacts for each of the co-products are given in Table 2. This shows that CHP WtE-CCS compares favourably with established renewable generation technologies (e.g. wind has a carbon footprint of ~11 g CO2eq/kWh (Dolan and Heath, 2012)) , even when negative emissions from biogenic CO2 capture are not considered. In order to avoid double-counting, the avoided impacts from displacing alternative waste treatment and energy production are not considered, but the avoided impacts of metal recycling have been included. In future work it would be more accurate to include waste metal as a fourth co-product rather than an avoided impact, but this requires reliable estimates of the value of the output material. </a:t>
            </a:r>
          </a:p>
          <a:p>
            <a:endParaRPr lang="en-GB" dirty="0"/>
          </a:p>
        </p:txBody>
      </p:sp>
      <p:sp>
        <p:nvSpPr>
          <p:cNvPr id="4" name="Slide Number Placeholder 3"/>
          <p:cNvSpPr>
            <a:spLocks noGrp="1"/>
          </p:cNvSpPr>
          <p:nvPr>
            <p:ph type="sldNum" sz="quarter" idx="5"/>
          </p:nvPr>
        </p:nvSpPr>
        <p:spPr/>
        <p:txBody>
          <a:bodyPr/>
          <a:lstStyle/>
          <a:p>
            <a:fld id="{A4D1084A-E9BA-4084-9C4B-F8B4F9F5E416}" type="slidenum">
              <a:rPr lang="en-GB" smtClean="0"/>
              <a:t>16</a:t>
            </a:fld>
            <a:endParaRPr lang="en-GB"/>
          </a:p>
        </p:txBody>
      </p:sp>
    </p:spTree>
    <p:extLst>
      <p:ext uri="{BB962C8B-B14F-4D97-AF65-F5344CB8AC3E}">
        <p14:creationId xmlns:p14="http://schemas.microsoft.com/office/powerpoint/2010/main" val="636518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paper and card are removed from feedstock, the climate benefits are less good, even though they have </a:t>
            </a:r>
            <a:r>
              <a:rPr lang="en-GB" baseline="0" dirty="0"/>
              <a:t>higher throughput</a:t>
            </a:r>
          </a:p>
          <a:p>
            <a:endParaRPr lang="en-GB" dirty="0"/>
          </a:p>
          <a:p>
            <a:r>
              <a:rPr lang="en-GB" dirty="0"/>
              <a:t>Impact of increased throughput</a:t>
            </a:r>
            <a:r>
              <a:rPr lang="en-GB" baseline="0" dirty="0"/>
              <a:t> not yet fully discerned</a:t>
            </a:r>
            <a:endParaRPr lang="en-GB" dirty="0"/>
          </a:p>
        </p:txBody>
      </p:sp>
      <p:sp>
        <p:nvSpPr>
          <p:cNvPr id="4" name="Slide Number Placeholder 3"/>
          <p:cNvSpPr>
            <a:spLocks noGrp="1"/>
          </p:cNvSpPr>
          <p:nvPr>
            <p:ph type="sldNum" sz="quarter" idx="10"/>
          </p:nvPr>
        </p:nvSpPr>
        <p:spPr/>
        <p:txBody>
          <a:bodyPr/>
          <a:lstStyle/>
          <a:p>
            <a:fld id="{8D74B4E6-8F2E-4DEC-A221-198FFE3C8E73}" type="slidenum">
              <a:rPr lang="en-GB" smtClean="0"/>
              <a:t>18</a:t>
            </a:fld>
            <a:endParaRPr lang="en-GB" dirty="0"/>
          </a:p>
        </p:txBody>
      </p:sp>
    </p:spTree>
    <p:extLst>
      <p:ext uri="{BB962C8B-B14F-4D97-AF65-F5344CB8AC3E}">
        <p14:creationId xmlns:p14="http://schemas.microsoft.com/office/powerpoint/2010/main" val="1322716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Sensitivity to waste composition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Reducing plastic/wet biogenic content good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Reducing dry biogenic content bad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Herraiz et al. (2023) investigated the sensitivity of the negative emissions found in Struthers et al. (2022) to MSW composition. This found that a 60% decrease in the amount of plastic or wet biogenic (kitchen and garden) waste in the MSW mix would result in slightly higher negative emissions of CHP WtE-CCS (Herraiz et al., 2023). This suggests that it might be preferable to divert these waste streams to reuse or recycling, if possible..</a:t>
            </a:r>
          </a:p>
          <a:p>
            <a:endParaRPr lang="en-GB" dirty="0"/>
          </a:p>
          <a:p>
            <a:endParaRPr lang="en-GB" dirty="0"/>
          </a:p>
          <a:p>
            <a:r>
              <a:rPr lang="en-GB" dirty="0"/>
              <a:t>As mentioned in Section 1, the principles of the circular economy promote the recycling and reuse of materials before incineration with energy recovery (Figure 1). This, however, is based on an implicit assumption that the former is more environmentally sustainable, which may no longer be the case in the context of WtE-CCS being a net negative emissions technology. </a:t>
            </a:r>
          </a:p>
          <a:p>
            <a:r>
              <a:rPr lang="en-GB" dirty="0"/>
              <a:t>Herraiz et al. (2023) investigated the sensitivity of the negative emissions found in Struthers et al. (2022) to MSW composition. This found that a 60% decrease in the amount of plastic or wet biogenic (kitchen and garden) waste in the MSW mix would result in slightly higher negative emissions of CHP WtE-CCS (Herraiz et al., 2023). This suggests that it might be preferable to divert these waste streams to reuse or recycling, if possible..</a:t>
            </a:r>
          </a:p>
          <a:p>
            <a:r>
              <a:rPr lang="en-GB" dirty="0"/>
              <a:t>The results for the sensitivity analysis of dry biogenic waste (paper &amp; card), however, are particularly interesting. It was found that diverting 109 kg of paper and card out of the fuel-waste stream (the “enhanced paper and card recycling” case) reduces biogenic CO2 removal of the CHP WtE-CCS plant by 112 kg CO2/tMSW (Herraiz et al., 2023). This implies that, from an emissions reduction perspective, it might be preferable to send dry biogenic waste to a WtE-CCS plant than to recycle it, in direct conflict with the waste hierarchy.</a:t>
            </a:r>
          </a:p>
          <a:p>
            <a:r>
              <a:rPr lang="en-GB" dirty="0"/>
              <a:t>In order to test this, it is necessary to compare these findings with the avoided emissions of paper and card recycling. There is ongoing debate, however, about the true benefits of paper and card recycling with regards to climate change and it is challenging to identify consensus on the avoided emissions associated with these processes (van Ewijk et al., 2021). For the purposes of this article, the values collated by the Swiss Centre for Life Cycle Inventories are used: the application of the ReCiPe 2016 midpoint, hierarchist method (v1.07) to the ecoinvent v3.8 data on recycling of paper estimates the avoided emissions due to recycling to be due to avoiding softwood pulp production (ReCiPe, 2016, ecoinvent, 2021). Recycling 109 kg of paper and card results in carbon emissions of only  15 kg CO2eq/tMSW, which is significantly less beneficial for mitigating climate change than the 112 kg CO2/tMSW that would have been captured and stored if the same paper and card had passed to the WtE-CCS plant.</a:t>
            </a:r>
          </a:p>
          <a:p>
            <a:r>
              <a:rPr lang="en-GB" dirty="0"/>
              <a:t>This is, however, only a very preliminary assessment, that is limited in its inclusion of the system-wide effects of the relevant cause-effect pathways. These could include aspects such as an induced demand for waste, diversion of constrained resources displacing other existing uses, reliable assessment of the substitution effects from the supply of co-products, and other market-mediated effects. Furthermore, other non-CO2 environmental benefits, such as biodiversity and land use change, are not accounted for.</a:t>
            </a:r>
          </a:p>
          <a:p>
            <a:r>
              <a:rPr lang="en-GB" dirty="0"/>
              <a:t>Alongside a clarification of the definition of negative emissions technologies, there is clearly also a need to clarify the carbon accounting and LCA methodologies to properly account for the impacts and benefits of carbon capture and storage in the waste treatment sector. This could include an expansion of system boundaries to include the removals that occur at the beginning of the product system, the product waste streams, consequential system-wide analysis and more sophisticated analysis of the time-series of emissions and removals.</a:t>
            </a:r>
          </a:p>
          <a:p>
            <a:endParaRPr lang="en-GB" dirty="0"/>
          </a:p>
        </p:txBody>
      </p:sp>
      <p:sp>
        <p:nvSpPr>
          <p:cNvPr id="4" name="Slide Number Placeholder 3"/>
          <p:cNvSpPr>
            <a:spLocks noGrp="1"/>
          </p:cNvSpPr>
          <p:nvPr>
            <p:ph type="sldNum" sz="quarter" idx="5"/>
          </p:nvPr>
        </p:nvSpPr>
        <p:spPr/>
        <p:txBody>
          <a:bodyPr/>
          <a:lstStyle/>
          <a:p>
            <a:fld id="{A4D1084A-E9BA-4084-9C4B-F8B4F9F5E416}" type="slidenum">
              <a:rPr lang="en-GB" smtClean="0"/>
              <a:t>19</a:t>
            </a:fld>
            <a:endParaRPr lang="en-GB"/>
          </a:p>
        </p:txBody>
      </p:sp>
    </p:spTree>
    <p:extLst>
      <p:ext uri="{BB962C8B-B14F-4D97-AF65-F5344CB8AC3E}">
        <p14:creationId xmlns:p14="http://schemas.microsoft.com/office/powerpoint/2010/main" val="45470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Communities produce waste</a:t>
            </a:r>
          </a:p>
          <a:p>
            <a:pPr marL="171450" indent="-171450">
              <a:buFontTx/>
              <a:buChar char="-"/>
            </a:pPr>
            <a:r>
              <a:rPr lang="en-GB" dirty="0"/>
              <a:t>One of primary methods of treating residual waste in Europe</a:t>
            </a:r>
          </a:p>
          <a:p>
            <a:pPr marL="171450" indent="-171450">
              <a:buFontTx/>
              <a:buChar char="-"/>
            </a:pPr>
            <a:r>
              <a:rPr lang="en-GB" dirty="0"/>
              <a:t>Residual is that left behind after diversion for reuse/recycling</a:t>
            </a:r>
          </a:p>
          <a:p>
            <a:pPr marL="171450" indent="-171450">
              <a:buFontTx/>
              <a:buChar char="-"/>
            </a:pPr>
            <a:r>
              <a:rPr lang="en-GB" dirty="0"/>
              <a:t>Legislation diverting from landfill and mandating energy recovery</a:t>
            </a:r>
          </a:p>
          <a:p>
            <a:pPr marL="171450" indent="-171450">
              <a:buFontTx/>
              <a:buChar char="-"/>
            </a:pPr>
            <a:r>
              <a:rPr lang="en-GB" dirty="0"/>
              <a:t>Significant direct emissions</a:t>
            </a:r>
          </a:p>
          <a:p>
            <a:pPr marL="171450" indent="-171450">
              <a:buFontTx/>
              <a:buChar char="-"/>
            </a:pPr>
            <a:r>
              <a:rPr lang="en-GB" dirty="0"/>
              <a:t>700 to 1200 kg CO2eq/tMSW (context – household waste would have generated about 4-7% of total UK emissions in 2018) </a:t>
            </a:r>
          </a:p>
          <a:p>
            <a:pPr marL="171450" indent="-171450">
              <a:buFontTx/>
              <a:buChar char="-"/>
            </a:pPr>
            <a:r>
              <a:rPr lang="en-GB" dirty="0"/>
              <a:t>CCS is possible – both new build and retrofit</a:t>
            </a:r>
          </a:p>
          <a:p>
            <a:pPr marL="171450" indent="-171450">
              <a:buFontTx/>
              <a:buChar char="-"/>
            </a:pPr>
            <a:r>
              <a:rPr lang="en-GB" dirty="0"/>
              <a:t>CCS with no residual emissions is possible (not much more expensive than 90% capture)</a:t>
            </a:r>
          </a:p>
          <a:p>
            <a:pPr marL="171450" indent="-171450">
              <a:buFontTx/>
              <a:buChar char="-"/>
            </a:pPr>
            <a:r>
              <a:rPr lang="en-GB" dirty="0"/>
              <a:t>50-70% of carbon in residual waste is biogenic</a:t>
            </a:r>
          </a:p>
          <a:p>
            <a:pPr marL="171450" indent="-171450">
              <a:buFontTx/>
              <a:buChar char="-"/>
            </a:pPr>
            <a:r>
              <a:rPr lang="en-GB" dirty="0"/>
              <a:t>Form of BECCS – with permanent storage</a:t>
            </a:r>
          </a:p>
          <a:p>
            <a:pPr marL="171450" indent="-171450">
              <a:buFontTx/>
              <a:buChar char="-"/>
            </a:pPr>
            <a:r>
              <a:rPr lang="en-GB" dirty="0"/>
              <a:t>Latest estimate is up to 100 Mt CO2eq/yr in European waste sector</a:t>
            </a:r>
          </a:p>
          <a:p>
            <a:endParaRPr lang="en-GB" dirty="0"/>
          </a:p>
          <a:p>
            <a:endParaRPr lang="en-GB" dirty="0"/>
          </a:p>
          <a:p>
            <a:endParaRPr lang="en-GB" dirty="0"/>
          </a:p>
          <a:p>
            <a:r>
              <a:rPr lang="en-GB" dirty="0"/>
              <a:t>Waste-to-energy (WtE) is rapidly becoming one of the primary methods of treating residual waste in Europe, due to legislation diverting waste from landfills, and mandating the implementation of energy recovery on waste incineration plants (European Union, 2018, Brown et al., 2023). This process, however, still has significant carbon emissions, estimated to be 700 to 1200 kg CO2eq/tMSW (IPCC, 2003). The addition of post-combustion carbon capture and storage (CCS) can completely eliminate all CO2 emissions from the waste incineration process, significantly reducing the climate change impacts, and potentially creating a negative emissions pathway due to the biogenic carbon in the waste feedstock (Su et al., 2023).</a:t>
            </a:r>
          </a:p>
          <a:p>
            <a:r>
              <a:rPr lang="en-GB" dirty="0"/>
              <a:t> A significant proportion (50-70%) of the carbon in residual waste (waste that remains after separation for re-use and recycling) is of biogenic origin (Herraiz et al., 2023). Traditional waste treatment processes, including landfill and WtE, release this biogenic carbon back into the atmosphere in the form of methane or carbon dioxide. WtE-CCS, like other types of bioenergy with carbon capture and storage (BECCS), will capture and permanently store it. Existing studies suggest that significant carbon dioxide removal can be achieved, with an estimated potential removal of 30 to 100 Mt CO2eq/yr in the European waste sector (Muslemani et al., 2023). </a:t>
            </a:r>
          </a:p>
          <a:p>
            <a:endParaRPr lang="en-GB" dirty="0"/>
          </a:p>
        </p:txBody>
      </p:sp>
      <p:sp>
        <p:nvSpPr>
          <p:cNvPr id="4" name="Slide Number Placeholder 3"/>
          <p:cNvSpPr>
            <a:spLocks noGrp="1"/>
          </p:cNvSpPr>
          <p:nvPr>
            <p:ph type="sldNum" sz="quarter" idx="5"/>
          </p:nvPr>
        </p:nvSpPr>
        <p:spPr/>
        <p:txBody>
          <a:bodyPr/>
          <a:lstStyle/>
          <a:p>
            <a:fld id="{A4D1084A-E9BA-4084-9C4B-F8B4F9F5E416}" type="slidenum">
              <a:rPr lang="en-GB" smtClean="0"/>
              <a:t>3</a:t>
            </a:fld>
            <a:endParaRPr lang="en-GB"/>
          </a:p>
        </p:txBody>
      </p:sp>
    </p:spTree>
    <p:extLst>
      <p:ext uri="{BB962C8B-B14F-4D97-AF65-F5344CB8AC3E}">
        <p14:creationId xmlns:p14="http://schemas.microsoft.com/office/powerpoint/2010/main" val="362143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WtE last resort before landfill for waste</a:t>
            </a:r>
          </a:p>
          <a:p>
            <a:pPr marL="171450" indent="-171450">
              <a:buFontTx/>
              <a:buChar char="-"/>
            </a:pPr>
            <a:r>
              <a:rPr lang="en-GB" dirty="0"/>
              <a:t>with circular economy principles aiming to minimise the amount of material reaching this stage</a:t>
            </a:r>
          </a:p>
          <a:p>
            <a:pPr marL="171450" indent="-171450">
              <a:buFontTx/>
              <a:buChar char="-"/>
            </a:pPr>
            <a:r>
              <a:rPr lang="en-GB" dirty="0"/>
              <a:t>If the addition of CCS to WtE plants results in a greater reduction in atmospheric CO2 concentrations than material reuse and recycling, should this still be the case? </a:t>
            </a:r>
          </a:p>
          <a:p>
            <a:pPr marL="171450" indent="-171450">
              <a:buFontTx/>
              <a:buChar char="-"/>
            </a:pPr>
            <a:r>
              <a:rPr lang="en-GB" dirty="0"/>
              <a:t>A key driver for the circular economy is environmental sustainability</a:t>
            </a:r>
          </a:p>
          <a:p>
            <a:pPr marL="171450" indent="-171450">
              <a:buFontTx/>
              <a:buChar char="-"/>
            </a:pPr>
            <a:r>
              <a:rPr lang="en-GB" dirty="0"/>
              <a:t>By adding CCS to WtE, all 4 aspects of the carbon hierarchy are met</a:t>
            </a:r>
          </a:p>
          <a:p>
            <a:pPr marL="628650" lvl="1" indent="-171450">
              <a:buFontTx/>
              <a:buChar char="-"/>
            </a:pPr>
            <a:r>
              <a:rPr lang="en-GB" dirty="0"/>
              <a:t>AVOIDs CO</a:t>
            </a:r>
            <a:r>
              <a:rPr lang="en-GB" baseline="-25000" dirty="0"/>
              <a:t>2</a:t>
            </a:r>
            <a:r>
              <a:rPr lang="en-GB" dirty="0"/>
              <a:t> emissions from other energy generation technologies</a:t>
            </a:r>
          </a:p>
          <a:p>
            <a:pPr marL="628650" lvl="1" indent="-171450">
              <a:buFontTx/>
              <a:buChar char="-"/>
            </a:pPr>
            <a:r>
              <a:rPr lang="en-GB" dirty="0"/>
              <a:t>REDUCEs Fossil CO</a:t>
            </a:r>
            <a:r>
              <a:rPr lang="en-GB" baseline="-25000" dirty="0"/>
              <a:t>2</a:t>
            </a:r>
            <a:r>
              <a:rPr lang="en-GB" dirty="0"/>
              <a:t> emissions from waste treatment</a:t>
            </a:r>
          </a:p>
          <a:p>
            <a:pPr marL="628650" lvl="1" indent="-171450">
              <a:buFontTx/>
              <a:buChar char="-"/>
            </a:pPr>
            <a:r>
              <a:rPr lang="en-GB" dirty="0"/>
              <a:t>CAPTURE &amp; STOREs CO</a:t>
            </a:r>
            <a:r>
              <a:rPr lang="en-GB" baseline="-25000" dirty="0"/>
              <a:t>2</a:t>
            </a:r>
            <a:r>
              <a:rPr lang="en-GB" dirty="0"/>
              <a:t> that is still emitted from combustion of fossil-based wastes</a:t>
            </a:r>
          </a:p>
          <a:p>
            <a:pPr marL="628650" lvl="1" indent="-171450">
              <a:buFontTx/>
              <a:buChar char="-"/>
            </a:pPr>
            <a:r>
              <a:rPr lang="en-GB" dirty="0"/>
              <a:t>REMOVEs CO</a:t>
            </a:r>
            <a:r>
              <a:rPr lang="en-GB" baseline="-25000" dirty="0"/>
              <a:t>2</a:t>
            </a:r>
            <a:r>
              <a:rPr lang="en-GB" dirty="0"/>
              <a:t> from the atmosphere by permanently locking away CO</a:t>
            </a:r>
            <a:r>
              <a:rPr lang="en-GB" baseline="-25000" dirty="0"/>
              <a:t>2</a:t>
            </a:r>
            <a:r>
              <a:rPr lang="en-GB" dirty="0"/>
              <a:t> that was previously absorbed by biogenic waste</a:t>
            </a:r>
          </a:p>
          <a:p>
            <a:pPr marL="171450" indent="-171450">
              <a:buFontTx/>
              <a:buChar char="-"/>
            </a:pPr>
            <a:r>
              <a:rPr lang="en-GB" dirty="0"/>
              <a:t>Conflict between circular economy policies, which aim to minimize waste and promote recycling, and climate policies, which seek to maximize negative emissions to achieve Net Zero</a:t>
            </a:r>
          </a:p>
          <a:p>
            <a:pPr marL="171450" indent="-171450">
              <a:buFontTx/>
              <a:buChar char="-"/>
            </a:pPr>
            <a:endParaRPr lang="en-GB" dirty="0"/>
          </a:p>
          <a:p>
            <a:r>
              <a:rPr lang="en-GB" dirty="0"/>
              <a:t>Waste-to-energy is, however, considered only one step above landfill as a waste treatment option (Figure 1), with circular economy principles aiming to minimise the amount of material reaching this stage. If the addition of CCS to WtE plants results in a greater reduction in atmospheric CO2 concentrations than material reuse and recycling, should this still be the case? </a:t>
            </a:r>
          </a:p>
          <a:p>
            <a:r>
              <a:rPr lang="en-GB" dirty="0"/>
              <a:t>While the principles of the circular economy are intended to minimise material consumption and waste production, a key driver for this is environmental sustainability. Initial results from analyses considering a range of different waste compositions suggest that the diversion of dry biogenic waste away from WtE-CCS plants to recycling may actually have a higher carbon impact (Herraiz et al., 2023). If these results are correct, there is a potential conflict between circular economy policies, which aim to minimize waste and promote recycling, and climate policies, which seek to maximize negative emissions to achieve Net Zero.</a:t>
            </a:r>
          </a:p>
          <a:p>
            <a:endParaRPr lang="en-GB" dirty="0"/>
          </a:p>
          <a:p>
            <a:r>
              <a:rPr lang="en-GB" dirty="0"/>
              <a:t>Waste hierarchy</a:t>
            </a:r>
          </a:p>
          <a:p>
            <a:pPr lvl="0"/>
            <a:r>
              <a:rPr lang="en-GB" sz="2400" b="1" dirty="0">
                <a:solidFill>
                  <a:schemeClr val="bg1"/>
                </a:solidFill>
              </a:rPr>
              <a:t>REDUCE</a:t>
            </a:r>
          </a:p>
          <a:p>
            <a:pPr lvl="1" algn="l">
              <a:buFont typeface="Wingdings" panose="05000000000000000000" pitchFamily="2" charset="2"/>
              <a:buChar char="Ø"/>
            </a:pPr>
            <a:r>
              <a:rPr lang="en-GB" sz="1400" dirty="0"/>
              <a:t> Decreasing quantity of waste produced</a:t>
            </a:r>
          </a:p>
          <a:p>
            <a:pPr lvl="0"/>
            <a:r>
              <a:rPr lang="en-GB" sz="2400" b="1" dirty="0"/>
              <a:t>REUSE</a:t>
            </a:r>
          </a:p>
          <a:p>
            <a:pPr lvl="1">
              <a:buFont typeface="Wingdings" panose="05000000000000000000" pitchFamily="2" charset="2"/>
              <a:buChar char="Ø"/>
            </a:pPr>
            <a:r>
              <a:rPr lang="en-GB" sz="1400" dirty="0"/>
              <a:t> Use materials repeatedly</a:t>
            </a:r>
          </a:p>
          <a:p>
            <a:pPr lvl="0"/>
            <a:r>
              <a:rPr lang="en-GB" sz="2000" b="1" dirty="0"/>
              <a:t>RECYCLE</a:t>
            </a:r>
          </a:p>
          <a:p>
            <a:pPr lvl="1">
              <a:buFont typeface="Wingdings" panose="05000000000000000000" pitchFamily="2" charset="2"/>
              <a:buChar char="Ø"/>
            </a:pPr>
            <a:r>
              <a:rPr lang="en-GB" sz="1400" dirty="0"/>
              <a:t> Use materials to make new products</a:t>
            </a:r>
          </a:p>
          <a:p>
            <a:pPr lvl="0"/>
            <a:r>
              <a:rPr lang="en-GB" sz="1800" b="1" dirty="0"/>
              <a:t>RECOVER</a:t>
            </a:r>
          </a:p>
          <a:p>
            <a:pPr lvl="1">
              <a:buFont typeface="Wingdings" panose="05000000000000000000" pitchFamily="2" charset="2"/>
              <a:buChar char="Ø"/>
            </a:pPr>
            <a:r>
              <a:rPr lang="en-GB" sz="1400" dirty="0"/>
              <a:t> Anaerobic digestion, </a:t>
            </a:r>
            <a:r>
              <a:rPr lang="en-GB" sz="1400" b="1" dirty="0">
                <a:solidFill>
                  <a:schemeClr val="accent3"/>
                </a:solidFill>
              </a:rPr>
              <a:t>incineration with energy recovery</a:t>
            </a:r>
            <a:r>
              <a:rPr lang="en-GB" sz="1400" dirty="0"/>
              <a:t>, etc.</a:t>
            </a:r>
          </a:p>
          <a:p>
            <a:pPr lvl="0"/>
            <a:r>
              <a:rPr lang="en-GB" sz="1400" b="1" dirty="0"/>
              <a:t>DISPOSE</a:t>
            </a:r>
          </a:p>
          <a:p>
            <a:pPr lvl="1">
              <a:buFont typeface="Wingdings" panose="05000000000000000000" pitchFamily="2" charset="2"/>
              <a:buChar char="Ø"/>
            </a:pPr>
            <a:r>
              <a:rPr lang="en-GB" sz="1400" dirty="0"/>
              <a:t> Landfill or incineration (without energy recovery)</a:t>
            </a:r>
          </a:p>
          <a:p>
            <a:endParaRPr lang="en-GB" dirty="0"/>
          </a:p>
          <a:p>
            <a:endParaRPr lang="en-GB" dirty="0"/>
          </a:p>
          <a:p>
            <a:r>
              <a:rPr lang="en-GB" dirty="0"/>
              <a:t>Carbon hierarchy</a:t>
            </a:r>
          </a:p>
          <a:p>
            <a:pPr lvl="0"/>
            <a:r>
              <a:rPr lang="en-GB" sz="2400" b="1" dirty="0"/>
              <a:t>AVOID</a:t>
            </a:r>
          </a:p>
          <a:p>
            <a:pPr lvl="1" algn="l">
              <a:buFontTx/>
              <a:buChar char="—"/>
            </a:pPr>
            <a:r>
              <a:rPr lang="en-GB" sz="1600" dirty="0"/>
              <a:t> activities that emit GHG</a:t>
            </a:r>
          </a:p>
          <a:p>
            <a:pPr lvl="0"/>
            <a:r>
              <a:rPr lang="en-GB" sz="2400" b="1" dirty="0"/>
              <a:t>REDUCE</a:t>
            </a:r>
          </a:p>
          <a:p>
            <a:pPr lvl="1">
              <a:buFontTx/>
              <a:buChar char="—"/>
            </a:pPr>
            <a:r>
              <a:rPr lang="en-GB" sz="1600" dirty="0"/>
              <a:t> GHG emissions from remaining activities</a:t>
            </a:r>
          </a:p>
          <a:p>
            <a:pPr lvl="0"/>
            <a:r>
              <a:rPr lang="en-GB" sz="2000" b="1" dirty="0"/>
              <a:t>CAPTURE &amp; STORE</a:t>
            </a:r>
          </a:p>
          <a:p>
            <a:pPr lvl="1">
              <a:buFontTx/>
              <a:buChar char="—"/>
            </a:pPr>
            <a:r>
              <a:rPr lang="en-GB" sz="1600" dirty="0"/>
              <a:t> CO</a:t>
            </a:r>
            <a:r>
              <a:rPr lang="en-GB" sz="1600" baseline="-25000" dirty="0"/>
              <a:t>2</a:t>
            </a:r>
            <a:r>
              <a:rPr lang="en-GB" sz="1600" dirty="0"/>
              <a:t> that is still emitted</a:t>
            </a:r>
          </a:p>
          <a:p>
            <a:pPr lvl="0"/>
            <a:r>
              <a:rPr lang="en-GB" sz="1800" b="1" dirty="0"/>
              <a:t>REMOVE</a:t>
            </a:r>
          </a:p>
          <a:p>
            <a:pPr lvl="1"/>
            <a:r>
              <a:rPr lang="en-GB" sz="1600" dirty="0"/>
              <a:t> CO</a:t>
            </a:r>
            <a:r>
              <a:rPr lang="en-GB" sz="1600" baseline="-25000" dirty="0"/>
              <a:t>2</a:t>
            </a:r>
            <a:r>
              <a:rPr lang="en-GB" sz="1600" dirty="0"/>
              <a:t> from the atmosphere</a:t>
            </a:r>
            <a:endParaRPr lang="en-GB" dirty="0"/>
          </a:p>
          <a:p>
            <a:endParaRPr lang="en-GB" dirty="0"/>
          </a:p>
          <a:p>
            <a:endParaRPr lang="en-GB" dirty="0"/>
          </a:p>
          <a:p>
            <a:endParaRPr lang="en-GB" dirty="0"/>
          </a:p>
          <a:p>
            <a:r>
              <a:rPr lang="en-GB" dirty="0"/>
              <a:t>WtE with CCS:</a:t>
            </a:r>
            <a:br>
              <a:rPr lang="en-GB" dirty="0"/>
            </a:br>
            <a:br>
              <a:rPr lang="en-GB" dirty="0"/>
            </a:br>
            <a:r>
              <a:rPr lang="en-GB" dirty="0"/>
              <a:t>AVOIDs CO</a:t>
            </a:r>
            <a:r>
              <a:rPr lang="en-GB" baseline="-25000" dirty="0"/>
              <a:t>2</a:t>
            </a:r>
            <a:r>
              <a:rPr lang="en-GB" dirty="0"/>
              <a:t> emissions from other energy generation technologies</a:t>
            </a:r>
            <a:br>
              <a:rPr lang="en-GB" dirty="0"/>
            </a:br>
            <a:br>
              <a:rPr lang="en-GB" dirty="0"/>
            </a:br>
            <a:r>
              <a:rPr lang="en-GB" dirty="0"/>
              <a:t>REDUCEs Fossil CO</a:t>
            </a:r>
            <a:r>
              <a:rPr lang="en-GB" baseline="-25000" dirty="0"/>
              <a:t>2</a:t>
            </a:r>
            <a:r>
              <a:rPr lang="en-GB" dirty="0"/>
              <a:t> emissions from waste treatment</a:t>
            </a:r>
            <a:br>
              <a:rPr lang="en-GB" dirty="0"/>
            </a:br>
            <a:br>
              <a:rPr lang="en-GB" dirty="0"/>
            </a:br>
            <a:r>
              <a:rPr lang="en-GB" dirty="0"/>
              <a:t>CAPTURE &amp; STOREs CO</a:t>
            </a:r>
            <a:r>
              <a:rPr lang="en-GB" baseline="-25000" dirty="0"/>
              <a:t>2</a:t>
            </a:r>
            <a:r>
              <a:rPr lang="en-GB" dirty="0"/>
              <a:t> that is still emitted from combustion of fossil-based wastes</a:t>
            </a:r>
            <a:br>
              <a:rPr lang="en-GB" dirty="0"/>
            </a:br>
            <a:br>
              <a:rPr lang="en-GB" dirty="0"/>
            </a:br>
            <a:r>
              <a:rPr lang="en-GB" dirty="0"/>
              <a:t>REMOVEs CO</a:t>
            </a:r>
            <a:r>
              <a:rPr lang="en-GB" baseline="-25000" dirty="0"/>
              <a:t>2</a:t>
            </a:r>
            <a:r>
              <a:rPr lang="en-GB" dirty="0"/>
              <a:t> from the atmosphere by locking away CO</a:t>
            </a:r>
            <a:r>
              <a:rPr lang="en-GB" baseline="-25000" dirty="0"/>
              <a:t>2</a:t>
            </a:r>
            <a:r>
              <a:rPr lang="en-GB" dirty="0"/>
              <a:t> that was previously absorbed by biogenic waste</a:t>
            </a:r>
          </a:p>
        </p:txBody>
      </p:sp>
      <p:sp>
        <p:nvSpPr>
          <p:cNvPr id="4" name="Slide Number Placeholder 3"/>
          <p:cNvSpPr>
            <a:spLocks noGrp="1"/>
          </p:cNvSpPr>
          <p:nvPr>
            <p:ph type="sldNum" sz="quarter" idx="5"/>
          </p:nvPr>
        </p:nvSpPr>
        <p:spPr/>
        <p:txBody>
          <a:bodyPr/>
          <a:lstStyle/>
          <a:p>
            <a:fld id="{A4D1084A-E9BA-4084-9C4B-F8B4F9F5E416}" type="slidenum">
              <a:rPr lang="en-GB" smtClean="0"/>
              <a:t>4</a:t>
            </a:fld>
            <a:endParaRPr lang="en-GB"/>
          </a:p>
        </p:txBody>
      </p:sp>
    </p:spTree>
    <p:extLst>
      <p:ext uri="{BB962C8B-B14F-4D97-AF65-F5344CB8AC3E}">
        <p14:creationId xmlns:p14="http://schemas.microsoft.com/office/powerpoint/2010/main" val="3775823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we answer:</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dirty="0"/>
              <a:t>Is WtE with CCS really better than recycling for dry biogenic waste?</a:t>
            </a:r>
          </a:p>
          <a:p>
            <a:pPr marL="628650" lvl="1" indent="-171450">
              <a:buFont typeface="Courier New" panose="02070309020205020404" pitchFamily="49" charset="0"/>
              <a:buChar char="o"/>
            </a:pPr>
            <a:r>
              <a:rPr lang="en-GB" dirty="0"/>
              <a:t>What is the existing status of carbon emissions analysis of WtE with CCS?</a:t>
            </a:r>
          </a:p>
          <a:p>
            <a:pPr marL="628650" lvl="1" indent="-171450">
              <a:buFont typeface="Courier New" panose="02070309020205020404" pitchFamily="49" charset="0"/>
              <a:buChar char="o"/>
            </a:pPr>
            <a:r>
              <a:rPr lang="en-GB" dirty="0"/>
              <a:t>What are the limitations of these in answering the above question?</a:t>
            </a:r>
          </a:p>
          <a:p>
            <a:pPr marL="171450" indent="-171450">
              <a:buFont typeface="Courier New" panose="02070309020205020404" pitchFamily="49" charset="0"/>
              <a:buChar char="o"/>
            </a:pPr>
            <a:r>
              <a:rPr lang="en-GB" dirty="0"/>
              <a:t>Is WtE with CCS a NET (Negative Emissions Technology)?</a:t>
            </a:r>
          </a:p>
          <a:p>
            <a:pPr marL="628650" lvl="1" indent="-171450">
              <a:buFont typeface="Courier New" panose="02070309020205020404" pitchFamily="49" charset="0"/>
              <a:buChar char="o"/>
            </a:pPr>
            <a:r>
              <a:rPr lang="en-GB" dirty="0"/>
              <a:t>An issue of language?</a:t>
            </a:r>
          </a:p>
          <a:p>
            <a:pPr marL="628650" lvl="1" indent="-171450">
              <a:buFont typeface="Courier New" panose="02070309020205020404" pitchFamily="49" charset="0"/>
              <a:buChar char="o"/>
            </a:pPr>
            <a:r>
              <a:rPr lang="en-GB" dirty="0"/>
              <a:t>The only known waste treatment method that prevents the majority of biogenic carbon from returning to the atmosphere over geological timescales.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dirty="0"/>
              <a:t>Only considering incineration with energy recovery</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dirty="0"/>
              <a:t>Methods can be extended to other types of WtE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THE PURPOSES OF THIS PRESENTATION WE ARE CONSIDERING ONLY THE INCINERATION OF RESIDUAL WASTE WITH ENERGY RECOVERY. OTHER WASTE TO ENERGY PROCESSES ARE AVAILABLE.</a:t>
            </a:r>
          </a:p>
          <a:p>
            <a:endParaRPr lang="en-GB" dirty="0"/>
          </a:p>
          <a:p>
            <a:endParaRPr lang="en-GB" dirty="0"/>
          </a:p>
          <a:p>
            <a:endParaRPr lang="en-GB" dirty="0"/>
          </a:p>
          <a:p>
            <a:r>
              <a:rPr lang="en-GB" dirty="0"/>
              <a:t>A comprehensive analysis comparing the relative environmental merits of WtE-CCS and recycling for dry biogenic waste has not yet been carried out to test this conclusion. Furthermore, the existing analyses are limited in scope, considering only the direct emissions and assumed avoided impacts of the waste treatment process within the boundaries of attributional life cycle assessment (</a:t>
            </a:r>
            <a:r>
              <a:rPr lang="en-GB" dirty="0" err="1"/>
              <a:t>Bisinella</a:t>
            </a:r>
            <a:r>
              <a:rPr lang="en-GB" dirty="0"/>
              <a:t> et al., 2021, </a:t>
            </a:r>
            <a:r>
              <a:rPr lang="en-GB" dirty="0" err="1"/>
              <a:t>Bisinella</a:t>
            </a:r>
            <a:r>
              <a:rPr lang="en-GB" dirty="0"/>
              <a:t> et al., 2022, Pour et al., 2018, Struthers et al., 2022, Herraiz et al., 2023). The conventional methodologies applied in these studies are unable to account for the system-wide change in impacts caused by waste management interventions, and related cause-effect pathways, such as the displacement of existing uses through diversion of constrained resources.</a:t>
            </a:r>
          </a:p>
          <a:p>
            <a:r>
              <a:rPr lang="en-GB" dirty="0"/>
              <a:t>Furthermore, there is an ongoing debate whether WtE-CCS is a true carbon removal technology or not; it may not qualify as a NET (Negative Emission Technology) due to an assumption that the removals would have occurred anyway, as the production of the biogenic material is independent of the waste treatment process. This debate over the language used to describe atmospheric emissions reductions could divert attention away from the potential benefits of this technology, and merits clarification. The conversion of waste to energy with geological CO2 storage is the only known waste treatment method that can prevent the majority of biogenic carbon from returning to the atmosphere over geological timescales. It typically includes conversion of waste to electricity and/or heat in Waste to Energy plants, but could be extended to the production of zero-carbon fuels from waste.</a:t>
            </a:r>
          </a:p>
          <a:p>
            <a:r>
              <a:rPr lang="en-GB" dirty="0"/>
              <a:t>There is an urgent need to identify the most cost-effective and rapid routes to reducing carbon emissions and atmospheric carbon concentrations. In order to improve confidence in negative emissions processes like WtE-CCS, the uncertainty about the analytical methods and the clarity of the language applied to describe them must be addressed. More comprehensive and integrated approaches are required to understand the implication of WtE-CCS for carbon emissions and removals, and to allow analysts, investors and policy makers to have confidence in the conclusions about the position of this technology in the pathways to Net Zero.</a:t>
            </a:r>
          </a:p>
          <a:p>
            <a:r>
              <a:rPr lang="en-GB" dirty="0"/>
              <a:t>The overall aim of this paper is, therefore, to review how well the carbon benefits of waste-to-energy with carbon capture and storage are understood in the context of the whole circular economy, and discuss what methodological developments are needed to reliably evaluate any trade-offs between Net Zero and Circular Economy targets.</a:t>
            </a:r>
          </a:p>
          <a:p>
            <a:endParaRPr lang="en-GB" dirty="0"/>
          </a:p>
        </p:txBody>
      </p:sp>
      <p:sp>
        <p:nvSpPr>
          <p:cNvPr id="4" name="Slide Number Placeholder 3"/>
          <p:cNvSpPr>
            <a:spLocks noGrp="1"/>
          </p:cNvSpPr>
          <p:nvPr>
            <p:ph type="sldNum" sz="quarter" idx="5"/>
          </p:nvPr>
        </p:nvSpPr>
        <p:spPr/>
        <p:txBody>
          <a:bodyPr/>
          <a:lstStyle/>
          <a:p>
            <a:fld id="{A4D1084A-E9BA-4084-9C4B-F8B4F9F5E416}" type="slidenum">
              <a:rPr lang="en-GB" smtClean="0"/>
              <a:t>5</a:t>
            </a:fld>
            <a:endParaRPr lang="en-GB"/>
          </a:p>
        </p:txBody>
      </p:sp>
    </p:spTree>
    <p:extLst>
      <p:ext uri="{BB962C8B-B14F-4D97-AF65-F5344CB8AC3E}">
        <p14:creationId xmlns:p14="http://schemas.microsoft.com/office/powerpoint/2010/main" val="884448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GHG of WtE-CCS found to be net-negative</a:t>
            </a:r>
          </a:p>
          <a:p>
            <a:pPr marL="171450" indent="-171450">
              <a:buFontTx/>
              <a:buChar char="-"/>
            </a:pPr>
            <a:r>
              <a:rPr lang="en-GB" dirty="0"/>
              <a:t>Combine:</a:t>
            </a:r>
          </a:p>
          <a:p>
            <a:pPr marL="628650" lvl="1" indent="-171450">
              <a:buFontTx/>
              <a:buChar char="-"/>
            </a:pPr>
            <a:r>
              <a:rPr lang="en-GB" dirty="0"/>
              <a:t>Avoided emissions from substituting</a:t>
            </a:r>
          </a:p>
          <a:p>
            <a:pPr marL="628650" lvl="1" indent="-171450">
              <a:buFontTx/>
              <a:buChar char="-"/>
            </a:pPr>
            <a:r>
              <a:rPr lang="en-GB" dirty="0"/>
              <a:t>Negative emissions from biogenic CCS</a:t>
            </a:r>
          </a:p>
          <a:p>
            <a:pPr marL="171450" lvl="0" indent="-171450">
              <a:buFontTx/>
              <a:buChar char="-"/>
            </a:pPr>
            <a:r>
              <a:rPr lang="en-GB" dirty="0"/>
              <a:t>Both have negative flows</a:t>
            </a:r>
          </a:p>
          <a:p>
            <a:pPr marL="171450" lvl="0" indent="-171450">
              <a:buFontTx/>
              <a:buChar char="-"/>
            </a:pPr>
            <a:r>
              <a:rPr lang="en-GB" dirty="0"/>
              <a:t>Measurable physical removal is fundamentally different</a:t>
            </a:r>
          </a:p>
          <a:p>
            <a:pPr marL="171450" lvl="0" indent="-171450">
              <a:buFontTx/>
              <a:buChar char="-"/>
            </a:pPr>
            <a:r>
              <a:rPr lang="en-GB" dirty="0"/>
              <a:t>Understand key flows</a:t>
            </a:r>
          </a:p>
          <a:p>
            <a:endParaRPr lang="en-GB" dirty="0"/>
          </a:p>
          <a:p>
            <a:endParaRPr lang="en-GB" dirty="0"/>
          </a:p>
          <a:p>
            <a:r>
              <a:rPr lang="en-GB" dirty="0"/>
              <a:t>In order to evaluate the negative emissions attributable to WtE-CCS, it is therefore important to understand the positive, negative, and neutral flows of GHGs within the WtE-CCS system. These can be classed as follows: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Net direct emissions from MSW incineration (positive flow): This includes all GHGs released in the flue gases after air pollution control and the carbon capture process, characterised according to radiative forcing in units of kg CO2eq. Note that biogenic CO2 emitted to the atmosphere is typically given a characterisation factor of 0 kg CO2eq/kg, so is a neutral flow (ReCiPe, 2016). The direct emissions-reduction due to capture and long-life/permanent storage in geological formations of CO2 of fossil origin is directly accounted for within this metric, in reducing the GHG content of the flue gases. </a:t>
            </a:r>
          </a:p>
          <a:p>
            <a:pPr marL="171450" indent="-171450">
              <a:buFont typeface="Arial" panose="020B0604020202020204" pitchFamily="34" charset="0"/>
              <a:buChar char="•"/>
            </a:pPr>
            <a:r>
              <a:rPr lang="en-GB" dirty="0"/>
              <a:t>•	Net direct emissions from CCS (positive flow): This includes all GHGs released in the CCS process (typically amine and degradation products like ammonia), and leakage of CO2 during transportation and storage.</a:t>
            </a:r>
          </a:p>
          <a:p>
            <a:pPr marL="171450" indent="-171450">
              <a:buFont typeface="Arial" panose="020B0604020202020204" pitchFamily="34" charset="0"/>
              <a:buChar char="•"/>
            </a:pPr>
            <a:r>
              <a:rPr lang="en-GB" dirty="0"/>
              <a:t>•	Net indirect emissions from WtE-CCS (positive flow): All GHG emissions associated with the life cycle of the WtE and CCS infrastructure, and the materials consumed during operation. </a:t>
            </a:r>
          </a:p>
          <a:p>
            <a:pPr marL="171450" indent="-171450">
              <a:buFont typeface="Arial" panose="020B0604020202020204" pitchFamily="34" charset="0"/>
              <a:buChar char="•"/>
            </a:pPr>
            <a:r>
              <a:rPr lang="en-GB" dirty="0"/>
              <a:t>•	Avoided emissions from co-products/processes (negative flow): This is the estimated reduction in emissions due to the displacement or substitution of other processes by conventional means, such as energy generation, primary metal production or waste treatment. This is highly subjective and difficult to test; for example, it is unclear which type of electricity generation reduces its output as a result of electricity exported from a WtE plant, and thus the corresponding emissions intensity of this displaced generation. It is not typically calculated as part of an attributional LCA, but is often considered in the analysis of the results in evaluating the significance of the findings. This has been included in several published LCA studies of WtE-CCS (Struthers et al., 2022, </a:t>
            </a:r>
            <a:r>
              <a:rPr lang="en-GB" dirty="0" err="1"/>
              <a:t>Bisinella</a:t>
            </a:r>
            <a:r>
              <a:rPr lang="en-GB" dirty="0"/>
              <a:t> et al., 2021, </a:t>
            </a:r>
            <a:r>
              <a:rPr lang="en-GB" dirty="0" err="1"/>
              <a:t>Bisinella</a:t>
            </a:r>
            <a:r>
              <a:rPr lang="en-GB" dirty="0"/>
              <a:t> et al., 2022, Pour et al., 2018).</a:t>
            </a:r>
          </a:p>
          <a:p>
            <a:pPr marL="171450" indent="-171450">
              <a:buFont typeface="Arial" panose="020B0604020202020204" pitchFamily="34" charset="0"/>
              <a:buChar char="•"/>
            </a:pPr>
            <a:r>
              <a:rPr lang="en-GB" dirty="0"/>
              <a:t>•	Negative emissions from biogenic CCS (negative flow): The capture and permanent storage of CO2 from incineration of biogenic materials in the MSW feedstock. </a:t>
            </a:r>
          </a:p>
          <a:p>
            <a:endParaRPr lang="en-GB" dirty="0"/>
          </a:p>
          <a:p>
            <a:r>
              <a:rPr lang="en-GB" dirty="0"/>
              <a:t>A number of studies have examined the GHG emissions of WtE-CCS technologies and have found them to be net-negative, resulting in the assertion that WtE-CCS is a NET (</a:t>
            </a:r>
            <a:r>
              <a:rPr lang="en-GB" dirty="0" err="1"/>
              <a:t>Bisinella</a:t>
            </a:r>
            <a:r>
              <a:rPr lang="en-GB" dirty="0"/>
              <a:t> et al., 2021, </a:t>
            </a:r>
            <a:r>
              <a:rPr lang="en-GB" dirty="0" err="1"/>
              <a:t>Bisinella</a:t>
            </a:r>
            <a:r>
              <a:rPr lang="en-GB" dirty="0"/>
              <a:t> et al., 2022, Pour et al., 2018, Struthers et al., 2022). When calculating the net GHG emissions of a technology through LCA, however, both the ‘avoided emissions’ from substituting alternative processes (such as displacing energy production through combustion of fossil fuels) and the true ‘negative emissions’ are often aggregated, which can easily cause misinterpretation (Allen et al., 2020, Forster et al., 2021). Although calculations for avoided emissions result in negative numbers, they are distinct from the measurable physical removal of greenhouse gases from the atmosphere (</a:t>
            </a:r>
            <a:r>
              <a:rPr lang="en-GB" dirty="0" err="1"/>
              <a:t>Tanzer</a:t>
            </a:r>
            <a:r>
              <a:rPr lang="en-GB" dirty="0"/>
              <a:t> and Ramírez, 2019).</a:t>
            </a:r>
          </a:p>
          <a:p>
            <a:r>
              <a:rPr lang="en-GB" dirty="0"/>
              <a:t>In order to evaluate the negative emissions attributable to WtE-CCS, it is therefore important to understand the positive, negative, and neutral flows of GHGs within the WtE-CCS system. These can be classed as follows:</a:t>
            </a:r>
          </a:p>
          <a:p>
            <a:endParaRPr lang="en-GB" dirty="0"/>
          </a:p>
        </p:txBody>
      </p:sp>
      <p:sp>
        <p:nvSpPr>
          <p:cNvPr id="4" name="Slide Number Placeholder 3"/>
          <p:cNvSpPr>
            <a:spLocks noGrp="1"/>
          </p:cNvSpPr>
          <p:nvPr>
            <p:ph type="sldNum" sz="quarter" idx="5"/>
          </p:nvPr>
        </p:nvSpPr>
        <p:spPr/>
        <p:txBody>
          <a:bodyPr/>
          <a:lstStyle/>
          <a:p>
            <a:fld id="{A4D1084A-E9BA-4084-9C4B-F8B4F9F5E416}" type="slidenum">
              <a:rPr lang="en-GB" smtClean="0"/>
              <a:t>6</a:t>
            </a:fld>
            <a:endParaRPr lang="en-GB"/>
          </a:p>
        </p:txBody>
      </p:sp>
    </p:spTree>
    <p:extLst>
      <p:ext uri="{BB962C8B-B14F-4D97-AF65-F5344CB8AC3E}">
        <p14:creationId xmlns:p14="http://schemas.microsoft.com/office/powerpoint/2010/main" val="3633460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NET – remove and permanently store from atmosphere</a:t>
            </a:r>
          </a:p>
          <a:p>
            <a:pPr marL="171450" indent="-171450">
              <a:buFont typeface="Arial" panose="020B0604020202020204" pitchFamily="34" charset="0"/>
              <a:buChar char="•"/>
            </a:pPr>
            <a:r>
              <a:rPr lang="en-GB" dirty="0"/>
              <a:t>Does biogenic CCS meet this definition of removal?</a:t>
            </a:r>
          </a:p>
          <a:p>
            <a:pPr marL="171450" indent="-171450">
              <a:buFont typeface="Arial" panose="020B0604020202020204" pitchFamily="34" charset="0"/>
              <a:buChar char="•"/>
            </a:pPr>
            <a:r>
              <a:rPr lang="en-GB" dirty="0"/>
              <a:t>Removal is defined as from atmosphere</a:t>
            </a:r>
          </a:p>
          <a:p>
            <a:pPr marL="171450" indent="-171450">
              <a:buFont typeface="Arial" panose="020B0604020202020204" pitchFamily="34" charset="0"/>
              <a:buChar char="•"/>
            </a:pPr>
            <a:r>
              <a:rPr lang="en-GB" dirty="0"/>
              <a:t>Removal of the CO2 from the atmosphere outside system boundary</a:t>
            </a:r>
          </a:p>
          <a:p>
            <a:pPr marL="171450" indent="-171450">
              <a:buFont typeface="Arial" panose="020B0604020202020204" pitchFamily="34" charset="0"/>
              <a:buChar char="•"/>
            </a:pPr>
            <a:r>
              <a:rPr lang="en-GB" dirty="0"/>
              <a:t>Plants remove atmospheric CO2 into impermanent storage</a:t>
            </a:r>
          </a:p>
          <a:p>
            <a:pPr marL="171450" indent="-171450">
              <a:buFont typeface="Arial" panose="020B0604020202020204" pitchFamily="34" charset="0"/>
              <a:buChar char="•"/>
            </a:pPr>
            <a:r>
              <a:rPr lang="en-GB" dirty="0"/>
              <a:t>Not a NET either</a:t>
            </a:r>
          </a:p>
          <a:p>
            <a:pPr marL="171450" indent="-171450">
              <a:buFont typeface="Arial" panose="020B0604020202020204" pitchFamily="34" charset="0"/>
              <a:buChar char="•"/>
            </a:pPr>
            <a:r>
              <a:rPr lang="en-GB" dirty="0"/>
              <a:t>Expansion of system boundary a problem – waste treatment is a gate to grave process</a:t>
            </a:r>
          </a:p>
          <a:p>
            <a:pPr marL="171450" indent="-171450">
              <a:buFont typeface="Arial" panose="020B0604020202020204" pitchFamily="34" charset="0"/>
              <a:buChar char="•"/>
            </a:pPr>
            <a:r>
              <a:rPr lang="en-GB" dirty="0"/>
              <a:t>Think of carbon cycles atmosphere -&gt; biosphere/ecosphere -&gt; geosphere/lithosphere</a:t>
            </a:r>
          </a:p>
          <a:p>
            <a:pPr marL="171450" indent="-171450">
              <a:buFont typeface="Arial" panose="020B0604020202020204" pitchFamily="34" charset="0"/>
              <a:buChar char="•"/>
            </a:pPr>
            <a:r>
              <a:rPr lang="en-GB" dirty="0"/>
              <a:t>WtE-CCS prevents transfer of the biogenic CO2 back into the atmosphere by transferring it into long-term storage in the geosphere/lithosphere. </a:t>
            </a:r>
          </a:p>
          <a:p>
            <a:pPr marL="171450" indent="-171450">
              <a:buFont typeface="Arial" panose="020B0604020202020204" pitchFamily="34" charset="0"/>
              <a:buChar char="•"/>
            </a:pPr>
            <a:r>
              <a:rPr lang="en-GB" dirty="0"/>
              <a:t>The impact on climate change of impermanent removals into the biosphere is different from the impact of permanent removals into the geosphere. </a:t>
            </a:r>
          </a:p>
          <a:p>
            <a:pPr marL="171450" indent="-171450">
              <a:buFont typeface="Arial" panose="020B0604020202020204" pitchFamily="34" charset="0"/>
              <a:buChar char="•"/>
            </a:pPr>
            <a:r>
              <a:rPr lang="en-GB" dirty="0"/>
              <a:t>The current taxonomy does not have appropriate terminology for this; the best approximation is that this is an “avoided emission”. </a:t>
            </a:r>
          </a:p>
          <a:p>
            <a:pPr marL="171450" indent="-171450">
              <a:buFont typeface="Arial" panose="020B0604020202020204" pitchFamily="34" charset="0"/>
              <a:buChar char="•"/>
            </a:pPr>
            <a:r>
              <a:rPr lang="en-GB" dirty="0"/>
              <a:t>As most LCA tools and characterisation factors give biogenic CO2 a 0 impact factor, this removal is represented by making it -1.</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endParaRPr lang="en-GB" dirty="0"/>
          </a:p>
          <a:p>
            <a:r>
              <a:rPr lang="en-GB" dirty="0"/>
              <a:t>Negative emissions technologies (NET) are defined as those that remove and permanently store greenhouse gases (GHGs) from the atmosphere, through intentional human efforts (Minx et al., 2018, </a:t>
            </a:r>
            <a:r>
              <a:rPr lang="en-GB" dirty="0" err="1"/>
              <a:t>Terlouw</a:t>
            </a:r>
            <a:r>
              <a:rPr lang="en-GB" dirty="0"/>
              <a:t> et al., 2021). In order to mitigate the impacts of climate change through atmospheric carbon removals, “an overarching necessity is to ensure that the total effect of all components within the complex system of a NET is the permanent removal of atmospheric greenhouse gases, and thereby a net decrease in the greenhouse gas concentration in the atmosphere” (</a:t>
            </a:r>
            <a:r>
              <a:rPr lang="en-GB" dirty="0" err="1"/>
              <a:t>Tanzer</a:t>
            </a:r>
            <a:r>
              <a:rPr lang="en-GB" dirty="0"/>
              <a:t> and Ramírez, 2019).</a:t>
            </a:r>
          </a:p>
          <a:p>
            <a:r>
              <a:rPr lang="en-GB" dirty="0"/>
              <a:t>The assertion that this final activity is a true negative emission is an open question for debate, particularly with regards to WtE-CCS. This is because the biogenic feedstock is a waste material; the removal of carbon from the atmosphere happens as the plants are grown to make bio-based products (food, paper, card etc.), which are then disposed of as waste. This happens independently of the existence of the WtE-CCS plant, and therefore the removals can be considered outside the system boundary and would happen anyway. This assumption is in line with the existing guidance for evaluating BECCS as a NET, where the production of the biogenic feedstock is included in the system boundary, so it includes a removal from the atmosphere (</a:t>
            </a:r>
            <a:r>
              <a:rPr lang="en-GB" dirty="0" err="1"/>
              <a:t>Tanzer</a:t>
            </a:r>
            <a:r>
              <a:rPr lang="en-GB" dirty="0"/>
              <a:t> and Ramírez, 2019). </a:t>
            </a:r>
          </a:p>
          <a:p>
            <a:r>
              <a:rPr lang="en-GB" dirty="0"/>
              <a:t>The IPCC defines a “removal” as the transfer of GHGs from the atmosphere to non-atmospheric reservoirs, which is separate from “storage” (IPCC, 2006). In WtE-CCS, the removal of the GHG from the atmosphere into the </a:t>
            </a:r>
            <a:r>
              <a:rPr lang="en-GB" dirty="0" err="1"/>
              <a:t>biospheric</a:t>
            </a:r>
            <a:r>
              <a:rPr lang="en-GB" dirty="0"/>
              <a:t> reservoir occurs outside of the system boundary (note that the growth of the crop also doesn’t meet the definition of a NET, as it is not permanent). It may be appropriate to expand the system boundary to include this upstream removal, but this is contentious as the upstream impacts of product manufacture are not included. If the carbon removals of making a cardboard box are attributed to the waste treatment process, then there is a case for attributing all of the manufacturing impacts to the waste treatment, rather than to the product. The problem arises because this analysis is only considering a partial life cycle of the cardboard box (disposal, from gate to grave).   </a:t>
            </a:r>
          </a:p>
          <a:p>
            <a:r>
              <a:rPr lang="en-GB" dirty="0"/>
              <a:t>The intervention of the carbon capture process in the biogenic carbon cycle with subsequent long-term storage, however, does occur within the system boundary, and should be accounted for. This process prevents the transfer of the biogenic CO2 back into the atmosphere by transferring it into long-term storage in the geosphere. The impact on climate change of impermanent removals into the biosphere is different from the impact of permanent removals into the geosphere. The current taxonomy does not have appropriate terminology for this; the best approximation is that this is an “avoided emission”. These avoided emissions are, however, distinct from the “avoided emissions” due to displacement of processes like landfilling and energy generation, so the term “negative emissions” is retained in this paper. </a:t>
            </a:r>
          </a:p>
          <a:p>
            <a:r>
              <a:rPr lang="en-GB" dirty="0"/>
              <a:t>The attribution of biogenic CO2 capture and storage as a negative emission aligns with the current convention in attributional LCA of giving biogenic CO2 a characterisation factor of 0 kg CO2eq/kg at the point of absorption from/emission to the atmosphere. This is either due to the assumption that it is in balance as part of the natural carbon cycle, or that the biomass is continually replaced by an equivalent amount of new planting, thus balancing out the CO2 absorption and emissions (</a:t>
            </a:r>
            <a:r>
              <a:rPr lang="en-GB" dirty="0" err="1"/>
              <a:t>Tanzer</a:t>
            </a:r>
            <a:r>
              <a:rPr lang="en-GB" dirty="0"/>
              <a:t> and Ramírez, 2019). (Note that emissions of other GHGs of biogenic origin, such as methane, are given the same characterisation factors as those of fossil origin.) Although the assumption of the carbon neutrality of biogenic CO2 is contested (Liu et al., 2017) in all the analyses discussed in this article, the permanent removal of biogenic CO2 to geological storage is, therefore, given a characterisation factor of -1 kg CO2eq/kg at the point of human intervention in the carbon cycle, as this is the point where the balance has been disrupted.</a:t>
            </a:r>
          </a:p>
          <a:p>
            <a:endParaRPr lang="en-GB" dirty="0"/>
          </a:p>
        </p:txBody>
      </p:sp>
      <p:sp>
        <p:nvSpPr>
          <p:cNvPr id="4" name="Slide Number Placeholder 3"/>
          <p:cNvSpPr>
            <a:spLocks noGrp="1"/>
          </p:cNvSpPr>
          <p:nvPr>
            <p:ph type="sldNum" sz="quarter" idx="5"/>
          </p:nvPr>
        </p:nvSpPr>
        <p:spPr/>
        <p:txBody>
          <a:bodyPr/>
          <a:lstStyle/>
          <a:p>
            <a:fld id="{A4D1084A-E9BA-4084-9C4B-F8B4F9F5E416}" type="slidenum">
              <a:rPr lang="en-GB" smtClean="0"/>
              <a:t>7</a:t>
            </a:fld>
            <a:endParaRPr lang="en-GB"/>
          </a:p>
        </p:txBody>
      </p:sp>
    </p:spTree>
    <p:extLst>
      <p:ext uri="{BB962C8B-B14F-4D97-AF65-F5344CB8AC3E}">
        <p14:creationId xmlns:p14="http://schemas.microsoft.com/office/powerpoint/2010/main" val="2745321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NET – remove and permanently store from atmosphere</a:t>
            </a:r>
          </a:p>
          <a:p>
            <a:pPr marL="171450" indent="-171450">
              <a:buFont typeface="Arial" panose="020B0604020202020204" pitchFamily="34" charset="0"/>
              <a:buChar char="•"/>
            </a:pPr>
            <a:r>
              <a:rPr lang="en-GB" dirty="0"/>
              <a:t>Does biogenic CCS meet this definition of removal?</a:t>
            </a:r>
          </a:p>
          <a:p>
            <a:pPr marL="171450" indent="-171450">
              <a:buFont typeface="Arial" panose="020B0604020202020204" pitchFamily="34" charset="0"/>
              <a:buChar char="•"/>
            </a:pPr>
            <a:r>
              <a:rPr lang="en-GB" dirty="0"/>
              <a:t>Removal is defined as from atmosphere</a:t>
            </a:r>
          </a:p>
          <a:p>
            <a:pPr marL="171450" indent="-171450">
              <a:buFont typeface="Arial" panose="020B0604020202020204" pitchFamily="34" charset="0"/>
              <a:buChar char="•"/>
            </a:pPr>
            <a:r>
              <a:rPr lang="en-GB" dirty="0"/>
              <a:t>Removal of the CO2 from the atmosphere outside system boundary</a:t>
            </a:r>
          </a:p>
          <a:p>
            <a:pPr marL="171450" indent="-171450">
              <a:buFont typeface="Arial" panose="020B0604020202020204" pitchFamily="34" charset="0"/>
              <a:buChar char="•"/>
            </a:pPr>
            <a:r>
              <a:rPr lang="en-GB" dirty="0"/>
              <a:t>Plants remove atmospheric CO2 into impermanent storage</a:t>
            </a:r>
          </a:p>
          <a:p>
            <a:pPr marL="171450" indent="-171450">
              <a:buFont typeface="Arial" panose="020B0604020202020204" pitchFamily="34" charset="0"/>
              <a:buChar char="•"/>
            </a:pPr>
            <a:r>
              <a:rPr lang="en-GB" dirty="0"/>
              <a:t>Not a NET either</a:t>
            </a:r>
          </a:p>
          <a:p>
            <a:pPr marL="171450" indent="-171450">
              <a:buFont typeface="Arial" panose="020B0604020202020204" pitchFamily="34" charset="0"/>
              <a:buChar char="•"/>
            </a:pPr>
            <a:r>
              <a:rPr lang="en-GB" dirty="0"/>
              <a:t>Expansion of system boundary a problem – waste treatment is a gate to grave process</a:t>
            </a:r>
          </a:p>
          <a:p>
            <a:pPr marL="171450" indent="-171450">
              <a:buFont typeface="Arial" panose="020B0604020202020204" pitchFamily="34" charset="0"/>
              <a:buChar char="•"/>
            </a:pPr>
            <a:r>
              <a:rPr lang="en-GB" dirty="0"/>
              <a:t>Think of carbon cycles atmosphere -&gt; biosphere/ecosphere -&gt; geosphere/lithosphere</a:t>
            </a:r>
          </a:p>
          <a:p>
            <a:pPr marL="171450" indent="-171450">
              <a:buFont typeface="Arial" panose="020B0604020202020204" pitchFamily="34" charset="0"/>
              <a:buChar char="•"/>
            </a:pPr>
            <a:r>
              <a:rPr lang="en-GB" dirty="0"/>
              <a:t>WtE-CCS prevents transfer of the biogenic CO2 back into the atmosphere by transferring it into long-term storage in the geosphere/lithosphere. </a:t>
            </a:r>
          </a:p>
          <a:p>
            <a:pPr marL="171450" indent="-171450">
              <a:buFont typeface="Arial" panose="020B0604020202020204" pitchFamily="34" charset="0"/>
              <a:buChar char="•"/>
            </a:pPr>
            <a:r>
              <a:rPr lang="en-GB" dirty="0"/>
              <a:t>The impact on climate change of impermanent removals into the biosphere is different from the impact of permanent removals into the geosphere. </a:t>
            </a:r>
          </a:p>
          <a:p>
            <a:pPr marL="171450" indent="-171450">
              <a:buFont typeface="Arial" panose="020B0604020202020204" pitchFamily="34" charset="0"/>
              <a:buChar char="•"/>
            </a:pPr>
            <a:r>
              <a:rPr lang="en-GB" dirty="0"/>
              <a:t>The current taxonomy does not have appropriate terminology for this; the best approximation is that this is an “avoided emission”. </a:t>
            </a:r>
          </a:p>
          <a:p>
            <a:pPr marL="171450" indent="-171450">
              <a:buFont typeface="Arial" panose="020B0604020202020204" pitchFamily="34" charset="0"/>
              <a:buChar char="•"/>
            </a:pPr>
            <a:r>
              <a:rPr lang="en-GB" dirty="0"/>
              <a:t>As most LCA tools and characterisation factors give biogenic CO2 a 0 impact factor, this removal is represented by making it -1.</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endParaRPr lang="en-GB" dirty="0"/>
          </a:p>
          <a:p>
            <a:r>
              <a:rPr lang="en-GB" dirty="0"/>
              <a:t>Negative emissions technologies (NET) are defined as those that remove and permanently store greenhouse gases (GHGs) from the atmosphere, through intentional human efforts (Minx et al., 2018, </a:t>
            </a:r>
            <a:r>
              <a:rPr lang="en-GB" dirty="0" err="1"/>
              <a:t>Terlouw</a:t>
            </a:r>
            <a:r>
              <a:rPr lang="en-GB" dirty="0"/>
              <a:t> et al., 2021). In order to mitigate the impacts of climate change through atmospheric carbon removals, “an overarching necessity is to ensure that the total effect of all components within the complex system of a NET is the permanent removal of atmospheric greenhouse gases, and thereby a net decrease in the greenhouse gas concentration in the atmosphere” (</a:t>
            </a:r>
            <a:r>
              <a:rPr lang="en-GB" dirty="0" err="1"/>
              <a:t>Tanzer</a:t>
            </a:r>
            <a:r>
              <a:rPr lang="en-GB" dirty="0"/>
              <a:t> and Ramírez, 2019).</a:t>
            </a:r>
          </a:p>
          <a:p>
            <a:r>
              <a:rPr lang="en-GB" dirty="0"/>
              <a:t>The assertion that this final activity is a true negative emission is an open question for debate, particularly with regards to WtE-CCS. This is because the biogenic feedstock is a waste material; the removal of carbon from the atmosphere happens as the plants are grown to make bio-based products (food, paper, card etc.), which are then disposed of as waste. This happens independently of the existence of the WtE-CCS plant, and therefore the removals can be considered outside the system boundary and would happen anyway. This assumption is in line with the existing guidance for evaluating BECCS as a NET, where the production of the biogenic feedstock is included in the system boundary, so it includes a removal from the atmosphere (</a:t>
            </a:r>
            <a:r>
              <a:rPr lang="en-GB" dirty="0" err="1"/>
              <a:t>Tanzer</a:t>
            </a:r>
            <a:r>
              <a:rPr lang="en-GB" dirty="0"/>
              <a:t> and Ramírez, 2019). </a:t>
            </a:r>
          </a:p>
          <a:p>
            <a:r>
              <a:rPr lang="en-GB" dirty="0"/>
              <a:t>The IPCC defines a “removal” as the transfer of GHGs from the atmosphere to non-atmospheric reservoirs, which is separate from “storage” (IPCC, 2006). In WtE-CCS, the removal of the GHG from the atmosphere into the </a:t>
            </a:r>
            <a:r>
              <a:rPr lang="en-GB" dirty="0" err="1"/>
              <a:t>biospheric</a:t>
            </a:r>
            <a:r>
              <a:rPr lang="en-GB" dirty="0"/>
              <a:t> reservoir occurs outside of the system boundary (note that the growth of the crop also doesn’t meet the definition of a NET, as it is not permanent). It may be appropriate to expand the system boundary to include this upstream removal, but this is contentious as the upstream impacts of product manufacture are not included. If the carbon removals of making a cardboard box are attributed to the waste treatment process, then there is a case for attributing all of the manufacturing impacts to the waste treatment, rather than to the product. The problem arises because this analysis is only considering a partial life cycle of the cardboard box (disposal, from gate to grave).   </a:t>
            </a:r>
          </a:p>
          <a:p>
            <a:r>
              <a:rPr lang="en-GB" dirty="0"/>
              <a:t>The intervention of the carbon capture process in the biogenic carbon cycle with subsequent long-term storage, however, does occur within the system boundary, and should be accounted for. This process prevents the transfer of the biogenic CO2 back into the atmosphere by transferring it into long-term storage in the geosphere. The impact on climate change of impermanent removals into the biosphere is different from the impact of permanent removals into the geosphere. The current taxonomy does not have appropriate terminology for this; the best approximation is that this is an “avoided emission”. These avoided emissions are, however, distinct from the “avoided emissions” due to displacement of processes like landfilling and energy generation, so the term “negative emissions” is retained in this paper. </a:t>
            </a:r>
          </a:p>
          <a:p>
            <a:r>
              <a:rPr lang="en-GB" dirty="0"/>
              <a:t>The attribution of biogenic CO2 capture and storage as a negative emission aligns with the current convention in attributional LCA of giving biogenic CO2 a characterisation factor of 0 kg CO2eq/kg at the point of absorption from/emission to the atmosphere. This is either due to the assumption that it is in balance as part of the natural carbon cycle, or that the biomass is continually replaced by an equivalent amount of new planting, thus balancing out the CO2 absorption and emissions (</a:t>
            </a:r>
            <a:r>
              <a:rPr lang="en-GB" dirty="0" err="1"/>
              <a:t>Tanzer</a:t>
            </a:r>
            <a:r>
              <a:rPr lang="en-GB" dirty="0"/>
              <a:t> and Ramírez, 2019). (Note that emissions of other GHGs of biogenic origin, such as methane, are given the same characterisation factors as those of fossil origin.) Although the assumption of the carbon neutrality of biogenic CO2 is contested (Liu et al., 2017) in all the analyses discussed in this article, the permanent removal of biogenic CO2 to geological storage is, therefore, given a characterisation factor of -1 kg CO2eq/kg at the point of human intervention in the carbon cycle, as this is the point where the balance has been disrupted.</a:t>
            </a:r>
          </a:p>
          <a:p>
            <a:endParaRPr lang="en-GB" dirty="0"/>
          </a:p>
        </p:txBody>
      </p:sp>
      <p:sp>
        <p:nvSpPr>
          <p:cNvPr id="4" name="Slide Number Placeholder 3"/>
          <p:cNvSpPr>
            <a:spLocks noGrp="1"/>
          </p:cNvSpPr>
          <p:nvPr>
            <p:ph type="sldNum" sz="quarter" idx="5"/>
          </p:nvPr>
        </p:nvSpPr>
        <p:spPr/>
        <p:txBody>
          <a:bodyPr/>
          <a:lstStyle/>
          <a:p>
            <a:fld id="{A4D1084A-E9BA-4084-9C4B-F8B4F9F5E416}" type="slidenum">
              <a:rPr lang="en-GB" smtClean="0"/>
              <a:t>8</a:t>
            </a:fld>
            <a:endParaRPr lang="en-GB"/>
          </a:p>
        </p:txBody>
      </p:sp>
    </p:spTree>
    <p:extLst>
      <p:ext uri="{BB962C8B-B14F-4D97-AF65-F5344CB8AC3E}">
        <p14:creationId xmlns:p14="http://schemas.microsoft.com/office/powerpoint/2010/main" val="558600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Review of existing</a:t>
            </a:r>
          </a:p>
          <a:p>
            <a:pPr marL="171450" indent="-171450">
              <a:buFont typeface="Arial" panose="020B0604020202020204" pitchFamily="34" charset="0"/>
              <a:buChar char="•"/>
            </a:pPr>
            <a:r>
              <a:rPr lang="en-GB" dirty="0"/>
              <a:t>Process-based attributional</a:t>
            </a:r>
          </a:p>
          <a:p>
            <a:pPr marL="171450" indent="-171450">
              <a:buFont typeface="Arial" panose="020B0604020202020204" pitchFamily="34" charset="0"/>
              <a:buChar char="•"/>
            </a:pPr>
            <a:r>
              <a:rPr lang="en-GB" dirty="0"/>
              <a:t>Avoided in interpretation stage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“Positive” emissions: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50 to 177 kg CO2eq/tMSW of emissions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13 – 40% of without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7 – 24% of landfill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indent="-171450">
              <a:buFont typeface="Arial" panose="020B0604020202020204" pitchFamily="34" charset="0"/>
              <a:buChar char="•"/>
            </a:pPr>
            <a:r>
              <a:rPr lang="en-GB" dirty="0"/>
              <a:t>-532 to -773 kg CO2eq/tMSW</a:t>
            </a:r>
          </a:p>
          <a:p>
            <a:pPr marL="171450" indent="-171450">
              <a:buFont typeface="Arial" panose="020B0604020202020204" pitchFamily="34" charset="0"/>
              <a:buChar char="•"/>
            </a:pPr>
            <a:r>
              <a:rPr lang="en-GB" dirty="0"/>
              <a:t>Captured bio is negative</a:t>
            </a:r>
          </a:p>
          <a:p>
            <a:pPr marL="171450" indent="-171450">
              <a:buFont typeface="Arial" panose="020B0604020202020204" pitchFamily="34" charset="0"/>
              <a:buChar char="•"/>
            </a:pPr>
            <a:r>
              <a:rPr lang="en-GB" dirty="0"/>
              <a:t>Avoided too</a:t>
            </a:r>
          </a:p>
          <a:p>
            <a:pPr marL="171450" indent="-171450">
              <a:buFont typeface="Arial" panose="020B0604020202020204" pitchFamily="34" charset="0"/>
              <a:buChar char="•"/>
            </a:pPr>
            <a:r>
              <a:rPr lang="en-GB" dirty="0"/>
              <a:t>Sensitive to intensity</a:t>
            </a:r>
          </a:p>
          <a:p>
            <a:pPr marL="171450" indent="-171450">
              <a:buFont typeface="Arial" panose="020B0604020202020204" pitchFamily="34" charset="0"/>
              <a:buChar char="•"/>
            </a:pPr>
            <a:r>
              <a:rPr lang="en-GB" dirty="0"/>
              <a:t>Highlight Pour - Australia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Without the avoided emissions impacts, the net emissions are -350 to -533 kg CO2eq/tMSW.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Ultra-high capture</a:t>
            </a:r>
          </a:p>
          <a:p>
            <a:pPr marL="171450" indent="-171450">
              <a:buFont typeface="Arial" panose="020B0604020202020204" pitchFamily="34" charset="0"/>
              <a:buChar char="•"/>
            </a:pPr>
            <a:endParaRPr lang="en-GB" dirty="0"/>
          </a:p>
          <a:p>
            <a:endParaRPr lang="en-GB" dirty="0"/>
          </a:p>
          <a:p>
            <a:endParaRPr lang="en-GB" dirty="0"/>
          </a:p>
          <a:p>
            <a:r>
              <a:rPr lang="en-GB" dirty="0"/>
              <a:t>Figure 2 summarises the current estimates of the carbon impacts and benefits of WtE with CCS (Struthers et al., 2022, </a:t>
            </a:r>
            <a:r>
              <a:rPr lang="en-GB" dirty="0" err="1"/>
              <a:t>Bisinella</a:t>
            </a:r>
            <a:r>
              <a:rPr lang="en-GB" dirty="0"/>
              <a:t> et al., 2021, </a:t>
            </a:r>
            <a:r>
              <a:rPr lang="en-GB" dirty="0" err="1"/>
              <a:t>Bisinella</a:t>
            </a:r>
            <a:r>
              <a:rPr lang="en-GB" dirty="0"/>
              <a:t> et al., 2022, Pour et al., 2018). These are all process-based attributional LCA studies examining a single WtE plant, with the results reported per unit of waste treated, ranging from -532 to -773 kg CO2eq/tMSW. This includes direct emissions from the combustion of waste and supplementary fuels and the environmental burdens from the production of required ancillary materials and energy. Defining the system boundary at the level of the WtE-CCS plant implicitly excludes the consequential impacts on the wider economy; however, these studies have all reported the captured and stored CO2 of biogenic origin as a negative emission at the point of removal from the flue gases. </a:t>
            </a:r>
          </a:p>
          <a:p>
            <a:r>
              <a:rPr lang="en-GB" dirty="0"/>
              <a:t>All of these studies also account for the avoided emissions due to energy export and metal recovery. Assumptions of the carbon intensity of the avoided processes may significantly over- or under-estimate the emissions reductions – particularly with the rapid decarbonisation of the energy sector – so these estimates should be treated with caution. This is illustrated well by the high emissions reduction attributed to electricity export in Pour et al. (Pour et al., 2018), which is due to the case study plant being in Australia where there is a higher-carbon energy generation mix than for the European countries considered by Struthers et al. (2022) and </a:t>
            </a:r>
            <a:r>
              <a:rPr lang="en-GB" dirty="0" err="1"/>
              <a:t>Bisinella</a:t>
            </a:r>
            <a:r>
              <a:rPr lang="en-GB" dirty="0"/>
              <a:t> et al. (2021, 2022). Without the avoided emissions impacts, the net emissions are -350 to -533 kg CO2eq/tMSW.</a:t>
            </a:r>
          </a:p>
          <a:p>
            <a:r>
              <a:rPr lang="en-GB" dirty="0"/>
              <a:t>Avoided waste treatment is not considered in any of these studies, because the results are reported per unit of waste treated to enable comparison with other waste treatment options, so inclusion of the emissions reduction of avoided waste treatment could lead to double-counting. </a:t>
            </a:r>
          </a:p>
          <a:p>
            <a:r>
              <a:rPr lang="en-GB" dirty="0"/>
              <a:t>If the avoided or negative emissions are excluded from the analysis, the GHG emissions of the WtE-CCS process are found to range from 50 to 177 kg CO2eq/tMSW, significantly lower than waste-to-energy without CCS (388 to 448 kg CO2eq/tMSW from the same studies) or landfill (estimated to be 744 kg CO2eq/tMSW calculated by applying characterisation factors from the ReCiPe method to data on treatment of municipal solid waste in sanitary landfill) (Struthers et al., 2022, </a:t>
            </a:r>
            <a:r>
              <a:rPr lang="en-GB" dirty="0" err="1"/>
              <a:t>Bisinella</a:t>
            </a:r>
            <a:r>
              <a:rPr lang="en-GB" dirty="0"/>
              <a:t> et al., 2021, </a:t>
            </a:r>
            <a:r>
              <a:rPr lang="en-GB" dirty="0" err="1"/>
              <a:t>Bisinella</a:t>
            </a:r>
            <a:r>
              <a:rPr lang="en-GB" dirty="0"/>
              <a:t> et al., 2022, ReCiPe, 2016, ecoinvent, 2021). The lowest of these estimates is from Struthers et al. (2022), which has very low direct CO2 emissions due to the ultra-high capture rate that has been shown to be possible with current technology (Su et al., 2023). While the impacts of plant infrastructure and operation are also very low in Struthers et al. (2022), Pour et al. (2018) does not account for these at all. This is due to the cut-off criteria applied, where all processes contributing less than 5% to the total impacts were excluded (Pour et al., 2018). It is worth noting that if the captured and stored biogenic CO2 were not given a negative emissions value in this analysis, this cut-off criteria would no longer exclude the plant infrastructure and operations. </a:t>
            </a:r>
          </a:p>
          <a:p>
            <a:endParaRPr lang="en-GB" dirty="0"/>
          </a:p>
        </p:txBody>
      </p:sp>
      <p:sp>
        <p:nvSpPr>
          <p:cNvPr id="4" name="Slide Number Placeholder 3"/>
          <p:cNvSpPr>
            <a:spLocks noGrp="1"/>
          </p:cNvSpPr>
          <p:nvPr>
            <p:ph type="sldNum" sz="quarter" idx="5"/>
          </p:nvPr>
        </p:nvSpPr>
        <p:spPr/>
        <p:txBody>
          <a:bodyPr/>
          <a:lstStyle/>
          <a:p>
            <a:fld id="{A4D1084A-E9BA-4084-9C4B-F8B4F9F5E416}" type="slidenum">
              <a:rPr lang="en-GB" smtClean="0"/>
              <a:t>9</a:t>
            </a:fld>
            <a:endParaRPr lang="en-GB"/>
          </a:p>
        </p:txBody>
      </p:sp>
    </p:spTree>
    <p:extLst>
      <p:ext uri="{BB962C8B-B14F-4D97-AF65-F5344CB8AC3E}">
        <p14:creationId xmlns:p14="http://schemas.microsoft.com/office/powerpoint/2010/main" val="2867347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WtE counts as waste treatment</a:t>
            </a:r>
          </a:p>
          <a:p>
            <a:pPr marL="171450" indent="-171450">
              <a:buFont typeface="Arial" panose="020B0604020202020204" pitchFamily="34" charset="0"/>
              <a:buChar char="•"/>
            </a:pPr>
            <a:r>
              <a:rPr lang="en-GB" dirty="0"/>
              <a:t>Burden shifting from waste to energy</a:t>
            </a:r>
          </a:p>
          <a:p>
            <a:pPr marL="171450" indent="-171450">
              <a:buFont typeface="Arial" panose="020B0604020202020204" pitchFamily="34" charset="0"/>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“Positive” emissions: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42 to 330 g CO2eq/kWh of emissions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Very high for a renewable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Estimate net emissions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Avoided landfill and metals	</a:t>
            </a:r>
          </a:p>
          <a:p>
            <a:endParaRPr lang="en-GB" dirty="0"/>
          </a:p>
          <a:p>
            <a:endParaRPr lang="en-GB" dirty="0"/>
          </a:p>
          <a:p>
            <a:endParaRPr lang="en-GB" dirty="0"/>
          </a:p>
          <a:p>
            <a:r>
              <a:rPr lang="en-GB" dirty="0"/>
              <a:t>While these studies have all reported the carbon impacts of WtE-CCS per unit of waste treated, under the Carbon Reporting Framework applied to UK national and regional greenhouse gas inventories all emissions from waste-to-energy are reported in the energy category (Brown et al., 2023). This has the effect of burden-shifting waste incineration emissions from waste treatment to energy production, which could be misleading if applied inappropriately in decision-making. </a:t>
            </a:r>
          </a:p>
          <a:p>
            <a:r>
              <a:rPr lang="en-GB" dirty="0"/>
              <a:t>The impacts of WtE-CCS per unit of energy produced are shown in Figure 2, with the avoided impacts of energy production replaced by the avoided impacts of landfill (estimated to be 744 kg CO2eq/tMSW as described in Section 3.1). It can be seen that the power only configurations (which include case F in </a:t>
            </a:r>
            <a:r>
              <a:rPr lang="en-GB" dirty="0" err="1"/>
              <a:t>Bisinella</a:t>
            </a:r>
            <a:r>
              <a:rPr lang="en-GB" dirty="0"/>
              <a:t> et al. (2021)) have the higher greenhouse gas emissions and reductions per unit energy than the CHP configurations, due to the higher total energy production of the CHP plant. Note that this is an artefact of the denominator being larger due to the greater total energy production in the CHP configuration.</a:t>
            </a:r>
          </a:p>
          <a:p>
            <a:r>
              <a:rPr lang="en-GB" dirty="0"/>
              <a:t>It is also interesting to note that when the avoided or negative emissions are excluded from the calculation, the GHG emissions of the WtE-CCS process are found to range from 42 to 330 g CO2eq/kWh, the upper range of which is very high for a renewable energy technology, even with ultra-high CO2 capture rates to minimise direct fossil emissions at the plant. This is because all of the environmental burden has been allocated to the energy production processes, without accounting for the co-product of waste treatment.</a:t>
            </a:r>
          </a:p>
          <a:p>
            <a:endParaRPr lang="en-GB" dirty="0"/>
          </a:p>
        </p:txBody>
      </p:sp>
      <p:sp>
        <p:nvSpPr>
          <p:cNvPr id="4" name="Slide Number Placeholder 3"/>
          <p:cNvSpPr>
            <a:spLocks noGrp="1"/>
          </p:cNvSpPr>
          <p:nvPr>
            <p:ph type="sldNum" sz="quarter" idx="5"/>
          </p:nvPr>
        </p:nvSpPr>
        <p:spPr/>
        <p:txBody>
          <a:bodyPr/>
          <a:lstStyle/>
          <a:p>
            <a:fld id="{A4D1084A-E9BA-4084-9C4B-F8B4F9F5E416}" type="slidenum">
              <a:rPr lang="en-GB" smtClean="0"/>
              <a:t>10</a:t>
            </a:fld>
            <a:endParaRPr lang="en-GB"/>
          </a:p>
        </p:txBody>
      </p:sp>
    </p:spTree>
    <p:extLst>
      <p:ext uri="{BB962C8B-B14F-4D97-AF65-F5344CB8AC3E}">
        <p14:creationId xmlns:p14="http://schemas.microsoft.com/office/powerpoint/2010/main" val="1627919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0368" y="2130426"/>
            <a:ext cx="9351264" cy="1470025"/>
          </a:xfrm>
        </p:spPr>
        <p:txBody>
          <a:bodyPr/>
          <a:lstStyle>
            <a:lvl1pPr algn="ctr">
              <a:defRPr sz="4400"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C18B17C-7B29-4AAE-BD89-70BEDD072CE7}" type="datetime1">
              <a:rPr lang="en-US" altLang="en-US" smtClean="0"/>
              <a:t>9/25/2023</a:t>
            </a:fld>
            <a:endParaRPr lang="en-US" alt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en-US"/>
              <a:t>c.thomson@ed.ac.uk</a:t>
            </a:r>
          </a:p>
        </p:txBody>
      </p:sp>
      <p:sp>
        <p:nvSpPr>
          <p:cNvPr id="6" name="Slide Number Placeholder 5"/>
          <p:cNvSpPr>
            <a:spLocks noGrp="1"/>
          </p:cNvSpPr>
          <p:nvPr>
            <p:ph type="sldNum" sz="quarter" idx="12"/>
          </p:nvPr>
        </p:nvSpPr>
        <p:spPr/>
        <p:txBody>
          <a:bodyPr/>
          <a:lstStyle>
            <a:lvl1pPr>
              <a:defRPr/>
            </a:lvl1pPr>
          </a:lstStyle>
          <a:p>
            <a:fld id="{B1204CB6-D016-4280-9188-52D610DE41A0}" type="slidenum">
              <a:rPr lang="en-US" altLang="en-US"/>
              <a:pPr/>
              <a:t>‹#›</a:t>
            </a:fld>
            <a:endParaRPr lang="en-US" altLang="en-US"/>
          </a:p>
        </p:txBody>
      </p:sp>
    </p:spTree>
    <p:extLst>
      <p:ext uri="{BB962C8B-B14F-4D97-AF65-F5344CB8AC3E}">
        <p14:creationId xmlns:p14="http://schemas.microsoft.com/office/powerpoint/2010/main" val="35655898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794" y="4800600"/>
            <a:ext cx="904433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62794" y="1179576"/>
            <a:ext cx="9044333" cy="354799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562794" y="5367338"/>
            <a:ext cx="904433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8EA9C8-28B2-49C0-AAD1-4BD7631A6752}" type="datetime1">
              <a:rPr lang="en-US" altLang="en-US" smtClean="0"/>
              <a:t>9/25/2023</a:t>
            </a:fld>
            <a:endParaRPr lang="en-US" altLang="en-US"/>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en-US"/>
              <a:t>c.thomson@ed.ac.uk</a:t>
            </a:r>
          </a:p>
        </p:txBody>
      </p:sp>
      <p:sp>
        <p:nvSpPr>
          <p:cNvPr id="7" name="Slide Number Placeholder 5"/>
          <p:cNvSpPr>
            <a:spLocks noGrp="1"/>
          </p:cNvSpPr>
          <p:nvPr>
            <p:ph type="sldNum" sz="quarter" idx="12"/>
          </p:nvPr>
        </p:nvSpPr>
        <p:spPr/>
        <p:txBody>
          <a:bodyPr/>
          <a:lstStyle>
            <a:lvl1pPr>
              <a:defRPr/>
            </a:lvl1pPr>
          </a:lstStyle>
          <a:p>
            <a:fld id="{495ADF9E-B39D-4B7A-B9E4-92A65F20E519}" type="slidenum">
              <a:rPr lang="en-US" altLang="en-US"/>
              <a:pPr/>
              <a:t>‹#›</a:t>
            </a:fld>
            <a:endParaRPr lang="en-US" altLang="en-US"/>
          </a:p>
        </p:txBody>
      </p:sp>
    </p:spTree>
    <p:extLst>
      <p:ext uri="{BB962C8B-B14F-4D97-AF65-F5344CB8AC3E}">
        <p14:creationId xmlns:p14="http://schemas.microsoft.com/office/powerpoint/2010/main" val="782092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D5723C5-D7FD-4669-BE45-6FC8CDFE3E67}" type="datetime1">
              <a:rPr lang="en-US" altLang="en-US" smtClean="0"/>
              <a:t>9/25/2023</a:t>
            </a:fld>
            <a:endParaRPr lang="en-US" alt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en-US"/>
              <a:t>c.thomson@ed.ac.uk</a:t>
            </a:r>
          </a:p>
        </p:txBody>
      </p:sp>
      <p:sp>
        <p:nvSpPr>
          <p:cNvPr id="6" name="Slide Number Placeholder 5"/>
          <p:cNvSpPr>
            <a:spLocks noGrp="1"/>
          </p:cNvSpPr>
          <p:nvPr>
            <p:ph type="sldNum" sz="quarter" idx="12"/>
          </p:nvPr>
        </p:nvSpPr>
        <p:spPr/>
        <p:txBody>
          <a:bodyPr/>
          <a:lstStyle>
            <a:lvl1pPr>
              <a:defRPr/>
            </a:lvl1pPr>
          </a:lstStyle>
          <a:p>
            <a:fld id="{E5C05C95-9338-4808-BFB3-ADBECF6F3AFE}" type="slidenum">
              <a:rPr lang="en-US" altLang="en-US"/>
              <a:pPr/>
              <a:t>‹#›</a:t>
            </a:fld>
            <a:endParaRPr lang="en-US" altLang="en-US"/>
          </a:p>
        </p:txBody>
      </p:sp>
    </p:spTree>
    <p:extLst>
      <p:ext uri="{BB962C8B-B14F-4D97-AF65-F5344CB8AC3E}">
        <p14:creationId xmlns:p14="http://schemas.microsoft.com/office/powerpoint/2010/main" val="2993562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069848"/>
            <a:ext cx="2743200" cy="50563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80032" y="1069848"/>
            <a:ext cx="6855968" cy="50563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5CDB5D3-6182-4491-979D-3CCC55DDE377}" type="datetime1">
              <a:rPr lang="en-US" altLang="en-US" smtClean="0"/>
              <a:t>9/25/2023</a:t>
            </a:fld>
            <a:endParaRPr lang="en-US" alt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en-US"/>
              <a:t>c.thomson@ed.ac.uk</a:t>
            </a:r>
          </a:p>
        </p:txBody>
      </p:sp>
      <p:sp>
        <p:nvSpPr>
          <p:cNvPr id="6" name="Slide Number Placeholder 5"/>
          <p:cNvSpPr>
            <a:spLocks noGrp="1"/>
          </p:cNvSpPr>
          <p:nvPr>
            <p:ph type="sldNum" sz="quarter" idx="12"/>
          </p:nvPr>
        </p:nvSpPr>
        <p:spPr/>
        <p:txBody>
          <a:bodyPr/>
          <a:lstStyle>
            <a:lvl1pPr>
              <a:defRPr/>
            </a:lvl1pPr>
          </a:lstStyle>
          <a:p>
            <a:fld id="{85023B06-C3A3-4DA5-B136-7DB6D713DC1E}" type="slidenum">
              <a:rPr lang="en-US" altLang="en-US"/>
              <a:pPr/>
              <a:t>‹#›</a:t>
            </a:fld>
            <a:endParaRPr lang="en-US" altLang="en-US"/>
          </a:p>
        </p:txBody>
      </p:sp>
    </p:spTree>
    <p:extLst>
      <p:ext uri="{BB962C8B-B14F-4D97-AF65-F5344CB8AC3E}">
        <p14:creationId xmlns:p14="http://schemas.microsoft.com/office/powerpoint/2010/main" val="15623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4BB8966-6BD0-4847-9F89-97DE887EAF1D}"/>
              </a:ext>
            </a:extLst>
          </p:cNvPr>
          <p:cNvSpPr/>
          <p:nvPr userDrawn="1"/>
        </p:nvSpPr>
        <p:spPr>
          <a:xfrm>
            <a:off x="6096000" y="947351"/>
            <a:ext cx="6096000" cy="58058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34D460E5-9C24-4D2B-BC25-595C9529C4A5}"/>
              </a:ext>
            </a:extLst>
          </p:cNvPr>
          <p:cNvSpPr txBox="1"/>
          <p:nvPr userDrawn="1"/>
        </p:nvSpPr>
        <p:spPr>
          <a:xfrm>
            <a:off x="609600" y="1024932"/>
            <a:ext cx="10972800" cy="571112"/>
          </a:xfrm>
          <a:prstGeom prst="rect">
            <a:avLst/>
          </a:prstGeom>
          <a:noFill/>
        </p:spPr>
        <p:txBody>
          <a:bodyPr wrap="square">
            <a:normAutofit/>
          </a:bodyPr>
          <a:lstStyle/>
          <a:p>
            <a:pPr algn="l"/>
            <a:r>
              <a:rPr kumimoji="0" lang="en-US" sz="2800" b="1" i="0" u="none" strike="noStrike" kern="1200" cap="none" spc="0" normalizeH="0" baseline="0" noProof="0" dirty="0">
                <a:ln>
                  <a:noFill/>
                </a:ln>
                <a:solidFill>
                  <a:srgbClr val="00325F"/>
                </a:solidFill>
                <a:effectLst/>
                <a:uLnTx/>
                <a:uFillTx/>
                <a:latin typeface="Calibri"/>
                <a:ea typeface="MS PGothic" pitchFamily="34" charset="-128"/>
                <a:cs typeface="+mj-cs"/>
              </a:rPr>
              <a:t>Acknowledgements</a:t>
            </a:r>
          </a:p>
        </p:txBody>
      </p:sp>
      <p:sp>
        <p:nvSpPr>
          <p:cNvPr id="3" name="Content Placeholder 2"/>
          <p:cNvSpPr>
            <a:spLocks noGrp="1"/>
          </p:cNvSpPr>
          <p:nvPr>
            <p:ph idx="1"/>
          </p:nvPr>
        </p:nvSpPr>
        <p:spPr>
          <a:xfrm>
            <a:off x="609600" y="1654234"/>
            <a:ext cx="5334000" cy="4471930"/>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9BB1214-4F39-472F-B77A-AC33049C11CA}" type="datetime1">
              <a:rPr lang="en-US" altLang="en-US" smtClean="0"/>
              <a:t>9/25/2023</a:t>
            </a:fld>
            <a:endParaRPr lang="en-US" alt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en-US"/>
              <a:t>c.thomson@ed.ac.uk</a:t>
            </a:r>
            <a:endParaRPr lang="en-US" dirty="0"/>
          </a:p>
        </p:txBody>
      </p:sp>
      <p:sp>
        <p:nvSpPr>
          <p:cNvPr id="6" name="Slide Number Placeholder 5"/>
          <p:cNvSpPr>
            <a:spLocks noGrp="1"/>
          </p:cNvSpPr>
          <p:nvPr>
            <p:ph type="sldNum" sz="quarter" idx="12"/>
          </p:nvPr>
        </p:nvSpPr>
        <p:spPr/>
        <p:txBody>
          <a:bodyPr/>
          <a:lstStyle>
            <a:lvl1pPr>
              <a:defRPr/>
            </a:lvl1pPr>
          </a:lstStyle>
          <a:p>
            <a:fld id="{10621677-952E-4514-A916-C43A632EDCB2}" type="slidenum">
              <a:rPr lang="en-US" altLang="en-US"/>
              <a:pPr/>
              <a:t>‹#›</a:t>
            </a:fld>
            <a:endParaRPr lang="en-US" altLang="en-US"/>
          </a:p>
        </p:txBody>
      </p:sp>
      <p:sp>
        <p:nvSpPr>
          <p:cNvPr id="15" name="Content Placeholder 2">
            <a:extLst>
              <a:ext uri="{FF2B5EF4-FFF2-40B4-BE49-F238E27FC236}">
                <a16:creationId xmlns:a16="http://schemas.microsoft.com/office/drawing/2014/main" id="{F71A366F-109C-43A4-ACB3-5C2411424FD3}"/>
              </a:ext>
            </a:extLst>
          </p:cNvPr>
          <p:cNvSpPr>
            <a:spLocks noGrp="1"/>
          </p:cNvSpPr>
          <p:nvPr>
            <p:ph idx="13"/>
          </p:nvPr>
        </p:nvSpPr>
        <p:spPr>
          <a:xfrm>
            <a:off x="6248400" y="1654234"/>
            <a:ext cx="5334000" cy="4471930"/>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1380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With Image Light Blu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FAD680-C705-45AA-A906-7C8726F56191}"/>
              </a:ext>
            </a:extLst>
          </p:cNvPr>
          <p:cNvSpPr>
            <a:spLocks noGrp="1"/>
          </p:cNvSpPr>
          <p:nvPr>
            <p:ph type="ctrTitle" hasCustomPrompt="1"/>
          </p:nvPr>
        </p:nvSpPr>
        <p:spPr>
          <a:xfrm>
            <a:off x="864001" y="1679510"/>
            <a:ext cx="6357894" cy="3769568"/>
          </a:xfrm>
        </p:spPr>
        <p:txBody>
          <a:bodyPr anchor="ctr" anchorCtr="0">
            <a:normAutofit/>
          </a:bodyPr>
          <a:lstStyle>
            <a:lvl1pPr algn="l">
              <a:spcBef>
                <a:spcPts val="600"/>
              </a:spcBef>
              <a:spcAft>
                <a:spcPts val="600"/>
              </a:spcAft>
              <a:defRPr sz="2400" b="0">
                <a:solidFill>
                  <a:schemeClr val="tx1"/>
                </a:solidFill>
                <a:latin typeface="Calibri Light" panose="020F0302020204030204" pitchFamily="34" charset="0"/>
                <a:cs typeface="Calibri Light" panose="020F0302020204030204" pitchFamily="34" charset="0"/>
              </a:defRPr>
            </a:lvl1pPr>
          </a:lstStyle>
          <a:p>
            <a:r>
              <a:rPr lang="en-US" dirty="0"/>
              <a:t>Click to edit slide content</a:t>
            </a:r>
            <a:endParaRPr lang="en-GB" dirty="0"/>
          </a:p>
        </p:txBody>
      </p:sp>
      <p:sp>
        <p:nvSpPr>
          <p:cNvPr id="9" name="Text Placeholder 8">
            <a:extLst>
              <a:ext uri="{FF2B5EF4-FFF2-40B4-BE49-F238E27FC236}">
                <a16:creationId xmlns:a16="http://schemas.microsoft.com/office/drawing/2014/main" id="{13E5ACFA-7913-4B22-AE62-CC5F9298FAA6}"/>
              </a:ext>
            </a:extLst>
          </p:cNvPr>
          <p:cNvSpPr>
            <a:spLocks noGrp="1"/>
          </p:cNvSpPr>
          <p:nvPr>
            <p:ph type="body" sz="quarter" idx="13" hasCustomPrompt="1"/>
          </p:nvPr>
        </p:nvSpPr>
        <p:spPr>
          <a:xfrm>
            <a:off x="864001" y="709127"/>
            <a:ext cx="6357894" cy="839755"/>
          </a:xfrm>
        </p:spPr>
        <p:txBody>
          <a:bodyPr anchor="ctr" anchorCtr="0">
            <a:normAutofit/>
          </a:bodyPr>
          <a:lstStyle>
            <a:lvl1pPr marL="0" indent="0" algn="l">
              <a:buFontTx/>
              <a:buNone/>
              <a:defRPr sz="2800" b="1">
                <a:solidFill>
                  <a:schemeClr val="tx1"/>
                </a:solidFill>
              </a:defRPr>
            </a:lvl1pPr>
          </a:lstStyle>
          <a:p>
            <a:r>
              <a:rPr lang="en-US" dirty="0"/>
              <a:t>Click to edit slide title</a:t>
            </a:r>
            <a:endParaRPr lang="en-GB" dirty="0"/>
          </a:p>
        </p:txBody>
      </p:sp>
      <p:sp>
        <p:nvSpPr>
          <p:cNvPr id="11" name="Picture Placeholder 10">
            <a:extLst>
              <a:ext uri="{FF2B5EF4-FFF2-40B4-BE49-F238E27FC236}">
                <a16:creationId xmlns:a16="http://schemas.microsoft.com/office/drawing/2014/main" id="{3E1DE301-0198-4558-9E12-2B3CF5110655}"/>
              </a:ext>
            </a:extLst>
          </p:cNvPr>
          <p:cNvSpPr>
            <a:spLocks noGrp="1"/>
          </p:cNvSpPr>
          <p:nvPr>
            <p:ph type="pic" sz="quarter" idx="14"/>
          </p:nvPr>
        </p:nvSpPr>
        <p:spPr>
          <a:xfrm>
            <a:off x="7510463" y="709126"/>
            <a:ext cx="3843337" cy="4739951"/>
          </a:xfrm>
          <a:solidFill>
            <a:schemeClr val="bg1">
              <a:lumMod val="85000"/>
            </a:schemeClr>
          </a:solidFill>
        </p:spPr>
        <p:txBody>
          <a:bodyPr/>
          <a:lstStyle/>
          <a:p>
            <a:r>
              <a:rPr lang="en-US"/>
              <a:t>Click icon to add picture</a:t>
            </a:r>
            <a:endParaRPr lang="en-GB" dirty="0"/>
          </a:p>
        </p:txBody>
      </p:sp>
      <p:sp>
        <p:nvSpPr>
          <p:cNvPr id="2" name="Rectangle 1">
            <a:extLst>
              <a:ext uri="{FF2B5EF4-FFF2-40B4-BE49-F238E27FC236}">
                <a16:creationId xmlns:a16="http://schemas.microsoft.com/office/drawing/2014/main" id="{11981D54-C075-4388-82B4-9D351942FD51}"/>
              </a:ext>
            </a:extLst>
          </p:cNvPr>
          <p:cNvSpPr/>
          <p:nvPr userDrawn="1"/>
        </p:nvSpPr>
        <p:spPr>
          <a:xfrm>
            <a:off x="864001" y="1500557"/>
            <a:ext cx="195539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E9E3FF3C-84DB-4692-8798-1F18201811C5}"/>
              </a:ext>
            </a:extLst>
          </p:cNvPr>
          <p:cNvSpPr txBox="1"/>
          <p:nvPr userDrawn="1"/>
        </p:nvSpPr>
        <p:spPr>
          <a:xfrm>
            <a:off x="5684520" y="6207673"/>
            <a:ext cx="566928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b="1" dirty="0">
                <a:solidFill>
                  <a:schemeClr val="tx2"/>
                </a:solidFill>
              </a:rPr>
              <a:t>@</a:t>
            </a:r>
            <a:r>
              <a:rPr lang="en-GB" sz="1200" b="1" dirty="0" err="1">
                <a:solidFill>
                  <a:schemeClr val="tx2"/>
                </a:solidFill>
              </a:rPr>
              <a:t>newestccus</a:t>
            </a:r>
            <a:r>
              <a:rPr lang="en-GB" sz="1200" b="1" dirty="0">
                <a:solidFill>
                  <a:schemeClr val="tx2"/>
                </a:solidFill>
              </a:rPr>
              <a:t>  |  www.newestccus.eu  |  </a:t>
            </a:r>
            <a:fld id="{27458A2B-6024-4D56-B11F-B6ACA35F072B}" type="slidenum">
              <a:rPr lang="en-GB" sz="1200" b="1" smtClean="0">
                <a:solidFill>
                  <a:schemeClr val="tx2"/>
                </a:solidFill>
              </a:rPr>
              <a:pPr algn="r"/>
              <a:t>‹#›</a:t>
            </a:fld>
            <a:endParaRPr lang="en-GB" sz="1200" b="1" dirty="0">
              <a:solidFill>
                <a:schemeClr val="tx2"/>
              </a:solidFill>
            </a:endParaRPr>
          </a:p>
        </p:txBody>
      </p:sp>
    </p:spTree>
    <p:extLst>
      <p:ext uri="{BB962C8B-B14F-4D97-AF65-F5344CB8AC3E}">
        <p14:creationId xmlns:p14="http://schemas.microsoft.com/office/powerpoint/2010/main" val="1871354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D18E489-92BA-4E7B-947F-FE0AC0AD1A37}" type="datetime1">
              <a:rPr lang="en-US" altLang="en-US" smtClean="0"/>
              <a:t>9/25/2023</a:t>
            </a:fld>
            <a:endParaRPr lang="en-US" alt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en-US"/>
              <a:t>c.thomson@ed.ac.uk</a:t>
            </a:r>
          </a:p>
        </p:txBody>
      </p:sp>
      <p:sp>
        <p:nvSpPr>
          <p:cNvPr id="6" name="Slide Number Placeholder 5"/>
          <p:cNvSpPr>
            <a:spLocks noGrp="1"/>
          </p:cNvSpPr>
          <p:nvPr>
            <p:ph type="sldNum" sz="quarter" idx="12"/>
          </p:nvPr>
        </p:nvSpPr>
        <p:spPr/>
        <p:txBody>
          <a:bodyPr/>
          <a:lstStyle>
            <a:lvl1pPr>
              <a:defRPr/>
            </a:lvl1pPr>
          </a:lstStyle>
          <a:p>
            <a:fld id="{10621677-952E-4514-A916-C43A632EDCB2}" type="slidenum">
              <a:rPr lang="en-US" altLang="en-US"/>
              <a:pPr/>
              <a:t>‹#›</a:t>
            </a:fld>
            <a:endParaRPr lang="en-US" altLang="en-US"/>
          </a:p>
        </p:txBody>
      </p:sp>
    </p:spTree>
    <p:extLst>
      <p:ext uri="{BB962C8B-B14F-4D97-AF65-F5344CB8AC3E}">
        <p14:creationId xmlns:p14="http://schemas.microsoft.com/office/powerpoint/2010/main" val="3734683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6691" y="4406901"/>
            <a:ext cx="10439595"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86692" y="2906713"/>
            <a:ext cx="1043959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03EAA7A-232A-4D8C-BED7-1CD66B5E9056}" type="datetime1">
              <a:rPr lang="en-US" altLang="en-US" smtClean="0"/>
              <a:t>9/25/2023</a:t>
            </a:fld>
            <a:endParaRPr lang="en-US" alt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en-US"/>
              <a:t>c.thomson@ed.ac.uk</a:t>
            </a:r>
          </a:p>
        </p:txBody>
      </p:sp>
      <p:sp>
        <p:nvSpPr>
          <p:cNvPr id="6" name="Slide Number Placeholder 5"/>
          <p:cNvSpPr>
            <a:spLocks noGrp="1"/>
          </p:cNvSpPr>
          <p:nvPr>
            <p:ph type="sldNum" sz="quarter" idx="12"/>
          </p:nvPr>
        </p:nvSpPr>
        <p:spPr/>
        <p:txBody>
          <a:bodyPr/>
          <a:lstStyle>
            <a:lvl1pPr>
              <a:defRPr/>
            </a:lvl1pPr>
          </a:lstStyle>
          <a:p>
            <a:fld id="{26CF9F65-8522-4EAB-A751-476591F92445}" type="slidenum">
              <a:rPr lang="en-US" altLang="en-US"/>
              <a:pPr/>
              <a:t>‹#›</a:t>
            </a:fld>
            <a:endParaRPr lang="en-US" altLang="en-US" dirty="0"/>
          </a:p>
        </p:txBody>
      </p:sp>
    </p:spTree>
    <p:extLst>
      <p:ext uri="{BB962C8B-B14F-4D97-AF65-F5344CB8AC3E}">
        <p14:creationId xmlns:p14="http://schemas.microsoft.com/office/powerpoint/2010/main" val="106904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40086" y="1662545"/>
            <a:ext cx="5352393" cy="4463618"/>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1" y="1662546"/>
            <a:ext cx="5352393" cy="4463618"/>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FBEB9B5-A828-43AC-883C-4C4992D033FF}" type="datetime1">
              <a:rPr lang="en-US" altLang="en-US" smtClean="0"/>
              <a:t>9/25/2023</a:t>
            </a:fld>
            <a:endParaRPr lang="en-US" altLang="en-US"/>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en-US"/>
              <a:t>c.thomson@ed.ac.uk</a:t>
            </a:r>
          </a:p>
        </p:txBody>
      </p:sp>
      <p:sp>
        <p:nvSpPr>
          <p:cNvPr id="7" name="Slide Number Placeholder 5"/>
          <p:cNvSpPr>
            <a:spLocks noGrp="1"/>
          </p:cNvSpPr>
          <p:nvPr>
            <p:ph type="sldNum" sz="quarter" idx="12"/>
          </p:nvPr>
        </p:nvSpPr>
        <p:spPr/>
        <p:txBody>
          <a:bodyPr/>
          <a:lstStyle>
            <a:lvl1pPr>
              <a:defRPr/>
            </a:lvl1pPr>
          </a:lstStyle>
          <a:p>
            <a:fld id="{821CE10E-80C3-4C6A-A786-579F29D5DFA5}" type="slidenum">
              <a:rPr lang="en-US" altLang="en-US"/>
              <a:pPr/>
              <a:t>‹#›</a:t>
            </a:fld>
            <a:endParaRPr lang="en-US" altLang="en-US"/>
          </a:p>
        </p:txBody>
      </p:sp>
    </p:spTree>
    <p:extLst>
      <p:ext uri="{BB962C8B-B14F-4D97-AF65-F5344CB8AC3E}">
        <p14:creationId xmlns:p14="http://schemas.microsoft.com/office/powerpoint/2010/main" val="62601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5" name="Text Placeholder 4"/>
          <p:cNvSpPr>
            <a:spLocks noGrp="1"/>
          </p:cNvSpPr>
          <p:nvPr>
            <p:ph type="body" sz="quarter" idx="3"/>
          </p:nvPr>
        </p:nvSpPr>
        <p:spPr>
          <a:xfrm>
            <a:off x="6229004" y="1661783"/>
            <a:ext cx="5351115" cy="524464"/>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29004" y="2251986"/>
            <a:ext cx="5351115" cy="385922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93DEFB3-AC37-48CD-A5C8-96FD4FBF4C24}" type="datetime1">
              <a:rPr lang="en-US" altLang="en-US" smtClean="0"/>
              <a:t>9/25/2023</a:t>
            </a:fld>
            <a:endParaRPr lang="en-US" altLang="en-US"/>
          </a:p>
        </p:txBody>
      </p:sp>
      <p:sp>
        <p:nvSpPr>
          <p:cNvPr id="8"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en-US"/>
              <a:t>c.thomson@ed.ac.uk</a:t>
            </a:r>
          </a:p>
        </p:txBody>
      </p:sp>
      <p:sp>
        <p:nvSpPr>
          <p:cNvPr id="9" name="Slide Number Placeholder 5"/>
          <p:cNvSpPr>
            <a:spLocks noGrp="1"/>
          </p:cNvSpPr>
          <p:nvPr>
            <p:ph type="sldNum" sz="quarter" idx="12"/>
          </p:nvPr>
        </p:nvSpPr>
        <p:spPr/>
        <p:txBody>
          <a:bodyPr/>
          <a:lstStyle>
            <a:lvl1pPr>
              <a:defRPr/>
            </a:lvl1pPr>
          </a:lstStyle>
          <a:p>
            <a:fld id="{3270F06E-CA8A-48A6-94DD-C06A01D6AA94}" type="slidenum">
              <a:rPr lang="en-US" altLang="en-US"/>
              <a:pPr/>
              <a:t>‹#›</a:t>
            </a:fld>
            <a:endParaRPr lang="en-US" altLang="en-US"/>
          </a:p>
        </p:txBody>
      </p:sp>
      <p:sp>
        <p:nvSpPr>
          <p:cNvPr id="10" name="Text Placeholder 4"/>
          <p:cNvSpPr>
            <a:spLocks noGrp="1"/>
          </p:cNvSpPr>
          <p:nvPr>
            <p:ph type="body" sz="quarter" idx="13"/>
          </p:nvPr>
        </p:nvSpPr>
        <p:spPr>
          <a:xfrm>
            <a:off x="609600" y="1661783"/>
            <a:ext cx="5351115" cy="524464"/>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14"/>
          </p:nvPr>
        </p:nvSpPr>
        <p:spPr>
          <a:xfrm>
            <a:off x="609600" y="2251986"/>
            <a:ext cx="5351115" cy="385922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3484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DE03541-199F-4C6F-9B29-E2AF113D9F3F}" type="datetime1">
              <a:rPr lang="en-US" altLang="en-US" smtClean="0"/>
              <a:t>9/25/2023</a:t>
            </a:fld>
            <a:endParaRPr lang="en-US" altLang="en-US"/>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en-US"/>
              <a:t>c.thomson@ed.ac.uk</a:t>
            </a:r>
          </a:p>
        </p:txBody>
      </p:sp>
      <p:sp>
        <p:nvSpPr>
          <p:cNvPr id="5" name="Slide Number Placeholder 5"/>
          <p:cNvSpPr>
            <a:spLocks noGrp="1"/>
          </p:cNvSpPr>
          <p:nvPr>
            <p:ph type="sldNum" sz="quarter" idx="12"/>
          </p:nvPr>
        </p:nvSpPr>
        <p:spPr/>
        <p:txBody>
          <a:bodyPr/>
          <a:lstStyle>
            <a:lvl1pPr>
              <a:defRPr/>
            </a:lvl1pPr>
          </a:lstStyle>
          <a:p>
            <a:fld id="{DF3CCBE3-3814-4EC3-87D7-A5DC6F9B2132}" type="slidenum">
              <a:rPr lang="en-US" altLang="en-US"/>
              <a:pPr/>
              <a:t>‹#›</a:t>
            </a:fld>
            <a:endParaRPr lang="en-US" altLang="en-US"/>
          </a:p>
        </p:txBody>
      </p:sp>
    </p:spTree>
    <p:extLst>
      <p:ext uri="{BB962C8B-B14F-4D97-AF65-F5344CB8AC3E}">
        <p14:creationId xmlns:p14="http://schemas.microsoft.com/office/powerpoint/2010/main" val="53089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F8A9BFD-6DEC-4E90-BD27-5DCDEEB01031}" type="datetime1">
              <a:rPr lang="en-US" altLang="en-US" smtClean="0"/>
              <a:t>9/25/2023</a:t>
            </a:fld>
            <a:endParaRPr lang="en-US" altLang="en-US"/>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en-US"/>
              <a:t>c.thomson@ed.ac.uk</a:t>
            </a:r>
          </a:p>
        </p:txBody>
      </p:sp>
      <p:sp>
        <p:nvSpPr>
          <p:cNvPr id="4" name="Slide Number Placeholder 5"/>
          <p:cNvSpPr>
            <a:spLocks noGrp="1"/>
          </p:cNvSpPr>
          <p:nvPr>
            <p:ph type="sldNum" sz="quarter" idx="12"/>
          </p:nvPr>
        </p:nvSpPr>
        <p:spPr/>
        <p:txBody>
          <a:bodyPr/>
          <a:lstStyle>
            <a:lvl1pPr>
              <a:defRPr/>
            </a:lvl1pPr>
          </a:lstStyle>
          <a:p>
            <a:fld id="{22C08F5D-A997-43A5-A2D5-52536D0D3EBA}" type="slidenum">
              <a:rPr lang="en-US" altLang="en-US"/>
              <a:pPr/>
              <a:t>‹#›</a:t>
            </a:fld>
            <a:endParaRPr lang="en-US" altLang="en-US"/>
          </a:p>
        </p:txBody>
      </p:sp>
    </p:spTree>
    <p:extLst>
      <p:ext uri="{BB962C8B-B14F-4D97-AF65-F5344CB8AC3E}">
        <p14:creationId xmlns:p14="http://schemas.microsoft.com/office/powerpoint/2010/main" val="687726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69848"/>
            <a:ext cx="4011084" cy="1105154"/>
          </a:xfrm>
        </p:spPr>
        <p:txBody>
          <a:bodyPr anchor="b"/>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4779264" y="1069848"/>
            <a:ext cx="6803136" cy="5056315"/>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303362"/>
            <a:ext cx="4011084" cy="3822801"/>
          </a:xfrm>
        </p:spPr>
        <p:txBody>
          <a:bodyPr anchor="ct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9429A24-763C-4D05-9C95-B1B6F784B60C}" type="datetime1">
              <a:rPr lang="en-US" altLang="en-US" smtClean="0"/>
              <a:t>9/25/2023</a:t>
            </a:fld>
            <a:endParaRPr lang="en-US" altLang="en-US"/>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en-US"/>
              <a:t>c.thomson@ed.ac.uk</a:t>
            </a:r>
          </a:p>
        </p:txBody>
      </p:sp>
      <p:sp>
        <p:nvSpPr>
          <p:cNvPr id="7" name="Slide Number Placeholder 5"/>
          <p:cNvSpPr>
            <a:spLocks noGrp="1"/>
          </p:cNvSpPr>
          <p:nvPr>
            <p:ph type="sldNum" sz="quarter" idx="12"/>
          </p:nvPr>
        </p:nvSpPr>
        <p:spPr/>
        <p:txBody>
          <a:bodyPr/>
          <a:lstStyle>
            <a:lvl1pPr>
              <a:defRPr/>
            </a:lvl1pPr>
          </a:lstStyle>
          <a:p>
            <a:fld id="{2823524C-68E7-46C3-BB63-044848365497}" type="slidenum">
              <a:rPr lang="en-US" altLang="en-US"/>
              <a:pPr/>
              <a:t>‹#›</a:t>
            </a:fld>
            <a:endParaRPr lang="en-US" altLang="en-US"/>
          </a:p>
        </p:txBody>
      </p:sp>
    </p:spTree>
    <p:extLst>
      <p:ext uri="{BB962C8B-B14F-4D97-AF65-F5344CB8AC3E}">
        <p14:creationId xmlns:p14="http://schemas.microsoft.com/office/powerpoint/2010/main" val="3854309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69848"/>
            <a:ext cx="4011084" cy="1105154"/>
          </a:xfrm>
        </p:spPr>
        <p:txBody>
          <a:bodyPr anchor="b"/>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4779264" y="1069848"/>
            <a:ext cx="6803136" cy="5056315"/>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303362"/>
            <a:ext cx="4011084" cy="3822801"/>
          </a:xfrm>
        </p:spPr>
        <p:txBody>
          <a:bodyPr anchor="ct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12DDDB2-99D3-446A-A461-DB967736F929}" type="datetime1">
              <a:rPr lang="en-US" altLang="en-US" smtClean="0"/>
              <a:t>9/25/2023</a:t>
            </a:fld>
            <a:endParaRPr lang="en-US" altLang="en-US"/>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en-US"/>
              <a:t>c.thomson@ed.ac.uk</a:t>
            </a:r>
          </a:p>
        </p:txBody>
      </p:sp>
      <p:sp>
        <p:nvSpPr>
          <p:cNvPr id="7" name="Slide Number Placeholder 5"/>
          <p:cNvSpPr>
            <a:spLocks noGrp="1"/>
          </p:cNvSpPr>
          <p:nvPr>
            <p:ph type="sldNum" sz="quarter" idx="12"/>
          </p:nvPr>
        </p:nvSpPr>
        <p:spPr/>
        <p:txBody>
          <a:bodyPr/>
          <a:lstStyle>
            <a:lvl1pPr>
              <a:defRPr/>
            </a:lvl1pPr>
          </a:lstStyle>
          <a:p>
            <a:fld id="{2823524C-68E7-46C3-BB63-044848365497}" type="slidenum">
              <a:rPr lang="en-US" altLang="en-US"/>
              <a:pPr/>
              <a:t>‹#›</a:t>
            </a:fld>
            <a:endParaRPr lang="en-US" altLang="en-US"/>
          </a:p>
        </p:txBody>
      </p:sp>
      <p:sp>
        <p:nvSpPr>
          <p:cNvPr id="8" name="Line 4">
            <a:extLst>
              <a:ext uri="{FF2B5EF4-FFF2-40B4-BE49-F238E27FC236}">
                <a16:creationId xmlns:a16="http://schemas.microsoft.com/office/drawing/2014/main" id="{79CFF253-DB96-4B4E-A286-740BE98AA067}"/>
              </a:ext>
            </a:extLst>
          </p:cNvPr>
          <p:cNvSpPr/>
          <p:nvPr userDrawn="1"/>
        </p:nvSpPr>
        <p:spPr>
          <a:xfrm flipH="1" flipV="1">
            <a:off x="609601" y="2175002"/>
            <a:ext cx="4011084" cy="0"/>
          </a:xfrm>
          <a:prstGeom prst="line">
            <a:avLst/>
          </a:prstGeom>
          <a:ln/>
        </p:spPr>
        <p:style>
          <a:lnRef idx="2">
            <a:schemeClr val="accent3"/>
          </a:lnRef>
          <a:fillRef idx="0">
            <a:schemeClr val="accent3"/>
          </a:fillRef>
          <a:effectRef idx="1">
            <a:schemeClr val="accent3"/>
          </a:effectRef>
          <a:fontRef idx="minor">
            <a:schemeClr val="tx1"/>
          </a:fontRef>
        </p:style>
      </p:sp>
    </p:spTree>
    <p:extLst>
      <p:ext uri="{BB962C8B-B14F-4D97-AF65-F5344CB8AC3E}">
        <p14:creationId xmlns:p14="http://schemas.microsoft.com/office/powerpoint/2010/main" val="60644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5FF"/>
        </a:solidFill>
        <a:effectLst/>
      </p:bgPr>
    </p:bg>
    <p:spTree>
      <p:nvGrpSpPr>
        <p:cNvPr id="1" name=""/>
        <p:cNvGrpSpPr/>
        <p:nvPr/>
      </p:nvGrpSpPr>
      <p:grpSpPr>
        <a:xfrm>
          <a:off x="0" y="0"/>
          <a:ext cx="0" cy="0"/>
          <a:chOff x="0" y="0"/>
          <a:chExt cx="0" cy="0"/>
        </a:xfrm>
      </p:grpSpPr>
      <p:sp>
        <p:nvSpPr>
          <p:cNvPr id="2" name="Rectangle 1"/>
          <p:cNvSpPr/>
          <p:nvPr userDrawn="1"/>
        </p:nvSpPr>
        <p:spPr>
          <a:xfrm>
            <a:off x="0" y="-1"/>
            <a:ext cx="12192000" cy="906087"/>
          </a:xfrm>
          <a:prstGeom prst="rect">
            <a:avLst/>
          </a:prstGeom>
          <a:solidFill>
            <a:srgbClr val="0032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CED6FC7-61CD-4FD0-B3DD-53BCEB1337C2}"/>
              </a:ext>
            </a:extLst>
          </p:cNvPr>
          <p:cNvPicPr>
            <a:picLocks noChangeAspect="1"/>
          </p:cNvPicPr>
          <p:nvPr userDrawn="1"/>
        </p:nvPicPr>
        <p:blipFill>
          <a:blip r:embed="rId16">
            <a:alphaModFix/>
          </a:blip>
          <a:stretch>
            <a:fillRect/>
          </a:stretch>
        </p:blipFill>
        <p:spPr>
          <a:xfrm>
            <a:off x="10376639" y="25337"/>
            <a:ext cx="1689355" cy="820800"/>
          </a:xfrm>
          <a:prstGeom prst="rect">
            <a:avLst/>
          </a:prstGeom>
        </p:spPr>
      </p:pic>
      <p:sp>
        <p:nvSpPr>
          <p:cNvPr id="1026" name="Title Placeholder 1"/>
          <p:cNvSpPr>
            <a:spLocks noGrp="1"/>
          </p:cNvSpPr>
          <p:nvPr>
            <p:ph type="title"/>
          </p:nvPr>
        </p:nvSpPr>
        <p:spPr bwMode="auto">
          <a:xfrm>
            <a:off x="609600" y="977900"/>
            <a:ext cx="10972800" cy="61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609600" y="1654234"/>
            <a:ext cx="10972800" cy="447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609600" y="635650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3B246184-D62E-41D8-A4A3-C25CEF80A56B}" type="datetime1">
              <a:rPr lang="en-US" altLang="en-US" smtClean="0"/>
              <a:t>9/25/2023</a:t>
            </a:fld>
            <a:endParaRPr lang="en-US"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US"/>
              <a:t>c.thomson@ed.ac.uk</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E9C2C71-D24D-496A-996E-5EB8004F7EDD}" type="slidenum">
              <a:rPr lang="en-US" altLang="en-US"/>
              <a:pPr/>
              <a:t>‹#›</a:t>
            </a:fld>
            <a:endParaRPr lang="en-US" altLang="en-US" dirty="0"/>
          </a:p>
        </p:txBody>
      </p:sp>
      <p:sp>
        <p:nvSpPr>
          <p:cNvPr id="9" name="Rectangle 8"/>
          <p:cNvSpPr/>
          <p:nvPr userDrawn="1"/>
        </p:nvSpPr>
        <p:spPr>
          <a:xfrm>
            <a:off x="0" y="6812282"/>
            <a:ext cx="12192000" cy="45719"/>
          </a:xfrm>
          <a:prstGeom prst="rect">
            <a:avLst/>
          </a:prstGeom>
          <a:solidFill>
            <a:srgbClr val="0032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userDrawn="1"/>
        </p:nvSpPr>
        <p:spPr>
          <a:xfrm>
            <a:off x="0" y="6758834"/>
            <a:ext cx="12192000" cy="5344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userDrawn="1"/>
        </p:nvSpPr>
        <p:spPr>
          <a:xfrm>
            <a:off x="0" y="898099"/>
            <a:ext cx="12192000" cy="4571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17" cstate="hqprint">
            <a:extLst>
              <a:ext uri="{28A0092B-C50C-407E-A947-70E740481C1C}">
                <a14:useLocalDpi xmlns:a14="http://schemas.microsoft.com/office/drawing/2010/main"/>
              </a:ext>
            </a:extLst>
          </a:blip>
          <a:stretch>
            <a:fillRect/>
          </a:stretch>
        </p:blipFill>
        <p:spPr>
          <a:xfrm>
            <a:off x="182880" y="116223"/>
            <a:ext cx="4389120" cy="649054"/>
          </a:xfrm>
          <a:prstGeom prst="rect">
            <a:avLst/>
          </a:prstGeom>
        </p:spPr>
      </p:pic>
      <p:sp>
        <p:nvSpPr>
          <p:cNvPr id="13" name="CustomShape 3">
            <a:extLst>
              <a:ext uri="{FF2B5EF4-FFF2-40B4-BE49-F238E27FC236}">
                <a16:creationId xmlns:a16="http://schemas.microsoft.com/office/drawing/2014/main" id="{DDC3316D-9F81-460A-AD08-28574D8457CB}"/>
              </a:ext>
            </a:extLst>
          </p:cNvPr>
          <p:cNvSpPr/>
          <p:nvPr userDrawn="1"/>
        </p:nvSpPr>
        <p:spPr>
          <a:xfrm>
            <a:off x="8460000" y="123256"/>
            <a:ext cx="1980000" cy="121716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2400" b="1" strike="noStrike" spc="-1" dirty="0">
                <a:solidFill>
                  <a:schemeClr val="bg1"/>
                </a:solidFill>
                <a:latin typeface="Times New Roman"/>
                <a:ea typeface="DejaVu Sans"/>
              </a:rPr>
              <a:t>ICARB 2023</a:t>
            </a:r>
            <a:endParaRPr lang="en-GB" sz="2400" b="0" strike="noStrike" spc="-1" dirty="0">
              <a:solidFill>
                <a:schemeClr val="bg1"/>
              </a:solidFill>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r>
              <a:rPr lang="en-GB" sz="1600" b="0" i="1" strike="noStrike" spc="-1" dirty="0">
                <a:solidFill>
                  <a:schemeClr val="bg1"/>
                </a:solidFill>
                <a:latin typeface="Times New Roman"/>
                <a:ea typeface="Microsoft YaHei"/>
              </a:rPr>
              <a:t> Measuring Net Zero</a:t>
            </a:r>
            <a:endParaRPr lang="en-GB" sz="1600" b="0" strike="noStrike" spc="-1" dirty="0">
              <a:solidFill>
                <a:schemeClr val="bg1"/>
              </a:solidFill>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solidFill>
                <a:schemeClr val="bg1"/>
              </a:solidFill>
              <a:latin typeface="Arial"/>
            </a:endParaRPr>
          </a:p>
          <a:p>
            <a:pPr>
              <a:lnSpc>
                <a:spcPct val="100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 pos="9434160" algn="l"/>
                <a:tab pos="9883440" algn="l"/>
                <a:tab pos="10332720" algn="l"/>
                <a:tab pos="10782000" algn="l"/>
              </a:tabLst>
            </a:pPr>
            <a:endParaRPr lang="en-GB" sz="1600" b="0" strike="noStrike" spc="-1" dirty="0">
              <a:solidFill>
                <a:schemeClr val="bg1"/>
              </a:solidFill>
              <a:latin typeface="Arial"/>
            </a:endParaRPr>
          </a:p>
        </p:txBody>
      </p:sp>
      <p:sp>
        <p:nvSpPr>
          <p:cNvPr id="14" name="Line 4">
            <a:extLst>
              <a:ext uri="{FF2B5EF4-FFF2-40B4-BE49-F238E27FC236}">
                <a16:creationId xmlns:a16="http://schemas.microsoft.com/office/drawing/2014/main" id="{7A0082E8-66D3-4DC5-92D0-1714B1D63C62}"/>
              </a:ext>
            </a:extLst>
          </p:cNvPr>
          <p:cNvSpPr/>
          <p:nvPr userDrawn="1"/>
        </p:nvSpPr>
        <p:spPr>
          <a:xfrm flipH="1" flipV="1">
            <a:off x="8568720" y="534016"/>
            <a:ext cx="1683360" cy="0"/>
          </a:xfrm>
          <a:prstGeom prst="line">
            <a:avLst/>
          </a:prstGeom>
          <a:ln w="6480">
            <a:solidFill>
              <a:schemeClr val="accent2">
                <a:lumMod val="60000"/>
                <a:lumOff val="40000"/>
              </a:schemeClr>
            </a:solidFill>
            <a:miter/>
          </a:ln>
        </p:spPr>
        <p:style>
          <a:lnRef idx="0">
            <a:scrgbClr r="0" g="0" b="0"/>
          </a:lnRef>
          <a:fillRef idx="0">
            <a:scrgbClr r="0" g="0" b="0"/>
          </a:fillRef>
          <a:effectRef idx="0">
            <a:scrgbClr r="0" g="0" b="0"/>
          </a:effectRef>
          <a:fontRef idx="minor"/>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2" r:id="rId9"/>
    <p:sldLayoutId id="2147483657" r:id="rId10"/>
    <p:sldLayoutId id="2147483658" r:id="rId11"/>
    <p:sldLayoutId id="2147483659" r:id="rId12"/>
    <p:sldLayoutId id="2147483660" r:id="rId13"/>
    <p:sldLayoutId id="2147483661" r:id="rId14"/>
  </p:sldLayoutIdLst>
  <p:hf hdr="0"/>
  <p:txStyles>
    <p:titleStyle>
      <a:lvl1pPr algn="l" defTabSz="457200" rtl="0" eaLnBrk="1" fontAlgn="base" hangingPunct="1">
        <a:spcBef>
          <a:spcPct val="0"/>
        </a:spcBef>
        <a:spcAft>
          <a:spcPct val="0"/>
        </a:spcAft>
        <a:defRPr sz="2800" b="1" kern="1200">
          <a:solidFill>
            <a:schemeClr val="tx2"/>
          </a:solidFill>
          <a:latin typeface="+mj-lt"/>
          <a:ea typeface="MS PGothic" pitchFamily="34" charset="-128"/>
          <a:cs typeface="+mj-cs"/>
        </a:defRPr>
      </a:lvl1pPr>
      <a:lvl2pPr algn="l" defTabSz="457200" rtl="0" eaLnBrk="1" fontAlgn="base" hangingPunct="1">
        <a:spcBef>
          <a:spcPct val="0"/>
        </a:spcBef>
        <a:spcAft>
          <a:spcPct val="0"/>
        </a:spcAft>
        <a:defRPr sz="3600">
          <a:solidFill>
            <a:schemeClr val="tx1"/>
          </a:solidFill>
          <a:latin typeface="Calibri" pitchFamily="34" charset="0"/>
          <a:ea typeface="MS PGothic" pitchFamily="34" charset="-128"/>
        </a:defRPr>
      </a:lvl2pPr>
      <a:lvl3pPr algn="l" defTabSz="457200" rtl="0" eaLnBrk="1" fontAlgn="base" hangingPunct="1">
        <a:spcBef>
          <a:spcPct val="0"/>
        </a:spcBef>
        <a:spcAft>
          <a:spcPct val="0"/>
        </a:spcAft>
        <a:defRPr sz="3600">
          <a:solidFill>
            <a:schemeClr val="tx1"/>
          </a:solidFill>
          <a:latin typeface="Calibri" pitchFamily="34" charset="0"/>
          <a:ea typeface="MS PGothic" pitchFamily="34" charset="-128"/>
        </a:defRPr>
      </a:lvl3pPr>
      <a:lvl4pPr algn="l" defTabSz="457200" rtl="0" eaLnBrk="1" fontAlgn="base" hangingPunct="1">
        <a:spcBef>
          <a:spcPct val="0"/>
        </a:spcBef>
        <a:spcAft>
          <a:spcPct val="0"/>
        </a:spcAft>
        <a:defRPr sz="3600">
          <a:solidFill>
            <a:schemeClr val="tx1"/>
          </a:solidFill>
          <a:latin typeface="Calibri" pitchFamily="34" charset="0"/>
          <a:ea typeface="MS PGothic" pitchFamily="34" charset="-128"/>
        </a:defRPr>
      </a:lvl4pPr>
      <a:lvl5pPr algn="l" defTabSz="457200" rtl="0" eaLnBrk="1" fontAlgn="base" hangingPunct="1">
        <a:spcBef>
          <a:spcPct val="0"/>
        </a:spcBef>
        <a:spcAft>
          <a:spcPct val="0"/>
        </a:spcAft>
        <a:defRPr sz="3600">
          <a:solidFill>
            <a:schemeClr val="tx1"/>
          </a:solidFill>
          <a:latin typeface="Calibri" pitchFamily="34"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20.png"/><Relationship Id="rId18" Type="http://schemas.openxmlformats.org/officeDocument/2006/relationships/image" Target="../media/image25.sv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openxmlformats.org/officeDocument/2006/relationships/image" Target="../media/image24.png"/><Relationship Id="rId2" Type="http://schemas.openxmlformats.org/officeDocument/2006/relationships/notesSlide" Target="../notesSlides/notesSlide10.xml"/><Relationship Id="rId16" Type="http://schemas.openxmlformats.org/officeDocument/2006/relationships/image" Target="../media/image23.svg"/><Relationship Id="rId20"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image" Target="../media/image22.png"/><Relationship Id="rId10" Type="http://schemas.openxmlformats.org/officeDocument/2006/relationships/diagramQuickStyle" Target="../diagrams/quickStyle5.xml"/><Relationship Id="rId19" Type="http://schemas.openxmlformats.org/officeDocument/2006/relationships/image" Target="../media/image26.png"/><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hyperlink" Target="mailto:c.thomson@ed.ac.uk"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3.xml"/><Relationship Id="rId11" Type="http://schemas.openxmlformats.org/officeDocument/2006/relationships/image" Target="../media/image9.svg"/><Relationship Id="rId5" Type="http://schemas.openxmlformats.org/officeDocument/2006/relationships/diagramQuickStyle" Target="../diagrams/quickStyle3.xml"/><Relationship Id="rId10" Type="http://schemas.openxmlformats.org/officeDocument/2006/relationships/image" Target="../media/image8.png"/><Relationship Id="rId4" Type="http://schemas.openxmlformats.org/officeDocument/2006/relationships/diagramLayout" Target="../diagrams/layout3.xml"/><Relationship Id="rId9" Type="http://schemas.openxmlformats.org/officeDocument/2006/relationships/image" Target="../media/image7.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667" y="2130425"/>
            <a:ext cx="11454668" cy="1470025"/>
          </a:xfrm>
        </p:spPr>
        <p:txBody>
          <a:bodyPr/>
          <a:lstStyle/>
          <a:p>
            <a:r>
              <a:rPr lang="en-GB" dirty="0"/>
              <a:t>Reliably Accounting for Negative Emissions of Waste-to-Energy with Carbon Capture &amp; Storage</a:t>
            </a:r>
          </a:p>
        </p:txBody>
      </p:sp>
      <p:sp>
        <p:nvSpPr>
          <p:cNvPr id="3" name="Subtitle 2"/>
          <p:cNvSpPr>
            <a:spLocks noGrp="1"/>
          </p:cNvSpPr>
          <p:nvPr>
            <p:ph type="subTitle" idx="1"/>
          </p:nvPr>
        </p:nvSpPr>
        <p:spPr>
          <a:xfrm>
            <a:off x="868471" y="3886200"/>
            <a:ext cx="10455058" cy="1752600"/>
          </a:xfrm>
        </p:spPr>
        <p:txBody>
          <a:bodyPr/>
          <a:lstStyle/>
          <a:p>
            <a:r>
              <a:rPr lang="en-GB" b="1" dirty="0"/>
              <a:t>Dr R Camilla Thomson</a:t>
            </a:r>
            <a:br>
              <a:rPr lang="en-GB" dirty="0"/>
            </a:br>
            <a:r>
              <a:rPr lang="en-GB" dirty="0"/>
              <a:t>Dr Laura Herraiz, Iain Struthers, Dr Matthew Brander &amp; Prof Mathieu Lucquiaud</a:t>
            </a:r>
          </a:p>
          <a:p>
            <a:endParaRPr lang="en-GB" dirty="0"/>
          </a:p>
        </p:txBody>
      </p:sp>
    </p:spTree>
    <p:extLst>
      <p:ext uri="{BB962C8B-B14F-4D97-AF65-F5344CB8AC3E}">
        <p14:creationId xmlns:p14="http://schemas.microsoft.com/office/powerpoint/2010/main" val="4109337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A0851-511F-4F5B-8DD3-703079152810}"/>
              </a:ext>
            </a:extLst>
          </p:cNvPr>
          <p:cNvSpPr>
            <a:spLocks noGrp="1"/>
          </p:cNvSpPr>
          <p:nvPr>
            <p:ph type="title"/>
          </p:nvPr>
        </p:nvSpPr>
        <p:spPr/>
        <p:txBody>
          <a:bodyPr/>
          <a:lstStyle/>
          <a:p>
            <a:r>
              <a:rPr lang="en-GB" dirty="0"/>
              <a:t>Net emissions </a:t>
            </a:r>
            <a:br>
              <a:rPr lang="en-GB" dirty="0"/>
            </a:br>
            <a:r>
              <a:rPr lang="en-GB" dirty="0"/>
              <a:t>per unit of energy</a:t>
            </a:r>
          </a:p>
        </p:txBody>
      </p:sp>
      <p:sp>
        <p:nvSpPr>
          <p:cNvPr id="4" name="Text Placeholder 3">
            <a:extLst>
              <a:ext uri="{FF2B5EF4-FFF2-40B4-BE49-F238E27FC236}">
                <a16:creationId xmlns:a16="http://schemas.microsoft.com/office/drawing/2014/main" id="{20FD456D-0D40-4F24-9CFA-CC9437B84419}"/>
              </a:ext>
            </a:extLst>
          </p:cNvPr>
          <p:cNvSpPr>
            <a:spLocks noGrp="1"/>
          </p:cNvSpPr>
          <p:nvPr>
            <p:ph type="body" sz="half" idx="2"/>
          </p:nvPr>
        </p:nvSpPr>
        <p:spPr/>
        <p:txBody>
          <a:bodyPr>
            <a:normAutofit lnSpcReduction="10000"/>
          </a:bodyPr>
          <a:lstStyle/>
          <a:p>
            <a:r>
              <a:rPr lang="en-GB" dirty="0"/>
              <a:t>Not typically reported in existing studies, but of relevance for national reporting.</a:t>
            </a:r>
          </a:p>
          <a:p>
            <a:endParaRPr lang="en-GB" dirty="0"/>
          </a:p>
          <a:p>
            <a:r>
              <a:rPr lang="en-GB" dirty="0"/>
              <a:t>Even with CCS the “positive” emissions are much higher than for other types of renewable generation.</a:t>
            </a:r>
          </a:p>
          <a:p>
            <a:endParaRPr lang="en-GB" dirty="0"/>
          </a:p>
          <a:p>
            <a:r>
              <a:rPr lang="en-GB" dirty="0"/>
              <a:t>Consideration of avoided and biogenic CCS both produce net negative results.</a:t>
            </a:r>
          </a:p>
        </p:txBody>
      </p:sp>
      <p:sp>
        <p:nvSpPr>
          <p:cNvPr id="5" name="Date Placeholder 4">
            <a:extLst>
              <a:ext uri="{FF2B5EF4-FFF2-40B4-BE49-F238E27FC236}">
                <a16:creationId xmlns:a16="http://schemas.microsoft.com/office/drawing/2014/main" id="{669C21D5-73C0-407B-BF35-94D51F50D8B4}"/>
              </a:ext>
            </a:extLst>
          </p:cNvPr>
          <p:cNvSpPr>
            <a:spLocks noGrp="1"/>
          </p:cNvSpPr>
          <p:nvPr>
            <p:ph type="dt" sz="half" idx="10"/>
          </p:nvPr>
        </p:nvSpPr>
        <p:spPr/>
        <p:txBody>
          <a:bodyPr/>
          <a:lstStyle/>
          <a:p>
            <a:pPr>
              <a:defRPr/>
            </a:pPr>
            <a:fld id="{2C9A143D-86C0-425D-B821-1E3157198734}" type="datetime1">
              <a:rPr lang="en-US" altLang="en-US" smtClean="0"/>
              <a:t>9/25/2023</a:t>
            </a:fld>
            <a:endParaRPr lang="en-US" altLang="en-US"/>
          </a:p>
        </p:txBody>
      </p:sp>
      <p:sp>
        <p:nvSpPr>
          <p:cNvPr id="6" name="Footer Placeholder 5">
            <a:extLst>
              <a:ext uri="{FF2B5EF4-FFF2-40B4-BE49-F238E27FC236}">
                <a16:creationId xmlns:a16="http://schemas.microsoft.com/office/drawing/2014/main" id="{8A01E324-DC92-45DD-B1D7-A54F333931D4}"/>
              </a:ext>
            </a:extLst>
          </p:cNvPr>
          <p:cNvSpPr>
            <a:spLocks noGrp="1"/>
          </p:cNvSpPr>
          <p:nvPr>
            <p:ph type="ftr" sz="quarter" idx="11"/>
          </p:nvPr>
        </p:nvSpPr>
        <p:spPr/>
        <p:txBody>
          <a:bodyPr/>
          <a:lstStyle/>
          <a:p>
            <a:pPr>
              <a:defRPr/>
            </a:pPr>
            <a:r>
              <a:rPr lang="en-US"/>
              <a:t>c.thomson@ed.ac.uk</a:t>
            </a:r>
          </a:p>
        </p:txBody>
      </p:sp>
      <p:sp>
        <p:nvSpPr>
          <p:cNvPr id="7" name="Slide Number Placeholder 6">
            <a:extLst>
              <a:ext uri="{FF2B5EF4-FFF2-40B4-BE49-F238E27FC236}">
                <a16:creationId xmlns:a16="http://schemas.microsoft.com/office/drawing/2014/main" id="{C8239360-61C1-4ECF-A06E-4C37A4E538B7}"/>
              </a:ext>
            </a:extLst>
          </p:cNvPr>
          <p:cNvSpPr>
            <a:spLocks noGrp="1"/>
          </p:cNvSpPr>
          <p:nvPr>
            <p:ph type="sldNum" sz="quarter" idx="12"/>
          </p:nvPr>
        </p:nvSpPr>
        <p:spPr/>
        <p:txBody>
          <a:bodyPr/>
          <a:lstStyle/>
          <a:p>
            <a:fld id="{2823524C-68E7-46C3-BB63-044848365497}" type="slidenum">
              <a:rPr lang="en-US" altLang="en-US" smtClean="0"/>
              <a:pPr/>
              <a:t>10</a:t>
            </a:fld>
            <a:endParaRPr lang="en-US" altLang="en-US"/>
          </a:p>
        </p:txBody>
      </p:sp>
      <p:graphicFrame>
        <p:nvGraphicFramePr>
          <p:cNvPr id="9" name="Content Placeholder 8">
            <a:extLst>
              <a:ext uri="{FF2B5EF4-FFF2-40B4-BE49-F238E27FC236}">
                <a16:creationId xmlns:a16="http://schemas.microsoft.com/office/drawing/2014/main" id="{00000000-0008-0000-0000-000002000000}"/>
              </a:ext>
            </a:extLst>
          </p:cNvPr>
          <p:cNvGraphicFramePr>
            <a:graphicFrameLocks noGrp="1"/>
          </p:cNvGraphicFramePr>
          <p:nvPr>
            <p:ph idx="1"/>
            <p:extLst>
              <p:ext uri="{D42A27DB-BD31-4B8C-83A1-F6EECF244321}">
                <p14:modId xmlns:p14="http://schemas.microsoft.com/office/powerpoint/2010/main" val="2811885301"/>
              </p:ext>
            </p:extLst>
          </p:nvPr>
        </p:nvGraphicFramePr>
        <p:xfrm>
          <a:off x="4779963" y="1069975"/>
          <a:ext cx="6802437" cy="5056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9892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5CEECCD1-4A60-4306-9CC9-AB46DCD53CCB}"/>
              </a:ext>
            </a:extLst>
          </p:cNvPr>
          <p:cNvGraphicFramePr>
            <a:graphicFrameLocks noGrp="1"/>
          </p:cNvGraphicFramePr>
          <p:nvPr>
            <p:ph sz="half" idx="1"/>
            <p:extLst>
              <p:ext uri="{D42A27DB-BD31-4B8C-83A1-F6EECF244321}">
                <p14:modId xmlns:p14="http://schemas.microsoft.com/office/powerpoint/2010/main" val="28552795"/>
              </p:ext>
            </p:extLst>
          </p:nvPr>
        </p:nvGraphicFramePr>
        <p:xfrm>
          <a:off x="5060515" y="1662113"/>
          <a:ext cx="6531411" cy="4464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15">
            <a:extLst>
              <a:ext uri="{FF2B5EF4-FFF2-40B4-BE49-F238E27FC236}">
                <a16:creationId xmlns:a16="http://schemas.microsoft.com/office/drawing/2014/main" id="{1CC0491C-5BED-49AD-99F8-DBCFD5722207}"/>
              </a:ext>
            </a:extLst>
          </p:cNvPr>
          <p:cNvSpPr/>
          <p:nvPr/>
        </p:nvSpPr>
        <p:spPr>
          <a:xfrm rot="14661130">
            <a:off x="4712005" y="4910042"/>
            <a:ext cx="697021" cy="437021"/>
          </a:xfrm>
          <a:prstGeom prst="rect">
            <a:avLst/>
          </a:prstGeom>
          <a:solidFill>
            <a:srgbClr val="EBF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B16DC74-DBCC-4927-A8A3-56F6327007FA}"/>
              </a:ext>
            </a:extLst>
          </p:cNvPr>
          <p:cNvSpPr/>
          <p:nvPr/>
        </p:nvSpPr>
        <p:spPr>
          <a:xfrm rot="17832061">
            <a:off x="4741716" y="2364267"/>
            <a:ext cx="697021" cy="437021"/>
          </a:xfrm>
          <a:prstGeom prst="rect">
            <a:avLst/>
          </a:prstGeom>
          <a:solidFill>
            <a:srgbClr val="EBF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3" name="Content Placeholder 2">
            <a:extLst>
              <a:ext uri="{FF2B5EF4-FFF2-40B4-BE49-F238E27FC236}">
                <a16:creationId xmlns:a16="http://schemas.microsoft.com/office/drawing/2014/main" id="{D2FB3199-A9BA-4832-8903-B13FE8FC4C47}"/>
              </a:ext>
            </a:extLst>
          </p:cNvPr>
          <p:cNvGraphicFramePr>
            <a:graphicFrameLocks noGrp="1"/>
          </p:cNvGraphicFramePr>
          <p:nvPr>
            <p:ph sz="half" idx="2"/>
            <p:extLst>
              <p:ext uri="{D42A27DB-BD31-4B8C-83A1-F6EECF244321}">
                <p14:modId xmlns:p14="http://schemas.microsoft.com/office/powerpoint/2010/main" val="3027125103"/>
              </p:ext>
            </p:extLst>
          </p:nvPr>
        </p:nvGraphicFramePr>
        <p:xfrm>
          <a:off x="2101848" y="1662113"/>
          <a:ext cx="3860801" cy="44640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itle 3"/>
          <p:cNvSpPr>
            <a:spLocks noGrp="1"/>
          </p:cNvSpPr>
          <p:nvPr>
            <p:ph type="title"/>
          </p:nvPr>
        </p:nvSpPr>
        <p:spPr>
          <a:xfrm>
            <a:off x="609600" y="977900"/>
            <a:ext cx="10972800" cy="618144"/>
          </a:xfrm>
        </p:spPr>
        <p:txBody>
          <a:bodyPr/>
          <a:lstStyle/>
          <a:p>
            <a:r>
              <a:rPr lang="en-GB" dirty="0"/>
              <a:t>Avoided GHG emissions – Consider multiple co-products</a:t>
            </a:r>
          </a:p>
        </p:txBody>
      </p:sp>
      <p:pic>
        <p:nvPicPr>
          <p:cNvPr id="18" name="Graphic 17" descr="Fire with solid fill">
            <a:extLst>
              <a:ext uri="{FF2B5EF4-FFF2-40B4-BE49-F238E27FC236}">
                <a16:creationId xmlns:a16="http://schemas.microsoft.com/office/drawing/2014/main" id="{3E360B3A-7EF3-4BA0-A386-E25D40A79F66}"/>
              </a:ext>
            </a:extLst>
          </p:cNvPr>
          <p:cNvPicPr>
            <a:picLocks noChangeAspect="1"/>
          </p:cNvPicPr>
          <p:nvPr/>
        </p:nvPicPr>
        <p:blipFill>
          <a:blip r:embed="rId13">
            <a:duotone>
              <a:schemeClr val="accent4">
                <a:shade val="45000"/>
                <a:satMod val="135000"/>
              </a:schemeClr>
              <a:prstClr val="white"/>
            </a:duotone>
            <a:extLst>
              <a:ext uri="{96DAC541-7B7A-43D3-8B79-37D633B846F1}">
                <asvg:svgBlip xmlns:asvg="http://schemas.microsoft.com/office/drawing/2016/SVG/main" r:embed="rId14"/>
              </a:ext>
            </a:extLst>
          </a:blip>
          <a:stretch>
            <a:fillRect/>
          </a:stretch>
        </p:blipFill>
        <p:spPr>
          <a:xfrm>
            <a:off x="4737737" y="3577272"/>
            <a:ext cx="623403" cy="623403"/>
          </a:xfrm>
          <a:prstGeom prst="rect">
            <a:avLst/>
          </a:prstGeom>
        </p:spPr>
      </p:pic>
      <p:pic>
        <p:nvPicPr>
          <p:cNvPr id="20" name="Graphic 19" descr="Lightning bolt with solid fill">
            <a:extLst>
              <a:ext uri="{FF2B5EF4-FFF2-40B4-BE49-F238E27FC236}">
                <a16:creationId xmlns:a16="http://schemas.microsoft.com/office/drawing/2014/main" id="{D9D074AE-EEAA-4771-A438-64B204DB3C57}"/>
              </a:ext>
            </a:extLst>
          </p:cNvPr>
          <p:cNvPicPr>
            <a:picLocks noChangeAspect="1"/>
          </p:cNvPicPr>
          <p:nvPr/>
        </p:nvPicPr>
        <p:blipFill>
          <a:blip r:embed="rId15">
            <a:duotone>
              <a:schemeClr val="accent4">
                <a:shade val="45000"/>
                <a:satMod val="135000"/>
              </a:schemeClr>
              <a:prstClr val="white"/>
            </a:duotone>
            <a:extLst>
              <a:ext uri="{96DAC541-7B7A-43D3-8B79-37D633B846F1}">
                <asvg:svgBlip xmlns:asvg="http://schemas.microsoft.com/office/drawing/2016/SVG/main" r:embed="rId16"/>
              </a:ext>
            </a:extLst>
          </a:blip>
          <a:stretch>
            <a:fillRect/>
          </a:stretch>
        </p:blipFill>
        <p:spPr>
          <a:xfrm>
            <a:off x="4868781" y="2784281"/>
            <a:ext cx="600152" cy="600152"/>
          </a:xfrm>
          <a:prstGeom prst="rect">
            <a:avLst/>
          </a:prstGeom>
        </p:spPr>
      </p:pic>
      <p:pic>
        <p:nvPicPr>
          <p:cNvPr id="22" name="Graphic 21" descr="Deciduous tree with solid fill">
            <a:extLst>
              <a:ext uri="{FF2B5EF4-FFF2-40B4-BE49-F238E27FC236}">
                <a16:creationId xmlns:a16="http://schemas.microsoft.com/office/drawing/2014/main" id="{8F99B840-6016-4852-9291-5EB66AC4635F}"/>
              </a:ext>
            </a:extLst>
          </p:cNvPr>
          <p:cNvPicPr>
            <a:picLocks noChangeAspect="1"/>
          </p:cNvPicPr>
          <p:nvPr/>
        </p:nvPicPr>
        <p:blipFill>
          <a:blip r:embed="rId17">
            <a:duotone>
              <a:schemeClr val="accent4">
                <a:shade val="45000"/>
                <a:satMod val="135000"/>
              </a:schemeClr>
              <a:prstClr val="white"/>
            </a:duotone>
            <a:extLst>
              <a:ext uri="{96DAC541-7B7A-43D3-8B79-37D633B846F1}">
                <asvg:svgBlip xmlns:asvg="http://schemas.microsoft.com/office/drawing/2016/SVG/main" r:embed="rId18"/>
              </a:ext>
            </a:extLst>
          </a:blip>
          <a:stretch>
            <a:fillRect/>
          </a:stretch>
        </p:blipFill>
        <p:spPr>
          <a:xfrm>
            <a:off x="5274952" y="5279486"/>
            <a:ext cx="600152" cy="600152"/>
          </a:xfrm>
          <a:prstGeom prst="rect">
            <a:avLst/>
          </a:prstGeom>
        </p:spPr>
      </p:pic>
      <p:pic>
        <p:nvPicPr>
          <p:cNvPr id="27" name="Picture 26">
            <a:extLst>
              <a:ext uri="{FF2B5EF4-FFF2-40B4-BE49-F238E27FC236}">
                <a16:creationId xmlns:a16="http://schemas.microsoft.com/office/drawing/2014/main" id="{6A2251F7-6FE7-44E0-9203-6902B597B1DC}"/>
              </a:ext>
            </a:extLst>
          </p:cNvPr>
          <p:cNvPicPr>
            <a:picLocks noChangeAspect="1"/>
          </p:cNvPicPr>
          <p:nvPr/>
        </p:nvPicPr>
        <p:blipFill>
          <a:blip r:embed="rId19" cstate="hq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367118" y="1960737"/>
            <a:ext cx="390767" cy="485760"/>
          </a:xfrm>
          <a:prstGeom prst="rect">
            <a:avLst/>
          </a:prstGeom>
        </p:spPr>
      </p:pic>
      <p:pic>
        <p:nvPicPr>
          <p:cNvPr id="29" name="Picture 28">
            <a:extLst>
              <a:ext uri="{FF2B5EF4-FFF2-40B4-BE49-F238E27FC236}">
                <a16:creationId xmlns:a16="http://schemas.microsoft.com/office/drawing/2014/main" id="{FA918548-0F69-427B-ACB4-79E326C0C1F1}"/>
              </a:ext>
            </a:extLst>
          </p:cNvPr>
          <p:cNvPicPr>
            <a:picLocks noChangeAspect="1"/>
          </p:cNvPicPr>
          <p:nvPr/>
        </p:nvPicPr>
        <p:blipFill>
          <a:blip r:embed="rId20" cstate="hq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944695" y="4514954"/>
            <a:ext cx="451126" cy="447303"/>
          </a:xfrm>
          <a:prstGeom prst="rect">
            <a:avLst/>
          </a:prstGeom>
        </p:spPr>
      </p:pic>
      <p:sp>
        <p:nvSpPr>
          <p:cNvPr id="30" name="Date Placeholder 29">
            <a:extLst>
              <a:ext uri="{FF2B5EF4-FFF2-40B4-BE49-F238E27FC236}">
                <a16:creationId xmlns:a16="http://schemas.microsoft.com/office/drawing/2014/main" id="{A9BCA1A7-4359-4833-A3C3-54FED9896F2C}"/>
              </a:ext>
            </a:extLst>
          </p:cNvPr>
          <p:cNvSpPr>
            <a:spLocks noGrp="1"/>
          </p:cNvSpPr>
          <p:nvPr>
            <p:ph type="dt" sz="half" idx="10"/>
          </p:nvPr>
        </p:nvSpPr>
        <p:spPr/>
        <p:txBody>
          <a:bodyPr/>
          <a:lstStyle/>
          <a:p>
            <a:pPr>
              <a:defRPr/>
            </a:pPr>
            <a:fld id="{35A79741-12E4-400F-A4F9-3E5C8D08407E}" type="datetime1">
              <a:rPr lang="en-US" altLang="en-US" smtClean="0"/>
              <a:t>9/25/2023</a:t>
            </a:fld>
            <a:endParaRPr lang="en-US" altLang="en-US"/>
          </a:p>
        </p:txBody>
      </p:sp>
      <p:sp>
        <p:nvSpPr>
          <p:cNvPr id="31" name="Footer Placeholder 30">
            <a:extLst>
              <a:ext uri="{FF2B5EF4-FFF2-40B4-BE49-F238E27FC236}">
                <a16:creationId xmlns:a16="http://schemas.microsoft.com/office/drawing/2014/main" id="{1D2FE2CC-763D-4688-82C8-FE4C52E9DC34}"/>
              </a:ext>
            </a:extLst>
          </p:cNvPr>
          <p:cNvSpPr>
            <a:spLocks noGrp="1"/>
          </p:cNvSpPr>
          <p:nvPr>
            <p:ph type="ftr" sz="quarter" idx="11"/>
          </p:nvPr>
        </p:nvSpPr>
        <p:spPr/>
        <p:txBody>
          <a:bodyPr/>
          <a:lstStyle/>
          <a:p>
            <a:pPr>
              <a:defRPr/>
            </a:pPr>
            <a:r>
              <a:rPr lang="en-US"/>
              <a:t>c.thomson@ed.ac.uk</a:t>
            </a:r>
          </a:p>
        </p:txBody>
      </p:sp>
      <p:sp>
        <p:nvSpPr>
          <p:cNvPr id="32" name="Slide Number Placeholder 31">
            <a:extLst>
              <a:ext uri="{FF2B5EF4-FFF2-40B4-BE49-F238E27FC236}">
                <a16:creationId xmlns:a16="http://schemas.microsoft.com/office/drawing/2014/main" id="{F2120282-79F8-4391-A4F3-4B43B2407DB6}"/>
              </a:ext>
            </a:extLst>
          </p:cNvPr>
          <p:cNvSpPr>
            <a:spLocks noGrp="1"/>
          </p:cNvSpPr>
          <p:nvPr>
            <p:ph type="sldNum" sz="quarter" idx="12"/>
          </p:nvPr>
        </p:nvSpPr>
        <p:spPr/>
        <p:txBody>
          <a:bodyPr/>
          <a:lstStyle/>
          <a:p>
            <a:fld id="{821CE10E-80C3-4C6A-A786-579F29D5DFA5}" type="slidenum">
              <a:rPr lang="en-US" altLang="en-US" smtClean="0"/>
              <a:pPr/>
              <a:t>11</a:t>
            </a:fld>
            <a:endParaRPr lang="en-US" altLang="en-US"/>
          </a:p>
        </p:txBody>
      </p:sp>
    </p:spTree>
    <p:extLst>
      <p:ext uri="{BB962C8B-B14F-4D97-AF65-F5344CB8AC3E}">
        <p14:creationId xmlns:p14="http://schemas.microsoft.com/office/powerpoint/2010/main" val="3639188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2775-9052-406D-9736-60DBC8056542}"/>
              </a:ext>
            </a:extLst>
          </p:cNvPr>
          <p:cNvSpPr>
            <a:spLocks noGrp="1"/>
          </p:cNvSpPr>
          <p:nvPr>
            <p:ph type="title"/>
          </p:nvPr>
        </p:nvSpPr>
        <p:spPr>
          <a:xfrm>
            <a:off x="609601" y="1069848"/>
            <a:ext cx="4011084" cy="1105154"/>
          </a:xfrm>
        </p:spPr>
        <p:txBody>
          <a:bodyPr/>
          <a:lstStyle/>
          <a:p>
            <a:r>
              <a:rPr lang="en-GB"/>
              <a:t>Net emissions: </a:t>
            </a:r>
            <a:br>
              <a:rPr lang="en-GB"/>
            </a:br>
            <a:r>
              <a:rPr lang="en-GB"/>
              <a:t>economic allocation</a:t>
            </a:r>
            <a:endParaRPr lang="en-GB" dirty="0"/>
          </a:p>
        </p:txBody>
      </p:sp>
      <p:graphicFrame>
        <p:nvGraphicFramePr>
          <p:cNvPr id="18" name="Content Placeholder 17">
            <a:extLst>
              <a:ext uri="{FF2B5EF4-FFF2-40B4-BE49-F238E27FC236}">
                <a16:creationId xmlns:a16="http://schemas.microsoft.com/office/drawing/2014/main" id="{5D45C431-C8FB-4A4B-A05B-F386CCAF68ED}"/>
              </a:ext>
            </a:extLst>
          </p:cNvPr>
          <p:cNvGraphicFramePr>
            <a:graphicFrameLocks noGrp="1"/>
          </p:cNvGraphicFramePr>
          <p:nvPr>
            <p:ph idx="1"/>
            <p:extLst>
              <p:ext uri="{D42A27DB-BD31-4B8C-83A1-F6EECF244321}">
                <p14:modId xmlns:p14="http://schemas.microsoft.com/office/powerpoint/2010/main" val="4191248069"/>
              </p:ext>
            </p:extLst>
          </p:nvPr>
        </p:nvGraphicFramePr>
        <p:xfrm>
          <a:off x="4779963" y="1069848"/>
          <a:ext cx="6802437" cy="5056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Text Placeholder 29">
            <a:extLst>
              <a:ext uri="{FF2B5EF4-FFF2-40B4-BE49-F238E27FC236}">
                <a16:creationId xmlns:a16="http://schemas.microsoft.com/office/drawing/2014/main" id="{39763787-7C33-43DC-95A1-0C3234B62029}"/>
              </a:ext>
            </a:extLst>
          </p:cNvPr>
          <p:cNvSpPr>
            <a:spLocks noGrp="1"/>
          </p:cNvSpPr>
          <p:nvPr>
            <p:ph type="body" sz="half" idx="2"/>
          </p:nvPr>
        </p:nvSpPr>
        <p:spPr/>
        <p:txBody>
          <a:bodyPr/>
          <a:lstStyle/>
          <a:p>
            <a:r>
              <a:rPr lang="en-GB" dirty="0"/>
              <a:t>Preliminary assessment shows that impacts of energy in CHP plant more comparable to other renewables.</a:t>
            </a:r>
          </a:p>
          <a:p>
            <a:endParaRPr lang="en-GB" dirty="0"/>
          </a:p>
          <a:p>
            <a:r>
              <a:rPr lang="en-GB" dirty="0"/>
              <a:t>High variation in results due to the variation in the studies used for the analysis</a:t>
            </a:r>
          </a:p>
        </p:txBody>
      </p:sp>
      <p:sp>
        <p:nvSpPr>
          <p:cNvPr id="5" name="Date Placeholder 4">
            <a:extLst>
              <a:ext uri="{FF2B5EF4-FFF2-40B4-BE49-F238E27FC236}">
                <a16:creationId xmlns:a16="http://schemas.microsoft.com/office/drawing/2014/main" id="{5EE013A3-CF9B-4772-9E90-6E2E1255BF39}"/>
              </a:ext>
            </a:extLst>
          </p:cNvPr>
          <p:cNvSpPr>
            <a:spLocks noGrp="1"/>
          </p:cNvSpPr>
          <p:nvPr>
            <p:ph type="dt" sz="half" idx="10"/>
          </p:nvPr>
        </p:nvSpPr>
        <p:spPr>
          <a:xfrm>
            <a:off x="609600" y="6356501"/>
            <a:ext cx="2844800" cy="365125"/>
          </a:xfrm>
        </p:spPr>
        <p:txBody>
          <a:bodyPr/>
          <a:lstStyle/>
          <a:p>
            <a:fld id="{F2621C9C-4E06-4611-9F3A-BE534BBF4585}" type="datetime1">
              <a:rPr lang="en-US" altLang="en-US" smtClean="0"/>
              <a:t>9/25/2023</a:t>
            </a:fld>
            <a:endParaRPr lang="en-US" altLang="en-US"/>
          </a:p>
        </p:txBody>
      </p:sp>
      <p:sp>
        <p:nvSpPr>
          <p:cNvPr id="6" name="Footer Placeholder 5">
            <a:extLst>
              <a:ext uri="{FF2B5EF4-FFF2-40B4-BE49-F238E27FC236}">
                <a16:creationId xmlns:a16="http://schemas.microsoft.com/office/drawing/2014/main" id="{D7E1FCBC-70BB-4D4F-9812-DDBE93FBCCEC}"/>
              </a:ext>
            </a:extLst>
          </p:cNvPr>
          <p:cNvSpPr>
            <a:spLocks noGrp="1"/>
          </p:cNvSpPr>
          <p:nvPr>
            <p:ph type="ftr" sz="quarter" idx="11"/>
          </p:nvPr>
        </p:nvSpPr>
        <p:spPr>
          <a:xfrm>
            <a:off x="4165600" y="6356351"/>
            <a:ext cx="3860800" cy="365125"/>
          </a:xfrm>
        </p:spPr>
        <p:txBody>
          <a:bodyPr/>
          <a:lstStyle/>
          <a:p>
            <a:r>
              <a:rPr lang="en-US"/>
              <a:t>c.thomson@ed.ac.uk</a:t>
            </a:r>
          </a:p>
        </p:txBody>
      </p:sp>
      <p:sp>
        <p:nvSpPr>
          <p:cNvPr id="7" name="Slide Number Placeholder 6">
            <a:extLst>
              <a:ext uri="{FF2B5EF4-FFF2-40B4-BE49-F238E27FC236}">
                <a16:creationId xmlns:a16="http://schemas.microsoft.com/office/drawing/2014/main" id="{2B2028C1-C951-407F-AC50-650C3135793F}"/>
              </a:ext>
            </a:extLst>
          </p:cNvPr>
          <p:cNvSpPr>
            <a:spLocks noGrp="1"/>
          </p:cNvSpPr>
          <p:nvPr>
            <p:ph type="sldNum" sz="quarter" idx="12"/>
          </p:nvPr>
        </p:nvSpPr>
        <p:spPr>
          <a:xfrm>
            <a:off x="8737600" y="6356351"/>
            <a:ext cx="2844800" cy="365125"/>
          </a:xfrm>
        </p:spPr>
        <p:txBody>
          <a:bodyPr/>
          <a:lstStyle/>
          <a:p>
            <a:fld id="{2823524C-68E7-46C3-BB63-044848365497}" type="slidenum">
              <a:rPr lang="en-US" altLang="en-US" smtClean="0"/>
              <a:pPr/>
              <a:t>12</a:t>
            </a:fld>
            <a:endParaRPr lang="en-US" altLang="en-US"/>
          </a:p>
        </p:txBody>
      </p:sp>
    </p:spTree>
    <p:extLst>
      <p:ext uri="{BB962C8B-B14F-4D97-AF65-F5344CB8AC3E}">
        <p14:creationId xmlns:p14="http://schemas.microsoft.com/office/powerpoint/2010/main" val="3102660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2">
            <a:extLst>
              <a:ext uri="{FF2B5EF4-FFF2-40B4-BE49-F238E27FC236}">
                <a16:creationId xmlns:a16="http://schemas.microsoft.com/office/drawing/2014/main" id="{BCFF7E85-1B99-43F1-975C-4D86227FFF44}"/>
              </a:ext>
            </a:extLst>
          </p:cNvPr>
          <p:cNvGraphicFramePr>
            <a:graphicFrameLocks noGrp="1"/>
          </p:cNvGraphicFramePr>
          <p:nvPr>
            <p:ph idx="1"/>
            <p:extLst>
              <p:ext uri="{D42A27DB-BD31-4B8C-83A1-F6EECF244321}">
                <p14:modId xmlns:p14="http://schemas.microsoft.com/office/powerpoint/2010/main" val="2275822588"/>
              </p:ext>
            </p:extLst>
          </p:nvPr>
        </p:nvGraphicFramePr>
        <p:xfrm>
          <a:off x="4779962" y="1069975"/>
          <a:ext cx="6802437" cy="49104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F1E4B31-C10E-4CBF-B554-7EF14371BAA4}"/>
              </a:ext>
            </a:extLst>
          </p:cNvPr>
          <p:cNvSpPr>
            <a:spLocks noGrp="1"/>
          </p:cNvSpPr>
          <p:nvPr>
            <p:ph type="title"/>
          </p:nvPr>
        </p:nvSpPr>
        <p:spPr/>
        <p:txBody>
          <a:bodyPr/>
          <a:lstStyle/>
          <a:p>
            <a:r>
              <a:rPr lang="en-GB" dirty="0"/>
              <a:t>Negative emissions v circular economy</a:t>
            </a:r>
          </a:p>
        </p:txBody>
      </p:sp>
      <p:sp>
        <p:nvSpPr>
          <p:cNvPr id="4" name="Text Placeholder 3">
            <a:extLst>
              <a:ext uri="{FF2B5EF4-FFF2-40B4-BE49-F238E27FC236}">
                <a16:creationId xmlns:a16="http://schemas.microsoft.com/office/drawing/2014/main" id="{9345A289-E386-487C-AD16-DC433BD28427}"/>
              </a:ext>
            </a:extLst>
          </p:cNvPr>
          <p:cNvSpPr>
            <a:spLocks noGrp="1"/>
          </p:cNvSpPr>
          <p:nvPr>
            <p:ph type="body" sz="half" idx="2"/>
          </p:nvPr>
        </p:nvSpPr>
        <p:spPr>
          <a:xfrm>
            <a:off x="609601" y="2303362"/>
            <a:ext cx="4011084" cy="3677089"/>
          </a:xfrm>
        </p:spPr>
        <p:txBody>
          <a:bodyPr>
            <a:normAutofit/>
          </a:bodyPr>
          <a:lstStyle/>
          <a:p>
            <a:r>
              <a:rPr lang="en-GB" dirty="0"/>
              <a:t>Decreasing plastic &amp; wet biogenic content increases negative emissions.</a:t>
            </a:r>
          </a:p>
          <a:p>
            <a:endParaRPr lang="en-GB" dirty="0"/>
          </a:p>
          <a:p>
            <a:r>
              <a:rPr lang="en-GB" dirty="0"/>
              <a:t>Reducing the dry biogenic content significantly reduces the negative emissions.</a:t>
            </a:r>
          </a:p>
          <a:p>
            <a:pPr marL="171450" indent="-171450">
              <a:buFont typeface="Arial" panose="020B0604020202020204" pitchFamily="34" charset="0"/>
              <a:buChar char="•"/>
            </a:pPr>
            <a:r>
              <a:rPr lang="en-GB" dirty="0"/>
              <a:t>CHP with CCS: -112 kg CO</a:t>
            </a:r>
            <a:r>
              <a:rPr lang="en-GB" baseline="-25000" dirty="0"/>
              <a:t>2</a:t>
            </a:r>
            <a:r>
              <a:rPr lang="en-GB" dirty="0"/>
              <a:t>/t MSW</a:t>
            </a:r>
          </a:p>
          <a:p>
            <a:pPr marL="171450" indent="-171450">
              <a:buFont typeface="Arial" panose="020B0604020202020204" pitchFamily="34" charset="0"/>
              <a:buChar char="•"/>
            </a:pPr>
            <a:r>
              <a:rPr lang="en-GB" dirty="0"/>
              <a:t>Recycling: ~ +15 kg CO</a:t>
            </a:r>
            <a:r>
              <a:rPr lang="en-GB" baseline="-25000" dirty="0"/>
              <a:t>2</a:t>
            </a:r>
            <a:r>
              <a:rPr lang="en-GB" dirty="0"/>
              <a:t>eq/t MSW</a:t>
            </a:r>
          </a:p>
          <a:p>
            <a:endParaRPr lang="en-GB" dirty="0"/>
          </a:p>
          <a:p>
            <a:endParaRPr lang="en-GB" dirty="0"/>
          </a:p>
        </p:txBody>
      </p:sp>
      <p:sp>
        <p:nvSpPr>
          <p:cNvPr id="5" name="Date Placeholder 4">
            <a:extLst>
              <a:ext uri="{FF2B5EF4-FFF2-40B4-BE49-F238E27FC236}">
                <a16:creationId xmlns:a16="http://schemas.microsoft.com/office/drawing/2014/main" id="{C947ADF1-C308-45F2-8295-9153F6EB6225}"/>
              </a:ext>
            </a:extLst>
          </p:cNvPr>
          <p:cNvSpPr>
            <a:spLocks noGrp="1"/>
          </p:cNvSpPr>
          <p:nvPr>
            <p:ph type="dt" sz="half" idx="10"/>
          </p:nvPr>
        </p:nvSpPr>
        <p:spPr/>
        <p:txBody>
          <a:bodyPr/>
          <a:lstStyle/>
          <a:p>
            <a:pPr>
              <a:defRPr/>
            </a:pPr>
            <a:fld id="{7D822E20-E580-4BA2-A33E-1ED0DF4CE864}" type="datetime1">
              <a:rPr lang="en-US" altLang="en-US" smtClean="0"/>
              <a:t>9/25/2023</a:t>
            </a:fld>
            <a:endParaRPr lang="en-US" altLang="en-US"/>
          </a:p>
        </p:txBody>
      </p:sp>
      <p:sp>
        <p:nvSpPr>
          <p:cNvPr id="6" name="Footer Placeholder 5">
            <a:extLst>
              <a:ext uri="{FF2B5EF4-FFF2-40B4-BE49-F238E27FC236}">
                <a16:creationId xmlns:a16="http://schemas.microsoft.com/office/drawing/2014/main" id="{463458A4-22AF-4213-9156-C28145F1CAA4}"/>
              </a:ext>
            </a:extLst>
          </p:cNvPr>
          <p:cNvSpPr>
            <a:spLocks noGrp="1"/>
          </p:cNvSpPr>
          <p:nvPr>
            <p:ph type="ftr" sz="quarter" idx="11"/>
          </p:nvPr>
        </p:nvSpPr>
        <p:spPr/>
        <p:txBody>
          <a:bodyPr/>
          <a:lstStyle/>
          <a:p>
            <a:pPr>
              <a:defRPr/>
            </a:pPr>
            <a:r>
              <a:rPr lang="en-US"/>
              <a:t>c.thomson@ed.ac.uk</a:t>
            </a:r>
          </a:p>
        </p:txBody>
      </p:sp>
      <p:sp>
        <p:nvSpPr>
          <p:cNvPr id="7" name="Slide Number Placeholder 6">
            <a:extLst>
              <a:ext uri="{FF2B5EF4-FFF2-40B4-BE49-F238E27FC236}">
                <a16:creationId xmlns:a16="http://schemas.microsoft.com/office/drawing/2014/main" id="{BF8A8F26-617D-4BBB-8C62-67A51B1E247F}"/>
              </a:ext>
            </a:extLst>
          </p:cNvPr>
          <p:cNvSpPr>
            <a:spLocks noGrp="1"/>
          </p:cNvSpPr>
          <p:nvPr>
            <p:ph type="sldNum" sz="quarter" idx="12"/>
          </p:nvPr>
        </p:nvSpPr>
        <p:spPr/>
        <p:txBody>
          <a:bodyPr/>
          <a:lstStyle/>
          <a:p>
            <a:fld id="{2823524C-68E7-46C3-BB63-044848365497}" type="slidenum">
              <a:rPr lang="en-US" altLang="en-US" smtClean="0"/>
              <a:pPr/>
              <a:t>13</a:t>
            </a:fld>
            <a:endParaRPr lang="en-US" altLang="en-US"/>
          </a:p>
        </p:txBody>
      </p:sp>
      <p:sp>
        <p:nvSpPr>
          <p:cNvPr id="13" name="TextBox 12">
            <a:extLst>
              <a:ext uri="{FF2B5EF4-FFF2-40B4-BE49-F238E27FC236}">
                <a16:creationId xmlns:a16="http://schemas.microsoft.com/office/drawing/2014/main" id="{7338A27D-659B-44E8-9699-98A3BE5ED0BF}"/>
              </a:ext>
            </a:extLst>
          </p:cNvPr>
          <p:cNvSpPr txBox="1"/>
          <p:nvPr/>
        </p:nvSpPr>
        <p:spPr>
          <a:xfrm>
            <a:off x="609601" y="6143750"/>
            <a:ext cx="10972800" cy="276999"/>
          </a:xfrm>
          <a:prstGeom prst="rect">
            <a:avLst/>
          </a:prstGeom>
          <a:noFill/>
        </p:spPr>
        <p:txBody>
          <a:bodyPr wrap="square">
            <a:spAutoFit/>
          </a:bodyPr>
          <a:lstStyle/>
          <a:p>
            <a:r>
              <a:rPr lang="en-GB" sz="1200" dirty="0">
                <a:solidFill>
                  <a:schemeClr val="tx1">
                    <a:lumMod val="65000"/>
                    <a:lumOff val="35000"/>
                  </a:schemeClr>
                </a:solidFill>
              </a:rPr>
              <a:t>Graph from: HERRAIZ, L., et al. 2023. NEWEST-CCUS D5.5.2 Environmental impacts of WtE with CCUS in Europe</a:t>
            </a:r>
          </a:p>
        </p:txBody>
      </p:sp>
      <p:cxnSp>
        <p:nvCxnSpPr>
          <p:cNvPr id="14" name="Straight Connector 13">
            <a:extLst>
              <a:ext uri="{FF2B5EF4-FFF2-40B4-BE49-F238E27FC236}">
                <a16:creationId xmlns:a16="http://schemas.microsoft.com/office/drawing/2014/main" id="{75137F1B-4193-4E1C-B619-3DCB63E1FC85}"/>
              </a:ext>
            </a:extLst>
          </p:cNvPr>
          <p:cNvCxnSpPr>
            <a:cxnSpLocks/>
          </p:cNvCxnSpPr>
          <p:nvPr/>
        </p:nvCxnSpPr>
        <p:spPr>
          <a:xfrm>
            <a:off x="-121709" y="6106445"/>
            <a:ext cx="12435417"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D7FFA0AF-4A37-4995-9FE1-EAE30126945C}"/>
              </a:ext>
            </a:extLst>
          </p:cNvPr>
          <p:cNvCxnSpPr>
            <a:cxnSpLocks/>
          </p:cNvCxnSpPr>
          <p:nvPr/>
        </p:nvCxnSpPr>
        <p:spPr>
          <a:xfrm>
            <a:off x="6569528" y="4528651"/>
            <a:ext cx="4901112"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19" name="Straight Connector 18">
            <a:extLst>
              <a:ext uri="{FF2B5EF4-FFF2-40B4-BE49-F238E27FC236}">
                <a16:creationId xmlns:a16="http://schemas.microsoft.com/office/drawing/2014/main" id="{99A25BFF-9520-43C5-A42E-FC5578991BA1}"/>
              </a:ext>
            </a:extLst>
          </p:cNvPr>
          <p:cNvCxnSpPr>
            <a:cxnSpLocks/>
          </p:cNvCxnSpPr>
          <p:nvPr/>
        </p:nvCxnSpPr>
        <p:spPr>
          <a:xfrm>
            <a:off x="6268720" y="3999955"/>
            <a:ext cx="5201920"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977800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7606-CFC4-46B4-9B20-AABBC170B487}"/>
              </a:ext>
            </a:extLst>
          </p:cNvPr>
          <p:cNvSpPr>
            <a:spLocks noGrp="1"/>
          </p:cNvSpPr>
          <p:nvPr>
            <p:ph type="title"/>
          </p:nvPr>
        </p:nvSpPr>
        <p:spPr/>
        <p:txBody>
          <a:bodyPr/>
          <a:lstStyle/>
          <a:p>
            <a:r>
              <a:rPr lang="en-GB" dirty="0"/>
              <a:t>Conclusions</a:t>
            </a:r>
          </a:p>
        </p:txBody>
      </p:sp>
      <p:sp>
        <p:nvSpPr>
          <p:cNvPr id="4" name="Text Placeholder 3">
            <a:extLst>
              <a:ext uri="{FF2B5EF4-FFF2-40B4-BE49-F238E27FC236}">
                <a16:creationId xmlns:a16="http://schemas.microsoft.com/office/drawing/2014/main" id="{809F84FC-8DAC-4234-BF7B-78BDACE4FBF2}"/>
              </a:ext>
            </a:extLst>
          </p:cNvPr>
          <p:cNvSpPr>
            <a:spLocks noGrp="1"/>
          </p:cNvSpPr>
          <p:nvPr>
            <p:ph type="body" sz="half" idx="2"/>
          </p:nvPr>
        </p:nvSpPr>
        <p:spPr/>
        <p:txBody>
          <a:bodyPr>
            <a:normAutofit/>
          </a:bodyPr>
          <a:lstStyle/>
          <a:p>
            <a:r>
              <a:rPr lang="en-GB" dirty="0"/>
              <a:t>How well are the carbon impacts &amp; benefits of WtE with CCS understood? </a:t>
            </a:r>
          </a:p>
          <a:p>
            <a:endParaRPr lang="en-GB" dirty="0"/>
          </a:p>
          <a:p>
            <a:r>
              <a:rPr lang="en-GB" dirty="0"/>
              <a:t>Is WtE with CCS a NET (Negative Emissions Technology)?</a:t>
            </a:r>
          </a:p>
          <a:p>
            <a:endParaRPr lang="en-GB" dirty="0"/>
          </a:p>
          <a:p>
            <a:r>
              <a:rPr lang="en-GB" dirty="0"/>
              <a:t>What methodological developments are needed to reliably evaluate Net Zero and Circular Economy trade-offs?</a:t>
            </a:r>
          </a:p>
        </p:txBody>
      </p:sp>
      <p:sp>
        <p:nvSpPr>
          <p:cNvPr id="5" name="Date Placeholder 4">
            <a:extLst>
              <a:ext uri="{FF2B5EF4-FFF2-40B4-BE49-F238E27FC236}">
                <a16:creationId xmlns:a16="http://schemas.microsoft.com/office/drawing/2014/main" id="{F8F11341-35DD-4E4B-89AF-2D153D20B216}"/>
              </a:ext>
            </a:extLst>
          </p:cNvPr>
          <p:cNvSpPr>
            <a:spLocks noGrp="1"/>
          </p:cNvSpPr>
          <p:nvPr>
            <p:ph type="dt" sz="half" idx="10"/>
          </p:nvPr>
        </p:nvSpPr>
        <p:spPr/>
        <p:txBody>
          <a:bodyPr/>
          <a:lstStyle/>
          <a:p>
            <a:pPr>
              <a:defRPr/>
            </a:pPr>
            <a:fld id="{9794E318-2386-415F-9799-CBE3E8EEAB39}" type="datetime1">
              <a:rPr lang="en-US" altLang="en-US" smtClean="0"/>
              <a:t>9/25/2023</a:t>
            </a:fld>
            <a:endParaRPr lang="en-US" altLang="en-US"/>
          </a:p>
        </p:txBody>
      </p:sp>
      <p:sp>
        <p:nvSpPr>
          <p:cNvPr id="6" name="Footer Placeholder 5">
            <a:extLst>
              <a:ext uri="{FF2B5EF4-FFF2-40B4-BE49-F238E27FC236}">
                <a16:creationId xmlns:a16="http://schemas.microsoft.com/office/drawing/2014/main" id="{3D5CE5B4-CB30-46A6-8959-B26CB4C2B052}"/>
              </a:ext>
            </a:extLst>
          </p:cNvPr>
          <p:cNvSpPr>
            <a:spLocks noGrp="1"/>
          </p:cNvSpPr>
          <p:nvPr>
            <p:ph type="ftr" sz="quarter" idx="11"/>
          </p:nvPr>
        </p:nvSpPr>
        <p:spPr/>
        <p:txBody>
          <a:bodyPr/>
          <a:lstStyle/>
          <a:p>
            <a:pPr>
              <a:defRPr/>
            </a:pPr>
            <a:r>
              <a:rPr lang="en-US"/>
              <a:t>c.thomson@ed.ac.uk</a:t>
            </a:r>
          </a:p>
        </p:txBody>
      </p:sp>
      <p:sp>
        <p:nvSpPr>
          <p:cNvPr id="7" name="Slide Number Placeholder 6">
            <a:extLst>
              <a:ext uri="{FF2B5EF4-FFF2-40B4-BE49-F238E27FC236}">
                <a16:creationId xmlns:a16="http://schemas.microsoft.com/office/drawing/2014/main" id="{64121BD7-9FE3-4CD0-854F-EF97CF92FBF2}"/>
              </a:ext>
            </a:extLst>
          </p:cNvPr>
          <p:cNvSpPr>
            <a:spLocks noGrp="1"/>
          </p:cNvSpPr>
          <p:nvPr>
            <p:ph type="sldNum" sz="quarter" idx="12"/>
          </p:nvPr>
        </p:nvSpPr>
        <p:spPr/>
        <p:txBody>
          <a:bodyPr/>
          <a:lstStyle/>
          <a:p>
            <a:fld id="{2823524C-68E7-46C3-BB63-044848365497}" type="slidenum">
              <a:rPr lang="en-US" altLang="en-US" smtClean="0"/>
              <a:pPr/>
              <a:t>14</a:t>
            </a:fld>
            <a:endParaRPr lang="en-US" altLang="en-US"/>
          </a:p>
        </p:txBody>
      </p:sp>
      <p:graphicFrame>
        <p:nvGraphicFramePr>
          <p:cNvPr id="15" name="Content Placeholder 14">
            <a:extLst>
              <a:ext uri="{FF2B5EF4-FFF2-40B4-BE49-F238E27FC236}">
                <a16:creationId xmlns:a16="http://schemas.microsoft.com/office/drawing/2014/main" id="{5C669AD7-CC1E-4E54-BF23-3B56C72B7CFA}"/>
              </a:ext>
            </a:extLst>
          </p:cNvPr>
          <p:cNvGraphicFramePr>
            <a:graphicFrameLocks noGrp="1"/>
          </p:cNvGraphicFramePr>
          <p:nvPr>
            <p:ph idx="1"/>
            <p:extLst>
              <p:ext uri="{D42A27DB-BD31-4B8C-83A1-F6EECF244321}">
                <p14:modId xmlns:p14="http://schemas.microsoft.com/office/powerpoint/2010/main" val="495168023"/>
              </p:ext>
            </p:extLst>
          </p:nvPr>
        </p:nvGraphicFramePr>
        <p:xfrm>
          <a:off x="4779963" y="1069975"/>
          <a:ext cx="6802437" cy="5056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0725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89DB95C5-51E5-4B84-8451-7E85B1166B05}"/>
              </a:ext>
            </a:extLst>
          </p:cNvPr>
          <p:cNvGrpSpPr/>
          <p:nvPr/>
        </p:nvGrpSpPr>
        <p:grpSpPr>
          <a:xfrm>
            <a:off x="10655599" y="1403661"/>
            <a:ext cx="1175920" cy="4854574"/>
            <a:chOff x="10166157" y="1235638"/>
            <a:chExt cx="1175920" cy="4854574"/>
          </a:xfrm>
        </p:grpSpPr>
        <p:pic>
          <p:nvPicPr>
            <p:cNvPr id="14" name="Picture 13">
              <a:extLst>
                <a:ext uri="{FF2B5EF4-FFF2-40B4-BE49-F238E27FC236}">
                  <a16:creationId xmlns:a16="http://schemas.microsoft.com/office/drawing/2014/main" id="{A267C55D-DDE0-4E8D-BA49-752B28AE2A2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166157" y="1235638"/>
              <a:ext cx="1175920" cy="1096942"/>
            </a:xfrm>
            <a:prstGeom prst="rect">
              <a:avLst/>
            </a:prstGeom>
          </p:spPr>
        </p:pic>
        <p:pic>
          <p:nvPicPr>
            <p:cNvPr id="20" name="Picture 19">
              <a:extLst>
                <a:ext uri="{FF2B5EF4-FFF2-40B4-BE49-F238E27FC236}">
                  <a16:creationId xmlns:a16="http://schemas.microsoft.com/office/drawing/2014/main" id="{95A7DB71-C2E1-432D-ACDA-4D29C423A96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166157" y="2485679"/>
              <a:ext cx="1175920" cy="1096942"/>
            </a:xfrm>
            <a:prstGeom prst="rect">
              <a:avLst/>
            </a:prstGeom>
          </p:spPr>
        </p:pic>
        <p:pic>
          <p:nvPicPr>
            <p:cNvPr id="16" name="Picture 15">
              <a:extLst>
                <a:ext uri="{FF2B5EF4-FFF2-40B4-BE49-F238E27FC236}">
                  <a16:creationId xmlns:a16="http://schemas.microsoft.com/office/drawing/2014/main" id="{7F62386C-B3F4-4729-8FD4-31896206DE8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166157" y="4993270"/>
              <a:ext cx="1175920" cy="1096942"/>
            </a:xfrm>
            <a:prstGeom prst="rect">
              <a:avLst/>
            </a:prstGeom>
          </p:spPr>
        </p:pic>
        <p:pic>
          <p:nvPicPr>
            <p:cNvPr id="22" name="Picture 21">
              <a:extLst>
                <a:ext uri="{FF2B5EF4-FFF2-40B4-BE49-F238E27FC236}">
                  <a16:creationId xmlns:a16="http://schemas.microsoft.com/office/drawing/2014/main" id="{BE270814-2700-4EE5-924D-AC5339B0E53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0166157" y="3743229"/>
              <a:ext cx="1175920" cy="1096942"/>
            </a:xfrm>
            <a:prstGeom prst="rect">
              <a:avLst/>
            </a:prstGeom>
          </p:spPr>
        </p:pic>
      </p:grpSp>
      <p:graphicFrame>
        <p:nvGraphicFramePr>
          <p:cNvPr id="11" name="Table 11">
            <a:extLst>
              <a:ext uri="{FF2B5EF4-FFF2-40B4-BE49-F238E27FC236}">
                <a16:creationId xmlns:a16="http://schemas.microsoft.com/office/drawing/2014/main" id="{01656AE9-458B-475F-9830-7F22599FA879}"/>
              </a:ext>
            </a:extLst>
          </p:cNvPr>
          <p:cNvGraphicFramePr>
            <a:graphicFrameLocks noGrp="1"/>
          </p:cNvGraphicFramePr>
          <p:nvPr>
            <p:ph idx="13"/>
            <p:extLst>
              <p:ext uri="{D42A27DB-BD31-4B8C-83A1-F6EECF244321}">
                <p14:modId xmlns:p14="http://schemas.microsoft.com/office/powerpoint/2010/main" val="157938807"/>
              </p:ext>
            </p:extLst>
          </p:nvPr>
        </p:nvGraphicFramePr>
        <p:xfrm>
          <a:off x="6450626" y="1330464"/>
          <a:ext cx="4950070" cy="5000967"/>
        </p:xfrm>
        <a:graphic>
          <a:graphicData uri="http://schemas.openxmlformats.org/drawingml/2006/table">
            <a:tbl>
              <a:tblPr firstRow="1" bandRow="1">
                <a:tableStyleId>{5940675A-B579-460E-94D1-54222C63F5DA}</a:tableStyleId>
              </a:tblPr>
              <a:tblGrid>
                <a:gridCol w="4202723">
                  <a:extLst>
                    <a:ext uri="{9D8B030D-6E8A-4147-A177-3AD203B41FA5}">
                      <a16:colId xmlns:a16="http://schemas.microsoft.com/office/drawing/2014/main" val="3868302110"/>
                    </a:ext>
                  </a:extLst>
                </a:gridCol>
                <a:gridCol w="747347">
                  <a:extLst>
                    <a:ext uri="{9D8B030D-6E8A-4147-A177-3AD203B41FA5}">
                      <a16:colId xmlns:a16="http://schemas.microsoft.com/office/drawing/2014/main" val="2792527246"/>
                    </a:ext>
                  </a:extLst>
                </a:gridCol>
              </a:tblGrid>
              <a:tr h="12466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Dr </a:t>
                      </a:r>
                      <a:r>
                        <a:rPr lang="en-GB" sz="1600" b="1" dirty="0"/>
                        <a:t>Laura Herraiz</a:t>
                      </a:r>
                      <a:r>
                        <a:rPr lang="en-GB" sz="1600" dirty="0"/>
                        <a:t>, Research Associate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t>Research Centre for Carbon Solutions (RCCS), School of Engineering &amp; Physical Sciences, Heriot-Watt University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3418831"/>
                  </a:ext>
                </a:extLst>
              </a:tr>
              <a:tr h="1266093">
                <a:tc>
                  <a:txBody>
                    <a:bodyPr/>
                    <a:lstStyle/>
                    <a:p>
                      <a:r>
                        <a:rPr lang="en-GB" sz="1600" b="1" dirty="0"/>
                        <a:t>Iain Struthers</a:t>
                      </a:r>
                      <a:r>
                        <a:rPr lang="en-GB" sz="1600" dirty="0"/>
                        <a:t>, PhD candidate </a:t>
                      </a:r>
                    </a:p>
                    <a:p>
                      <a:r>
                        <a:rPr lang="en-GB" sz="1400" dirty="0"/>
                        <a:t>Institute for Energy Systems, School of Engineering, University of Edinburgh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6491997"/>
                  </a:ext>
                </a:extLst>
              </a:tr>
              <a:tr h="1239715">
                <a:tc>
                  <a:txBody>
                    <a:bodyPr/>
                    <a:lstStyle/>
                    <a:p>
                      <a:r>
                        <a:rPr lang="en-GB" sz="1600" dirty="0"/>
                        <a:t>Dr </a:t>
                      </a:r>
                      <a:r>
                        <a:rPr lang="en-GB" sz="1600" b="1" dirty="0"/>
                        <a:t>Matthew Brander</a:t>
                      </a:r>
                      <a:r>
                        <a:rPr lang="en-GB" sz="1600" dirty="0"/>
                        <a:t>, Senior Lecturer</a:t>
                      </a:r>
                    </a:p>
                    <a:p>
                      <a:r>
                        <a:rPr lang="en-GB" sz="1400" dirty="0"/>
                        <a:t>Business School, University of Edinburgh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3210353"/>
                  </a:ext>
                </a:extLst>
              </a:tr>
              <a:tr h="1248508">
                <a:tc>
                  <a:txBody>
                    <a:bodyPr/>
                    <a:lstStyle/>
                    <a:p>
                      <a:r>
                        <a:rPr lang="en-GB" sz="1600" dirty="0"/>
                        <a:t>Prof </a:t>
                      </a:r>
                      <a:r>
                        <a:rPr lang="en-GB" sz="1600" b="1" dirty="0"/>
                        <a:t>Mathieu Lucquiaud</a:t>
                      </a:r>
                      <a:r>
                        <a:rPr lang="en-GB" sz="1600" dirty="0"/>
                        <a:t>, Professor of Clean Energy with Carbon Capture and Storage</a:t>
                      </a:r>
                    </a:p>
                    <a:p>
                      <a:r>
                        <a:rPr lang="en-GB" sz="1400" dirty="0"/>
                        <a:t>Dep. of Mechanical Engineering, University of Sheffield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5971610"/>
                  </a:ext>
                </a:extLst>
              </a:tr>
            </a:tbl>
          </a:graphicData>
        </a:graphic>
      </p:graphicFrame>
      <p:sp>
        <p:nvSpPr>
          <p:cNvPr id="8" name="Content Placeholder 7">
            <a:extLst>
              <a:ext uri="{FF2B5EF4-FFF2-40B4-BE49-F238E27FC236}">
                <a16:creationId xmlns:a16="http://schemas.microsoft.com/office/drawing/2014/main" id="{C0822DEF-BF0A-45F7-8E47-88281AE045FF}"/>
              </a:ext>
            </a:extLst>
          </p:cNvPr>
          <p:cNvSpPr>
            <a:spLocks noGrp="1"/>
          </p:cNvSpPr>
          <p:nvPr>
            <p:ph idx="1"/>
          </p:nvPr>
        </p:nvSpPr>
        <p:spPr>
          <a:xfrm>
            <a:off x="609599" y="1654234"/>
            <a:ext cx="5131777" cy="4471930"/>
          </a:xfrm>
        </p:spPr>
        <p:txBody>
          <a:bodyPr/>
          <a:lstStyle/>
          <a:p>
            <a:pPr algn="just"/>
            <a:r>
              <a:rPr lang="en-GB" sz="1400" dirty="0"/>
              <a:t>The authors gratefully acknowledge the support of the </a:t>
            </a:r>
            <a:r>
              <a:rPr lang="en-GB" sz="1400" b="1" dirty="0"/>
              <a:t>NEWEST-CCUS project </a:t>
            </a:r>
            <a:r>
              <a:rPr lang="en-GB" sz="1400" dirty="0"/>
              <a:t>(Project No. 299683) funded through the ACT programme (Accelerating CCS Technologies) with financial contributions from: The </a:t>
            </a:r>
            <a:r>
              <a:rPr lang="en-GB" sz="1400" b="1" dirty="0"/>
              <a:t>Research Council of Norway</a:t>
            </a:r>
            <a:r>
              <a:rPr lang="en-GB" sz="1400" dirty="0"/>
              <a:t> (RCN), Norway; The </a:t>
            </a:r>
            <a:r>
              <a:rPr lang="en-GB" sz="1400" b="1" dirty="0"/>
              <a:t>Federal Ministry for Economic Affairs and Energy</a:t>
            </a:r>
            <a:r>
              <a:rPr lang="en-GB" sz="1400" dirty="0"/>
              <a:t> (</a:t>
            </a:r>
            <a:r>
              <a:rPr lang="en-GB" sz="1400" dirty="0" err="1"/>
              <a:t>BMWi</a:t>
            </a:r>
            <a:r>
              <a:rPr lang="en-GB" sz="1400" dirty="0"/>
              <a:t>), Germany; </a:t>
            </a:r>
            <a:r>
              <a:rPr lang="en-GB" sz="1400" b="1" dirty="0"/>
              <a:t>Netherlands Enterprise Agency</a:t>
            </a:r>
            <a:r>
              <a:rPr lang="en-GB" sz="1400" dirty="0"/>
              <a:t> (RVO), Netherlands; and the </a:t>
            </a:r>
            <a:r>
              <a:rPr lang="en-GB" sz="1400" b="1" dirty="0"/>
              <a:t>UK Department for Energy Security &amp; Net Zero</a:t>
            </a:r>
            <a:r>
              <a:rPr lang="en-GB" sz="1400" dirty="0"/>
              <a:t> (DESNZ).</a:t>
            </a:r>
          </a:p>
          <a:p>
            <a:endParaRPr lang="en-GB" sz="1600" dirty="0"/>
          </a:p>
          <a:p>
            <a:endParaRPr lang="en-GB" sz="1600" dirty="0"/>
          </a:p>
          <a:p>
            <a:pPr algn="ctr"/>
            <a:r>
              <a:rPr lang="en-GB" dirty="0">
                <a:solidFill>
                  <a:schemeClr val="bg2">
                    <a:lumMod val="75000"/>
                  </a:schemeClr>
                </a:solidFill>
              </a:rPr>
              <a:t>Contact:</a:t>
            </a:r>
          </a:p>
          <a:p>
            <a:pPr algn="ctr"/>
            <a:r>
              <a:rPr lang="en-GB" b="1" dirty="0">
                <a:solidFill>
                  <a:schemeClr val="bg2">
                    <a:lumMod val="75000"/>
                  </a:schemeClr>
                </a:solidFill>
              </a:rPr>
              <a:t>Camilla Thomson</a:t>
            </a:r>
          </a:p>
          <a:p>
            <a:pPr algn="ctr"/>
            <a:r>
              <a:rPr lang="en-GB" dirty="0">
                <a:solidFill>
                  <a:schemeClr val="bg2">
                    <a:lumMod val="75000"/>
                  </a:schemeClr>
                </a:solidFill>
                <a:hlinkClick r:id="rId6">
                  <a:extLst>
                    <a:ext uri="{A12FA001-AC4F-418D-AE19-62706E023703}">
                      <ahyp:hlinkClr xmlns:ahyp="http://schemas.microsoft.com/office/drawing/2018/hyperlinkcolor" val="tx"/>
                    </a:ext>
                  </a:extLst>
                </a:hlinkClick>
              </a:rPr>
              <a:t>c.thomson@ed.ac.uk</a:t>
            </a:r>
            <a:r>
              <a:rPr lang="en-GB" dirty="0">
                <a:solidFill>
                  <a:schemeClr val="bg2">
                    <a:lumMod val="75000"/>
                  </a:schemeClr>
                </a:solidFill>
              </a:rPr>
              <a:t> </a:t>
            </a:r>
          </a:p>
        </p:txBody>
      </p:sp>
      <p:sp>
        <p:nvSpPr>
          <p:cNvPr id="24" name="Date Placeholder 23">
            <a:extLst>
              <a:ext uri="{FF2B5EF4-FFF2-40B4-BE49-F238E27FC236}">
                <a16:creationId xmlns:a16="http://schemas.microsoft.com/office/drawing/2014/main" id="{9E7D0241-F14A-44D6-AE7A-EECB3418A907}"/>
              </a:ext>
            </a:extLst>
          </p:cNvPr>
          <p:cNvSpPr>
            <a:spLocks noGrp="1"/>
          </p:cNvSpPr>
          <p:nvPr>
            <p:ph type="dt" sz="half" idx="10"/>
          </p:nvPr>
        </p:nvSpPr>
        <p:spPr/>
        <p:txBody>
          <a:bodyPr/>
          <a:lstStyle/>
          <a:p>
            <a:pPr>
              <a:defRPr/>
            </a:pPr>
            <a:fld id="{811558F2-E2C0-4A66-ABEC-EE205100300B}" type="datetime1">
              <a:rPr lang="en-US" altLang="en-US" smtClean="0"/>
              <a:t>9/25/2023</a:t>
            </a:fld>
            <a:endParaRPr lang="en-US" altLang="en-US"/>
          </a:p>
        </p:txBody>
      </p:sp>
      <p:sp>
        <p:nvSpPr>
          <p:cNvPr id="25" name="Footer Placeholder 24">
            <a:extLst>
              <a:ext uri="{FF2B5EF4-FFF2-40B4-BE49-F238E27FC236}">
                <a16:creationId xmlns:a16="http://schemas.microsoft.com/office/drawing/2014/main" id="{6624B230-9D25-4996-8125-37EE3961C151}"/>
              </a:ext>
            </a:extLst>
          </p:cNvPr>
          <p:cNvSpPr>
            <a:spLocks noGrp="1"/>
          </p:cNvSpPr>
          <p:nvPr>
            <p:ph type="ftr" sz="quarter" idx="11"/>
          </p:nvPr>
        </p:nvSpPr>
        <p:spPr/>
        <p:txBody>
          <a:bodyPr/>
          <a:lstStyle/>
          <a:p>
            <a:pPr>
              <a:defRPr/>
            </a:pPr>
            <a:r>
              <a:rPr lang="en-US"/>
              <a:t>c.thomson@ed.ac.uk</a:t>
            </a:r>
            <a:endParaRPr lang="en-US" dirty="0"/>
          </a:p>
        </p:txBody>
      </p:sp>
      <p:sp>
        <p:nvSpPr>
          <p:cNvPr id="26" name="Slide Number Placeholder 25">
            <a:extLst>
              <a:ext uri="{FF2B5EF4-FFF2-40B4-BE49-F238E27FC236}">
                <a16:creationId xmlns:a16="http://schemas.microsoft.com/office/drawing/2014/main" id="{A7C89DBD-4E52-49AD-A3D4-094CAC8297EB}"/>
              </a:ext>
            </a:extLst>
          </p:cNvPr>
          <p:cNvSpPr>
            <a:spLocks noGrp="1"/>
          </p:cNvSpPr>
          <p:nvPr>
            <p:ph type="sldNum" sz="quarter" idx="12"/>
          </p:nvPr>
        </p:nvSpPr>
        <p:spPr/>
        <p:txBody>
          <a:bodyPr/>
          <a:lstStyle/>
          <a:p>
            <a:fld id="{10621677-952E-4514-A916-C43A632EDCB2}" type="slidenum">
              <a:rPr lang="en-US" altLang="en-US" smtClean="0"/>
              <a:pPr/>
              <a:t>15</a:t>
            </a:fld>
            <a:endParaRPr lang="en-US" altLang="en-US"/>
          </a:p>
        </p:txBody>
      </p:sp>
    </p:spTree>
    <p:extLst>
      <p:ext uri="{BB962C8B-B14F-4D97-AF65-F5344CB8AC3E}">
        <p14:creationId xmlns:p14="http://schemas.microsoft.com/office/powerpoint/2010/main" val="3368524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2775-9052-406D-9736-60DBC8056542}"/>
              </a:ext>
            </a:extLst>
          </p:cNvPr>
          <p:cNvSpPr>
            <a:spLocks noGrp="1"/>
          </p:cNvSpPr>
          <p:nvPr>
            <p:ph type="title"/>
          </p:nvPr>
        </p:nvSpPr>
        <p:spPr/>
        <p:txBody>
          <a:bodyPr/>
          <a:lstStyle/>
          <a:p>
            <a:r>
              <a:rPr lang="en-GB" dirty="0"/>
              <a:t>Net emissions: economic allocation</a:t>
            </a:r>
          </a:p>
        </p:txBody>
      </p:sp>
      <p:sp>
        <p:nvSpPr>
          <p:cNvPr id="4" name="Text Placeholder 3">
            <a:extLst>
              <a:ext uri="{FF2B5EF4-FFF2-40B4-BE49-F238E27FC236}">
                <a16:creationId xmlns:a16="http://schemas.microsoft.com/office/drawing/2014/main" id="{5EE866FF-E7B7-4223-A26A-B2039220365C}"/>
              </a:ext>
            </a:extLst>
          </p:cNvPr>
          <p:cNvSpPr>
            <a:spLocks noGrp="1"/>
          </p:cNvSpPr>
          <p:nvPr>
            <p:ph type="body" sz="half" idx="2"/>
          </p:nvPr>
        </p:nvSpPr>
        <p:spPr/>
        <p:txBody>
          <a:bodyPr>
            <a:normAutofit/>
          </a:bodyPr>
          <a:lstStyle/>
          <a:p>
            <a:endParaRPr lang="en-GB" dirty="0"/>
          </a:p>
        </p:txBody>
      </p:sp>
      <p:sp>
        <p:nvSpPr>
          <p:cNvPr id="5" name="Date Placeholder 4">
            <a:extLst>
              <a:ext uri="{FF2B5EF4-FFF2-40B4-BE49-F238E27FC236}">
                <a16:creationId xmlns:a16="http://schemas.microsoft.com/office/drawing/2014/main" id="{5EE013A3-CF9B-4772-9E90-6E2E1255BF39}"/>
              </a:ext>
            </a:extLst>
          </p:cNvPr>
          <p:cNvSpPr>
            <a:spLocks noGrp="1"/>
          </p:cNvSpPr>
          <p:nvPr>
            <p:ph type="dt" sz="half" idx="10"/>
          </p:nvPr>
        </p:nvSpPr>
        <p:spPr/>
        <p:txBody>
          <a:bodyPr/>
          <a:lstStyle/>
          <a:p>
            <a:pPr>
              <a:defRPr/>
            </a:pPr>
            <a:fld id="{1550865B-8E6F-4C40-968A-2656308663A4}" type="datetime1">
              <a:rPr lang="en-US" altLang="en-US" smtClean="0"/>
              <a:t>9/25/2023</a:t>
            </a:fld>
            <a:endParaRPr lang="en-US" altLang="en-US"/>
          </a:p>
        </p:txBody>
      </p:sp>
      <p:sp>
        <p:nvSpPr>
          <p:cNvPr id="6" name="Footer Placeholder 5">
            <a:extLst>
              <a:ext uri="{FF2B5EF4-FFF2-40B4-BE49-F238E27FC236}">
                <a16:creationId xmlns:a16="http://schemas.microsoft.com/office/drawing/2014/main" id="{D7E1FCBC-70BB-4D4F-9812-DDBE93FBCCEC}"/>
              </a:ext>
            </a:extLst>
          </p:cNvPr>
          <p:cNvSpPr>
            <a:spLocks noGrp="1"/>
          </p:cNvSpPr>
          <p:nvPr>
            <p:ph type="ftr" sz="quarter" idx="11"/>
          </p:nvPr>
        </p:nvSpPr>
        <p:spPr/>
        <p:txBody>
          <a:bodyPr/>
          <a:lstStyle/>
          <a:p>
            <a:pPr>
              <a:defRPr/>
            </a:pPr>
            <a:r>
              <a:rPr lang="en-US"/>
              <a:t>c.thomson@ed.ac.uk</a:t>
            </a:r>
          </a:p>
        </p:txBody>
      </p:sp>
      <p:sp>
        <p:nvSpPr>
          <p:cNvPr id="7" name="Slide Number Placeholder 6">
            <a:extLst>
              <a:ext uri="{FF2B5EF4-FFF2-40B4-BE49-F238E27FC236}">
                <a16:creationId xmlns:a16="http://schemas.microsoft.com/office/drawing/2014/main" id="{2B2028C1-C951-407F-AC50-650C3135793F}"/>
              </a:ext>
            </a:extLst>
          </p:cNvPr>
          <p:cNvSpPr>
            <a:spLocks noGrp="1"/>
          </p:cNvSpPr>
          <p:nvPr>
            <p:ph type="sldNum" sz="quarter" idx="12"/>
          </p:nvPr>
        </p:nvSpPr>
        <p:spPr/>
        <p:txBody>
          <a:bodyPr/>
          <a:lstStyle/>
          <a:p>
            <a:fld id="{2823524C-68E7-46C3-BB63-044848365497}" type="slidenum">
              <a:rPr lang="en-US" altLang="en-US" smtClean="0"/>
              <a:pPr/>
              <a:t>16</a:t>
            </a:fld>
            <a:endParaRPr lang="en-US" altLang="en-US"/>
          </a:p>
        </p:txBody>
      </p:sp>
      <p:graphicFrame>
        <p:nvGraphicFramePr>
          <p:cNvPr id="14" name="Content Placeholder 13">
            <a:extLst>
              <a:ext uri="{FF2B5EF4-FFF2-40B4-BE49-F238E27FC236}">
                <a16:creationId xmlns:a16="http://schemas.microsoft.com/office/drawing/2014/main" id="{B380D4F8-43F4-40D3-9AD8-A9E400AFE941}"/>
              </a:ext>
            </a:extLst>
          </p:cNvPr>
          <p:cNvGraphicFramePr>
            <a:graphicFrameLocks noGrp="1"/>
          </p:cNvGraphicFramePr>
          <p:nvPr>
            <p:ph idx="1"/>
          </p:nvPr>
        </p:nvGraphicFramePr>
        <p:xfrm>
          <a:off x="4779963" y="1069975"/>
          <a:ext cx="6802437" cy="5056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4563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Modified waste compositions, by %</a:t>
            </a:r>
            <a:r>
              <a:rPr lang="en-GB" dirty="0" err="1"/>
              <a:t>wt</a:t>
            </a:r>
            <a:endParaRPr lang="en-GB" dirty="0"/>
          </a:p>
        </p:txBody>
      </p:sp>
      <p:pic>
        <p:nvPicPr>
          <p:cNvPr id="9" name="Content Placeholder 8">
            <a:extLst>
              <a:ext uri="{FF2B5EF4-FFF2-40B4-BE49-F238E27FC236}">
                <a16:creationId xmlns:a16="http://schemas.microsoft.com/office/drawing/2014/main" id="{E7EE5F09-2C45-4DC3-8FA1-0394C33680A1}"/>
              </a:ext>
            </a:extLst>
          </p:cNvPr>
          <p:cNvPicPr>
            <a:picLocks noGrp="1" noChangeAspect="1"/>
          </p:cNvPicPr>
          <p:nvPr>
            <p:ph idx="1"/>
          </p:nvPr>
        </p:nvPicPr>
        <p:blipFill>
          <a:blip r:embed="rId2"/>
          <a:stretch>
            <a:fillRect/>
          </a:stretch>
        </p:blipFill>
        <p:spPr>
          <a:xfrm>
            <a:off x="773271" y="1654175"/>
            <a:ext cx="10645458" cy="4471988"/>
          </a:xfrm>
        </p:spPr>
      </p:pic>
      <p:sp>
        <p:nvSpPr>
          <p:cNvPr id="6" name="Slide Number Placeholder 5"/>
          <p:cNvSpPr>
            <a:spLocks noGrp="1"/>
          </p:cNvSpPr>
          <p:nvPr>
            <p:ph type="sldNum" sz="quarter" idx="12"/>
          </p:nvPr>
        </p:nvSpPr>
        <p:spPr/>
        <p:txBody>
          <a:bodyPr/>
          <a:lstStyle/>
          <a:p>
            <a:fld id="{4FAB73BC-B049-4115-A692-8D63A059BFB8}" type="slidenum">
              <a:rPr lang="en-US" smtClean="0"/>
              <a:pPr/>
              <a:t>17</a:t>
            </a:fld>
            <a:endParaRPr lang="en-US" dirty="0"/>
          </a:p>
        </p:txBody>
      </p:sp>
      <p:sp>
        <p:nvSpPr>
          <p:cNvPr id="24" name="Date Placeholder 23">
            <a:extLst>
              <a:ext uri="{FF2B5EF4-FFF2-40B4-BE49-F238E27FC236}">
                <a16:creationId xmlns:a16="http://schemas.microsoft.com/office/drawing/2014/main" id="{FBAB94CF-EB13-4D04-92C3-7B5F39DB5709}"/>
              </a:ext>
            </a:extLst>
          </p:cNvPr>
          <p:cNvSpPr>
            <a:spLocks noGrp="1"/>
          </p:cNvSpPr>
          <p:nvPr>
            <p:ph type="dt" sz="half" idx="10"/>
          </p:nvPr>
        </p:nvSpPr>
        <p:spPr/>
        <p:txBody>
          <a:bodyPr/>
          <a:lstStyle/>
          <a:p>
            <a:pPr>
              <a:defRPr/>
            </a:pPr>
            <a:fld id="{B518ED71-E0F2-4A7B-B991-EE5AA454E08B}" type="datetime1">
              <a:rPr lang="en-US" altLang="en-US" smtClean="0"/>
              <a:t>9/25/2023</a:t>
            </a:fld>
            <a:endParaRPr lang="en-US" altLang="en-US"/>
          </a:p>
        </p:txBody>
      </p:sp>
      <p:sp>
        <p:nvSpPr>
          <p:cNvPr id="25" name="Footer Placeholder 24">
            <a:extLst>
              <a:ext uri="{FF2B5EF4-FFF2-40B4-BE49-F238E27FC236}">
                <a16:creationId xmlns:a16="http://schemas.microsoft.com/office/drawing/2014/main" id="{0698DB47-1698-4BAC-A38C-132DE90AFEC2}"/>
              </a:ext>
            </a:extLst>
          </p:cNvPr>
          <p:cNvSpPr>
            <a:spLocks noGrp="1"/>
          </p:cNvSpPr>
          <p:nvPr>
            <p:ph type="ftr" sz="quarter" idx="11"/>
          </p:nvPr>
        </p:nvSpPr>
        <p:spPr/>
        <p:txBody>
          <a:bodyPr/>
          <a:lstStyle/>
          <a:p>
            <a:pPr>
              <a:defRPr/>
            </a:pPr>
            <a:r>
              <a:rPr lang="en-US"/>
              <a:t>c.thomson@ed.ac.uk</a:t>
            </a:r>
          </a:p>
        </p:txBody>
      </p:sp>
    </p:spTree>
    <p:extLst>
      <p:ext uri="{BB962C8B-B14F-4D97-AF65-F5344CB8AC3E}">
        <p14:creationId xmlns:p14="http://schemas.microsoft.com/office/powerpoint/2010/main" val="2293296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977900"/>
            <a:ext cx="10972800" cy="618144"/>
          </a:xfrm>
        </p:spPr>
        <p:txBody>
          <a:bodyPr/>
          <a:lstStyle/>
          <a:p>
            <a:r>
              <a:rPr lang="en-GB" dirty="0"/>
              <a:t>Climate change impacts (absolute)</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4224366858"/>
              </p:ext>
            </p:extLst>
          </p:nvPr>
        </p:nvGraphicFramePr>
        <p:xfrm>
          <a:off x="609600" y="1654175"/>
          <a:ext cx="10972800" cy="4471988"/>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a:xfrm>
            <a:off x="4165600" y="6356351"/>
            <a:ext cx="3860800" cy="365125"/>
          </a:xfrm>
        </p:spPr>
        <p:txBody>
          <a:bodyPr/>
          <a:lstStyle/>
          <a:p>
            <a:r>
              <a:rPr lang="en-US"/>
              <a:t>c.thomson@ed.ac.uk</a:t>
            </a:r>
            <a:endParaRPr lang="en-US" dirty="0"/>
          </a:p>
        </p:txBody>
      </p:sp>
      <p:sp>
        <p:nvSpPr>
          <p:cNvPr id="5" name="Slide Number Placeholder 4"/>
          <p:cNvSpPr>
            <a:spLocks noGrp="1"/>
          </p:cNvSpPr>
          <p:nvPr>
            <p:ph type="sldNum" sz="quarter" idx="12"/>
          </p:nvPr>
        </p:nvSpPr>
        <p:spPr>
          <a:xfrm>
            <a:off x="8737600" y="6356351"/>
            <a:ext cx="2844800" cy="365125"/>
          </a:xfrm>
        </p:spPr>
        <p:txBody>
          <a:bodyPr/>
          <a:lstStyle/>
          <a:p>
            <a:fld id="{4FAB73BC-B049-4115-A692-8D63A059BFB8}" type="slidenum">
              <a:rPr lang="en-US" smtClean="0"/>
              <a:pPr/>
              <a:t>18</a:t>
            </a:fld>
            <a:endParaRPr lang="en-US" dirty="0"/>
          </a:p>
        </p:txBody>
      </p:sp>
      <p:cxnSp>
        <p:nvCxnSpPr>
          <p:cNvPr id="7" name="Straight Connector 6"/>
          <p:cNvCxnSpPr/>
          <p:nvPr/>
        </p:nvCxnSpPr>
        <p:spPr>
          <a:xfrm>
            <a:off x="2768138" y="4664451"/>
            <a:ext cx="8986058"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0" name="Straight Connector 29"/>
          <p:cNvCxnSpPr/>
          <p:nvPr/>
        </p:nvCxnSpPr>
        <p:spPr>
          <a:xfrm>
            <a:off x="2340495" y="4229506"/>
            <a:ext cx="9373985" cy="0"/>
          </a:xfrm>
          <a:prstGeom prst="line">
            <a:avLst/>
          </a:prstGeom>
        </p:spPr>
        <p:style>
          <a:lnRef idx="1">
            <a:schemeClr val="accent3"/>
          </a:lnRef>
          <a:fillRef idx="0">
            <a:schemeClr val="accent3"/>
          </a:fillRef>
          <a:effectRef idx="0">
            <a:schemeClr val="accent3"/>
          </a:effectRef>
          <a:fontRef idx="minor">
            <a:schemeClr val="tx1"/>
          </a:fontRef>
        </p:style>
      </p:cxnSp>
      <p:sp>
        <p:nvSpPr>
          <p:cNvPr id="10" name="Date Placeholder 9">
            <a:extLst>
              <a:ext uri="{FF2B5EF4-FFF2-40B4-BE49-F238E27FC236}">
                <a16:creationId xmlns:a16="http://schemas.microsoft.com/office/drawing/2014/main" id="{D2B2A6AE-F2C8-4675-9471-26F8CDAB3408}"/>
              </a:ext>
            </a:extLst>
          </p:cNvPr>
          <p:cNvSpPr>
            <a:spLocks noGrp="1"/>
          </p:cNvSpPr>
          <p:nvPr>
            <p:ph type="dt" sz="half" idx="10"/>
          </p:nvPr>
        </p:nvSpPr>
        <p:spPr/>
        <p:txBody>
          <a:bodyPr/>
          <a:lstStyle/>
          <a:p>
            <a:pPr>
              <a:defRPr/>
            </a:pPr>
            <a:fld id="{623919CF-6BEA-44AF-9E1D-F4815568762E}" type="datetime1">
              <a:rPr lang="en-US" altLang="en-US" smtClean="0"/>
              <a:t>9/25/2023</a:t>
            </a:fld>
            <a:endParaRPr lang="en-US" altLang="en-US"/>
          </a:p>
        </p:txBody>
      </p:sp>
    </p:spTree>
    <p:extLst>
      <p:ext uri="{BB962C8B-B14F-4D97-AF65-F5344CB8AC3E}">
        <p14:creationId xmlns:p14="http://schemas.microsoft.com/office/powerpoint/2010/main" val="2276945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E4B31-C10E-4CBF-B554-7EF14371BAA4}"/>
              </a:ext>
            </a:extLst>
          </p:cNvPr>
          <p:cNvSpPr>
            <a:spLocks noGrp="1"/>
          </p:cNvSpPr>
          <p:nvPr>
            <p:ph type="title"/>
          </p:nvPr>
        </p:nvSpPr>
        <p:spPr/>
        <p:txBody>
          <a:bodyPr/>
          <a:lstStyle/>
          <a:p>
            <a:r>
              <a:rPr lang="en-GB" dirty="0"/>
              <a:t>Negative emissions v circular economy</a:t>
            </a:r>
          </a:p>
        </p:txBody>
      </p:sp>
      <p:sp>
        <p:nvSpPr>
          <p:cNvPr id="4" name="Text Placeholder 3">
            <a:extLst>
              <a:ext uri="{FF2B5EF4-FFF2-40B4-BE49-F238E27FC236}">
                <a16:creationId xmlns:a16="http://schemas.microsoft.com/office/drawing/2014/main" id="{9345A289-E386-487C-AD16-DC433BD28427}"/>
              </a:ext>
            </a:extLst>
          </p:cNvPr>
          <p:cNvSpPr>
            <a:spLocks noGrp="1"/>
          </p:cNvSpPr>
          <p:nvPr>
            <p:ph type="body" sz="half" idx="2"/>
          </p:nvPr>
        </p:nvSpPr>
        <p:spPr>
          <a:xfrm>
            <a:off x="609601" y="2303362"/>
            <a:ext cx="4011084" cy="3677089"/>
          </a:xfrm>
        </p:spPr>
        <p:txBody>
          <a:bodyPr>
            <a:normAutofit/>
          </a:bodyPr>
          <a:lstStyle/>
          <a:p>
            <a:r>
              <a:rPr lang="en-GB" dirty="0"/>
              <a:t>Change in net negative emissions relative to original scenario</a:t>
            </a:r>
          </a:p>
          <a:p>
            <a:pPr marL="342900" indent="-342900">
              <a:buFont typeface="Arial" panose="020B0604020202020204" pitchFamily="34" charset="0"/>
              <a:buChar char="•"/>
            </a:pPr>
            <a:r>
              <a:rPr lang="en-GB" dirty="0"/>
              <a:t>Values above the line indicate an increase in NEGATIVE emissions</a:t>
            </a:r>
          </a:p>
          <a:p>
            <a:endParaRPr lang="en-GB" dirty="0"/>
          </a:p>
          <a:p>
            <a:r>
              <a:rPr lang="en-GB" dirty="0"/>
              <a:t>Reducing the dry biogenic content significantly reduces the negative emissions</a:t>
            </a:r>
          </a:p>
          <a:p>
            <a:endParaRPr lang="en-GB" dirty="0"/>
          </a:p>
        </p:txBody>
      </p:sp>
      <p:sp>
        <p:nvSpPr>
          <p:cNvPr id="5" name="Date Placeholder 4">
            <a:extLst>
              <a:ext uri="{FF2B5EF4-FFF2-40B4-BE49-F238E27FC236}">
                <a16:creationId xmlns:a16="http://schemas.microsoft.com/office/drawing/2014/main" id="{C947ADF1-C308-45F2-8295-9153F6EB6225}"/>
              </a:ext>
            </a:extLst>
          </p:cNvPr>
          <p:cNvSpPr>
            <a:spLocks noGrp="1"/>
          </p:cNvSpPr>
          <p:nvPr>
            <p:ph type="dt" sz="half" idx="10"/>
          </p:nvPr>
        </p:nvSpPr>
        <p:spPr/>
        <p:txBody>
          <a:bodyPr/>
          <a:lstStyle/>
          <a:p>
            <a:pPr>
              <a:defRPr/>
            </a:pPr>
            <a:fld id="{EAC9D045-4477-4DDB-A1AD-8DC7A89B04E6}" type="datetime1">
              <a:rPr lang="en-US" altLang="en-US" smtClean="0"/>
              <a:t>9/25/2023</a:t>
            </a:fld>
            <a:endParaRPr lang="en-US" altLang="en-US"/>
          </a:p>
        </p:txBody>
      </p:sp>
      <p:sp>
        <p:nvSpPr>
          <p:cNvPr id="6" name="Footer Placeholder 5">
            <a:extLst>
              <a:ext uri="{FF2B5EF4-FFF2-40B4-BE49-F238E27FC236}">
                <a16:creationId xmlns:a16="http://schemas.microsoft.com/office/drawing/2014/main" id="{463458A4-22AF-4213-9156-C28145F1CAA4}"/>
              </a:ext>
            </a:extLst>
          </p:cNvPr>
          <p:cNvSpPr>
            <a:spLocks noGrp="1"/>
          </p:cNvSpPr>
          <p:nvPr>
            <p:ph type="ftr" sz="quarter" idx="11"/>
          </p:nvPr>
        </p:nvSpPr>
        <p:spPr/>
        <p:txBody>
          <a:bodyPr/>
          <a:lstStyle/>
          <a:p>
            <a:pPr>
              <a:defRPr/>
            </a:pPr>
            <a:r>
              <a:rPr lang="en-US"/>
              <a:t>c.thomson@ed.ac.uk</a:t>
            </a:r>
          </a:p>
        </p:txBody>
      </p:sp>
      <p:sp>
        <p:nvSpPr>
          <p:cNvPr id="7" name="Slide Number Placeholder 6">
            <a:extLst>
              <a:ext uri="{FF2B5EF4-FFF2-40B4-BE49-F238E27FC236}">
                <a16:creationId xmlns:a16="http://schemas.microsoft.com/office/drawing/2014/main" id="{BF8A8F26-617D-4BBB-8C62-67A51B1E247F}"/>
              </a:ext>
            </a:extLst>
          </p:cNvPr>
          <p:cNvSpPr>
            <a:spLocks noGrp="1"/>
          </p:cNvSpPr>
          <p:nvPr>
            <p:ph type="sldNum" sz="quarter" idx="12"/>
          </p:nvPr>
        </p:nvSpPr>
        <p:spPr/>
        <p:txBody>
          <a:bodyPr/>
          <a:lstStyle/>
          <a:p>
            <a:fld id="{2823524C-68E7-46C3-BB63-044848365497}" type="slidenum">
              <a:rPr lang="en-US" altLang="en-US" smtClean="0"/>
              <a:pPr/>
              <a:t>19</a:t>
            </a:fld>
            <a:endParaRPr lang="en-US" altLang="en-US"/>
          </a:p>
        </p:txBody>
      </p:sp>
      <p:graphicFrame>
        <p:nvGraphicFramePr>
          <p:cNvPr id="8" name="Content Placeholder 9">
            <a:extLst>
              <a:ext uri="{FF2B5EF4-FFF2-40B4-BE49-F238E27FC236}">
                <a16:creationId xmlns:a16="http://schemas.microsoft.com/office/drawing/2014/main" id="{5CC1DD3B-CAD1-4CB0-A18A-FE9D1145866F}"/>
              </a:ext>
            </a:extLst>
          </p:cNvPr>
          <p:cNvGraphicFramePr>
            <a:graphicFrameLocks noGrp="1"/>
          </p:cNvGraphicFramePr>
          <p:nvPr>
            <p:ph idx="1"/>
          </p:nvPr>
        </p:nvGraphicFramePr>
        <p:xfrm>
          <a:off x="4779963" y="1069975"/>
          <a:ext cx="6802437" cy="4863464"/>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a:extLst>
              <a:ext uri="{FF2B5EF4-FFF2-40B4-BE49-F238E27FC236}">
                <a16:creationId xmlns:a16="http://schemas.microsoft.com/office/drawing/2014/main" id="{416ABC32-ECB9-4E52-BC7F-B668D420ECAC}"/>
              </a:ext>
            </a:extLst>
          </p:cNvPr>
          <p:cNvGrpSpPr/>
          <p:nvPr/>
        </p:nvGrpSpPr>
        <p:grpSpPr>
          <a:xfrm>
            <a:off x="5740399" y="1219196"/>
            <a:ext cx="5679443" cy="3762506"/>
            <a:chOff x="5608325" y="1219196"/>
            <a:chExt cx="5811518" cy="3911602"/>
          </a:xfrm>
        </p:grpSpPr>
        <p:sp>
          <p:nvSpPr>
            <p:cNvPr id="10" name="Rectangle 9">
              <a:extLst>
                <a:ext uri="{FF2B5EF4-FFF2-40B4-BE49-F238E27FC236}">
                  <a16:creationId xmlns:a16="http://schemas.microsoft.com/office/drawing/2014/main" id="{217BA809-07E1-44D5-9415-A5BFF8BA61AB}"/>
                </a:ext>
              </a:extLst>
            </p:cNvPr>
            <p:cNvSpPr/>
            <p:nvPr/>
          </p:nvSpPr>
          <p:spPr>
            <a:xfrm rot="16200000">
              <a:off x="7858762" y="-1031241"/>
              <a:ext cx="1310644" cy="5811518"/>
            </a:xfrm>
            <a:prstGeom prst="rect">
              <a:avLst/>
            </a:prstGeom>
            <a:noFill/>
            <a:ln>
              <a:solidFill>
                <a:schemeClr val="accent2"/>
              </a:solidFill>
            </a:ln>
          </p:spPr>
          <p:style>
            <a:lnRef idx="2">
              <a:schemeClr val="accent4"/>
            </a:lnRef>
            <a:fillRef idx="1">
              <a:schemeClr val="lt1"/>
            </a:fillRef>
            <a:effectRef idx="0">
              <a:schemeClr val="accent4"/>
            </a:effectRef>
            <a:fontRef idx="minor">
              <a:schemeClr val="dk1"/>
            </a:fontRef>
          </p:style>
          <p:txBody>
            <a:bodyPr rtlCol="0" anchor="t"/>
            <a:lstStyle/>
            <a:p>
              <a:pPr algn="ctr"/>
              <a:r>
                <a:rPr lang="en-GB" sz="1200" dirty="0">
                  <a:solidFill>
                    <a:schemeClr val="bg2">
                      <a:lumMod val="50000"/>
                    </a:schemeClr>
                  </a:solidFill>
                </a:rPr>
                <a:t>Better</a:t>
              </a:r>
            </a:p>
          </p:txBody>
        </p:sp>
        <p:sp>
          <p:nvSpPr>
            <p:cNvPr id="11" name="Rectangle 10">
              <a:extLst>
                <a:ext uri="{FF2B5EF4-FFF2-40B4-BE49-F238E27FC236}">
                  <a16:creationId xmlns:a16="http://schemas.microsoft.com/office/drawing/2014/main" id="{09AB7B3F-7FA5-447C-B825-ECDF317E60B9}"/>
                </a:ext>
              </a:extLst>
            </p:cNvPr>
            <p:cNvSpPr/>
            <p:nvPr/>
          </p:nvSpPr>
          <p:spPr>
            <a:xfrm rot="16200000">
              <a:off x="7213604" y="924560"/>
              <a:ext cx="2600959" cy="5811518"/>
            </a:xfrm>
            <a:prstGeom prst="rect">
              <a:avLst/>
            </a:prstGeom>
            <a:noFill/>
            <a:ln>
              <a:solidFill>
                <a:schemeClr val="accent6"/>
              </a:solidFill>
            </a:ln>
          </p:spPr>
          <p:style>
            <a:lnRef idx="2">
              <a:schemeClr val="accent5"/>
            </a:lnRef>
            <a:fillRef idx="1">
              <a:schemeClr val="lt1"/>
            </a:fillRef>
            <a:effectRef idx="0">
              <a:schemeClr val="accent5"/>
            </a:effectRef>
            <a:fontRef idx="minor">
              <a:schemeClr val="dk1"/>
            </a:fontRef>
          </p:style>
          <p:txBody>
            <a:bodyPr rtlCol="0" anchor="t"/>
            <a:lstStyle/>
            <a:p>
              <a:pPr algn="ctr"/>
              <a:r>
                <a:rPr lang="en-GB" sz="1200" dirty="0">
                  <a:solidFill>
                    <a:schemeClr val="bg2">
                      <a:lumMod val="50000"/>
                    </a:schemeClr>
                  </a:solidFill>
                </a:rPr>
                <a:t>Worse</a:t>
              </a:r>
            </a:p>
          </p:txBody>
        </p:sp>
      </p:grpSp>
      <p:sp>
        <p:nvSpPr>
          <p:cNvPr id="13" name="TextBox 12">
            <a:extLst>
              <a:ext uri="{FF2B5EF4-FFF2-40B4-BE49-F238E27FC236}">
                <a16:creationId xmlns:a16="http://schemas.microsoft.com/office/drawing/2014/main" id="{7338A27D-659B-44E8-9699-98A3BE5ED0BF}"/>
              </a:ext>
            </a:extLst>
          </p:cNvPr>
          <p:cNvSpPr txBox="1"/>
          <p:nvPr/>
        </p:nvSpPr>
        <p:spPr>
          <a:xfrm>
            <a:off x="609601" y="6143750"/>
            <a:ext cx="10972800" cy="276999"/>
          </a:xfrm>
          <a:prstGeom prst="rect">
            <a:avLst/>
          </a:prstGeom>
          <a:noFill/>
        </p:spPr>
        <p:txBody>
          <a:bodyPr wrap="square">
            <a:spAutoFit/>
          </a:bodyPr>
          <a:lstStyle/>
          <a:p>
            <a:r>
              <a:rPr lang="en-GB" sz="1200" dirty="0">
                <a:solidFill>
                  <a:schemeClr val="tx1">
                    <a:lumMod val="65000"/>
                    <a:lumOff val="35000"/>
                  </a:schemeClr>
                </a:solidFill>
              </a:rPr>
              <a:t>Graph from: HERRAIZ, L., et al. 2023. NEWEST-CCUS D5.5.2 Environmental impacts of WtE with CCUS in Europe</a:t>
            </a:r>
          </a:p>
        </p:txBody>
      </p:sp>
      <p:cxnSp>
        <p:nvCxnSpPr>
          <p:cNvPr id="14" name="Straight Connector 13">
            <a:extLst>
              <a:ext uri="{FF2B5EF4-FFF2-40B4-BE49-F238E27FC236}">
                <a16:creationId xmlns:a16="http://schemas.microsoft.com/office/drawing/2014/main" id="{75137F1B-4193-4E1C-B619-3DCB63E1FC85}"/>
              </a:ext>
            </a:extLst>
          </p:cNvPr>
          <p:cNvCxnSpPr>
            <a:cxnSpLocks/>
          </p:cNvCxnSpPr>
          <p:nvPr/>
        </p:nvCxnSpPr>
        <p:spPr>
          <a:xfrm>
            <a:off x="-121709" y="6106445"/>
            <a:ext cx="12435417"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32482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7606-CFC4-46B4-9B20-AABBC170B487}"/>
              </a:ext>
            </a:extLst>
          </p:cNvPr>
          <p:cNvSpPr>
            <a:spLocks noGrp="1"/>
          </p:cNvSpPr>
          <p:nvPr>
            <p:ph type="title"/>
          </p:nvPr>
        </p:nvSpPr>
        <p:spPr/>
        <p:txBody>
          <a:bodyPr>
            <a:normAutofit fontScale="90000"/>
          </a:bodyPr>
          <a:lstStyle/>
          <a:p>
            <a:r>
              <a:rPr lang="en-GB" dirty="0"/>
              <a:t>Waste-to-Energy with Carbon Capture &amp; Storage </a:t>
            </a:r>
          </a:p>
        </p:txBody>
      </p:sp>
      <p:pic>
        <p:nvPicPr>
          <p:cNvPr id="34" name="Content Placeholder 33">
            <a:extLst>
              <a:ext uri="{FF2B5EF4-FFF2-40B4-BE49-F238E27FC236}">
                <a16:creationId xmlns:a16="http://schemas.microsoft.com/office/drawing/2014/main" id="{C5CFC686-B13E-4934-98EE-5BB16C5C50F5}"/>
              </a:ext>
            </a:extLst>
          </p:cNvPr>
          <p:cNvPicPr>
            <a:picLocks noGrp="1" noChangeAspect="1"/>
          </p:cNvPicPr>
          <p:nvPr>
            <p:ph idx="1"/>
          </p:nvPr>
        </p:nvPicPr>
        <p:blipFill>
          <a:blip r:embed="rId3" cstate="hqprint">
            <a:extLst>
              <a:ext uri="{28A0092B-C50C-407E-A947-70E740481C1C}">
                <a14:useLocalDpi xmlns:a14="http://schemas.microsoft.com/office/drawing/2010/main"/>
              </a:ext>
            </a:extLst>
          </a:blip>
          <a:stretch>
            <a:fillRect/>
          </a:stretch>
        </p:blipFill>
        <p:spPr>
          <a:xfrm>
            <a:off x="4810389" y="1069975"/>
            <a:ext cx="6741584" cy="5056188"/>
          </a:xfrm>
        </p:spPr>
      </p:pic>
      <p:sp>
        <p:nvSpPr>
          <p:cNvPr id="4" name="Text Placeholder 3">
            <a:extLst>
              <a:ext uri="{FF2B5EF4-FFF2-40B4-BE49-F238E27FC236}">
                <a16:creationId xmlns:a16="http://schemas.microsoft.com/office/drawing/2014/main" id="{809F84FC-8DAC-4234-BF7B-78BDACE4FBF2}"/>
              </a:ext>
            </a:extLst>
          </p:cNvPr>
          <p:cNvSpPr>
            <a:spLocks noGrp="1"/>
          </p:cNvSpPr>
          <p:nvPr>
            <p:ph type="body" sz="half" idx="2"/>
          </p:nvPr>
        </p:nvSpPr>
        <p:spPr/>
        <p:txBody>
          <a:bodyPr>
            <a:normAutofit/>
          </a:bodyPr>
          <a:lstStyle/>
          <a:p>
            <a:r>
              <a:rPr lang="en-GB" dirty="0"/>
              <a:t>Reduces atmospheric CO</a:t>
            </a:r>
            <a:r>
              <a:rPr lang="en-GB" baseline="-25000" dirty="0"/>
              <a:t>2</a:t>
            </a:r>
          </a:p>
          <a:p>
            <a:r>
              <a:rPr lang="en-GB" dirty="0"/>
              <a:t>	But not a Negative Emissions 	Technology</a:t>
            </a:r>
          </a:p>
          <a:p>
            <a:endParaRPr lang="en-GB" dirty="0"/>
          </a:p>
          <a:p>
            <a:r>
              <a:rPr lang="en-GB" dirty="0"/>
              <a:t>Multiple co-products and no consistent method for emissions allocation</a:t>
            </a:r>
          </a:p>
          <a:p>
            <a:endParaRPr lang="en-GB" dirty="0"/>
          </a:p>
          <a:p>
            <a:r>
              <a:rPr lang="en-GB" dirty="0"/>
              <a:t>More sustainable than recycling?</a:t>
            </a:r>
          </a:p>
        </p:txBody>
      </p:sp>
      <p:sp>
        <p:nvSpPr>
          <p:cNvPr id="5" name="Date Placeholder 4">
            <a:extLst>
              <a:ext uri="{FF2B5EF4-FFF2-40B4-BE49-F238E27FC236}">
                <a16:creationId xmlns:a16="http://schemas.microsoft.com/office/drawing/2014/main" id="{F8F11341-35DD-4E4B-89AF-2D153D20B216}"/>
              </a:ext>
            </a:extLst>
          </p:cNvPr>
          <p:cNvSpPr>
            <a:spLocks noGrp="1"/>
          </p:cNvSpPr>
          <p:nvPr>
            <p:ph type="dt" sz="half" idx="10"/>
          </p:nvPr>
        </p:nvSpPr>
        <p:spPr/>
        <p:txBody>
          <a:bodyPr/>
          <a:lstStyle/>
          <a:p>
            <a:fld id="{BC3AD765-5DF1-4F75-973E-FA189FA9332B}" type="datetime1">
              <a:rPr lang="en-US" altLang="en-US" smtClean="0"/>
              <a:t>9/25/2023</a:t>
            </a:fld>
            <a:endParaRPr lang="en-US" altLang="en-US"/>
          </a:p>
        </p:txBody>
      </p:sp>
      <p:sp>
        <p:nvSpPr>
          <p:cNvPr id="6" name="Footer Placeholder 5">
            <a:extLst>
              <a:ext uri="{FF2B5EF4-FFF2-40B4-BE49-F238E27FC236}">
                <a16:creationId xmlns:a16="http://schemas.microsoft.com/office/drawing/2014/main" id="{3D5CE5B4-CB30-46A6-8959-B26CB4C2B052}"/>
              </a:ext>
            </a:extLst>
          </p:cNvPr>
          <p:cNvSpPr>
            <a:spLocks noGrp="1"/>
          </p:cNvSpPr>
          <p:nvPr>
            <p:ph type="ftr" sz="quarter" idx="11"/>
          </p:nvPr>
        </p:nvSpPr>
        <p:spPr/>
        <p:txBody>
          <a:bodyPr/>
          <a:lstStyle/>
          <a:p>
            <a:r>
              <a:rPr lang="en-US"/>
              <a:t>c.thomson@ed.ac.uk</a:t>
            </a:r>
          </a:p>
        </p:txBody>
      </p:sp>
      <p:sp>
        <p:nvSpPr>
          <p:cNvPr id="7" name="Slide Number Placeholder 6">
            <a:extLst>
              <a:ext uri="{FF2B5EF4-FFF2-40B4-BE49-F238E27FC236}">
                <a16:creationId xmlns:a16="http://schemas.microsoft.com/office/drawing/2014/main" id="{64121BD7-9FE3-4CD0-854F-EF97CF92FBF2}"/>
              </a:ext>
            </a:extLst>
          </p:cNvPr>
          <p:cNvSpPr>
            <a:spLocks noGrp="1"/>
          </p:cNvSpPr>
          <p:nvPr>
            <p:ph type="sldNum" sz="quarter" idx="12"/>
          </p:nvPr>
        </p:nvSpPr>
        <p:spPr/>
        <p:txBody>
          <a:bodyPr/>
          <a:lstStyle/>
          <a:p>
            <a:fld id="{2823524C-68E7-46C3-BB63-044848365497}" type="slidenum">
              <a:rPr lang="en-US" altLang="en-US" smtClean="0"/>
              <a:pPr/>
              <a:t>2</a:t>
            </a:fld>
            <a:endParaRPr lang="en-US" altLang="en-US"/>
          </a:p>
        </p:txBody>
      </p:sp>
    </p:spTree>
    <p:extLst>
      <p:ext uri="{BB962C8B-B14F-4D97-AF65-F5344CB8AC3E}">
        <p14:creationId xmlns:p14="http://schemas.microsoft.com/office/powerpoint/2010/main" val="3662830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562D0-53C8-49D1-8814-836C7DC8E33F}"/>
              </a:ext>
            </a:extLst>
          </p:cNvPr>
          <p:cNvSpPr>
            <a:spLocks noGrp="1"/>
          </p:cNvSpPr>
          <p:nvPr>
            <p:ph type="title"/>
          </p:nvPr>
        </p:nvSpPr>
        <p:spPr>
          <a:xfrm>
            <a:off x="609601" y="1069848"/>
            <a:ext cx="4011084" cy="643205"/>
          </a:xfrm>
        </p:spPr>
        <p:txBody>
          <a:bodyPr>
            <a:normAutofit/>
          </a:bodyPr>
          <a:lstStyle/>
          <a:p>
            <a:r>
              <a:rPr lang="en-GB" dirty="0"/>
              <a:t>Introduction</a:t>
            </a:r>
          </a:p>
        </p:txBody>
      </p:sp>
      <p:sp>
        <p:nvSpPr>
          <p:cNvPr id="7" name="Text Placeholder 6">
            <a:extLst>
              <a:ext uri="{FF2B5EF4-FFF2-40B4-BE49-F238E27FC236}">
                <a16:creationId xmlns:a16="http://schemas.microsoft.com/office/drawing/2014/main" id="{BAA10310-15AA-498F-A43A-904D5D25A272}"/>
              </a:ext>
            </a:extLst>
          </p:cNvPr>
          <p:cNvSpPr>
            <a:spLocks noGrp="1"/>
          </p:cNvSpPr>
          <p:nvPr>
            <p:ph type="body" sz="half" idx="2"/>
          </p:nvPr>
        </p:nvSpPr>
        <p:spPr>
          <a:xfrm>
            <a:off x="609601" y="1824893"/>
            <a:ext cx="4011084" cy="3771900"/>
          </a:xfrm>
        </p:spPr>
        <p:txBody>
          <a:bodyPr>
            <a:normAutofit lnSpcReduction="10000"/>
          </a:bodyPr>
          <a:lstStyle/>
          <a:p>
            <a:r>
              <a:rPr lang="en-GB" dirty="0"/>
              <a:t>WtE is a growing method of </a:t>
            </a:r>
            <a:r>
              <a:rPr lang="en-GB" i="1" dirty="0">
                <a:solidFill>
                  <a:schemeClr val="accent2">
                    <a:lumMod val="75000"/>
                  </a:schemeClr>
                </a:solidFill>
              </a:rPr>
              <a:t>residual waste </a:t>
            </a:r>
            <a:r>
              <a:rPr lang="en-GB" dirty="0"/>
              <a:t>treatment in Europe</a:t>
            </a:r>
          </a:p>
          <a:p>
            <a:endParaRPr lang="en-GB" dirty="0"/>
          </a:p>
          <a:p>
            <a:r>
              <a:rPr lang="en-GB" dirty="0"/>
              <a:t>Significant greenhouse gas emissions: 700 - 1200 kg CO</a:t>
            </a:r>
            <a:r>
              <a:rPr lang="en-GB" baseline="-25000" dirty="0"/>
              <a:t>2</a:t>
            </a:r>
            <a:r>
              <a:rPr lang="en-GB" dirty="0"/>
              <a:t>eq/t</a:t>
            </a:r>
            <a:r>
              <a:rPr lang="en-GB" baseline="30000" dirty="0"/>
              <a:t>1</a:t>
            </a:r>
          </a:p>
          <a:p>
            <a:endParaRPr lang="en-GB" dirty="0"/>
          </a:p>
          <a:p>
            <a:r>
              <a:rPr lang="en-GB" dirty="0"/>
              <a:t>CCS with </a:t>
            </a:r>
            <a:r>
              <a:rPr lang="en-GB" b="1" dirty="0">
                <a:solidFill>
                  <a:schemeClr val="accent6"/>
                </a:solidFill>
              </a:rPr>
              <a:t>no residual emissions </a:t>
            </a:r>
            <a:r>
              <a:rPr lang="en-GB" dirty="0"/>
              <a:t>is possible and economically viable</a:t>
            </a:r>
            <a:r>
              <a:rPr lang="en-GB" baseline="30000" dirty="0"/>
              <a:t>2</a:t>
            </a:r>
          </a:p>
          <a:p>
            <a:endParaRPr lang="en-GB" dirty="0"/>
          </a:p>
          <a:p>
            <a:r>
              <a:rPr lang="en-GB" dirty="0"/>
              <a:t>50-70% of carbon in </a:t>
            </a:r>
            <a:r>
              <a:rPr lang="en-GB" i="1" dirty="0">
                <a:solidFill>
                  <a:schemeClr val="accent2">
                    <a:lumMod val="75000"/>
                  </a:schemeClr>
                </a:solidFill>
              </a:rPr>
              <a:t>residual waste </a:t>
            </a:r>
            <a:r>
              <a:rPr lang="en-GB" dirty="0"/>
              <a:t>is biogenic</a:t>
            </a:r>
            <a:r>
              <a:rPr lang="en-GB" baseline="30000" dirty="0"/>
              <a:t>3</a:t>
            </a:r>
            <a:r>
              <a:rPr lang="en-GB" dirty="0"/>
              <a:t> – a form of BECCS</a:t>
            </a:r>
          </a:p>
        </p:txBody>
      </p:sp>
      <p:sp>
        <p:nvSpPr>
          <p:cNvPr id="4" name="Date Placeholder 3">
            <a:extLst>
              <a:ext uri="{FF2B5EF4-FFF2-40B4-BE49-F238E27FC236}">
                <a16:creationId xmlns:a16="http://schemas.microsoft.com/office/drawing/2014/main" id="{EC554E18-3101-4D69-BA5D-416A8C98A69A}"/>
              </a:ext>
            </a:extLst>
          </p:cNvPr>
          <p:cNvSpPr>
            <a:spLocks noGrp="1"/>
          </p:cNvSpPr>
          <p:nvPr>
            <p:ph type="dt" sz="half" idx="10"/>
          </p:nvPr>
        </p:nvSpPr>
        <p:spPr/>
        <p:txBody>
          <a:bodyPr/>
          <a:lstStyle/>
          <a:p>
            <a:pPr>
              <a:defRPr/>
            </a:pPr>
            <a:fld id="{8DC40AA1-468C-42C4-BF4C-C8491CE14171}" type="datetime1">
              <a:rPr lang="en-US" altLang="en-US" smtClean="0"/>
              <a:t>9/25/2023</a:t>
            </a:fld>
            <a:endParaRPr lang="en-US" altLang="en-US"/>
          </a:p>
        </p:txBody>
      </p:sp>
      <p:sp>
        <p:nvSpPr>
          <p:cNvPr id="5" name="Footer Placeholder 4">
            <a:extLst>
              <a:ext uri="{FF2B5EF4-FFF2-40B4-BE49-F238E27FC236}">
                <a16:creationId xmlns:a16="http://schemas.microsoft.com/office/drawing/2014/main" id="{62484EC2-4C1E-46E2-A3B2-2350C91AD09E}"/>
              </a:ext>
            </a:extLst>
          </p:cNvPr>
          <p:cNvSpPr>
            <a:spLocks noGrp="1"/>
          </p:cNvSpPr>
          <p:nvPr>
            <p:ph type="ftr" sz="quarter" idx="11"/>
          </p:nvPr>
        </p:nvSpPr>
        <p:spPr/>
        <p:txBody>
          <a:bodyPr/>
          <a:lstStyle/>
          <a:p>
            <a:pPr>
              <a:defRPr/>
            </a:pPr>
            <a:r>
              <a:rPr lang="en-US" dirty="0"/>
              <a:t>c.thomson@ed.ac.uk</a:t>
            </a:r>
          </a:p>
        </p:txBody>
      </p:sp>
      <p:sp>
        <p:nvSpPr>
          <p:cNvPr id="6" name="Slide Number Placeholder 5">
            <a:extLst>
              <a:ext uri="{FF2B5EF4-FFF2-40B4-BE49-F238E27FC236}">
                <a16:creationId xmlns:a16="http://schemas.microsoft.com/office/drawing/2014/main" id="{27B56E4F-3C67-4487-9A77-896B5568814E}"/>
              </a:ext>
            </a:extLst>
          </p:cNvPr>
          <p:cNvSpPr>
            <a:spLocks noGrp="1"/>
          </p:cNvSpPr>
          <p:nvPr>
            <p:ph type="sldNum" sz="quarter" idx="12"/>
          </p:nvPr>
        </p:nvSpPr>
        <p:spPr/>
        <p:txBody>
          <a:bodyPr/>
          <a:lstStyle/>
          <a:p>
            <a:fld id="{10621677-952E-4514-A916-C43A632EDCB2}" type="slidenum">
              <a:rPr lang="en-US" altLang="en-US" smtClean="0"/>
              <a:pPr/>
              <a:t>3</a:t>
            </a:fld>
            <a:endParaRPr lang="en-US" altLang="en-US"/>
          </a:p>
        </p:txBody>
      </p:sp>
      <p:sp>
        <p:nvSpPr>
          <p:cNvPr id="9" name="TextBox 8">
            <a:extLst>
              <a:ext uri="{FF2B5EF4-FFF2-40B4-BE49-F238E27FC236}">
                <a16:creationId xmlns:a16="http://schemas.microsoft.com/office/drawing/2014/main" id="{43E51950-1101-4267-BACE-8FE70E2260FF}"/>
              </a:ext>
            </a:extLst>
          </p:cNvPr>
          <p:cNvSpPr txBox="1"/>
          <p:nvPr/>
        </p:nvSpPr>
        <p:spPr>
          <a:xfrm>
            <a:off x="9899603" y="4825755"/>
            <a:ext cx="2414105" cy="830997"/>
          </a:xfrm>
          <a:prstGeom prst="rect">
            <a:avLst/>
          </a:prstGeom>
          <a:noFill/>
        </p:spPr>
        <p:txBody>
          <a:bodyPr wrap="square">
            <a:spAutoFit/>
          </a:bodyPr>
          <a:lstStyle/>
          <a:p>
            <a:r>
              <a:rPr lang="en-GB" sz="1600" i="1" dirty="0">
                <a:solidFill>
                  <a:schemeClr val="accent2">
                    <a:lumMod val="75000"/>
                  </a:schemeClr>
                </a:solidFill>
              </a:rPr>
              <a:t>Residual waste </a:t>
            </a:r>
            <a:r>
              <a:rPr lang="en-GB" sz="1600" i="1" dirty="0">
                <a:solidFill>
                  <a:schemeClr val="tx1">
                    <a:lumMod val="75000"/>
                    <a:lumOff val="25000"/>
                  </a:schemeClr>
                </a:solidFill>
              </a:rPr>
              <a:t>is the remainder after diversion for reuse or recycling</a:t>
            </a:r>
          </a:p>
        </p:txBody>
      </p:sp>
      <p:sp>
        <p:nvSpPr>
          <p:cNvPr id="11" name="TextBox 10">
            <a:extLst>
              <a:ext uri="{FF2B5EF4-FFF2-40B4-BE49-F238E27FC236}">
                <a16:creationId xmlns:a16="http://schemas.microsoft.com/office/drawing/2014/main" id="{30267583-BE83-4778-BEC5-563749139635}"/>
              </a:ext>
            </a:extLst>
          </p:cNvPr>
          <p:cNvSpPr txBox="1"/>
          <p:nvPr/>
        </p:nvSpPr>
        <p:spPr>
          <a:xfrm>
            <a:off x="609601" y="5788150"/>
            <a:ext cx="10972800" cy="646331"/>
          </a:xfrm>
          <a:prstGeom prst="rect">
            <a:avLst/>
          </a:prstGeom>
          <a:noFill/>
        </p:spPr>
        <p:txBody>
          <a:bodyPr wrap="square">
            <a:spAutoFit/>
          </a:bodyPr>
          <a:lstStyle/>
          <a:p>
            <a:pPr marL="342900" indent="-342900">
              <a:buFont typeface="+mj-lt"/>
              <a:buAutoNum type="arabicPeriod"/>
            </a:pPr>
            <a:r>
              <a:rPr lang="en-GB" sz="1200" dirty="0">
                <a:solidFill>
                  <a:schemeClr val="tx1">
                    <a:lumMod val="65000"/>
                    <a:lumOff val="35000"/>
                  </a:schemeClr>
                </a:solidFill>
              </a:rPr>
              <a:t>IPCC 2003. Emissions from Waste Incineration. Good Practice Guidance and Uncertainty Management in National Greenhouse Gas Inventories.</a:t>
            </a:r>
          </a:p>
          <a:p>
            <a:pPr marL="342900" indent="-342900">
              <a:buFont typeface="+mj-lt"/>
              <a:buAutoNum type="arabicPeriod"/>
            </a:pPr>
            <a:r>
              <a:rPr lang="en-GB" sz="1200" dirty="0">
                <a:solidFill>
                  <a:schemeClr val="tx1">
                    <a:lumMod val="65000"/>
                    <a:lumOff val="35000"/>
                  </a:schemeClr>
                </a:solidFill>
              </a:rPr>
              <a:t>SU, D. et al. 2023. Thermal integration of waste to energy plants with Post-combustion CO2 capture. Fuel, 332, 126004.</a:t>
            </a:r>
          </a:p>
          <a:p>
            <a:pPr marL="342900" indent="-342900">
              <a:buFont typeface="+mj-lt"/>
              <a:buAutoNum type="arabicPeriod"/>
            </a:pPr>
            <a:r>
              <a:rPr lang="en-GB" sz="1200" dirty="0">
                <a:solidFill>
                  <a:schemeClr val="tx1">
                    <a:lumMod val="65000"/>
                    <a:lumOff val="35000"/>
                  </a:schemeClr>
                </a:solidFill>
              </a:rPr>
              <a:t>HERRAIZ, L., et al. 2023. NEWEST-CCUS D5.5.2 Environmental impacts of WtE with CCUS in Europe</a:t>
            </a:r>
          </a:p>
        </p:txBody>
      </p:sp>
      <p:cxnSp>
        <p:nvCxnSpPr>
          <p:cNvPr id="15" name="Straight Connector 14">
            <a:extLst>
              <a:ext uri="{FF2B5EF4-FFF2-40B4-BE49-F238E27FC236}">
                <a16:creationId xmlns:a16="http://schemas.microsoft.com/office/drawing/2014/main" id="{C13EB1D2-18A3-41FD-A72D-5710E09B00F3}"/>
              </a:ext>
            </a:extLst>
          </p:cNvPr>
          <p:cNvCxnSpPr>
            <a:cxnSpLocks/>
          </p:cNvCxnSpPr>
          <p:nvPr/>
        </p:nvCxnSpPr>
        <p:spPr>
          <a:xfrm>
            <a:off x="-121709" y="5750845"/>
            <a:ext cx="12435417" cy="0"/>
          </a:xfrm>
          <a:prstGeom prst="line">
            <a:avLst/>
          </a:prstGeom>
        </p:spPr>
        <p:style>
          <a:lnRef idx="1">
            <a:schemeClr val="accent2"/>
          </a:lnRef>
          <a:fillRef idx="0">
            <a:schemeClr val="accent2"/>
          </a:fillRef>
          <a:effectRef idx="0">
            <a:schemeClr val="accent2"/>
          </a:effectRef>
          <a:fontRef idx="minor">
            <a:schemeClr val="tx1"/>
          </a:fontRef>
        </p:style>
      </p:cxnSp>
      <p:pic>
        <p:nvPicPr>
          <p:cNvPr id="27" name="Content Placeholder 26">
            <a:extLst>
              <a:ext uri="{FF2B5EF4-FFF2-40B4-BE49-F238E27FC236}">
                <a16:creationId xmlns:a16="http://schemas.microsoft.com/office/drawing/2014/main" id="{23382A3F-5595-49AB-A0C2-933AE0E01FED}"/>
              </a:ext>
            </a:extLst>
          </p:cNvPr>
          <p:cNvPicPr>
            <a:picLocks noGrp="1" noChangeAspect="1"/>
          </p:cNvPicPr>
          <p:nvPr>
            <p:ph idx="1"/>
          </p:nvPr>
        </p:nvPicPr>
        <p:blipFill>
          <a:blip r:embed="rId3"/>
          <a:stretch>
            <a:fillRect/>
          </a:stretch>
        </p:blipFill>
        <p:spPr>
          <a:xfrm>
            <a:off x="5177529" y="1629422"/>
            <a:ext cx="6802437" cy="3399130"/>
          </a:xfrm>
        </p:spPr>
      </p:pic>
    </p:spTree>
    <p:extLst>
      <p:ext uri="{BB962C8B-B14F-4D97-AF65-F5344CB8AC3E}">
        <p14:creationId xmlns:p14="http://schemas.microsoft.com/office/powerpoint/2010/main" val="2697822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30CD741-6491-4988-8EF7-0F7F925DC862}"/>
              </a:ext>
            </a:extLst>
          </p:cNvPr>
          <p:cNvSpPr>
            <a:spLocks noGrp="1"/>
          </p:cNvSpPr>
          <p:nvPr>
            <p:ph type="title"/>
          </p:nvPr>
        </p:nvSpPr>
        <p:spPr>
          <a:xfrm>
            <a:off x="609600" y="1026028"/>
            <a:ext cx="10972800" cy="618144"/>
          </a:xfrm>
        </p:spPr>
        <p:txBody>
          <a:bodyPr/>
          <a:lstStyle/>
          <a:p>
            <a:r>
              <a:rPr lang="en-GB" dirty="0"/>
              <a:t>Should waste-to-energy with CCS appear so low in the waste hierarchy?</a:t>
            </a:r>
          </a:p>
        </p:txBody>
      </p:sp>
      <p:sp>
        <p:nvSpPr>
          <p:cNvPr id="31" name="Text Placeholder 30">
            <a:extLst>
              <a:ext uri="{FF2B5EF4-FFF2-40B4-BE49-F238E27FC236}">
                <a16:creationId xmlns:a16="http://schemas.microsoft.com/office/drawing/2014/main" id="{55D4CC62-B84D-40D2-B61A-424D5FE3CCFB}"/>
              </a:ext>
            </a:extLst>
          </p:cNvPr>
          <p:cNvSpPr>
            <a:spLocks noGrp="1"/>
          </p:cNvSpPr>
          <p:nvPr>
            <p:ph type="body" sz="quarter" idx="3"/>
          </p:nvPr>
        </p:nvSpPr>
        <p:spPr/>
        <p:txBody>
          <a:bodyPr/>
          <a:lstStyle/>
          <a:p>
            <a:pPr algn="ctr"/>
            <a:r>
              <a:rPr lang="en-GB" dirty="0"/>
              <a:t>Carbon hierarchy</a:t>
            </a:r>
          </a:p>
        </p:txBody>
      </p:sp>
      <p:graphicFrame>
        <p:nvGraphicFramePr>
          <p:cNvPr id="25" name="Content Placeholder 13">
            <a:extLst>
              <a:ext uri="{FF2B5EF4-FFF2-40B4-BE49-F238E27FC236}">
                <a16:creationId xmlns:a16="http://schemas.microsoft.com/office/drawing/2014/main" id="{D39F3BD9-CB75-4EE3-BDAE-D4D8E9E29691}"/>
              </a:ext>
            </a:extLst>
          </p:cNvPr>
          <p:cNvGraphicFramePr>
            <a:graphicFrameLocks noGrp="1"/>
          </p:cNvGraphicFramePr>
          <p:nvPr>
            <p:ph sz="quarter" idx="4"/>
            <p:extLst>
              <p:ext uri="{D42A27DB-BD31-4B8C-83A1-F6EECF244321}">
                <p14:modId xmlns:p14="http://schemas.microsoft.com/office/powerpoint/2010/main" val="4095888342"/>
              </p:ext>
            </p:extLst>
          </p:nvPr>
        </p:nvGraphicFramePr>
        <p:xfrm>
          <a:off x="6229350" y="2252663"/>
          <a:ext cx="5351463" cy="3859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B76EB2A5-6D09-4E90-B79E-EF71409D9B97}"/>
              </a:ext>
            </a:extLst>
          </p:cNvPr>
          <p:cNvSpPr>
            <a:spLocks noGrp="1"/>
          </p:cNvSpPr>
          <p:nvPr>
            <p:ph type="dt" sz="half" idx="10"/>
          </p:nvPr>
        </p:nvSpPr>
        <p:spPr/>
        <p:txBody>
          <a:bodyPr/>
          <a:lstStyle/>
          <a:p>
            <a:fld id="{544AD0AB-9DA9-4205-A75C-72E44C416EAC}" type="datetime1">
              <a:rPr lang="en-US" altLang="en-US" smtClean="0"/>
              <a:t>9/25/2023</a:t>
            </a:fld>
            <a:endParaRPr lang="en-US" altLang="en-US"/>
          </a:p>
        </p:txBody>
      </p:sp>
      <p:sp>
        <p:nvSpPr>
          <p:cNvPr id="5" name="Footer Placeholder 4">
            <a:extLst>
              <a:ext uri="{FF2B5EF4-FFF2-40B4-BE49-F238E27FC236}">
                <a16:creationId xmlns:a16="http://schemas.microsoft.com/office/drawing/2014/main" id="{F6BC2102-AE7F-4896-8D2E-90A04B25ED5C}"/>
              </a:ext>
            </a:extLst>
          </p:cNvPr>
          <p:cNvSpPr>
            <a:spLocks noGrp="1"/>
          </p:cNvSpPr>
          <p:nvPr>
            <p:ph type="ftr" sz="quarter" idx="11"/>
          </p:nvPr>
        </p:nvSpPr>
        <p:spPr/>
        <p:txBody>
          <a:bodyPr/>
          <a:lstStyle/>
          <a:p>
            <a:r>
              <a:rPr lang="en-US"/>
              <a:t>c.thomson@ed.ac.uk</a:t>
            </a:r>
          </a:p>
        </p:txBody>
      </p:sp>
      <p:sp>
        <p:nvSpPr>
          <p:cNvPr id="6" name="Slide Number Placeholder 5">
            <a:extLst>
              <a:ext uri="{FF2B5EF4-FFF2-40B4-BE49-F238E27FC236}">
                <a16:creationId xmlns:a16="http://schemas.microsoft.com/office/drawing/2014/main" id="{9FF5CE0A-E904-4133-837A-453527BF2F2B}"/>
              </a:ext>
            </a:extLst>
          </p:cNvPr>
          <p:cNvSpPr>
            <a:spLocks noGrp="1"/>
          </p:cNvSpPr>
          <p:nvPr>
            <p:ph type="sldNum" sz="quarter" idx="12"/>
          </p:nvPr>
        </p:nvSpPr>
        <p:spPr/>
        <p:txBody>
          <a:bodyPr/>
          <a:lstStyle/>
          <a:p>
            <a:fld id="{10621677-952E-4514-A916-C43A632EDCB2}" type="slidenum">
              <a:rPr lang="en-US" altLang="en-US" smtClean="0"/>
              <a:pPr/>
              <a:t>4</a:t>
            </a:fld>
            <a:endParaRPr lang="en-US" altLang="en-US"/>
          </a:p>
        </p:txBody>
      </p:sp>
      <p:sp>
        <p:nvSpPr>
          <p:cNvPr id="32" name="Text Placeholder 31">
            <a:extLst>
              <a:ext uri="{FF2B5EF4-FFF2-40B4-BE49-F238E27FC236}">
                <a16:creationId xmlns:a16="http://schemas.microsoft.com/office/drawing/2014/main" id="{F766FB96-0917-4F4D-AFD5-5F1CA9320C4D}"/>
              </a:ext>
            </a:extLst>
          </p:cNvPr>
          <p:cNvSpPr>
            <a:spLocks noGrp="1"/>
          </p:cNvSpPr>
          <p:nvPr>
            <p:ph type="body" sz="quarter" idx="13"/>
          </p:nvPr>
        </p:nvSpPr>
        <p:spPr/>
        <p:txBody>
          <a:bodyPr/>
          <a:lstStyle/>
          <a:p>
            <a:pPr algn="ctr"/>
            <a:r>
              <a:rPr lang="en-GB" dirty="0">
                <a:solidFill>
                  <a:schemeClr val="accent3"/>
                </a:solidFill>
              </a:rPr>
              <a:t>Waste hierarchy</a:t>
            </a:r>
          </a:p>
        </p:txBody>
      </p:sp>
      <p:graphicFrame>
        <p:nvGraphicFramePr>
          <p:cNvPr id="18" name="Content Placeholder 13">
            <a:extLst>
              <a:ext uri="{FF2B5EF4-FFF2-40B4-BE49-F238E27FC236}">
                <a16:creationId xmlns:a16="http://schemas.microsoft.com/office/drawing/2014/main" id="{AE329F99-4FCE-439F-96CC-5DDE4F92C659}"/>
              </a:ext>
            </a:extLst>
          </p:cNvPr>
          <p:cNvGraphicFramePr>
            <a:graphicFrameLocks noGrp="1"/>
          </p:cNvGraphicFramePr>
          <p:nvPr>
            <p:ph sz="quarter" idx="14"/>
            <p:extLst>
              <p:ext uri="{D42A27DB-BD31-4B8C-83A1-F6EECF244321}">
                <p14:modId xmlns:p14="http://schemas.microsoft.com/office/powerpoint/2010/main" val="322682504"/>
              </p:ext>
            </p:extLst>
          </p:nvPr>
        </p:nvGraphicFramePr>
        <p:xfrm>
          <a:off x="609600" y="2252663"/>
          <a:ext cx="5351463" cy="38592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6" name="Arrow: Right 25">
            <a:extLst>
              <a:ext uri="{FF2B5EF4-FFF2-40B4-BE49-F238E27FC236}">
                <a16:creationId xmlns:a16="http://schemas.microsoft.com/office/drawing/2014/main" id="{B4EE9EB9-6D8A-42D8-AB76-9B7E1AE41BD6}"/>
              </a:ext>
            </a:extLst>
          </p:cNvPr>
          <p:cNvSpPr/>
          <p:nvPr/>
        </p:nvSpPr>
        <p:spPr>
          <a:xfrm>
            <a:off x="748507" y="4827917"/>
            <a:ext cx="990600" cy="368300"/>
          </a:xfrm>
          <a:prstGeom prst="rightArrow">
            <a:avLst>
              <a:gd name="adj1" fmla="val 50000"/>
              <a:gd name="adj2" fmla="val 12093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27" name="Arrow: Right 26">
            <a:extLst>
              <a:ext uri="{FF2B5EF4-FFF2-40B4-BE49-F238E27FC236}">
                <a16:creationId xmlns:a16="http://schemas.microsoft.com/office/drawing/2014/main" id="{8E35D95C-1E1D-4DB3-94AD-98C09254EA6F}"/>
              </a:ext>
            </a:extLst>
          </p:cNvPr>
          <p:cNvSpPr/>
          <p:nvPr/>
        </p:nvSpPr>
        <p:spPr>
          <a:xfrm>
            <a:off x="6269621" y="2537085"/>
            <a:ext cx="990600" cy="368300"/>
          </a:xfrm>
          <a:prstGeom prst="rightArrow">
            <a:avLst>
              <a:gd name="adj1" fmla="val 50000"/>
              <a:gd name="adj2" fmla="val 12093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28" name="Arrow: Right 27">
            <a:extLst>
              <a:ext uri="{FF2B5EF4-FFF2-40B4-BE49-F238E27FC236}">
                <a16:creationId xmlns:a16="http://schemas.microsoft.com/office/drawing/2014/main" id="{5EB26EEA-1C2A-4CEF-AC75-E553DE29BEBC}"/>
              </a:ext>
            </a:extLst>
          </p:cNvPr>
          <p:cNvSpPr/>
          <p:nvPr/>
        </p:nvSpPr>
        <p:spPr>
          <a:xfrm>
            <a:off x="6269621" y="3511067"/>
            <a:ext cx="990600" cy="368300"/>
          </a:xfrm>
          <a:prstGeom prst="rightArrow">
            <a:avLst>
              <a:gd name="adj1" fmla="val 50000"/>
              <a:gd name="adj2" fmla="val 12093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29" name="Arrow: Right 28">
            <a:extLst>
              <a:ext uri="{FF2B5EF4-FFF2-40B4-BE49-F238E27FC236}">
                <a16:creationId xmlns:a16="http://schemas.microsoft.com/office/drawing/2014/main" id="{DC0333BC-6EC6-40AE-9822-4481D7533710}"/>
              </a:ext>
            </a:extLst>
          </p:cNvPr>
          <p:cNvSpPr/>
          <p:nvPr/>
        </p:nvSpPr>
        <p:spPr>
          <a:xfrm>
            <a:off x="6280734" y="4485049"/>
            <a:ext cx="990600" cy="368300"/>
          </a:xfrm>
          <a:prstGeom prst="rightArrow">
            <a:avLst>
              <a:gd name="adj1" fmla="val 50000"/>
              <a:gd name="adj2" fmla="val 12093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30" name="Arrow: Right 29">
            <a:extLst>
              <a:ext uri="{FF2B5EF4-FFF2-40B4-BE49-F238E27FC236}">
                <a16:creationId xmlns:a16="http://schemas.microsoft.com/office/drawing/2014/main" id="{22014DEC-3E17-4C6C-B6AD-9B0B9D2E0CD7}"/>
              </a:ext>
            </a:extLst>
          </p:cNvPr>
          <p:cNvSpPr/>
          <p:nvPr/>
        </p:nvSpPr>
        <p:spPr>
          <a:xfrm>
            <a:off x="6280734" y="5459031"/>
            <a:ext cx="990600" cy="368300"/>
          </a:xfrm>
          <a:prstGeom prst="rightArrow">
            <a:avLst>
              <a:gd name="adj1" fmla="val 50000"/>
              <a:gd name="adj2" fmla="val 12093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617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0-#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0-#ppt_w/2"/>
                                          </p:val>
                                        </p:tav>
                                        <p:tav tm="100000">
                                          <p:val>
                                            <p:strVal val="#ppt_x"/>
                                          </p:val>
                                        </p:tav>
                                      </p:tavLst>
                                    </p:anim>
                                    <p:anim calcmode="lin" valueType="num">
                                      <p:cBhvr additive="base">
                                        <p:cTn id="2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2662E-F162-4ADF-8F2B-4C95C66E3E5A}"/>
              </a:ext>
            </a:extLst>
          </p:cNvPr>
          <p:cNvSpPr>
            <a:spLocks noGrp="1"/>
          </p:cNvSpPr>
          <p:nvPr>
            <p:ph type="title"/>
          </p:nvPr>
        </p:nvSpPr>
        <p:spPr/>
        <p:txBody>
          <a:bodyPr/>
          <a:lstStyle/>
          <a:p>
            <a:r>
              <a:rPr lang="en-GB" dirty="0"/>
              <a:t>Key questions</a:t>
            </a:r>
          </a:p>
        </p:txBody>
      </p:sp>
      <p:graphicFrame>
        <p:nvGraphicFramePr>
          <p:cNvPr id="8" name="Content Placeholder 7">
            <a:extLst>
              <a:ext uri="{FF2B5EF4-FFF2-40B4-BE49-F238E27FC236}">
                <a16:creationId xmlns:a16="http://schemas.microsoft.com/office/drawing/2014/main" id="{9C6D519D-DE2A-4FC7-9811-10A50B87C3A3}"/>
              </a:ext>
            </a:extLst>
          </p:cNvPr>
          <p:cNvGraphicFramePr>
            <a:graphicFrameLocks noGrp="1"/>
          </p:cNvGraphicFramePr>
          <p:nvPr>
            <p:ph idx="1"/>
            <p:extLst>
              <p:ext uri="{D42A27DB-BD31-4B8C-83A1-F6EECF244321}">
                <p14:modId xmlns:p14="http://schemas.microsoft.com/office/powerpoint/2010/main" val="566292177"/>
              </p:ext>
            </p:extLst>
          </p:nvPr>
        </p:nvGraphicFramePr>
        <p:xfrm>
          <a:off x="4779963" y="1069975"/>
          <a:ext cx="6802437" cy="5056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689E642C-C1D1-4A95-B4AF-E4D27D634F83}"/>
              </a:ext>
            </a:extLst>
          </p:cNvPr>
          <p:cNvSpPr>
            <a:spLocks noGrp="1"/>
          </p:cNvSpPr>
          <p:nvPr>
            <p:ph type="body" sz="half" idx="2"/>
          </p:nvPr>
        </p:nvSpPr>
        <p:spPr/>
        <p:txBody>
          <a:bodyPr/>
          <a:lstStyle/>
          <a:p>
            <a:r>
              <a:rPr lang="en-GB" dirty="0"/>
              <a:t>The only known waste treatment method that prevents the majority of biogenic carbon from returning to the atmosphere over geological timescales</a:t>
            </a:r>
          </a:p>
        </p:txBody>
      </p:sp>
      <p:sp>
        <p:nvSpPr>
          <p:cNvPr id="5" name="Date Placeholder 4">
            <a:extLst>
              <a:ext uri="{FF2B5EF4-FFF2-40B4-BE49-F238E27FC236}">
                <a16:creationId xmlns:a16="http://schemas.microsoft.com/office/drawing/2014/main" id="{BC825D80-7F1E-4F39-8364-C90F2C1484AF}"/>
              </a:ext>
            </a:extLst>
          </p:cNvPr>
          <p:cNvSpPr>
            <a:spLocks noGrp="1"/>
          </p:cNvSpPr>
          <p:nvPr>
            <p:ph type="dt" sz="half" idx="10"/>
          </p:nvPr>
        </p:nvSpPr>
        <p:spPr/>
        <p:txBody>
          <a:bodyPr/>
          <a:lstStyle/>
          <a:p>
            <a:pPr>
              <a:defRPr/>
            </a:pPr>
            <a:fld id="{9472CF72-A80E-4F86-AC8C-574D21070C6C}" type="datetime1">
              <a:rPr lang="en-US" altLang="en-US" smtClean="0"/>
              <a:t>9/25/2023</a:t>
            </a:fld>
            <a:endParaRPr lang="en-US" altLang="en-US"/>
          </a:p>
        </p:txBody>
      </p:sp>
      <p:sp>
        <p:nvSpPr>
          <p:cNvPr id="6" name="Footer Placeholder 5">
            <a:extLst>
              <a:ext uri="{FF2B5EF4-FFF2-40B4-BE49-F238E27FC236}">
                <a16:creationId xmlns:a16="http://schemas.microsoft.com/office/drawing/2014/main" id="{44E72DFB-7CBF-4961-BCA4-8B3425B96E8F}"/>
              </a:ext>
            </a:extLst>
          </p:cNvPr>
          <p:cNvSpPr>
            <a:spLocks noGrp="1"/>
          </p:cNvSpPr>
          <p:nvPr>
            <p:ph type="ftr" sz="quarter" idx="11"/>
          </p:nvPr>
        </p:nvSpPr>
        <p:spPr/>
        <p:txBody>
          <a:bodyPr/>
          <a:lstStyle/>
          <a:p>
            <a:pPr>
              <a:defRPr/>
            </a:pPr>
            <a:r>
              <a:rPr lang="en-US"/>
              <a:t>c.thomson@ed.ac.uk</a:t>
            </a:r>
          </a:p>
        </p:txBody>
      </p:sp>
      <p:sp>
        <p:nvSpPr>
          <p:cNvPr id="7" name="Slide Number Placeholder 6">
            <a:extLst>
              <a:ext uri="{FF2B5EF4-FFF2-40B4-BE49-F238E27FC236}">
                <a16:creationId xmlns:a16="http://schemas.microsoft.com/office/drawing/2014/main" id="{CEC53E1C-3ABF-4208-A66F-129C92602212}"/>
              </a:ext>
            </a:extLst>
          </p:cNvPr>
          <p:cNvSpPr>
            <a:spLocks noGrp="1"/>
          </p:cNvSpPr>
          <p:nvPr>
            <p:ph type="sldNum" sz="quarter" idx="12"/>
          </p:nvPr>
        </p:nvSpPr>
        <p:spPr/>
        <p:txBody>
          <a:bodyPr/>
          <a:lstStyle/>
          <a:p>
            <a:fld id="{2823524C-68E7-46C3-BB63-044848365497}" type="slidenum">
              <a:rPr lang="en-US" altLang="en-US" smtClean="0"/>
              <a:pPr/>
              <a:t>5</a:t>
            </a:fld>
            <a:endParaRPr lang="en-US" altLang="en-US"/>
          </a:p>
        </p:txBody>
      </p:sp>
      <p:pic>
        <p:nvPicPr>
          <p:cNvPr id="10" name="Graphic 9" descr="Help with solid fill">
            <a:extLst>
              <a:ext uri="{FF2B5EF4-FFF2-40B4-BE49-F238E27FC236}">
                <a16:creationId xmlns:a16="http://schemas.microsoft.com/office/drawing/2014/main" id="{6FFEB65F-D8E6-4191-98BD-1E58D33A58FC}"/>
              </a:ext>
            </a:extLst>
          </p:cNvPr>
          <p:cNvPicPr>
            <a:picLocks noChangeAspect="1"/>
          </p:cNvPicPr>
          <p:nvPr/>
        </p:nvPicPr>
        <p:blipFill>
          <a:blip r:embed="rId8">
            <a:duotone>
              <a:schemeClr val="accent4">
                <a:shade val="45000"/>
                <a:satMod val="135000"/>
              </a:schemeClr>
              <a:prstClr val="white"/>
            </a:duotone>
            <a:extLst>
              <a:ext uri="{96DAC541-7B7A-43D3-8B79-37D633B846F1}">
                <asvg:svgBlip xmlns:asvg="http://schemas.microsoft.com/office/drawing/2016/SVG/main" r:embed="rId9"/>
              </a:ext>
            </a:extLst>
          </a:blip>
          <a:stretch>
            <a:fillRect/>
          </a:stretch>
        </p:blipFill>
        <p:spPr>
          <a:xfrm>
            <a:off x="4918922" y="1542244"/>
            <a:ext cx="1088224" cy="1088222"/>
          </a:xfrm>
          <a:prstGeom prst="rect">
            <a:avLst/>
          </a:prstGeom>
        </p:spPr>
      </p:pic>
      <p:pic>
        <p:nvPicPr>
          <p:cNvPr id="12" name="Graphic 11" descr="Bar graph with downward trend with solid fill">
            <a:extLst>
              <a:ext uri="{FF2B5EF4-FFF2-40B4-BE49-F238E27FC236}">
                <a16:creationId xmlns:a16="http://schemas.microsoft.com/office/drawing/2014/main" id="{EF3A2CDA-5C0F-4470-A9AB-D15871DB4113}"/>
              </a:ext>
            </a:extLst>
          </p:cNvPr>
          <p:cNvPicPr>
            <a:picLocks noChangeAspect="1"/>
          </p:cNvPicPr>
          <p:nvPr/>
        </p:nvPicPr>
        <p:blipFill>
          <a:blip r:embed="rId10">
            <a:duotone>
              <a:schemeClr val="accent4">
                <a:shade val="45000"/>
                <a:satMod val="135000"/>
              </a:schemeClr>
              <a:prstClr val="white"/>
            </a:duotone>
            <a:extLst>
              <a:ext uri="{96DAC541-7B7A-43D3-8B79-37D633B846F1}">
                <asvg:svgBlip xmlns:asvg="http://schemas.microsoft.com/office/drawing/2016/SVG/main" r:embed="rId11"/>
              </a:ext>
            </a:extLst>
          </a:blip>
          <a:stretch>
            <a:fillRect/>
          </a:stretch>
        </p:blipFill>
        <p:spPr>
          <a:xfrm>
            <a:off x="5388280" y="3134638"/>
            <a:ext cx="914400" cy="914400"/>
          </a:xfrm>
          <a:prstGeom prst="rect">
            <a:avLst/>
          </a:prstGeom>
        </p:spPr>
      </p:pic>
      <p:pic>
        <p:nvPicPr>
          <p:cNvPr id="14" name="Graphic 13" descr="Scales of justice with solid fill">
            <a:extLst>
              <a:ext uri="{FF2B5EF4-FFF2-40B4-BE49-F238E27FC236}">
                <a16:creationId xmlns:a16="http://schemas.microsoft.com/office/drawing/2014/main" id="{DD8A0D19-B7BA-4264-AF5B-AD5EE6C7AC51}"/>
              </a:ext>
            </a:extLst>
          </p:cNvPr>
          <p:cNvPicPr>
            <a:picLocks noChangeAspect="1"/>
          </p:cNvPicPr>
          <p:nvPr/>
        </p:nvPicPr>
        <p:blipFill>
          <a:blip r:embed="rId12">
            <a:duotone>
              <a:schemeClr val="accent4">
                <a:shade val="45000"/>
                <a:satMod val="135000"/>
              </a:schemeClr>
              <a:prstClr val="white"/>
            </a:duotone>
            <a:extLst>
              <a:ext uri="{96DAC541-7B7A-43D3-8B79-37D633B846F1}">
                <asvg:svgBlip xmlns:asvg="http://schemas.microsoft.com/office/drawing/2016/SVG/main" r:embed="rId13"/>
              </a:ext>
            </a:extLst>
          </a:blip>
          <a:stretch>
            <a:fillRect/>
          </a:stretch>
        </p:blipFill>
        <p:spPr>
          <a:xfrm>
            <a:off x="5005834" y="4630400"/>
            <a:ext cx="914400" cy="914400"/>
          </a:xfrm>
          <a:prstGeom prst="rect">
            <a:avLst/>
          </a:prstGeom>
        </p:spPr>
      </p:pic>
    </p:spTree>
    <p:extLst>
      <p:ext uri="{BB962C8B-B14F-4D97-AF65-F5344CB8AC3E}">
        <p14:creationId xmlns:p14="http://schemas.microsoft.com/office/powerpoint/2010/main" val="3416319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48C0A-3413-4658-8BB4-6F8BC673383F}"/>
              </a:ext>
            </a:extLst>
          </p:cNvPr>
          <p:cNvSpPr>
            <a:spLocks noGrp="1"/>
          </p:cNvSpPr>
          <p:nvPr>
            <p:ph type="title"/>
          </p:nvPr>
        </p:nvSpPr>
        <p:spPr>
          <a:xfrm>
            <a:off x="609601" y="1069848"/>
            <a:ext cx="4011084" cy="1105154"/>
          </a:xfrm>
        </p:spPr>
        <p:txBody>
          <a:bodyPr/>
          <a:lstStyle/>
          <a:p>
            <a:r>
              <a:rPr lang="en-GB" dirty="0"/>
              <a:t>Emissions flows in WtE with CCS</a:t>
            </a:r>
          </a:p>
        </p:txBody>
      </p:sp>
      <p:sp>
        <p:nvSpPr>
          <p:cNvPr id="65" name="Content Placeholder 64">
            <a:extLst>
              <a:ext uri="{FF2B5EF4-FFF2-40B4-BE49-F238E27FC236}">
                <a16:creationId xmlns:a16="http://schemas.microsoft.com/office/drawing/2014/main" id="{950A7824-527B-4C79-B949-068608FDF916}"/>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7EC39547-E0F0-4C9C-876C-047FE8269ABA}"/>
              </a:ext>
            </a:extLst>
          </p:cNvPr>
          <p:cNvSpPr>
            <a:spLocks noGrp="1"/>
          </p:cNvSpPr>
          <p:nvPr>
            <p:ph type="body" sz="half" idx="2"/>
          </p:nvPr>
        </p:nvSpPr>
        <p:spPr>
          <a:xfrm>
            <a:off x="609601" y="2303362"/>
            <a:ext cx="4011084" cy="3822801"/>
          </a:xfrm>
        </p:spPr>
        <p:txBody>
          <a:bodyPr>
            <a:normAutofit/>
          </a:bodyPr>
          <a:lstStyle/>
          <a:p>
            <a:r>
              <a:rPr lang="en-GB" dirty="0"/>
              <a:t>Existing analyses – WtE with CCS has net negative emissions.</a:t>
            </a:r>
          </a:p>
          <a:p>
            <a:r>
              <a:rPr lang="en-GB" dirty="0"/>
              <a:t>No distinction between avoided/removed.</a:t>
            </a:r>
          </a:p>
          <a:p>
            <a:endParaRPr lang="en-GB" dirty="0"/>
          </a:p>
          <a:p>
            <a:r>
              <a:rPr lang="en-GB" dirty="0"/>
              <a:t>Need to distinguish measurable physical removal of greenhouse gases from the atmosphere.</a:t>
            </a:r>
          </a:p>
        </p:txBody>
      </p:sp>
      <p:sp>
        <p:nvSpPr>
          <p:cNvPr id="5" name="Date Placeholder 4">
            <a:extLst>
              <a:ext uri="{FF2B5EF4-FFF2-40B4-BE49-F238E27FC236}">
                <a16:creationId xmlns:a16="http://schemas.microsoft.com/office/drawing/2014/main" id="{4A0DF219-0FB4-40F9-9601-663E543812F6}"/>
              </a:ext>
            </a:extLst>
          </p:cNvPr>
          <p:cNvSpPr>
            <a:spLocks noGrp="1"/>
          </p:cNvSpPr>
          <p:nvPr>
            <p:ph type="dt" sz="half" idx="10"/>
          </p:nvPr>
        </p:nvSpPr>
        <p:spPr>
          <a:xfrm>
            <a:off x="609600" y="6356501"/>
            <a:ext cx="2844800" cy="365125"/>
          </a:xfrm>
        </p:spPr>
        <p:txBody>
          <a:bodyPr/>
          <a:lstStyle/>
          <a:p>
            <a:fld id="{30968138-64DC-4911-A0E7-B9979BB2B2AE}" type="datetime1">
              <a:rPr lang="en-US" altLang="en-US" smtClean="0"/>
              <a:pPr/>
              <a:t>9/25/2023</a:t>
            </a:fld>
            <a:endParaRPr lang="en-US" altLang="en-US"/>
          </a:p>
        </p:txBody>
      </p:sp>
      <p:sp>
        <p:nvSpPr>
          <p:cNvPr id="6" name="Footer Placeholder 5">
            <a:extLst>
              <a:ext uri="{FF2B5EF4-FFF2-40B4-BE49-F238E27FC236}">
                <a16:creationId xmlns:a16="http://schemas.microsoft.com/office/drawing/2014/main" id="{E13F5CCA-6494-438D-A5B5-411E1C9C1197}"/>
              </a:ext>
            </a:extLst>
          </p:cNvPr>
          <p:cNvSpPr>
            <a:spLocks noGrp="1"/>
          </p:cNvSpPr>
          <p:nvPr>
            <p:ph type="ftr" sz="quarter" idx="11"/>
          </p:nvPr>
        </p:nvSpPr>
        <p:spPr>
          <a:xfrm>
            <a:off x="4165600" y="6356351"/>
            <a:ext cx="3860800" cy="365125"/>
          </a:xfrm>
        </p:spPr>
        <p:txBody>
          <a:bodyPr/>
          <a:lstStyle/>
          <a:p>
            <a:r>
              <a:rPr lang="en-US"/>
              <a:t>c.thomson@ed.ac.uk</a:t>
            </a:r>
          </a:p>
        </p:txBody>
      </p:sp>
      <p:sp>
        <p:nvSpPr>
          <p:cNvPr id="7" name="Slide Number Placeholder 6">
            <a:extLst>
              <a:ext uri="{FF2B5EF4-FFF2-40B4-BE49-F238E27FC236}">
                <a16:creationId xmlns:a16="http://schemas.microsoft.com/office/drawing/2014/main" id="{DE249EBF-CBC5-42F0-B130-BB168E7128C0}"/>
              </a:ext>
            </a:extLst>
          </p:cNvPr>
          <p:cNvSpPr>
            <a:spLocks noGrp="1"/>
          </p:cNvSpPr>
          <p:nvPr>
            <p:ph type="sldNum" sz="quarter" idx="12"/>
          </p:nvPr>
        </p:nvSpPr>
        <p:spPr>
          <a:xfrm>
            <a:off x="8737600" y="6356351"/>
            <a:ext cx="2844800" cy="365125"/>
          </a:xfrm>
        </p:spPr>
        <p:txBody>
          <a:bodyPr/>
          <a:lstStyle/>
          <a:p>
            <a:fld id="{2823524C-68E7-46C3-BB63-044848365497}" type="slidenum">
              <a:rPr lang="en-US" altLang="en-US" smtClean="0"/>
              <a:pPr/>
              <a:t>6</a:t>
            </a:fld>
            <a:endParaRPr lang="en-US" altLang="en-US"/>
          </a:p>
        </p:txBody>
      </p:sp>
      <p:grpSp>
        <p:nvGrpSpPr>
          <p:cNvPr id="59" name="Group 58">
            <a:extLst>
              <a:ext uri="{FF2B5EF4-FFF2-40B4-BE49-F238E27FC236}">
                <a16:creationId xmlns:a16="http://schemas.microsoft.com/office/drawing/2014/main" id="{50B6E468-17C5-41B7-9570-0D991B4F943C}"/>
              </a:ext>
            </a:extLst>
          </p:cNvPr>
          <p:cNvGrpSpPr/>
          <p:nvPr/>
        </p:nvGrpSpPr>
        <p:grpSpPr>
          <a:xfrm>
            <a:off x="4943624" y="1123813"/>
            <a:ext cx="6534434" cy="5141086"/>
            <a:chOff x="5190596" y="1061178"/>
            <a:chExt cx="6534435" cy="5343189"/>
          </a:xfrm>
        </p:grpSpPr>
        <p:sp>
          <p:nvSpPr>
            <p:cNvPr id="38" name="Cloud 37">
              <a:extLst>
                <a:ext uri="{FF2B5EF4-FFF2-40B4-BE49-F238E27FC236}">
                  <a16:creationId xmlns:a16="http://schemas.microsoft.com/office/drawing/2014/main" id="{A95965E6-DEAA-49CD-9F57-37453FE8534E}"/>
                </a:ext>
              </a:extLst>
            </p:cNvPr>
            <p:cNvSpPr/>
            <p:nvPr/>
          </p:nvSpPr>
          <p:spPr>
            <a:xfrm>
              <a:off x="10335263" y="5618131"/>
              <a:ext cx="1389768" cy="695752"/>
            </a:xfrm>
            <a:prstGeom prst="clou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1400" dirty="0"/>
                <a:t>Negative emissions</a:t>
              </a:r>
            </a:p>
          </p:txBody>
        </p:sp>
        <p:grpSp>
          <p:nvGrpSpPr>
            <p:cNvPr id="56" name="Group 55">
              <a:extLst>
                <a:ext uri="{FF2B5EF4-FFF2-40B4-BE49-F238E27FC236}">
                  <a16:creationId xmlns:a16="http://schemas.microsoft.com/office/drawing/2014/main" id="{B63A773B-EC15-45FC-B6A6-BCC904337C6E}"/>
                </a:ext>
              </a:extLst>
            </p:cNvPr>
            <p:cNvGrpSpPr/>
            <p:nvPr/>
          </p:nvGrpSpPr>
          <p:grpSpPr>
            <a:xfrm>
              <a:off x="5190596" y="1061178"/>
              <a:ext cx="5924950" cy="5343189"/>
              <a:chOff x="5503016" y="1061178"/>
              <a:chExt cx="5924950" cy="5343189"/>
            </a:xfrm>
          </p:grpSpPr>
          <p:sp>
            <p:nvSpPr>
              <p:cNvPr id="50" name="Arrow: Right 49">
                <a:extLst>
                  <a:ext uri="{FF2B5EF4-FFF2-40B4-BE49-F238E27FC236}">
                    <a16:creationId xmlns:a16="http://schemas.microsoft.com/office/drawing/2014/main" id="{F0F7383E-F9FB-44E5-B782-8C98256D1604}"/>
                  </a:ext>
                </a:extLst>
              </p:cNvPr>
              <p:cNvSpPr/>
              <p:nvPr/>
            </p:nvSpPr>
            <p:spPr>
              <a:xfrm rot="14326158">
                <a:off x="9664002" y="1840944"/>
                <a:ext cx="1411543" cy="849819"/>
              </a:xfrm>
              <a:prstGeom prst="rightArrow">
                <a:avLst>
                  <a:gd name="adj1" fmla="val 66558"/>
                  <a:gd name="adj2" fmla="val 51039"/>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GB" sz="1200" dirty="0"/>
                  <a:t>Fugitive emissions</a:t>
                </a:r>
              </a:p>
            </p:txBody>
          </p:sp>
          <p:sp>
            <p:nvSpPr>
              <p:cNvPr id="49" name="Arrow: Right 48">
                <a:extLst>
                  <a:ext uri="{FF2B5EF4-FFF2-40B4-BE49-F238E27FC236}">
                    <a16:creationId xmlns:a16="http://schemas.microsoft.com/office/drawing/2014/main" id="{67D1FAB3-0D21-4705-A828-E75B21AA2ADB}"/>
                  </a:ext>
                </a:extLst>
              </p:cNvPr>
              <p:cNvSpPr/>
              <p:nvPr/>
            </p:nvSpPr>
            <p:spPr>
              <a:xfrm rot="17500720">
                <a:off x="8001226" y="1853951"/>
                <a:ext cx="1332155" cy="849819"/>
              </a:xfrm>
              <a:prstGeom prst="rightArrow">
                <a:avLst>
                  <a:gd name="adj1" fmla="val 66558"/>
                  <a:gd name="adj2" fmla="val 51039"/>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GB" sz="1200" dirty="0"/>
                  <a:t>Residual flue gases &amp; CC emissions</a:t>
                </a:r>
              </a:p>
            </p:txBody>
          </p:sp>
          <p:sp>
            <p:nvSpPr>
              <p:cNvPr id="23" name="Flowchart: Alternate Process 22">
                <a:extLst>
                  <a:ext uri="{FF2B5EF4-FFF2-40B4-BE49-F238E27FC236}">
                    <a16:creationId xmlns:a16="http://schemas.microsoft.com/office/drawing/2014/main" id="{CDF06784-B67C-448B-8E6E-34A98BF9CF67}"/>
                  </a:ext>
                </a:extLst>
              </p:cNvPr>
              <p:cNvSpPr/>
              <p:nvPr/>
            </p:nvSpPr>
            <p:spPr>
              <a:xfrm>
                <a:off x="7719060" y="2880360"/>
                <a:ext cx="1492862" cy="1959102"/>
              </a:xfrm>
              <a:prstGeom prst="flowChartAlternateProcess">
                <a:avLst/>
              </a:prstGeom>
              <a:solidFill>
                <a:schemeClr val="bg1"/>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pPr algn="ctr"/>
                <a:r>
                  <a:rPr lang="en-GB" sz="1400" dirty="0"/>
                  <a:t>CC Plant</a:t>
                </a:r>
              </a:p>
            </p:txBody>
          </p:sp>
          <p:sp>
            <p:nvSpPr>
              <p:cNvPr id="29" name="Flowchart: Alternate Process 28">
                <a:extLst>
                  <a:ext uri="{FF2B5EF4-FFF2-40B4-BE49-F238E27FC236}">
                    <a16:creationId xmlns:a16="http://schemas.microsoft.com/office/drawing/2014/main" id="{CCEB07A2-F0A8-4DED-A2B0-42D910C84906}"/>
                  </a:ext>
                </a:extLst>
              </p:cNvPr>
              <p:cNvSpPr/>
              <p:nvPr/>
            </p:nvSpPr>
            <p:spPr>
              <a:xfrm>
                <a:off x="9935104" y="2880360"/>
                <a:ext cx="1492862" cy="1959102"/>
              </a:xfrm>
              <a:prstGeom prst="flowChartAlternateProcess">
                <a:avLst/>
              </a:prstGeom>
              <a:solidFill>
                <a:schemeClr val="bg1"/>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pPr algn="ctr"/>
                <a:r>
                  <a:rPr lang="en-GB" sz="1400" dirty="0"/>
                  <a:t>Storage</a:t>
                </a:r>
              </a:p>
            </p:txBody>
          </p:sp>
          <p:sp>
            <p:nvSpPr>
              <p:cNvPr id="20" name="Flowchart: Alternate Process 19">
                <a:extLst>
                  <a:ext uri="{FF2B5EF4-FFF2-40B4-BE49-F238E27FC236}">
                    <a16:creationId xmlns:a16="http://schemas.microsoft.com/office/drawing/2014/main" id="{A4A57323-B841-4959-8C11-1698EEE5C004}"/>
                  </a:ext>
                </a:extLst>
              </p:cNvPr>
              <p:cNvSpPr/>
              <p:nvPr/>
            </p:nvSpPr>
            <p:spPr>
              <a:xfrm>
                <a:off x="5503016" y="2880360"/>
                <a:ext cx="1492862" cy="1959102"/>
              </a:xfrm>
              <a:prstGeom prst="flowChartAlternateProcess">
                <a:avLst/>
              </a:prstGeom>
              <a:solidFill>
                <a:schemeClr val="bg1"/>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pPr algn="ctr"/>
                <a:r>
                  <a:rPr lang="en-GB" sz="1400" dirty="0"/>
                  <a:t>WtE Facility</a:t>
                </a:r>
              </a:p>
            </p:txBody>
          </p:sp>
          <p:sp>
            <p:nvSpPr>
              <p:cNvPr id="40" name="Arrow: Right 39">
                <a:extLst>
                  <a:ext uri="{FF2B5EF4-FFF2-40B4-BE49-F238E27FC236}">
                    <a16:creationId xmlns:a16="http://schemas.microsoft.com/office/drawing/2014/main" id="{A00450A8-A84E-4723-B365-5D53677AB017}"/>
                  </a:ext>
                </a:extLst>
              </p:cNvPr>
              <p:cNvSpPr/>
              <p:nvPr/>
            </p:nvSpPr>
            <p:spPr>
              <a:xfrm>
                <a:off x="6873164" y="3402206"/>
                <a:ext cx="968608" cy="602230"/>
              </a:xfrm>
              <a:prstGeom prst="rightArrow">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GB" sz="1200" dirty="0"/>
                  <a:t>Flue gases</a:t>
                </a:r>
              </a:p>
            </p:txBody>
          </p:sp>
          <p:sp>
            <p:nvSpPr>
              <p:cNvPr id="41" name="Arrow: Right 40">
                <a:extLst>
                  <a:ext uri="{FF2B5EF4-FFF2-40B4-BE49-F238E27FC236}">
                    <a16:creationId xmlns:a16="http://schemas.microsoft.com/office/drawing/2014/main" id="{34EA27C5-DD96-4535-AF60-6FB99F0B3DF1}"/>
                  </a:ext>
                </a:extLst>
              </p:cNvPr>
              <p:cNvSpPr/>
              <p:nvPr/>
            </p:nvSpPr>
            <p:spPr>
              <a:xfrm>
                <a:off x="9089208" y="3402206"/>
                <a:ext cx="961779" cy="602230"/>
              </a:xfrm>
              <a:prstGeom prst="rightArrow">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GB" sz="1200" dirty="0"/>
                  <a:t>CO</a:t>
                </a:r>
                <a:r>
                  <a:rPr lang="en-GB" sz="1200" baseline="-25000" dirty="0"/>
                  <a:t>2</a:t>
                </a:r>
              </a:p>
            </p:txBody>
          </p:sp>
          <p:sp>
            <p:nvSpPr>
              <p:cNvPr id="21" name="Flowchart: Alternate Process 20">
                <a:extLst>
                  <a:ext uri="{FF2B5EF4-FFF2-40B4-BE49-F238E27FC236}">
                    <a16:creationId xmlns:a16="http://schemas.microsoft.com/office/drawing/2014/main" id="{DCEABD27-D28E-4141-B097-AFEFAC23C021}"/>
                  </a:ext>
                </a:extLst>
              </p:cNvPr>
              <p:cNvSpPr/>
              <p:nvPr/>
            </p:nvSpPr>
            <p:spPr>
              <a:xfrm>
                <a:off x="5625728" y="3456996"/>
                <a:ext cx="1247435" cy="547439"/>
              </a:xfrm>
              <a:prstGeom prst="flowChartAlternateProcess">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400" dirty="0"/>
                  <a:t>Operation</a:t>
                </a:r>
              </a:p>
            </p:txBody>
          </p:sp>
          <p:sp>
            <p:nvSpPr>
              <p:cNvPr id="22" name="Flowchart: Alternate Process 21">
                <a:extLst>
                  <a:ext uri="{FF2B5EF4-FFF2-40B4-BE49-F238E27FC236}">
                    <a16:creationId xmlns:a16="http://schemas.microsoft.com/office/drawing/2014/main" id="{A7569B10-2D34-41D8-88F6-C8C3E6B1A252}"/>
                  </a:ext>
                </a:extLst>
              </p:cNvPr>
              <p:cNvSpPr/>
              <p:nvPr/>
            </p:nvSpPr>
            <p:spPr>
              <a:xfrm>
                <a:off x="5625729" y="4148229"/>
                <a:ext cx="1247435" cy="547439"/>
              </a:xfrm>
              <a:prstGeom prst="flowChartAlternateProcess">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400" dirty="0"/>
                  <a:t>Infrastructure</a:t>
                </a:r>
              </a:p>
            </p:txBody>
          </p:sp>
          <p:sp>
            <p:nvSpPr>
              <p:cNvPr id="24" name="Flowchart: Alternate Process 23">
                <a:extLst>
                  <a:ext uri="{FF2B5EF4-FFF2-40B4-BE49-F238E27FC236}">
                    <a16:creationId xmlns:a16="http://schemas.microsoft.com/office/drawing/2014/main" id="{C9FC83BC-C532-4615-AB26-A6E37118F373}"/>
                  </a:ext>
                </a:extLst>
              </p:cNvPr>
              <p:cNvSpPr/>
              <p:nvPr/>
            </p:nvSpPr>
            <p:spPr>
              <a:xfrm>
                <a:off x="7841772" y="3456996"/>
                <a:ext cx="1247435" cy="547439"/>
              </a:xfrm>
              <a:prstGeom prst="flowChartAlternateProcess">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dirty="0"/>
                  <a:t>Operation</a:t>
                </a:r>
              </a:p>
            </p:txBody>
          </p:sp>
          <p:sp>
            <p:nvSpPr>
              <p:cNvPr id="25" name="Flowchart: Alternate Process 24">
                <a:extLst>
                  <a:ext uri="{FF2B5EF4-FFF2-40B4-BE49-F238E27FC236}">
                    <a16:creationId xmlns:a16="http://schemas.microsoft.com/office/drawing/2014/main" id="{1D5FEA8E-B441-4BA4-A256-DA7F3A63ADFA}"/>
                  </a:ext>
                </a:extLst>
              </p:cNvPr>
              <p:cNvSpPr/>
              <p:nvPr/>
            </p:nvSpPr>
            <p:spPr>
              <a:xfrm>
                <a:off x="7841773" y="4148229"/>
                <a:ext cx="1247435" cy="547439"/>
              </a:xfrm>
              <a:prstGeom prst="flowChartAlternateProcess">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dirty="0"/>
                  <a:t>Infrastructure</a:t>
                </a:r>
              </a:p>
            </p:txBody>
          </p:sp>
          <p:sp>
            <p:nvSpPr>
              <p:cNvPr id="30" name="Flowchart: Alternate Process 29">
                <a:extLst>
                  <a:ext uri="{FF2B5EF4-FFF2-40B4-BE49-F238E27FC236}">
                    <a16:creationId xmlns:a16="http://schemas.microsoft.com/office/drawing/2014/main" id="{D9DFD702-61B3-4787-8B55-54DA01865789}"/>
                  </a:ext>
                </a:extLst>
              </p:cNvPr>
              <p:cNvSpPr/>
              <p:nvPr/>
            </p:nvSpPr>
            <p:spPr>
              <a:xfrm>
                <a:off x="10057816" y="3456996"/>
                <a:ext cx="1247435" cy="547439"/>
              </a:xfrm>
              <a:prstGeom prst="flowChartAlternateProcess">
                <a:avLst/>
              </a:prstGeom>
              <a:solidFill>
                <a:schemeClr val="accent2"/>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400" dirty="0"/>
                  <a:t>Operation</a:t>
                </a:r>
              </a:p>
            </p:txBody>
          </p:sp>
          <p:sp>
            <p:nvSpPr>
              <p:cNvPr id="31" name="Flowchart: Alternate Process 30">
                <a:extLst>
                  <a:ext uri="{FF2B5EF4-FFF2-40B4-BE49-F238E27FC236}">
                    <a16:creationId xmlns:a16="http://schemas.microsoft.com/office/drawing/2014/main" id="{271C1408-F3DF-454F-B8DC-3EA72C523541}"/>
                  </a:ext>
                </a:extLst>
              </p:cNvPr>
              <p:cNvSpPr/>
              <p:nvPr/>
            </p:nvSpPr>
            <p:spPr>
              <a:xfrm>
                <a:off x="10057817" y="4148229"/>
                <a:ext cx="1247435" cy="547439"/>
              </a:xfrm>
              <a:prstGeom prst="flowChartAlternateProcess">
                <a:avLst/>
              </a:prstGeom>
              <a:solidFill>
                <a:schemeClr val="accent2"/>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400" dirty="0"/>
                  <a:t>Infrastructure</a:t>
                </a:r>
              </a:p>
            </p:txBody>
          </p:sp>
          <p:sp>
            <p:nvSpPr>
              <p:cNvPr id="33" name="Cloud 32">
                <a:extLst>
                  <a:ext uri="{FF2B5EF4-FFF2-40B4-BE49-F238E27FC236}">
                    <a16:creationId xmlns:a16="http://schemas.microsoft.com/office/drawing/2014/main" id="{289C21EC-B76C-4E9A-9A81-97EA326D924D}"/>
                  </a:ext>
                </a:extLst>
              </p:cNvPr>
              <p:cNvSpPr/>
              <p:nvPr/>
            </p:nvSpPr>
            <p:spPr>
              <a:xfrm>
                <a:off x="8810200" y="1069848"/>
                <a:ext cx="1389768" cy="695752"/>
              </a:xfrm>
              <a:prstGeom prst="cloud">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a:t>Direct emissions</a:t>
                </a:r>
              </a:p>
            </p:txBody>
          </p:sp>
          <p:sp>
            <p:nvSpPr>
              <p:cNvPr id="36" name="Cloud 35">
                <a:extLst>
                  <a:ext uri="{FF2B5EF4-FFF2-40B4-BE49-F238E27FC236}">
                    <a16:creationId xmlns:a16="http://schemas.microsoft.com/office/drawing/2014/main" id="{31E8AD9F-99B5-48D1-8755-37D3488B9147}"/>
                  </a:ext>
                </a:extLst>
              </p:cNvPr>
              <p:cNvSpPr/>
              <p:nvPr/>
            </p:nvSpPr>
            <p:spPr>
              <a:xfrm>
                <a:off x="5572510" y="1061178"/>
                <a:ext cx="1389768" cy="695752"/>
              </a:xfrm>
              <a:prstGeom prst="clou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1400" dirty="0"/>
                  <a:t>Avoided emissions</a:t>
                </a:r>
              </a:p>
            </p:txBody>
          </p:sp>
          <p:sp>
            <p:nvSpPr>
              <p:cNvPr id="42" name="Arrow: Right 41">
                <a:extLst>
                  <a:ext uri="{FF2B5EF4-FFF2-40B4-BE49-F238E27FC236}">
                    <a16:creationId xmlns:a16="http://schemas.microsoft.com/office/drawing/2014/main" id="{AAF606AD-3526-476C-972B-C2BEEE88F942}"/>
                  </a:ext>
                </a:extLst>
              </p:cNvPr>
              <p:cNvSpPr/>
              <p:nvPr/>
            </p:nvSpPr>
            <p:spPr>
              <a:xfrm rot="16200000">
                <a:off x="5648479" y="1851145"/>
                <a:ext cx="1201939" cy="849819"/>
              </a:xfrm>
              <a:prstGeom prst="rightArrow">
                <a:avLst>
                  <a:gd name="adj1" fmla="val 66558"/>
                  <a:gd name="adj2" fmla="val 51039"/>
                </a:avLst>
              </a:prstGeom>
              <a:solidFill>
                <a:schemeClr val="accent5">
                  <a:lumMod val="20000"/>
                  <a:lumOff val="80000"/>
                </a:schemeClr>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200" dirty="0"/>
                  <a:t>Heat</a:t>
                </a:r>
              </a:p>
              <a:p>
                <a:pPr algn="ctr"/>
                <a:r>
                  <a:rPr lang="en-GB" sz="1200" dirty="0"/>
                  <a:t>Electricity</a:t>
                </a:r>
              </a:p>
              <a:p>
                <a:pPr algn="ctr"/>
                <a:r>
                  <a:rPr lang="en-GB" sz="1200" dirty="0"/>
                  <a:t>Metals</a:t>
                </a:r>
              </a:p>
            </p:txBody>
          </p:sp>
          <p:sp>
            <p:nvSpPr>
              <p:cNvPr id="52" name="Arrow: Bent 51">
                <a:extLst>
                  <a:ext uri="{FF2B5EF4-FFF2-40B4-BE49-F238E27FC236}">
                    <a16:creationId xmlns:a16="http://schemas.microsoft.com/office/drawing/2014/main" id="{06F142CA-115F-4658-ADC6-FC8D47FD4BAF}"/>
                  </a:ext>
                </a:extLst>
              </p:cNvPr>
              <p:cNvSpPr/>
              <p:nvPr/>
            </p:nvSpPr>
            <p:spPr>
              <a:xfrm rot="5400000" flipH="1">
                <a:off x="9316328" y="4095634"/>
                <a:ext cx="894904" cy="2382560"/>
              </a:xfrm>
              <a:prstGeom prst="bentArrow">
                <a:avLst/>
              </a:prstGeom>
              <a:solidFill>
                <a:schemeClr val="accent5">
                  <a:lumMod val="20000"/>
                  <a:lumOff val="80000"/>
                </a:schemeClr>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solidFill>
                    <a:schemeClr val="tx1"/>
                  </a:solidFill>
                </a:endParaRPr>
              </a:p>
            </p:txBody>
          </p:sp>
          <p:sp>
            <p:nvSpPr>
              <p:cNvPr id="53" name="Arrow: Bent 52">
                <a:extLst>
                  <a:ext uri="{FF2B5EF4-FFF2-40B4-BE49-F238E27FC236}">
                    <a16:creationId xmlns:a16="http://schemas.microsoft.com/office/drawing/2014/main" id="{19B0C836-3148-4CA0-B7D8-3FDF3F0F9B0F}"/>
                  </a:ext>
                </a:extLst>
              </p:cNvPr>
              <p:cNvSpPr/>
              <p:nvPr/>
            </p:nvSpPr>
            <p:spPr>
              <a:xfrm rot="5400000" flipH="1" flipV="1">
                <a:off x="6811517" y="4100384"/>
                <a:ext cx="894904" cy="2382560"/>
              </a:xfrm>
              <a:prstGeom prst="bentArrow">
                <a:avLst/>
              </a:prstGeom>
              <a:solidFill>
                <a:schemeClr val="accent5">
                  <a:lumMod val="20000"/>
                  <a:lumOff val="80000"/>
                </a:schemeClr>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solidFill>
                    <a:schemeClr val="tx1"/>
                  </a:solidFill>
                </a:endParaRPr>
              </a:p>
            </p:txBody>
          </p:sp>
          <p:sp>
            <p:nvSpPr>
              <p:cNvPr id="54" name="Arrow: Right 53">
                <a:extLst>
                  <a:ext uri="{FF2B5EF4-FFF2-40B4-BE49-F238E27FC236}">
                    <a16:creationId xmlns:a16="http://schemas.microsoft.com/office/drawing/2014/main" id="{ECAB3DB2-C113-4D2D-95CF-B257D2AAC960}"/>
                  </a:ext>
                </a:extLst>
              </p:cNvPr>
              <p:cNvSpPr/>
              <p:nvPr/>
            </p:nvSpPr>
            <p:spPr>
              <a:xfrm rot="16200000">
                <a:off x="8048234" y="5047125"/>
                <a:ext cx="899655" cy="484326"/>
              </a:xfrm>
              <a:prstGeom prst="rightArrow">
                <a:avLst/>
              </a:prstGeom>
              <a:solidFill>
                <a:schemeClr val="accent5">
                  <a:lumMod val="20000"/>
                  <a:lumOff val="80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GB" sz="1200" baseline="-25000" dirty="0"/>
              </a:p>
            </p:txBody>
          </p:sp>
          <p:sp>
            <p:nvSpPr>
              <p:cNvPr id="55" name="TextBox 54">
                <a:extLst>
                  <a:ext uri="{FF2B5EF4-FFF2-40B4-BE49-F238E27FC236}">
                    <a16:creationId xmlns:a16="http://schemas.microsoft.com/office/drawing/2014/main" id="{98FD9D65-4919-4D51-96D7-DE3BDFAE81C1}"/>
                  </a:ext>
                </a:extLst>
              </p:cNvPr>
              <p:cNvSpPr txBox="1"/>
              <p:nvPr/>
            </p:nvSpPr>
            <p:spPr>
              <a:xfrm>
                <a:off x="7237290" y="5479632"/>
                <a:ext cx="2613660" cy="276999"/>
              </a:xfrm>
              <a:prstGeom prst="rect">
                <a:avLst/>
              </a:prstGeom>
              <a:noFill/>
            </p:spPr>
            <p:txBody>
              <a:bodyPr wrap="square" rtlCol="0">
                <a:spAutoFit/>
              </a:bodyPr>
              <a:lstStyle/>
              <a:p>
                <a:pPr algn="ctr"/>
                <a:r>
                  <a:rPr lang="en-GB" sz="1200" dirty="0"/>
                  <a:t>Energy &amp; Materials</a:t>
                </a:r>
              </a:p>
            </p:txBody>
          </p:sp>
          <p:sp>
            <p:nvSpPr>
              <p:cNvPr id="37" name="Cloud 36">
                <a:extLst>
                  <a:ext uri="{FF2B5EF4-FFF2-40B4-BE49-F238E27FC236}">
                    <a16:creationId xmlns:a16="http://schemas.microsoft.com/office/drawing/2014/main" id="{D4BEAEBA-175A-4414-8420-D77AF3D5CC1F}"/>
                  </a:ext>
                </a:extLst>
              </p:cNvPr>
              <p:cNvSpPr/>
              <p:nvPr/>
            </p:nvSpPr>
            <p:spPr>
              <a:xfrm>
                <a:off x="7732225" y="5708615"/>
                <a:ext cx="1389768" cy="695752"/>
              </a:xfrm>
              <a:prstGeom prst="cloud">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GB" sz="1400" dirty="0"/>
                  <a:t>Indirect emissions</a:t>
                </a:r>
              </a:p>
            </p:txBody>
          </p:sp>
        </p:grpSp>
        <p:sp>
          <p:nvSpPr>
            <p:cNvPr id="57" name="Arrow: Bent 56">
              <a:extLst>
                <a:ext uri="{FF2B5EF4-FFF2-40B4-BE49-F238E27FC236}">
                  <a16:creationId xmlns:a16="http://schemas.microsoft.com/office/drawing/2014/main" id="{03C0B12B-93F1-47BE-9BE1-72A60C0B97A0}"/>
                </a:ext>
              </a:extLst>
            </p:cNvPr>
            <p:cNvSpPr/>
            <p:nvPr/>
          </p:nvSpPr>
          <p:spPr>
            <a:xfrm rot="5400000">
              <a:off x="10274049" y="4309783"/>
              <a:ext cx="2033960" cy="582739"/>
            </a:xfrm>
            <a:prstGeom prst="bentArrow">
              <a:avLst>
                <a:gd name="adj1" fmla="val 44614"/>
                <a:gd name="adj2" fmla="val 45922"/>
                <a:gd name="adj3" fmla="val 50000"/>
                <a:gd name="adj4" fmla="val 76385"/>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tx1"/>
                </a:solidFill>
              </a:endParaRPr>
            </a:p>
          </p:txBody>
        </p:sp>
        <p:sp>
          <p:nvSpPr>
            <p:cNvPr id="58" name="TextBox 57">
              <a:extLst>
                <a:ext uri="{FF2B5EF4-FFF2-40B4-BE49-F238E27FC236}">
                  <a16:creationId xmlns:a16="http://schemas.microsoft.com/office/drawing/2014/main" id="{27471057-9874-41BE-9476-C631BF41BAEF}"/>
                </a:ext>
              </a:extLst>
            </p:cNvPr>
            <p:cNvSpPr txBox="1"/>
            <p:nvPr/>
          </p:nvSpPr>
          <p:spPr>
            <a:xfrm rot="5400000">
              <a:off x="10621242" y="4455815"/>
              <a:ext cx="1425647" cy="276999"/>
            </a:xfrm>
            <a:prstGeom prst="rect">
              <a:avLst/>
            </a:prstGeom>
            <a:noFill/>
          </p:spPr>
          <p:txBody>
            <a:bodyPr wrap="none" rtlCol="0">
              <a:spAutoFit/>
            </a:bodyPr>
            <a:lstStyle/>
            <a:p>
              <a:r>
                <a:rPr lang="en-GB" sz="1200" dirty="0"/>
                <a:t>Stored biogenic CO</a:t>
              </a:r>
              <a:r>
                <a:rPr lang="en-GB" sz="1200" baseline="-25000" dirty="0"/>
                <a:t>2</a:t>
              </a:r>
            </a:p>
          </p:txBody>
        </p:sp>
      </p:grpSp>
    </p:spTree>
    <p:extLst>
      <p:ext uri="{BB962C8B-B14F-4D97-AF65-F5344CB8AC3E}">
        <p14:creationId xmlns:p14="http://schemas.microsoft.com/office/powerpoint/2010/main" val="4069922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7BC3A-09B8-4192-8613-1AC4ABFD38A6}"/>
              </a:ext>
            </a:extLst>
          </p:cNvPr>
          <p:cNvSpPr>
            <a:spLocks noGrp="1"/>
          </p:cNvSpPr>
          <p:nvPr>
            <p:ph type="title"/>
          </p:nvPr>
        </p:nvSpPr>
        <p:spPr>
          <a:xfrm>
            <a:off x="609601" y="1069848"/>
            <a:ext cx="4011084" cy="1105154"/>
          </a:xfrm>
        </p:spPr>
        <p:txBody>
          <a:bodyPr/>
          <a:lstStyle/>
          <a:p>
            <a:r>
              <a:rPr lang="en-GB" dirty="0"/>
              <a:t>Negative emissions?</a:t>
            </a:r>
          </a:p>
        </p:txBody>
      </p:sp>
      <p:sp>
        <p:nvSpPr>
          <p:cNvPr id="5" name="Date Placeholder 4">
            <a:extLst>
              <a:ext uri="{FF2B5EF4-FFF2-40B4-BE49-F238E27FC236}">
                <a16:creationId xmlns:a16="http://schemas.microsoft.com/office/drawing/2014/main" id="{8664CDB5-1AA3-4ECE-B534-3AE3A72CCC4F}"/>
              </a:ext>
            </a:extLst>
          </p:cNvPr>
          <p:cNvSpPr>
            <a:spLocks noGrp="1"/>
          </p:cNvSpPr>
          <p:nvPr>
            <p:ph type="dt" sz="half" idx="10"/>
          </p:nvPr>
        </p:nvSpPr>
        <p:spPr>
          <a:xfrm>
            <a:off x="609600" y="6356501"/>
            <a:ext cx="2844800" cy="365125"/>
          </a:xfrm>
        </p:spPr>
        <p:txBody>
          <a:bodyPr/>
          <a:lstStyle/>
          <a:p>
            <a:fld id="{3554F6E8-09CC-46FF-9297-4246F6FF7ABD}" type="datetime1">
              <a:rPr lang="en-US" altLang="en-US" smtClean="0"/>
              <a:t>9/25/2023</a:t>
            </a:fld>
            <a:endParaRPr lang="en-US" altLang="en-US"/>
          </a:p>
        </p:txBody>
      </p:sp>
      <p:sp>
        <p:nvSpPr>
          <p:cNvPr id="6" name="Footer Placeholder 5">
            <a:extLst>
              <a:ext uri="{FF2B5EF4-FFF2-40B4-BE49-F238E27FC236}">
                <a16:creationId xmlns:a16="http://schemas.microsoft.com/office/drawing/2014/main" id="{6D1D29BC-2D75-42A6-9046-DA48BA54F235}"/>
              </a:ext>
            </a:extLst>
          </p:cNvPr>
          <p:cNvSpPr>
            <a:spLocks noGrp="1"/>
          </p:cNvSpPr>
          <p:nvPr>
            <p:ph type="ftr" sz="quarter" idx="11"/>
          </p:nvPr>
        </p:nvSpPr>
        <p:spPr>
          <a:xfrm>
            <a:off x="4165600" y="6356351"/>
            <a:ext cx="3860800" cy="365125"/>
          </a:xfrm>
        </p:spPr>
        <p:txBody>
          <a:bodyPr/>
          <a:lstStyle/>
          <a:p>
            <a:r>
              <a:rPr lang="en-US"/>
              <a:t>c.thomson@ed.ac.uk</a:t>
            </a:r>
          </a:p>
        </p:txBody>
      </p:sp>
      <p:sp>
        <p:nvSpPr>
          <p:cNvPr id="7" name="Slide Number Placeholder 6">
            <a:extLst>
              <a:ext uri="{FF2B5EF4-FFF2-40B4-BE49-F238E27FC236}">
                <a16:creationId xmlns:a16="http://schemas.microsoft.com/office/drawing/2014/main" id="{A968321C-86D2-4F67-9E9A-A1FE1A73A5F2}"/>
              </a:ext>
            </a:extLst>
          </p:cNvPr>
          <p:cNvSpPr>
            <a:spLocks noGrp="1"/>
          </p:cNvSpPr>
          <p:nvPr>
            <p:ph type="sldNum" sz="quarter" idx="12"/>
          </p:nvPr>
        </p:nvSpPr>
        <p:spPr>
          <a:xfrm>
            <a:off x="8737600" y="6356351"/>
            <a:ext cx="2844800" cy="365125"/>
          </a:xfrm>
        </p:spPr>
        <p:txBody>
          <a:bodyPr/>
          <a:lstStyle/>
          <a:p>
            <a:fld id="{2823524C-68E7-46C3-BB63-044848365497}" type="slidenum">
              <a:rPr lang="en-US" altLang="en-US" smtClean="0"/>
              <a:pPr/>
              <a:t>7</a:t>
            </a:fld>
            <a:endParaRPr lang="en-US" altLang="en-US"/>
          </a:p>
        </p:txBody>
      </p:sp>
      <p:sp>
        <p:nvSpPr>
          <p:cNvPr id="16" name="Text Placeholder 15">
            <a:extLst>
              <a:ext uri="{FF2B5EF4-FFF2-40B4-BE49-F238E27FC236}">
                <a16:creationId xmlns:a16="http://schemas.microsoft.com/office/drawing/2014/main" id="{6E8C1A8D-9AC2-41F7-8554-4AC7DACC4336}"/>
              </a:ext>
            </a:extLst>
          </p:cNvPr>
          <p:cNvSpPr>
            <a:spLocks noGrp="1"/>
          </p:cNvSpPr>
          <p:nvPr>
            <p:ph type="body" sz="half" idx="2"/>
          </p:nvPr>
        </p:nvSpPr>
        <p:spPr/>
        <p:txBody>
          <a:bodyPr/>
          <a:lstStyle/>
          <a:p>
            <a:r>
              <a:rPr lang="en-GB" dirty="0"/>
              <a:t>Negative Emissions Technologies (NET) are defined as those that </a:t>
            </a:r>
            <a:r>
              <a:rPr lang="en-GB" b="1" dirty="0">
                <a:solidFill>
                  <a:schemeClr val="accent6"/>
                </a:solidFill>
              </a:rPr>
              <a:t>remove and permanently store GHGs from the atmosphere, through intentional human efforts.</a:t>
            </a:r>
            <a:endParaRPr lang="en-GB" dirty="0"/>
          </a:p>
          <a:p>
            <a:endParaRPr lang="en-GB" dirty="0"/>
          </a:p>
          <a:p>
            <a:r>
              <a:rPr lang="en-GB" dirty="0"/>
              <a:t>The IPCC defines a “removal” as the transfer of GHGs </a:t>
            </a:r>
            <a:r>
              <a:rPr lang="en-GB" b="1" dirty="0">
                <a:solidFill>
                  <a:schemeClr val="accent6"/>
                </a:solidFill>
              </a:rPr>
              <a:t>from the atmosphere to non-atmospheric reservoirs.</a:t>
            </a:r>
          </a:p>
        </p:txBody>
      </p:sp>
      <p:pic>
        <p:nvPicPr>
          <p:cNvPr id="21" name="Content Placeholder 20" descr="Deciduous tree with solid fill">
            <a:extLst>
              <a:ext uri="{FF2B5EF4-FFF2-40B4-BE49-F238E27FC236}">
                <a16:creationId xmlns:a16="http://schemas.microsoft.com/office/drawing/2014/main" id="{1415DCD0-E93C-48F0-9397-9A94777A9609}"/>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949224" y="3189832"/>
            <a:ext cx="914400" cy="914400"/>
          </a:xfrm>
        </p:spPr>
      </p:pic>
      <p:grpSp>
        <p:nvGrpSpPr>
          <p:cNvPr id="26" name="Group 25">
            <a:extLst>
              <a:ext uri="{FF2B5EF4-FFF2-40B4-BE49-F238E27FC236}">
                <a16:creationId xmlns:a16="http://schemas.microsoft.com/office/drawing/2014/main" id="{28875B1C-465B-4933-A8D9-9AE39C3CC7B7}"/>
              </a:ext>
            </a:extLst>
          </p:cNvPr>
          <p:cNvGrpSpPr/>
          <p:nvPr/>
        </p:nvGrpSpPr>
        <p:grpSpPr>
          <a:xfrm>
            <a:off x="7796885" y="1437925"/>
            <a:ext cx="1219077" cy="1058567"/>
            <a:chOff x="6940062" y="1388962"/>
            <a:chExt cx="1219077" cy="1058567"/>
          </a:xfrm>
          <a:solidFill>
            <a:schemeClr val="tx2"/>
          </a:solidFill>
        </p:grpSpPr>
        <p:pic>
          <p:nvPicPr>
            <p:cNvPr id="23" name="Graphic 22" descr="Cloud with solid fill">
              <a:extLst>
                <a:ext uri="{FF2B5EF4-FFF2-40B4-BE49-F238E27FC236}">
                  <a16:creationId xmlns:a16="http://schemas.microsoft.com/office/drawing/2014/main" id="{B93C64F9-4157-4C52-8547-1812B34286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44739" y="1533129"/>
              <a:ext cx="914400" cy="914400"/>
            </a:xfrm>
            <a:prstGeom prst="rect">
              <a:avLst/>
            </a:prstGeom>
          </p:spPr>
        </p:pic>
        <p:pic>
          <p:nvPicPr>
            <p:cNvPr id="25" name="Graphic 24" descr="Sun with solid fill">
              <a:extLst>
                <a:ext uri="{FF2B5EF4-FFF2-40B4-BE49-F238E27FC236}">
                  <a16:creationId xmlns:a16="http://schemas.microsoft.com/office/drawing/2014/main" id="{CA095B99-407B-40DF-BD66-0893901EFB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40062" y="1388962"/>
              <a:ext cx="914400" cy="914400"/>
            </a:xfrm>
            <a:prstGeom prst="rect">
              <a:avLst/>
            </a:prstGeom>
          </p:spPr>
        </p:pic>
      </p:grpSp>
      <p:pic>
        <p:nvPicPr>
          <p:cNvPr id="28" name="Graphic 27" descr="Diamond with solid fill">
            <a:extLst>
              <a:ext uri="{FF2B5EF4-FFF2-40B4-BE49-F238E27FC236}">
                <a16:creationId xmlns:a16="http://schemas.microsoft.com/office/drawing/2014/main" id="{9D6A7F88-DA13-46AB-BEEF-55363B54730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44278" y="4941739"/>
            <a:ext cx="914400" cy="914400"/>
          </a:xfrm>
          <a:prstGeom prst="rect">
            <a:avLst/>
          </a:prstGeom>
        </p:spPr>
      </p:pic>
      <p:sp>
        <p:nvSpPr>
          <p:cNvPr id="29" name="TextBox 28">
            <a:extLst>
              <a:ext uri="{FF2B5EF4-FFF2-40B4-BE49-F238E27FC236}">
                <a16:creationId xmlns:a16="http://schemas.microsoft.com/office/drawing/2014/main" id="{F01CCBA0-5D19-4A9A-90CC-11677E20F6D6}"/>
              </a:ext>
            </a:extLst>
          </p:cNvPr>
          <p:cNvSpPr txBox="1"/>
          <p:nvPr/>
        </p:nvSpPr>
        <p:spPr>
          <a:xfrm>
            <a:off x="7698093" y="2284978"/>
            <a:ext cx="1406769" cy="307777"/>
          </a:xfrm>
          <a:prstGeom prst="rect">
            <a:avLst/>
          </a:prstGeom>
          <a:noFill/>
        </p:spPr>
        <p:txBody>
          <a:bodyPr wrap="square" rtlCol="0">
            <a:spAutoFit/>
          </a:bodyPr>
          <a:lstStyle/>
          <a:p>
            <a:pPr algn="ctr"/>
            <a:r>
              <a:rPr lang="en-GB" sz="1400" dirty="0">
                <a:solidFill>
                  <a:schemeClr val="tx2"/>
                </a:solidFill>
              </a:rPr>
              <a:t>ATMOSPHERE</a:t>
            </a:r>
          </a:p>
        </p:txBody>
      </p:sp>
      <p:sp>
        <p:nvSpPr>
          <p:cNvPr id="31" name="TextBox 30">
            <a:extLst>
              <a:ext uri="{FF2B5EF4-FFF2-40B4-BE49-F238E27FC236}">
                <a16:creationId xmlns:a16="http://schemas.microsoft.com/office/drawing/2014/main" id="{EC915DE6-11FD-4B3D-B631-3FF8BB66EB6A}"/>
              </a:ext>
            </a:extLst>
          </p:cNvPr>
          <p:cNvSpPr txBox="1"/>
          <p:nvPr/>
        </p:nvSpPr>
        <p:spPr>
          <a:xfrm>
            <a:off x="7669762" y="4012887"/>
            <a:ext cx="1406769" cy="307777"/>
          </a:xfrm>
          <a:prstGeom prst="rect">
            <a:avLst/>
          </a:prstGeom>
          <a:noFill/>
        </p:spPr>
        <p:txBody>
          <a:bodyPr wrap="square" rtlCol="0">
            <a:spAutoFit/>
          </a:bodyPr>
          <a:lstStyle/>
          <a:p>
            <a:pPr algn="ctr"/>
            <a:r>
              <a:rPr lang="en-GB" sz="1400" dirty="0">
                <a:solidFill>
                  <a:schemeClr val="tx2"/>
                </a:solidFill>
              </a:rPr>
              <a:t>BIOSPHERE</a:t>
            </a:r>
          </a:p>
        </p:txBody>
      </p:sp>
      <p:sp>
        <p:nvSpPr>
          <p:cNvPr id="32" name="TextBox 31">
            <a:extLst>
              <a:ext uri="{FF2B5EF4-FFF2-40B4-BE49-F238E27FC236}">
                <a16:creationId xmlns:a16="http://schemas.microsoft.com/office/drawing/2014/main" id="{B90A4CE0-6BF6-4632-B0C5-CD6A8665DC38}"/>
              </a:ext>
            </a:extLst>
          </p:cNvPr>
          <p:cNvSpPr txBox="1"/>
          <p:nvPr/>
        </p:nvSpPr>
        <p:spPr>
          <a:xfrm>
            <a:off x="7698092" y="5740796"/>
            <a:ext cx="1406769" cy="307777"/>
          </a:xfrm>
          <a:prstGeom prst="rect">
            <a:avLst/>
          </a:prstGeom>
          <a:noFill/>
        </p:spPr>
        <p:txBody>
          <a:bodyPr wrap="square" rtlCol="0">
            <a:spAutoFit/>
          </a:bodyPr>
          <a:lstStyle/>
          <a:p>
            <a:pPr algn="ctr"/>
            <a:r>
              <a:rPr lang="en-GB" sz="1400" dirty="0">
                <a:solidFill>
                  <a:schemeClr val="tx2"/>
                </a:solidFill>
              </a:rPr>
              <a:t>LITHOSPHERE</a:t>
            </a:r>
          </a:p>
        </p:txBody>
      </p:sp>
      <p:sp>
        <p:nvSpPr>
          <p:cNvPr id="30" name="Arrow: Curved Right 29">
            <a:extLst>
              <a:ext uri="{FF2B5EF4-FFF2-40B4-BE49-F238E27FC236}">
                <a16:creationId xmlns:a16="http://schemas.microsoft.com/office/drawing/2014/main" id="{27F0BCC7-C0D1-4C0E-A387-16ACEB326977}"/>
              </a:ext>
            </a:extLst>
          </p:cNvPr>
          <p:cNvSpPr/>
          <p:nvPr/>
        </p:nvSpPr>
        <p:spPr>
          <a:xfrm>
            <a:off x="7297615" y="2039292"/>
            <a:ext cx="499270" cy="1665818"/>
          </a:xfrm>
          <a:prstGeom prst="curved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chemeClr val="tx1"/>
              </a:solidFill>
            </a:endParaRPr>
          </a:p>
        </p:txBody>
      </p:sp>
      <p:sp>
        <p:nvSpPr>
          <p:cNvPr id="34" name="Arrow: Curved Right 33">
            <a:extLst>
              <a:ext uri="{FF2B5EF4-FFF2-40B4-BE49-F238E27FC236}">
                <a16:creationId xmlns:a16="http://schemas.microsoft.com/office/drawing/2014/main" id="{590C3C3A-F121-48DA-9A51-587B413CA839}"/>
              </a:ext>
            </a:extLst>
          </p:cNvPr>
          <p:cNvSpPr/>
          <p:nvPr/>
        </p:nvSpPr>
        <p:spPr>
          <a:xfrm>
            <a:off x="7230209" y="3795532"/>
            <a:ext cx="499270" cy="1665818"/>
          </a:xfrm>
          <a:prstGeom prst="curved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chemeClr val="tx1"/>
              </a:solidFill>
            </a:endParaRPr>
          </a:p>
        </p:txBody>
      </p:sp>
      <p:sp>
        <p:nvSpPr>
          <p:cNvPr id="35" name="Arrow: Curved Right 34">
            <a:extLst>
              <a:ext uri="{FF2B5EF4-FFF2-40B4-BE49-F238E27FC236}">
                <a16:creationId xmlns:a16="http://schemas.microsoft.com/office/drawing/2014/main" id="{4A614784-4C47-4833-825C-C753733DAA25}"/>
              </a:ext>
            </a:extLst>
          </p:cNvPr>
          <p:cNvSpPr/>
          <p:nvPr/>
        </p:nvSpPr>
        <p:spPr>
          <a:xfrm>
            <a:off x="6717323" y="1688122"/>
            <a:ext cx="1079562" cy="4246685"/>
          </a:xfrm>
          <a:prstGeom prst="curved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chemeClr val="tx1"/>
              </a:solidFill>
            </a:endParaRPr>
          </a:p>
        </p:txBody>
      </p:sp>
      <p:grpSp>
        <p:nvGrpSpPr>
          <p:cNvPr id="33" name="Group 32">
            <a:extLst>
              <a:ext uri="{FF2B5EF4-FFF2-40B4-BE49-F238E27FC236}">
                <a16:creationId xmlns:a16="http://schemas.microsoft.com/office/drawing/2014/main" id="{427773F6-DC35-49B1-9AEE-9C674649BC46}"/>
              </a:ext>
            </a:extLst>
          </p:cNvPr>
          <p:cNvGrpSpPr/>
          <p:nvPr/>
        </p:nvGrpSpPr>
        <p:grpSpPr>
          <a:xfrm rot="10800000">
            <a:off x="9021863" y="1523689"/>
            <a:ext cx="1079562" cy="4246685"/>
            <a:chOff x="9825589" y="1688122"/>
            <a:chExt cx="1079562" cy="4246685"/>
          </a:xfrm>
        </p:grpSpPr>
        <p:sp>
          <p:nvSpPr>
            <p:cNvPr id="39" name="Arrow: Curved Right 38">
              <a:extLst>
                <a:ext uri="{FF2B5EF4-FFF2-40B4-BE49-F238E27FC236}">
                  <a16:creationId xmlns:a16="http://schemas.microsoft.com/office/drawing/2014/main" id="{EBCA3038-5768-4A11-9FF7-A34A32F3F6C3}"/>
                </a:ext>
              </a:extLst>
            </p:cNvPr>
            <p:cNvSpPr/>
            <p:nvPr/>
          </p:nvSpPr>
          <p:spPr>
            <a:xfrm>
              <a:off x="10405881" y="2039292"/>
              <a:ext cx="499270" cy="1665818"/>
            </a:xfrm>
            <a:prstGeom prst="curved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chemeClr val="tx1"/>
                </a:solidFill>
              </a:endParaRPr>
            </a:p>
          </p:txBody>
        </p:sp>
        <p:sp>
          <p:nvSpPr>
            <p:cNvPr id="40" name="Arrow: Curved Right 39">
              <a:extLst>
                <a:ext uri="{FF2B5EF4-FFF2-40B4-BE49-F238E27FC236}">
                  <a16:creationId xmlns:a16="http://schemas.microsoft.com/office/drawing/2014/main" id="{5133EB3D-2C90-452C-9205-844BCC6D0DDB}"/>
                </a:ext>
              </a:extLst>
            </p:cNvPr>
            <p:cNvSpPr/>
            <p:nvPr/>
          </p:nvSpPr>
          <p:spPr>
            <a:xfrm>
              <a:off x="10338475" y="3795532"/>
              <a:ext cx="499270" cy="1665818"/>
            </a:xfrm>
            <a:prstGeom prst="curved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chemeClr val="tx1"/>
                </a:solidFill>
              </a:endParaRPr>
            </a:p>
          </p:txBody>
        </p:sp>
        <p:sp>
          <p:nvSpPr>
            <p:cNvPr id="41" name="Arrow: Curved Right 40">
              <a:extLst>
                <a:ext uri="{FF2B5EF4-FFF2-40B4-BE49-F238E27FC236}">
                  <a16:creationId xmlns:a16="http://schemas.microsoft.com/office/drawing/2014/main" id="{41F5EACE-BBC7-4AAB-9EF2-29FD94A712FE}"/>
                </a:ext>
              </a:extLst>
            </p:cNvPr>
            <p:cNvSpPr/>
            <p:nvPr/>
          </p:nvSpPr>
          <p:spPr>
            <a:xfrm>
              <a:off x="9825589" y="1688122"/>
              <a:ext cx="1079562" cy="4246685"/>
            </a:xfrm>
            <a:prstGeom prst="curved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chemeClr val="tx1"/>
                </a:solidFill>
              </a:endParaRPr>
            </a:p>
          </p:txBody>
        </p:sp>
      </p:grpSp>
      <p:sp>
        <p:nvSpPr>
          <p:cNvPr id="42" name="TextBox 41">
            <a:extLst>
              <a:ext uri="{FF2B5EF4-FFF2-40B4-BE49-F238E27FC236}">
                <a16:creationId xmlns:a16="http://schemas.microsoft.com/office/drawing/2014/main" id="{7EBB9543-ED89-4406-84CC-E3E7C50E5C89}"/>
              </a:ext>
            </a:extLst>
          </p:cNvPr>
          <p:cNvSpPr txBox="1"/>
          <p:nvPr/>
        </p:nvSpPr>
        <p:spPr>
          <a:xfrm>
            <a:off x="7301621" y="2678196"/>
            <a:ext cx="990528" cy="369332"/>
          </a:xfrm>
          <a:prstGeom prst="rect">
            <a:avLst/>
          </a:prstGeom>
          <a:noFill/>
        </p:spPr>
        <p:txBody>
          <a:bodyPr wrap="none" rtlCol="0">
            <a:spAutoFit/>
          </a:bodyPr>
          <a:lstStyle/>
          <a:p>
            <a:r>
              <a:rPr lang="en-GB" dirty="0">
                <a:solidFill>
                  <a:schemeClr val="accent2">
                    <a:lumMod val="75000"/>
                  </a:schemeClr>
                </a:solidFill>
              </a:rPr>
              <a:t>Removal</a:t>
            </a:r>
          </a:p>
        </p:txBody>
      </p:sp>
      <p:sp>
        <p:nvSpPr>
          <p:cNvPr id="44" name="TextBox 43">
            <a:extLst>
              <a:ext uri="{FF2B5EF4-FFF2-40B4-BE49-F238E27FC236}">
                <a16:creationId xmlns:a16="http://schemas.microsoft.com/office/drawing/2014/main" id="{272E68C2-D04A-4651-80A3-C22FEB01537F}"/>
              </a:ext>
            </a:extLst>
          </p:cNvPr>
          <p:cNvSpPr txBox="1"/>
          <p:nvPr/>
        </p:nvSpPr>
        <p:spPr>
          <a:xfrm>
            <a:off x="5673466" y="3520444"/>
            <a:ext cx="990528" cy="369332"/>
          </a:xfrm>
          <a:prstGeom prst="rect">
            <a:avLst/>
          </a:prstGeom>
          <a:noFill/>
        </p:spPr>
        <p:txBody>
          <a:bodyPr wrap="none" rtlCol="0">
            <a:spAutoFit/>
          </a:bodyPr>
          <a:lstStyle/>
          <a:p>
            <a:r>
              <a:rPr lang="en-GB" dirty="0">
                <a:solidFill>
                  <a:schemeClr val="accent2">
                    <a:lumMod val="75000"/>
                  </a:schemeClr>
                </a:solidFill>
              </a:rPr>
              <a:t>Removal</a:t>
            </a:r>
          </a:p>
        </p:txBody>
      </p:sp>
      <p:sp>
        <p:nvSpPr>
          <p:cNvPr id="45" name="TextBox 44">
            <a:extLst>
              <a:ext uri="{FF2B5EF4-FFF2-40B4-BE49-F238E27FC236}">
                <a16:creationId xmlns:a16="http://schemas.microsoft.com/office/drawing/2014/main" id="{BB860CD9-5C85-492E-B7CE-35AE321C9DB9}"/>
              </a:ext>
            </a:extLst>
          </p:cNvPr>
          <p:cNvSpPr txBox="1"/>
          <p:nvPr/>
        </p:nvSpPr>
        <p:spPr>
          <a:xfrm>
            <a:off x="8586139" y="2681401"/>
            <a:ext cx="1010213" cy="369332"/>
          </a:xfrm>
          <a:prstGeom prst="rect">
            <a:avLst/>
          </a:prstGeom>
          <a:noFill/>
        </p:spPr>
        <p:txBody>
          <a:bodyPr wrap="none" rtlCol="0">
            <a:spAutoFit/>
          </a:bodyPr>
          <a:lstStyle/>
          <a:p>
            <a:r>
              <a:rPr lang="en-GB" dirty="0">
                <a:solidFill>
                  <a:schemeClr val="accent3">
                    <a:lumMod val="75000"/>
                  </a:schemeClr>
                </a:solidFill>
              </a:rPr>
              <a:t>Emission</a:t>
            </a:r>
          </a:p>
        </p:txBody>
      </p:sp>
      <p:sp>
        <p:nvSpPr>
          <p:cNvPr id="46" name="TextBox 45">
            <a:extLst>
              <a:ext uri="{FF2B5EF4-FFF2-40B4-BE49-F238E27FC236}">
                <a16:creationId xmlns:a16="http://schemas.microsoft.com/office/drawing/2014/main" id="{C1C0C7B0-4285-45F2-808F-0B2FEE7FB988}"/>
              </a:ext>
            </a:extLst>
          </p:cNvPr>
          <p:cNvSpPr txBox="1"/>
          <p:nvPr/>
        </p:nvSpPr>
        <p:spPr>
          <a:xfrm>
            <a:off x="10101425" y="3520444"/>
            <a:ext cx="1010213" cy="369332"/>
          </a:xfrm>
          <a:prstGeom prst="rect">
            <a:avLst/>
          </a:prstGeom>
          <a:noFill/>
        </p:spPr>
        <p:txBody>
          <a:bodyPr wrap="none" rtlCol="0">
            <a:spAutoFit/>
          </a:bodyPr>
          <a:lstStyle/>
          <a:p>
            <a:r>
              <a:rPr lang="en-GB" dirty="0">
                <a:solidFill>
                  <a:schemeClr val="accent3">
                    <a:lumMod val="75000"/>
                  </a:schemeClr>
                </a:solidFill>
              </a:rPr>
              <a:t>Emission</a:t>
            </a:r>
          </a:p>
        </p:txBody>
      </p:sp>
      <p:sp>
        <p:nvSpPr>
          <p:cNvPr id="47" name="TextBox 46">
            <a:extLst>
              <a:ext uri="{FF2B5EF4-FFF2-40B4-BE49-F238E27FC236}">
                <a16:creationId xmlns:a16="http://schemas.microsoft.com/office/drawing/2014/main" id="{3C081697-1559-49AB-9A69-C30A446FFA1E}"/>
              </a:ext>
            </a:extLst>
          </p:cNvPr>
          <p:cNvSpPr txBox="1"/>
          <p:nvPr/>
        </p:nvSpPr>
        <p:spPr>
          <a:xfrm>
            <a:off x="7321627" y="4437545"/>
            <a:ext cx="292068" cy="369332"/>
          </a:xfrm>
          <a:prstGeom prst="rect">
            <a:avLst/>
          </a:prstGeom>
          <a:noFill/>
        </p:spPr>
        <p:txBody>
          <a:bodyPr wrap="none" rtlCol="0">
            <a:spAutoFit/>
          </a:bodyPr>
          <a:lstStyle/>
          <a:p>
            <a:r>
              <a:rPr lang="en-GB" dirty="0">
                <a:solidFill>
                  <a:schemeClr val="accent2">
                    <a:lumMod val="75000"/>
                  </a:schemeClr>
                </a:solidFill>
              </a:rPr>
              <a:t>?</a:t>
            </a:r>
          </a:p>
        </p:txBody>
      </p:sp>
      <p:sp>
        <p:nvSpPr>
          <p:cNvPr id="48" name="TextBox 47">
            <a:extLst>
              <a:ext uri="{FF2B5EF4-FFF2-40B4-BE49-F238E27FC236}">
                <a16:creationId xmlns:a16="http://schemas.microsoft.com/office/drawing/2014/main" id="{0BA18598-2384-4C4B-8E4C-B1E5FBDB1646}"/>
              </a:ext>
            </a:extLst>
          </p:cNvPr>
          <p:cNvSpPr txBox="1"/>
          <p:nvPr/>
        </p:nvSpPr>
        <p:spPr>
          <a:xfrm>
            <a:off x="9125464" y="4436513"/>
            <a:ext cx="292068" cy="369332"/>
          </a:xfrm>
          <a:prstGeom prst="rect">
            <a:avLst/>
          </a:prstGeom>
          <a:noFill/>
        </p:spPr>
        <p:txBody>
          <a:bodyPr wrap="none" rtlCol="0">
            <a:spAutoFit/>
          </a:bodyPr>
          <a:lstStyle/>
          <a:p>
            <a:r>
              <a:rPr lang="en-GB" dirty="0">
                <a:solidFill>
                  <a:schemeClr val="accent3">
                    <a:lumMod val="75000"/>
                  </a:schemeClr>
                </a:solidFill>
              </a:rPr>
              <a:t>?</a:t>
            </a:r>
          </a:p>
        </p:txBody>
      </p:sp>
    </p:spTree>
    <p:extLst>
      <p:ext uri="{BB962C8B-B14F-4D97-AF65-F5344CB8AC3E}">
        <p14:creationId xmlns:p14="http://schemas.microsoft.com/office/powerpoint/2010/main" val="2281469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7BC3A-09B8-4192-8613-1AC4ABFD38A6}"/>
              </a:ext>
            </a:extLst>
          </p:cNvPr>
          <p:cNvSpPr>
            <a:spLocks noGrp="1"/>
          </p:cNvSpPr>
          <p:nvPr>
            <p:ph type="title"/>
          </p:nvPr>
        </p:nvSpPr>
        <p:spPr>
          <a:xfrm>
            <a:off x="609601" y="1069848"/>
            <a:ext cx="4011084" cy="1105154"/>
          </a:xfrm>
        </p:spPr>
        <p:txBody>
          <a:bodyPr/>
          <a:lstStyle/>
          <a:p>
            <a:r>
              <a:rPr lang="en-GB" dirty="0"/>
              <a:t>Negative emissions?</a:t>
            </a:r>
          </a:p>
        </p:txBody>
      </p:sp>
      <p:sp>
        <p:nvSpPr>
          <p:cNvPr id="5" name="Date Placeholder 4">
            <a:extLst>
              <a:ext uri="{FF2B5EF4-FFF2-40B4-BE49-F238E27FC236}">
                <a16:creationId xmlns:a16="http://schemas.microsoft.com/office/drawing/2014/main" id="{8664CDB5-1AA3-4ECE-B534-3AE3A72CCC4F}"/>
              </a:ext>
            </a:extLst>
          </p:cNvPr>
          <p:cNvSpPr>
            <a:spLocks noGrp="1"/>
          </p:cNvSpPr>
          <p:nvPr>
            <p:ph type="dt" sz="half" idx="10"/>
          </p:nvPr>
        </p:nvSpPr>
        <p:spPr>
          <a:xfrm>
            <a:off x="609600" y="6356501"/>
            <a:ext cx="2844800" cy="365125"/>
          </a:xfrm>
        </p:spPr>
        <p:txBody>
          <a:bodyPr/>
          <a:lstStyle/>
          <a:p>
            <a:fld id="{3554F6E8-09CC-46FF-9297-4246F6FF7ABD}" type="datetime1">
              <a:rPr lang="en-US" altLang="en-US" smtClean="0"/>
              <a:t>9/25/2023</a:t>
            </a:fld>
            <a:endParaRPr lang="en-US" altLang="en-US"/>
          </a:p>
        </p:txBody>
      </p:sp>
      <p:sp>
        <p:nvSpPr>
          <p:cNvPr id="6" name="Footer Placeholder 5">
            <a:extLst>
              <a:ext uri="{FF2B5EF4-FFF2-40B4-BE49-F238E27FC236}">
                <a16:creationId xmlns:a16="http://schemas.microsoft.com/office/drawing/2014/main" id="{6D1D29BC-2D75-42A6-9046-DA48BA54F235}"/>
              </a:ext>
            </a:extLst>
          </p:cNvPr>
          <p:cNvSpPr>
            <a:spLocks noGrp="1"/>
          </p:cNvSpPr>
          <p:nvPr>
            <p:ph type="ftr" sz="quarter" idx="11"/>
          </p:nvPr>
        </p:nvSpPr>
        <p:spPr>
          <a:xfrm>
            <a:off x="4165600" y="6356351"/>
            <a:ext cx="3860800" cy="365125"/>
          </a:xfrm>
        </p:spPr>
        <p:txBody>
          <a:bodyPr/>
          <a:lstStyle/>
          <a:p>
            <a:r>
              <a:rPr lang="en-US"/>
              <a:t>c.thomson@ed.ac.uk</a:t>
            </a:r>
          </a:p>
        </p:txBody>
      </p:sp>
      <p:sp>
        <p:nvSpPr>
          <p:cNvPr id="7" name="Slide Number Placeholder 6">
            <a:extLst>
              <a:ext uri="{FF2B5EF4-FFF2-40B4-BE49-F238E27FC236}">
                <a16:creationId xmlns:a16="http://schemas.microsoft.com/office/drawing/2014/main" id="{A968321C-86D2-4F67-9E9A-A1FE1A73A5F2}"/>
              </a:ext>
            </a:extLst>
          </p:cNvPr>
          <p:cNvSpPr>
            <a:spLocks noGrp="1"/>
          </p:cNvSpPr>
          <p:nvPr>
            <p:ph type="sldNum" sz="quarter" idx="12"/>
          </p:nvPr>
        </p:nvSpPr>
        <p:spPr>
          <a:xfrm>
            <a:off x="8737600" y="6356351"/>
            <a:ext cx="2844800" cy="365125"/>
          </a:xfrm>
        </p:spPr>
        <p:txBody>
          <a:bodyPr/>
          <a:lstStyle/>
          <a:p>
            <a:fld id="{2823524C-68E7-46C3-BB63-044848365497}" type="slidenum">
              <a:rPr lang="en-US" altLang="en-US" smtClean="0"/>
              <a:pPr/>
              <a:t>8</a:t>
            </a:fld>
            <a:endParaRPr lang="en-US" altLang="en-US"/>
          </a:p>
        </p:txBody>
      </p:sp>
      <p:sp>
        <p:nvSpPr>
          <p:cNvPr id="16" name="Text Placeholder 15">
            <a:extLst>
              <a:ext uri="{FF2B5EF4-FFF2-40B4-BE49-F238E27FC236}">
                <a16:creationId xmlns:a16="http://schemas.microsoft.com/office/drawing/2014/main" id="{6E8C1A8D-9AC2-41F7-8554-4AC7DACC4336}"/>
              </a:ext>
            </a:extLst>
          </p:cNvPr>
          <p:cNvSpPr>
            <a:spLocks noGrp="1"/>
          </p:cNvSpPr>
          <p:nvPr>
            <p:ph type="body" sz="half" idx="2"/>
          </p:nvPr>
        </p:nvSpPr>
        <p:spPr/>
        <p:txBody>
          <a:bodyPr/>
          <a:lstStyle/>
          <a:p>
            <a:r>
              <a:rPr lang="en-GB" dirty="0"/>
              <a:t>Negative Emissions Technologies (NET) are defined as those that </a:t>
            </a:r>
            <a:r>
              <a:rPr lang="en-GB" b="1" dirty="0">
                <a:solidFill>
                  <a:schemeClr val="accent6"/>
                </a:solidFill>
              </a:rPr>
              <a:t>remove and permanently store GHGs from the atmosphere, through intentional human efforts.</a:t>
            </a:r>
            <a:endParaRPr lang="en-GB" dirty="0"/>
          </a:p>
          <a:p>
            <a:endParaRPr lang="en-GB" dirty="0"/>
          </a:p>
          <a:p>
            <a:r>
              <a:rPr lang="en-GB" dirty="0"/>
              <a:t>The IPCC defines a “removal” as the transfer of GHGs </a:t>
            </a:r>
            <a:r>
              <a:rPr lang="en-GB" b="1" dirty="0">
                <a:solidFill>
                  <a:schemeClr val="accent6"/>
                </a:solidFill>
              </a:rPr>
              <a:t>from the atmosphere to non-atmospheric reservoirs.</a:t>
            </a:r>
          </a:p>
        </p:txBody>
      </p:sp>
      <p:pic>
        <p:nvPicPr>
          <p:cNvPr id="21" name="Content Placeholder 20" descr="Deciduous tree with solid fill">
            <a:extLst>
              <a:ext uri="{FF2B5EF4-FFF2-40B4-BE49-F238E27FC236}">
                <a16:creationId xmlns:a16="http://schemas.microsoft.com/office/drawing/2014/main" id="{1415DCD0-E93C-48F0-9397-9A94777A9609}"/>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949224" y="3189832"/>
            <a:ext cx="914400" cy="914400"/>
          </a:xfrm>
        </p:spPr>
      </p:pic>
      <p:grpSp>
        <p:nvGrpSpPr>
          <p:cNvPr id="26" name="Group 25">
            <a:extLst>
              <a:ext uri="{FF2B5EF4-FFF2-40B4-BE49-F238E27FC236}">
                <a16:creationId xmlns:a16="http://schemas.microsoft.com/office/drawing/2014/main" id="{28875B1C-465B-4933-A8D9-9AE39C3CC7B7}"/>
              </a:ext>
            </a:extLst>
          </p:cNvPr>
          <p:cNvGrpSpPr/>
          <p:nvPr/>
        </p:nvGrpSpPr>
        <p:grpSpPr>
          <a:xfrm>
            <a:off x="7796885" y="1437925"/>
            <a:ext cx="1219077" cy="1058567"/>
            <a:chOff x="6940062" y="1388962"/>
            <a:chExt cx="1219077" cy="1058567"/>
          </a:xfrm>
          <a:solidFill>
            <a:schemeClr val="tx2"/>
          </a:solidFill>
        </p:grpSpPr>
        <p:pic>
          <p:nvPicPr>
            <p:cNvPr id="23" name="Graphic 22" descr="Cloud with solid fill">
              <a:extLst>
                <a:ext uri="{FF2B5EF4-FFF2-40B4-BE49-F238E27FC236}">
                  <a16:creationId xmlns:a16="http://schemas.microsoft.com/office/drawing/2014/main" id="{B93C64F9-4157-4C52-8547-1812B34286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44739" y="1533129"/>
              <a:ext cx="914400" cy="914400"/>
            </a:xfrm>
            <a:prstGeom prst="rect">
              <a:avLst/>
            </a:prstGeom>
          </p:spPr>
        </p:pic>
        <p:pic>
          <p:nvPicPr>
            <p:cNvPr id="25" name="Graphic 24" descr="Sun with solid fill">
              <a:extLst>
                <a:ext uri="{FF2B5EF4-FFF2-40B4-BE49-F238E27FC236}">
                  <a16:creationId xmlns:a16="http://schemas.microsoft.com/office/drawing/2014/main" id="{CA095B99-407B-40DF-BD66-0893901EFB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40062" y="1388962"/>
              <a:ext cx="914400" cy="914400"/>
            </a:xfrm>
            <a:prstGeom prst="rect">
              <a:avLst/>
            </a:prstGeom>
          </p:spPr>
        </p:pic>
      </p:grpSp>
      <p:pic>
        <p:nvPicPr>
          <p:cNvPr id="28" name="Graphic 27" descr="Diamond with solid fill">
            <a:extLst>
              <a:ext uri="{FF2B5EF4-FFF2-40B4-BE49-F238E27FC236}">
                <a16:creationId xmlns:a16="http://schemas.microsoft.com/office/drawing/2014/main" id="{9D6A7F88-DA13-46AB-BEEF-55363B54730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44278" y="4941739"/>
            <a:ext cx="914400" cy="914400"/>
          </a:xfrm>
          <a:prstGeom prst="rect">
            <a:avLst/>
          </a:prstGeom>
        </p:spPr>
      </p:pic>
      <p:sp>
        <p:nvSpPr>
          <p:cNvPr id="29" name="TextBox 28">
            <a:extLst>
              <a:ext uri="{FF2B5EF4-FFF2-40B4-BE49-F238E27FC236}">
                <a16:creationId xmlns:a16="http://schemas.microsoft.com/office/drawing/2014/main" id="{F01CCBA0-5D19-4A9A-90CC-11677E20F6D6}"/>
              </a:ext>
            </a:extLst>
          </p:cNvPr>
          <p:cNvSpPr txBox="1"/>
          <p:nvPr/>
        </p:nvSpPr>
        <p:spPr>
          <a:xfrm>
            <a:off x="7698093" y="2284978"/>
            <a:ext cx="1406769" cy="307777"/>
          </a:xfrm>
          <a:prstGeom prst="rect">
            <a:avLst/>
          </a:prstGeom>
          <a:noFill/>
        </p:spPr>
        <p:txBody>
          <a:bodyPr wrap="square" rtlCol="0">
            <a:spAutoFit/>
          </a:bodyPr>
          <a:lstStyle/>
          <a:p>
            <a:pPr algn="ctr"/>
            <a:r>
              <a:rPr lang="en-GB" sz="1400" dirty="0">
                <a:solidFill>
                  <a:schemeClr val="tx2"/>
                </a:solidFill>
              </a:rPr>
              <a:t>ATMOSPHERE</a:t>
            </a:r>
          </a:p>
        </p:txBody>
      </p:sp>
      <p:sp>
        <p:nvSpPr>
          <p:cNvPr id="31" name="TextBox 30">
            <a:extLst>
              <a:ext uri="{FF2B5EF4-FFF2-40B4-BE49-F238E27FC236}">
                <a16:creationId xmlns:a16="http://schemas.microsoft.com/office/drawing/2014/main" id="{EC915DE6-11FD-4B3D-B631-3FF8BB66EB6A}"/>
              </a:ext>
            </a:extLst>
          </p:cNvPr>
          <p:cNvSpPr txBox="1"/>
          <p:nvPr/>
        </p:nvSpPr>
        <p:spPr>
          <a:xfrm>
            <a:off x="7669762" y="4012887"/>
            <a:ext cx="1406769" cy="307777"/>
          </a:xfrm>
          <a:prstGeom prst="rect">
            <a:avLst/>
          </a:prstGeom>
          <a:noFill/>
        </p:spPr>
        <p:txBody>
          <a:bodyPr wrap="square" rtlCol="0">
            <a:spAutoFit/>
          </a:bodyPr>
          <a:lstStyle/>
          <a:p>
            <a:pPr algn="ctr"/>
            <a:r>
              <a:rPr lang="en-GB" sz="1400" dirty="0">
                <a:solidFill>
                  <a:schemeClr val="tx2"/>
                </a:solidFill>
              </a:rPr>
              <a:t>BIOSPHERE</a:t>
            </a:r>
          </a:p>
        </p:txBody>
      </p:sp>
      <p:sp>
        <p:nvSpPr>
          <p:cNvPr id="32" name="TextBox 31">
            <a:extLst>
              <a:ext uri="{FF2B5EF4-FFF2-40B4-BE49-F238E27FC236}">
                <a16:creationId xmlns:a16="http://schemas.microsoft.com/office/drawing/2014/main" id="{B90A4CE0-6BF6-4632-B0C5-CD6A8665DC38}"/>
              </a:ext>
            </a:extLst>
          </p:cNvPr>
          <p:cNvSpPr txBox="1"/>
          <p:nvPr/>
        </p:nvSpPr>
        <p:spPr>
          <a:xfrm>
            <a:off x="7698092" y="5740796"/>
            <a:ext cx="1406769" cy="307777"/>
          </a:xfrm>
          <a:prstGeom prst="rect">
            <a:avLst/>
          </a:prstGeom>
          <a:noFill/>
        </p:spPr>
        <p:txBody>
          <a:bodyPr wrap="square" rtlCol="0">
            <a:spAutoFit/>
          </a:bodyPr>
          <a:lstStyle/>
          <a:p>
            <a:pPr algn="ctr"/>
            <a:r>
              <a:rPr lang="en-GB" sz="1400" dirty="0">
                <a:solidFill>
                  <a:schemeClr val="tx2"/>
                </a:solidFill>
              </a:rPr>
              <a:t>LITHOSPHERE</a:t>
            </a:r>
          </a:p>
        </p:txBody>
      </p:sp>
      <p:sp>
        <p:nvSpPr>
          <p:cNvPr id="30" name="Arrow: Curved Right 29">
            <a:extLst>
              <a:ext uri="{FF2B5EF4-FFF2-40B4-BE49-F238E27FC236}">
                <a16:creationId xmlns:a16="http://schemas.microsoft.com/office/drawing/2014/main" id="{27F0BCC7-C0D1-4C0E-A387-16ACEB326977}"/>
              </a:ext>
            </a:extLst>
          </p:cNvPr>
          <p:cNvSpPr/>
          <p:nvPr/>
        </p:nvSpPr>
        <p:spPr>
          <a:xfrm>
            <a:off x="7297615" y="2039292"/>
            <a:ext cx="499270" cy="1665818"/>
          </a:xfrm>
          <a:prstGeom prst="curvedRightArrow">
            <a:avLst>
              <a:gd name="adj1" fmla="val 50000"/>
              <a:gd name="adj2" fmla="val 76627"/>
              <a:gd name="adj3" fmla="val 25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chemeClr val="tx1"/>
              </a:solidFill>
            </a:endParaRPr>
          </a:p>
        </p:txBody>
      </p:sp>
      <p:sp>
        <p:nvSpPr>
          <p:cNvPr id="34" name="Arrow: Curved Right 33">
            <a:extLst>
              <a:ext uri="{FF2B5EF4-FFF2-40B4-BE49-F238E27FC236}">
                <a16:creationId xmlns:a16="http://schemas.microsoft.com/office/drawing/2014/main" id="{590C3C3A-F121-48DA-9A51-587B413CA839}"/>
              </a:ext>
            </a:extLst>
          </p:cNvPr>
          <p:cNvSpPr/>
          <p:nvPr/>
        </p:nvSpPr>
        <p:spPr>
          <a:xfrm>
            <a:off x="7230209" y="3795532"/>
            <a:ext cx="499270" cy="1665818"/>
          </a:xfrm>
          <a:prstGeom prst="curvedRightArrow">
            <a:avLst>
              <a:gd name="adj1" fmla="val 50000"/>
              <a:gd name="adj2" fmla="val 80177"/>
              <a:gd name="adj3" fmla="val 25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chemeClr val="tx1"/>
              </a:solidFill>
            </a:endParaRPr>
          </a:p>
        </p:txBody>
      </p:sp>
      <p:sp>
        <p:nvSpPr>
          <p:cNvPr id="35" name="Arrow: Curved Right 34">
            <a:extLst>
              <a:ext uri="{FF2B5EF4-FFF2-40B4-BE49-F238E27FC236}">
                <a16:creationId xmlns:a16="http://schemas.microsoft.com/office/drawing/2014/main" id="{4A614784-4C47-4833-825C-C753733DAA25}"/>
              </a:ext>
            </a:extLst>
          </p:cNvPr>
          <p:cNvSpPr/>
          <p:nvPr/>
        </p:nvSpPr>
        <p:spPr>
          <a:xfrm>
            <a:off x="6717323" y="1688122"/>
            <a:ext cx="1079562" cy="4246685"/>
          </a:xfrm>
          <a:prstGeom prst="curvedRightArrow">
            <a:avLst>
              <a:gd name="adj1" fmla="val 49827"/>
              <a:gd name="adj2" fmla="val 67240"/>
              <a:gd name="adj3" fmla="val 25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chemeClr val="tx1"/>
              </a:solidFill>
            </a:endParaRPr>
          </a:p>
        </p:txBody>
      </p:sp>
      <p:sp>
        <p:nvSpPr>
          <p:cNvPr id="39" name="Arrow: Curved Right 38">
            <a:extLst>
              <a:ext uri="{FF2B5EF4-FFF2-40B4-BE49-F238E27FC236}">
                <a16:creationId xmlns:a16="http://schemas.microsoft.com/office/drawing/2014/main" id="{EBCA3038-5768-4A11-9FF7-A34A32F3F6C3}"/>
              </a:ext>
            </a:extLst>
          </p:cNvPr>
          <p:cNvSpPr/>
          <p:nvPr/>
        </p:nvSpPr>
        <p:spPr>
          <a:xfrm rot="10800000">
            <a:off x="9021863" y="3753386"/>
            <a:ext cx="499270" cy="1665818"/>
          </a:xfrm>
          <a:prstGeom prst="curvedRightArrow">
            <a:avLst>
              <a:gd name="adj1" fmla="val 14263"/>
              <a:gd name="adj2" fmla="val 50000"/>
              <a:gd name="adj3" fmla="val 25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chemeClr val="tx1"/>
              </a:solidFill>
            </a:endParaRPr>
          </a:p>
        </p:txBody>
      </p:sp>
      <p:sp>
        <p:nvSpPr>
          <p:cNvPr id="40" name="Arrow: Curved Right 39">
            <a:extLst>
              <a:ext uri="{FF2B5EF4-FFF2-40B4-BE49-F238E27FC236}">
                <a16:creationId xmlns:a16="http://schemas.microsoft.com/office/drawing/2014/main" id="{5133EB3D-2C90-452C-9205-844BCC6D0DDB}"/>
              </a:ext>
            </a:extLst>
          </p:cNvPr>
          <p:cNvSpPr/>
          <p:nvPr/>
        </p:nvSpPr>
        <p:spPr>
          <a:xfrm rot="10800000">
            <a:off x="9089269" y="1997146"/>
            <a:ext cx="499270" cy="1665818"/>
          </a:xfrm>
          <a:prstGeom prst="curvedRightArrow">
            <a:avLst>
              <a:gd name="adj1" fmla="val 10684"/>
              <a:gd name="adj2" fmla="val 50000"/>
              <a:gd name="adj3" fmla="val 25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chemeClr val="tx1"/>
              </a:solidFill>
            </a:endParaRPr>
          </a:p>
        </p:txBody>
      </p:sp>
      <p:sp>
        <p:nvSpPr>
          <p:cNvPr id="41" name="Arrow: Curved Right 40">
            <a:extLst>
              <a:ext uri="{FF2B5EF4-FFF2-40B4-BE49-F238E27FC236}">
                <a16:creationId xmlns:a16="http://schemas.microsoft.com/office/drawing/2014/main" id="{41F5EACE-BBC7-4AAB-9EF2-29FD94A712FE}"/>
              </a:ext>
            </a:extLst>
          </p:cNvPr>
          <p:cNvSpPr/>
          <p:nvPr/>
        </p:nvSpPr>
        <p:spPr>
          <a:xfrm rot="10800000">
            <a:off x="9021863" y="1523689"/>
            <a:ext cx="1079562" cy="4246685"/>
          </a:xfrm>
          <a:prstGeom prst="curvedRightArrow">
            <a:avLst>
              <a:gd name="adj1" fmla="val 6793"/>
              <a:gd name="adj2" fmla="val 50000"/>
              <a:gd name="adj3" fmla="val 25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chemeClr val="tx1"/>
              </a:solidFill>
            </a:endParaRPr>
          </a:p>
        </p:txBody>
      </p:sp>
      <p:sp>
        <p:nvSpPr>
          <p:cNvPr id="42" name="TextBox 41">
            <a:extLst>
              <a:ext uri="{FF2B5EF4-FFF2-40B4-BE49-F238E27FC236}">
                <a16:creationId xmlns:a16="http://schemas.microsoft.com/office/drawing/2014/main" id="{7EBB9543-ED89-4406-84CC-E3E7C50E5C89}"/>
              </a:ext>
            </a:extLst>
          </p:cNvPr>
          <p:cNvSpPr txBox="1"/>
          <p:nvPr/>
        </p:nvSpPr>
        <p:spPr>
          <a:xfrm>
            <a:off x="7301621" y="2678196"/>
            <a:ext cx="990528" cy="369332"/>
          </a:xfrm>
          <a:prstGeom prst="rect">
            <a:avLst/>
          </a:prstGeom>
          <a:noFill/>
        </p:spPr>
        <p:txBody>
          <a:bodyPr wrap="none" rtlCol="0">
            <a:spAutoFit/>
          </a:bodyPr>
          <a:lstStyle/>
          <a:p>
            <a:r>
              <a:rPr lang="en-GB" dirty="0">
                <a:solidFill>
                  <a:schemeClr val="accent2">
                    <a:lumMod val="75000"/>
                  </a:schemeClr>
                </a:solidFill>
              </a:rPr>
              <a:t>Removal</a:t>
            </a:r>
          </a:p>
        </p:txBody>
      </p:sp>
      <p:sp>
        <p:nvSpPr>
          <p:cNvPr id="44" name="TextBox 43">
            <a:extLst>
              <a:ext uri="{FF2B5EF4-FFF2-40B4-BE49-F238E27FC236}">
                <a16:creationId xmlns:a16="http://schemas.microsoft.com/office/drawing/2014/main" id="{272E68C2-D04A-4651-80A3-C22FEB01537F}"/>
              </a:ext>
            </a:extLst>
          </p:cNvPr>
          <p:cNvSpPr txBox="1"/>
          <p:nvPr/>
        </p:nvSpPr>
        <p:spPr>
          <a:xfrm>
            <a:off x="5673466" y="3520444"/>
            <a:ext cx="990528" cy="369332"/>
          </a:xfrm>
          <a:prstGeom prst="rect">
            <a:avLst/>
          </a:prstGeom>
          <a:noFill/>
        </p:spPr>
        <p:txBody>
          <a:bodyPr wrap="none" rtlCol="0">
            <a:spAutoFit/>
          </a:bodyPr>
          <a:lstStyle/>
          <a:p>
            <a:r>
              <a:rPr lang="en-GB" dirty="0">
                <a:solidFill>
                  <a:schemeClr val="accent2">
                    <a:lumMod val="75000"/>
                  </a:schemeClr>
                </a:solidFill>
              </a:rPr>
              <a:t>Removal</a:t>
            </a:r>
          </a:p>
        </p:txBody>
      </p:sp>
      <p:sp>
        <p:nvSpPr>
          <p:cNvPr id="45" name="TextBox 44">
            <a:extLst>
              <a:ext uri="{FF2B5EF4-FFF2-40B4-BE49-F238E27FC236}">
                <a16:creationId xmlns:a16="http://schemas.microsoft.com/office/drawing/2014/main" id="{BB860CD9-5C85-492E-B7CE-35AE321C9DB9}"/>
              </a:ext>
            </a:extLst>
          </p:cNvPr>
          <p:cNvSpPr txBox="1"/>
          <p:nvPr/>
        </p:nvSpPr>
        <p:spPr>
          <a:xfrm>
            <a:off x="8586139" y="2681401"/>
            <a:ext cx="1010213" cy="369332"/>
          </a:xfrm>
          <a:prstGeom prst="rect">
            <a:avLst/>
          </a:prstGeom>
          <a:noFill/>
        </p:spPr>
        <p:txBody>
          <a:bodyPr wrap="none" rtlCol="0">
            <a:spAutoFit/>
          </a:bodyPr>
          <a:lstStyle/>
          <a:p>
            <a:r>
              <a:rPr lang="en-GB" dirty="0">
                <a:solidFill>
                  <a:schemeClr val="accent3">
                    <a:lumMod val="75000"/>
                  </a:schemeClr>
                </a:solidFill>
              </a:rPr>
              <a:t>Emission</a:t>
            </a:r>
          </a:p>
        </p:txBody>
      </p:sp>
      <p:sp>
        <p:nvSpPr>
          <p:cNvPr id="46" name="TextBox 45">
            <a:extLst>
              <a:ext uri="{FF2B5EF4-FFF2-40B4-BE49-F238E27FC236}">
                <a16:creationId xmlns:a16="http://schemas.microsoft.com/office/drawing/2014/main" id="{C1C0C7B0-4285-45F2-808F-0B2FEE7FB988}"/>
              </a:ext>
            </a:extLst>
          </p:cNvPr>
          <p:cNvSpPr txBox="1"/>
          <p:nvPr/>
        </p:nvSpPr>
        <p:spPr>
          <a:xfrm>
            <a:off x="10101425" y="3520444"/>
            <a:ext cx="1010213" cy="369332"/>
          </a:xfrm>
          <a:prstGeom prst="rect">
            <a:avLst/>
          </a:prstGeom>
          <a:noFill/>
        </p:spPr>
        <p:txBody>
          <a:bodyPr wrap="none" rtlCol="0">
            <a:spAutoFit/>
          </a:bodyPr>
          <a:lstStyle/>
          <a:p>
            <a:r>
              <a:rPr lang="en-GB" dirty="0">
                <a:solidFill>
                  <a:schemeClr val="accent3">
                    <a:lumMod val="75000"/>
                  </a:schemeClr>
                </a:solidFill>
              </a:rPr>
              <a:t>Emission</a:t>
            </a:r>
          </a:p>
        </p:txBody>
      </p:sp>
      <p:sp>
        <p:nvSpPr>
          <p:cNvPr id="47" name="TextBox 46">
            <a:extLst>
              <a:ext uri="{FF2B5EF4-FFF2-40B4-BE49-F238E27FC236}">
                <a16:creationId xmlns:a16="http://schemas.microsoft.com/office/drawing/2014/main" id="{3C081697-1559-49AB-9A69-C30A446FFA1E}"/>
              </a:ext>
            </a:extLst>
          </p:cNvPr>
          <p:cNvSpPr txBox="1"/>
          <p:nvPr/>
        </p:nvSpPr>
        <p:spPr>
          <a:xfrm>
            <a:off x="7321627" y="4437545"/>
            <a:ext cx="292068" cy="369332"/>
          </a:xfrm>
          <a:prstGeom prst="rect">
            <a:avLst/>
          </a:prstGeom>
          <a:noFill/>
        </p:spPr>
        <p:txBody>
          <a:bodyPr wrap="none" rtlCol="0">
            <a:spAutoFit/>
          </a:bodyPr>
          <a:lstStyle/>
          <a:p>
            <a:r>
              <a:rPr lang="en-GB" dirty="0">
                <a:solidFill>
                  <a:schemeClr val="accent2">
                    <a:lumMod val="75000"/>
                  </a:schemeClr>
                </a:solidFill>
              </a:rPr>
              <a:t>?</a:t>
            </a:r>
          </a:p>
        </p:txBody>
      </p:sp>
      <p:sp>
        <p:nvSpPr>
          <p:cNvPr id="48" name="TextBox 47">
            <a:extLst>
              <a:ext uri="{FF2B5EF4-FFF2-40B4-BE49-F238E27FC236}">
                <a16:creationId xmlns:a16="http://schemas.microsoft.com/office/drawing/2014/main" id="{0BA18598-2384-4C4B-8E4C-B1E5FBDB1646}"/>
              </a:ext>
            </a:extLst>
          </p:cNvPr>
          <p:cNvSpPr txBox="1"/>
          <p:nvPr/>
        </p:nvSpPr>
        <p:spPr>
          <a:xfrm>
            <a:off x="9125464" y="4436513"/>
            <a:ext cx="292068" cy="369332"/>
          </a:xfrm>
          <a:prstGeom prst="rect">
            <a:avLst/>
          </a:prstGeom>
          <a:noFill/>
        </p:spPr>
        <p:txBody>
          <a:bodyPr wrap="none" rtlCol="0">
            <a:spAutoFit/>
          </a:bodyPr>
          <a:lstStyle/>
          <a:p>
            <a:r>
              <a:rPr lang="en-GB" dirty="0">
                <a:solidFill>
                  <a:schemeClr val="accent3">
                    <a:lumMod val="75000"/>
                  </a:schemeClr>
                </a:solidFill>
              </a:rPr>
              <a:t>?</a:t>
            </a:r>
          </a:p>
        </p:txBody>
      </p:sp>
    </p:spTree>
    <p:extLst>
      <p:ext uri="{BB962C8B-B14F-4D97-AF65-F5344CB8AC3E}">
        <p14:creationId xmlns:p14="http://schemas.microsoft.com/office/powerpoint/2010/main" val="75960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4BF9C-A93E-4011-BFE5-4EB6C73958F3}"/>
              </a:ext>
            </a:extLst>
          </p:cNvPr>
          <p:cNvSpPr>
            <a:spLocks noGrp="1"/>
          </p:cNvSpPr>
          <p:nvPr>
            <p:ph type="title"/>
          </p:nvPr>
        </p:nvSpPr>
        <p:spPr/>
        <p:txBody>
          <a:bodyPr/>
          <a:lstStyle/>
          <a:p>
            <a:r>
              <a:rPr lang="en-GB" dirty="0"/>
              <a:t>Net emissions </a:t>
            </a:r>
            <a:br>
              <a:rPr lang="en-GB" dirty="0"/>
            </a:br>
            <a:r>
              <a:rPr lang="en-GB" dirty="0"/>
              <a:t>per tonne of waste</a:t>
            </a:r>
          </a:p>
        </p:txBody>
      </p:sp>
      <p:sp>
        <p:nvSpPr>
          <p:cNvPr id="5" name="Date Placeholder 4">
            <a:extLst>
              <a:ext uri="{FF2B5EF4-FFF2-40B4-BE49-F238E27FC236}">
                <a16:creationId xmlns:a16="http://schemas.microsoft.com/office/drawing/2014/main" id="{F003655B-367D-4F26-A4D9-EE2DDE90C72B}"/>
              </a:ext>
            </a:extLst>
          </p:cNvPr>
          <p:cNvSpPr>
            <a:spLocks noGrp="1"/>
          </p:cNvSpPr>
          <p:nvPr>
            <p:ph type="dt" sz="half" idx="10"/>
          </p:nvPr>
        </p:nvSpPr>
        <p:spPr/>
        <p:txBody>
          <a:bodyPr/>
          <a:lstStyle/>
          <a:p>
            <a:pPr>
              <a:defRPr/>
            </a:pPr>
            <a:fld id="{EF01E5C5-C38F-4AF3-BB75-511C891146A7}" type="datetime1">
              <a:rPr lang="en-US" altLang="en-US" smtClean="0"/>
              <a:t>9/25/2023</a:t>
            </a:fld>
            <a:endParaRPr lang="en-US" altLang="en-US"/>
          </a:p>
        </p:txBody>
      </p:sp>
      <p:sp>
        <p:nvSpPr>
          <p:cNvPr id="6" name="Footer Placeholder 5">
            <a:extLst>
              <a:ext uri="{FF2B5EF4-FFF2-40B4-BE49-F238E27FC236}">
                <a16:creationId xmlns:a16="http://schemas.microsoft.com/office/drawing/2014/main" id="{52067047-BD03-4927-AABC-87CC0A984F6F}"/>
              </a:ext>
            </a:extLst>
          </p:cNvPr>
          <p:cNvSpPr>
            <a:spLocks noGrp="1"/>
          </p:cNvSpPr>
          <p:nvPr>
            <p:ph type="ftr" sz="quarter" idx="11"/>
          </p:nvPr>
        </p:nvSpPr>
        <p:spPr/>
        <p:txBody>
          <a:bodyPr/>
          <a:lstStyle/>
          <a:p>
            <a:pPr>
              <a:defRPr/>
            </a:pPr>
            <a:r>
              <a:rPr lang="en-US"/>
              <a:t>c.thomson@ed.ac.uk</a:t>
            </a:r>
          </a:p>
        </p:txBody>
      </p:sp>
      <p:sp>
        <p:nvSpPr>
          <p:cNvPr id="7" name="Slide Number Placeholder 6">
            <a:extLst>
              <a:ext uri="{FF2B5EF4-FFF2-40B4-BE49-F238E27FC236}">
                <a16:creationId xmlns:a16="http://schemas.microsoft.com/office/drawing/2014/main" id="{DB9D2883-B402-44FC-A844-8A11CBF8DFC9}"/>
              </a:ext>
            </a:extLst>
          </p:cNvPr>
          <p:cNvSpPr>
            <a:spLocks noGrp="1"/>
          </p:cNvSpPr>
          <p:nvPr>
            <p:ph type="sldNum" sz="quarter" idx="12"/>
          </p:nvPr>
        </p:nvSpPr>
        <p:spPr/>
        <p:txBody>
          <a:bodyPr/>
          <a:lstStyle/>
          <a:p>
            <a:fld id="{2823524C-68E7-46C3-BB63-044848365497}" type="slidenum">
              <a:rPr lang="en-US" altLang="en-US" smtClean="0"/>
              <a:pPr/>
              <a:t>9</a:t>
            </a:fld>
            <a:endParaRPr lang="en-US" altLang="en-US"/>
          </a:p>
        </p:txBody>
      </p:sp>
      <p:graphicFrame>
        <p:nvGraphicFramePr>
          <p:cNvPr id="9" name="Content Placeholder 8">
            <a:extLst>
              <a:ext uri="{FF2B5EF4-FFF2-40B4-BE49-F238E27FC236}">
                <a16:creationId xmlns:a16="http://schemas.microsoft.com/office/drawing/2014/main" id="{FA5EC2F5-D371-49B4-936C-A3E9882EB097}"/>
              </a:ext>
            </a:extLst>
          </p:cNvPr>
          <p:cNvGraphicFramePr>
            <a:graphicFrameLocks noGrp="1"/>
          </p:cNvGraphicFramePr>
          <p:nvPr>
            <p:ph idx="1"/>
            <p:extLst>
              <p:ext uri="{D42A27DB-BD31-4B8C-83A1-F6EECF244321}">
                <p14:modId xmlns:p14="http://schemas.microsoft.com/office/powerpoint/2010/main" val="4051454941"/>
              </p:ext>
            </p:extLst>
          </p:nvPr>
        </p:nvGraphicFramePr>
        <p:xfrm>
          <a:off x="4779963" y="1069975"/>
          <a:ext cx="6802437" cy="50561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9C044C8-C090-45DA-B8AE-D84FB8AA4470}"/>
              </a:ext>
            </a:extLst>
          </p:cNvPr>
          <p:cNvSpPr>
            <a:spLocks noGrp="1"/>
          </p:cNvSpPr>
          <p:nvPr>
            <p:ph type="body" sz="half" idx="2"/>
          </p:nvPr>
        </p:nvSpPr>
        <p:spPr/>
        <p:txBody>
          <a:bodyPr/>
          <a:lstStyle/>
          <a:p>
            <a:r>
              <a:rPr lang="en-GB" dirty="0"/>
              <a:t>CCS significantly reduces “positive” emissions by 60 to 90%.</a:t>
            </a:r>
          </a:p>
          <a:p>
            <a:endParaRPr lang="en-GB" dirty="0"/>
          </a:p>
          <a:p>
            <a:r>
              <a:rPr lang="en-GB" dirty="0"/>
              <a:t>Reported net emissions include “negative” emissions of stored biogenic CO</a:t>
            </a:r>
            <a:r>
              <a:rPr lang="en-GB" baseline="-25000" dirty="0"/>
              <a:t>2</a:t>
            </a:r>
            <a:r>
              <a:rPr lang="en-GB" dirty="0"/>
              <a:t>, as well as avoided emissions.</a:t>
            </a:r>
          </a:p>
          <a:p>
            <a:endParaRPr lang="en-GB" dirty="0"/>
          </a:p>
          <a:p>
            <a:r>
              <a:rPr lang="en-GB" dirty="0"/>
              <a:t>Avoided impacts are variable, but stored biogenic CO2 &gt;&gt; impacts of infrastructure and operation.</a:t>
            </a:r>
          </a:p>
        </p:txBody>
      </p:sp>
    </p:spTree>
    <p:extLst>
      <p:ext uri="{BB962C8B-B14F-4D97-AF65-F5344CB8AC3E}">
        <p14:creationId xmlns:p14="http://schemas.microsoft.com/office/powerpoint/2010/main" val="2452043145"/>
      </p:ext>
    </p:extLst>
  </p:cSld>
  <p:clrMapOvr>
    <a:masterClrMapping/>
  </p:clrMapOvr>
</p:sld>
</file>

<file path=ppt/theme/theme1.xml><?xml version="1.0" encoding="utf-8"?>
<a:theme xmlns:a="http://schemas.openxmlformats.org/drawingml/2006/main" name="pres6">
  <a:themeElements>
    <a:clrScheme name="UoEbrights">
      <a:dk1>
        <a:sysClr val="windowText" lastClr="000000"/>
      </a:dk1>
      <a:lt1>
        <a:sysClr val="window" lastClr="FFFFFF"/>
      </a:lt1>
      <a:dk2>
        <a:srgbClr val="00325F"/>
      </a:dk2>
      <a:lt2>
        <a:srgbClr val="00C4DF"/>
      </a:lt2>
      <a:accent1>
        <a:srgbClr val="C10043"/>
      </a:accent1>
      <a:accent2>
        <a:srgbClr val="0091B5"/>
      </a:accent2>
      <a:accent3>
        <a:srgbClr val="810262"/>
      </a:accent3>
      <a:accent4>
        <a:srgbClr val="29BC29"/>
      </a:accent4>
      <a:accent5>
        <a:srgbClr val="F4AA00"/>
      </a:accent5>
      <a:accent6>
        <a:srgbClr val="D40072"/>
      </a:accent6>
      <a:hlink>
        <a:srgbClr val="AC0040"/>
      </a:hlink>
      <a:folHlink>
        <a:srgbClr val="CD5A1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id="{7A5E7C5F-F472-4789-A399-F9917382F58B}" vid="{A978CD04-FEF0-4972-91D8-47B5F62FDC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esis">
    <a:dk1>
      <a:sysClr val="windowText" lastClr="000000"/>
    </a:dk1>
    <a:lt1>
      <a:sysClr val="window" lastClr="FFFFFF"/>
    </a:lt1>
    <a:dk2>
      <a:srgbClr val="464653"/>
    </a:dk2>
    <a:lt2>
      <a:srgbClr val="DDE9EC"/>
    </a:lt2>
    <a:accent1>
      <a:srgbClr val="4C14A0"/>
    </a:accent1>
    <a:accent2>
      <a:srgbClr val="B0C5E2"/>
    </a:accent2>
    <a:accent3>
      <a:srgbClr val="18D9BA"/>
    </a:accent3>
    <a:accent4>
      <a:srgbClr val="040345"/>
    </a:accent4>
    <a:accent5>
      <a:srgbClr val="C10701"/>
    </a:accent5>
    <a:accent6>
      <a:srgbClr val="FFD800"/>
    </a:accent6>
    <a:hlink>
      <a:srgbClr val="B292CA"/>
    </a:hlink>
    <a:folHlink>
      <a:srgbClr val="6B5680"/>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hesis">
    <a:dk1>
      <a:sysClr val="windowText" lastClr="000000"/>
    </a:dk1>
    <a:lt1>
      <a:sysClr val="window" lastClr="FFFFFF"/>
    </a:lt1>
    <a:dk2>
      <a:srgbClr val="464653"/>
    </a:dk2>
    <a:lt2>
      <a:srgbClr val="DDE9EC"/>
    </a:lt2>
    <a:accent1>
      <a:srgbClr val="4C14A0"/>
    </a:accent1>
    <a:accent2>
      <a:srgbClr val="B0C5E2"/>
    </a:accent2>
    <a:accent3>
      <a:srgbClr val="18D9BA"/>
    </a:accent3>
    <a:accent4>
      <a:srgbClr val="040345"/>
    </a:accent4>
    <a:accent5>
      <a:srgbClr val="C10701"/>
    </a:accent5>
    <a:accent6>
      <a:srgbClr val="FFD800"/>
    </a:accent6>
    <a:hlink>
      <a:srgbClr val="B292CA"/>
    </a:hlink>
    <a:folHlink>
      <a:srgbClr val="6B5680"/>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Paper1147_RCT</Template>
  <TotalTime>1</TotalTime>
  <Words>9180</Words>
  <Application>Microsoft Office PowerPoint</Application>
  <PresentationFormat>Widescreen</PresentationFormat>
  <Paragraphs>510</Paragraphs>
  <Slides>19</Slides>
  <Notes>16</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Courier New</vt:lpstr>
      <vt:lpstr>Times New Roman</vt:lpstr>
      <vt:lpstr>Wingdings</vt:lpstr>
      <vt:lpstr>pres6</vt:lpstr>
      <vt:lpstr>Reliably Accounting for Negative Emissions of Waste-to-Energy with Carbon Capture &amp; Storage</vt:lpstr>
      <vt:lpstr>Waste-to-Energy with Carbon Capture &amp; Storage </vt:lpstr>
      <vt:lpstr>Introduction</vt:lpstr>
      <vt:lpstr>Should waste-to-energy with CCS appear so low in the waste hierarchy?</vt:lpstr>
      <vt:lpstr>Key questions</vt:lpstr>
      <vt:lpstr>Emissions flows in WtE with CCS</vt:lpstr>
      <vt:lpstr>Negative emissions?</vt:lpstr>
      <vt:lpstr>Negative emissions?</vt:lpstr>
      <vt:lpstr>Net emissions  per tonne of waste</vt:lpstr>
      <vt:lpstr>Net emissions  per unit of energy</vt:lpstr>
      <vt:lpstr>Avoided GHG emissions – Consider multiple co-products</vt:lpstr>
      <vt:lpstr>Net emissions:  economic allocation</vt:lpstr>
      <vt:lpstr>Negative emissions v circular economy</vt:lpstr>
      <vt:lpstr>Conclusions</vt:lpstr>
      <vt:lpstr>PowerPoint Presentation</vt:lpstr>
      <vt:lpstr>Net emissions: economic allocation</vt:lpstr>
      <vt:lpstr>Modified waste compositions, by %wt</vt:lpstr>
      <vt:lpstr>Climate change impacts (absolute)</vt:lpstr>
      <vt:lpstr>Negative emissions v circular economy</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Reliably Accounting for Negative Emissions of Waste-to-Energy with Carbon Capture &amp; Storage</dc:title>
  <dc:creator>Camilla Thomson</dc:creator>
  <cp:lastModifiedBy>Camilla Thomson</cp:lastModifiedBy>
  <cp:revision>1</cp:revision>
  <dcterms:created xsi:type="dcterms:W3CDTF">2023-09-25T00:57:53Z</dcterms:created>
  <dcterms:modified xsi:type="dcterms:W3CDTF">2023-09-25T00:58:56Z</dcterms:modified>
</cp:coreProperties>
</file>