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338" r:id="rId3"/>
    <p:sldId id="347" r:id="rId4"/>
    <p:sldId id="381" r:id="rId5"/>
    <p:sldId id="359" r:id="rId6"/>
    <p:sldId id="368" r:id="rId7"/>
    <p:sldId id="369" r:id="rId8"/>
    <p:sldId id="370" r:id="rId9"/>
    <p:sldId id="372" r:id="rId10"/>
    <p:sldId id="371" r:id="rId11"/>
    <p:sldId id="373" r:id="rId12"/>
    <p:sldId id="374" r:id="rId13"/>
    <p:sldId id="375" r:id="rId14"/>
    <p:sldId id="385" r:id="rId15"/>
    <p:sldId id="376" r:id="rId16"/>
    <p:sldId id="350" r:id="rId17"/>
    <p:sldId id="360" r:id="rId18"/>
    <p:sldId id="377" r:id="rId19"/>
    <p:sldId id="365" r:id="rId20"/>
    <p:sldId id="379" r:id="rId21"/>
    <p:sldId id="380" r:id="rId22"/>
    <p:sldId id="383" r:id="rId23"/>
    <p:sldId id="384" r:id="rId24"/>
    <p:sldId id="287" r:id="rId25"/>
    <p:sldId id="277" r:id="rId26"/>
    <p:sldId id="364" r:id="rId27"/>
    <p:sldId id="382" r:id="rId28"/>
    <p:sldId id="378" r:id="rId29"/>
    <p:sldId id="367" r:id="rId30"/>
    <p:sldId id="363" r:id="rId31"/>
    <p:sldId id="361" r:id="rId32"/>
    <p:sldId id="362" r:id="rId33"/>
    <p:sldId id="366" r:id="rId34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9" userDrawn="1">
          <p15:clr>
            <a:srgbClr val="A4A3A4"/>
          </p15:clr>
        </p15:guide>
        <p15:guide id="2" pos="3908" userDrawn="1">
          <p15:clr>
            <a:srgbClr val="A4A3A4"/>
          </p15:clr>
        </p15:guide>
        <p15:guide id="3" pos="4294" userDrawn="1">
          <p15:clr>
            <a:srgbClr val="A4A3A4"/>
          </p15:clr>
        </p15:guide>
        <p15:guide id="4" pos="7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D7C8A"/>
    <a:srgbClr val="000000"/>
    <a:srgbClr val="1D8140"/>
    <a:srgbClr val="A2DAD8"/>
    <a:srgbClr val="005B82"/>
    <a:srgbClr val="FAB0E0"/>
    <a:srgbClr val="649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65" autoAdjust="0"/>
    <p:restoredTop sz="75061" autoAdjust="0"/>
  </p:normalViewPr>
  <p:slideViewPr>
    <p:cSldViewPr snapToGrid="0" showGuides="1">
      <p:cViewPr varScale="1">
        <p:scale>
          <a:sx n="62" d="100"/>
          <a:sy n="62" d="100"/>
        </p:scale>
        <p:origin x="802" y="62"/>
      </p:cViewPr>
      <p:guideLst>
        <p:guide orient="horz" pos="1139"/>
        <p:guide pos="3908"/>
        <p:guide pos="4294"/>
        <p:guide pos="7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847-4833-A519-A579FBF8C52C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847-4833-A519-A579FBF8C52C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847-4833-A519-A579FBF8C52C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847-4833-A519-A579FBF8C52C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847-4833-A519-A579FBF8C52C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847-4833-A519-A579FBF8C52C}"/>
              </c:ext>
            </c:extLst>
          </c:dPt>
          <c:dPt>
            <c:idx val="6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847-4833-A519-A579FBF8C52C}"/>
              </c:ext>
            </c:extLst>
          </c:dPt>
          <c:dPt>
            <c:idx val="7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847-4833-A519-A579FBF8C52C}"/>
              </c:ext>
            </c:extLst>
          </c:dPt>
          <c:dPt>
            <c:idx val="8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847-4833-A519-A579FBF8C52C}"/>
              </c:ext>
            </c:extLst>
          </c:dPt>
          <c:dPt>
            <c:idx val="9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B847-4833-A519-A579FBF8C52C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B847-4833-A519-A579FBF8C52C}"/>
              </c:ext>
            </c:extLst>
          </c:dPt>
          <c:dPt>
            <c:idx val="1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B847-4833-A519-A579FBF8C52C}"/>
              </c:ext>
            </c:extLst>
          </c:dPt>
          <c:dPt>
            <c:idx val="1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B847-4833-A519-A579FBF8C52C}"/>
              </c:ext>
            </c:extLst>
          </c:dPt>
          <c:dPt>
            <c:idx val="13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B847-4833-A519-A579FBF8C52C}"/>
              </c:ext>
            </c:extLst>
          </c:dPt>
          <c:dPt>
            <c:idx val="14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B847-4833-A519-A579FBF8C52C}"/>
              </c:ext>
            </c:extLst>
          </c:dPt>
          <c:dPt>
            <c:idx val="15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B847-4833-A519-A579FBF8C52C}"/>
              </c:ext>
            </c:extLst>
          </c:dPt>
          <c:dPt>
            <c:idx val="16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B847-4833-A519-A579FBF8C52C}"/>
              </c:ext>
            </c:extLst>
          </c:dPt>
          <c:dPt>
            <c:idx val="17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B847-4833-A519-A579FBF8C52C}"/>
              </c:ext>
            </c:extLst>
          </c:dPt>
          <c:dPt>
            <c:idx val="18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B847-4833-A519-A579FBF8C52C}"/>
              </c:ext>
            </c:extLst>
          </c:dPt>
          <c:dPt>
            <c:idx val="19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B847-4833-A519-A579FBF8C52C}"/>
              </c:ext>
            </c:extLst>
          </c:dPt>
          <c:dPt>
            <c:idx val="2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B847-4833-A519-A579FBF8C52C}"/>
              </c:ext>
            </c:extLst>
          </c:dPt>
          <c:dPt>
            <c:idx val="2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B847-4833-A519-A579FBF8C52C}"/>
              </c:ext>
            </c:extLst>
          </c:dPt>
          <c:dPt>
            <c:idx val="2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B847-4833-A519-A579FBF8C52C}"/>
              </c:ext>
            </c:extLst>
          </c:dPt>
          <c:dPt>
            <c:idx val="23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B847-4833-A519-A579FBF8C52C}"/>
              </c:ext>
            </c:extLst>
          </c:dPt>
          <c:dPt>
            <c:idx val="24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B847-4833-A519-A579FBF8C52C}"/>
              </c:ext>
            </c:extLst>
          </c:dPt>
          <c:dPt>
            <c:idx val="25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B847-4833-A519-A579FBF8C52C}"/>
              </c:ext>
            </c:extLst>
          </c:dPt>
          <c:dPt>
            <c:idx val="26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B847-4833-A519-A579FBF8C52C}"/>
              </c:ext>
            </c:extLst>
          </c:dPt>
          <c:dPt>
            <c:idx val="27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B847-4833-A519-A579FBF8C52C}"/>
              </c:ext>
            </c:extLst>
          </c:dPt>
          <c:dPt>
            <c:idx val="28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B847-4833-A519-A579FBF8C52C}"/>
              </c:ext>
            </c:extLst>
          </c:dPt>
          <c:dPt>
            <c:idx val="29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B847-4833-A519-A579FBF8C52C}"/>
              </c:ext>
            </c:extLst>
          </c:dPt>
          <c:dPt>
            <c:idx val="3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D-B847-4833-A519-A579FBF8C52C}"/>
              </c:ext>
            </c:extLst>
          </c:dPt>
          <c:cat>
            <c:numRef>
              <c:f>Tabelle1!$D$1:$D$31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Tabelle1!$E$1:$E$31</c:f>
              <c:numCache>
                <c:formatCode>General</c:formatCode>
                <c:ptCount val="31"/>
                <c:pt idx="0">
                  <c:v>391</c:v>
                </c:pt>
                <c:pt idx="1">
                  <c:v>387.48099999999999</c:v>
                </c:pt>
                <c:pt idx="2">
                  <c:v>383.99367100000001</c:v>
                </c:pt>
                <c:pt idx="3">
                  <c:v>380.53772796100003</c:v>
                </c:pt>
                <c:pt idx="4">
                  <c:v>377.112888409351</c:v>
                </c:pt>
                <c:pt idx="5">
                  <c:v>373.71887241366682</c:v>
                </c:pt>
                <c:pt idx="6">
                  <c:v>370.35540256194383</c:v>
                </c:pt>
                <c:pt idx="7">
                  <c:v>367.02220393888632</c:v>
                </c:pt>
                <c:pt idx="8">
                  <c:v>363.71900410343636</c:v>
                </c:pt>
                <c:pt idx="9">
                  <c:v>360.44553306650545</c:v>
                </c:pt>
                <c:pt idx="10">
                  <c:v>357.2015232689069</c:v>
                </c:pt>
                <c:pt idx="11">
                  <c:v>353.98670955948671</c:v>
                </c:pt>
                <c:pt idx="12">
                  <c:v>350.80082917345135</c:v>
                </c:pt>
                <c:pt idx="13">
                  <c:v>347.64362171089027</c:v>
                </c:pt>
                <c:pt idx="14">
                  <c:v>344.51482911549226</c:v>
                </c:pt>
                <c:pt idx="15">
                  <c:v>341.41419565345285</c:v>
                </c:pt>
                <c:pt idx="16">
                  <c:v>338.34146789257176</c:v>
                </c:pt>
                <c:pt idx="17">
                  <c:v>335.29639468153863</c:v>
                </c:pt>
                <c:pt idx="18">
                  <c:v>332.27872712940479</c:v>
                </c:pt>
                <c:pt idx="19">
                  <c:v>329.28821858524014</c:v>
                </c:pt>
                <c:pt idx="20">
                  <c:v>326.32462461797297</c:v>
                </c:pt>
                <c:pt idx="21">
                  <c:v>323.38770299641124</c:v>
                </c:pt>
                <c:pt idx="22">
                  <c:v>320.47721366944353</c:v>
                </c:pt>
                <c:pt idx="23">
                  <c:v>317.59291874641855</c:v>
                </c:pt>
                <c:pt idx="24">
                  <c:v>314.73458247770077</c:v>
                </c:pt>
                <c:pt idx="25">
                  <c:v>311.90197123540145</c:v>
                </c:pt>
                <c:pt idx="26">
                  <c:v>309.09485349428286</c:v>
                </c:pt>
                <c:pt idx="27">
                  <c:v>306.31299981283433</c:v>
                </c:pt>
                <c:pt idx="28">
                  <c:v>303.55618281451882</c:v>
                </c:pt>
                <c:pt idx="29">
                  <c:v>300.82417716918815</c:v>
                </c:pt>
                <c:pt idx="30">
                  <c:v>298.11675957466542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6E-41A8-B465-D73C29327E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467781552"/>
        <c:axId val="1467781968"/>
      </c:barChart>
      <c:catAx>
        <c:axId val="14677815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b="1"/>
                  <a:t>Jahr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67781968"/>
        <c:crosses val="autoZero"/>
        <c:auto val="1"/>
        <c:lblAlgn val="ctr"/>
        <c:lblOffset val="100"/>
        <c:tickLblSkip val="5"/>
        <c:noMultiLvlLbl val="0"/>
      </c:catAx>
      <c:valAx>
        <c:axId val="1467781968"/>
        <c:scaling>
          <c:orientation val="minMax"/>
          <c:max val="4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b="1" dirty="0"/>
                  <a:t>Ertrag [kWh]</a:t>
                </a:r>
              </a:p>
            </c:rich>
          </c:tx>
          <c:layout>
            <c:manualLayout>
              <c:xMode val="edge"/>
              <c:yMode val="edge"/>
              <c:x val="1.365362616595985E-2"/>
              <c:y val="2.45212877698032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67781552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accent6">
              <a:lumMod val="50000"/>
            </a:schemeClr>
          </a:solidFill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29E9FA-74B4-4893-BEEB-0061E6F7913E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02A62F2-29E3-4B5E-9D04-59A888B89D68}">
      <dgm:prSet phldrT="[Text]" custT="1"/>
      <dgm:spPr>
        <a:solidFill>
          <a:schemeClr val="tx1">
            <a:lumMod val="50000"/>
          </a:schemeClr>
        </a:solidFill>
      </dgm:spPr>
      <dgm:t>
        <a:bodyPr/>
        <a:lstStyle/>
        <a:p>
          <a:r>
            <a:rPr lang="de-DE" sz="1300" b="1" dirty="0" err="1" smtClean="0"/>
            <a:t>Metalurgical</a:t>
          </a:r>
          <a:r>
            <a:rPr lang="de-DE" sz="1300" b="1" dirty="0" smtClean="0"/>
            <a:t> grade </a:t>
          </a:r>
          <a:r>
            <a:rPr lang="de-DE" sz="1300" b="1" dirty="0" err="1" smtClean="0"/>
            <a:t>silicon</a:t>
          </a:r>
          <a:r>
            <a:rPr lang="de-DE" sz="1300" b="1" dirty="0" smtClean="0"/>
            <a:t> </a:t>
          </a:r>
        </a:p>
        <a:p>
          <a:r>
            <a:rPr lang="de-DE" sz="1300" b="1" dirty="0" smtClean="0"/>
            <a:t>(20 kWh / Modul)</a:t>
          </a:r>
          <a:endParaRPr lang="de-DE" sz="1300" b="1" dirty="0"/>
        </a:p>
      </dgm:t>
    </dgm:pt>
    <dgm:pt modelId="{D1F15F61-CFE5-42CC-AFAB-02A31449CC4F}" type="parTrans" cxnId="{A49778C3-57F3-40BD-8FA0-AED20A1CFA8A}">
      <dgm:prSet/>
      <dgm:spPr/>
      <dgm:t>
        <a:bodyPr/>
        <a:lstStyle/>
        <a:p>
          <a:endParaRPr lang="de-DE" sz="2000" b="1"/>
        </a:p>
      </dgm:t>
    </dgm:pt>
    <dgm:pt modelId="{52B4FC08-30F3-47DF-8DA7-C858202672AD}" type="sibTrans" cxnId="{A49778C3-57F3-40BD-8FA0-AED20A1CFA8A}">
      <dgm:prSet custT="1"/>
      <dgm:spPr/>
      <dgm:t>
        <a:bodyPr/>
        <a:lstStyle/>
        <a:p>
          <a:endParaRPr lang="de-DE" sz="1000" b="1"/>
        </a:p>
      </dgm:t>
    </dgm:pt>
    <dgm:pt modelId="{D573FE66-1932-437F-A83C-F6D37CBD051F}">
      <dgm:prSet phldrT="[Text]" custT="1"/>
      <dgm:spPr>
        <a:solidFill>
          <a:schemeClr val="tx1">
            <a:lumMod val="75000"/>
          </a:schemeClr>
        </a:solidFill>
      </dgm:spPr>
      <dgm:t>
        <a:bodyPr/>
        <a:lstStyle/>
        <a:p>
          <a:r>
            <a:rPr lang="de-DE" sz="1400" b="1" dirty="0" smtClean="0"/>
            <a:t>Solar grade </a:t>
          </a:r>
          <a:r>
            <a:rPr lang="de-DE" sz="1400" b="1" dirty="0" err="1" smtClean="0"/>
            <a:t>silicon</a:t>
          </a:r>
          <a:r>
            <a:rPr lang="de-DE" sz="1400" b="1" dirty="0" smtClean="0"/>
            <a:t> </a:t>
          </a:r>
        </a:p>
        <a:p>
          <a:r>
            <a:rPr lang="de-DE" sz="1400" b="1" dirty="0" smtClean="0"/>
            <a:t>(92 kWh / Modul)</a:t>
          </a:r>
          <a:endParaRPr lang="de-DE" sz="1400" b="1" dirty="0"/>
        </a:p>
      </dgm:t>
    </dgm:pt>
    <dgm:pt modelId="{DA3A71B9-1B99-4754-9088-A88B351CBA58}" type="parTrans" cxnId="{8CF39EC5-4E9B-49AA-9637-F6FBBAD767CD}">
      <dgm:prSet/>
      <dgm:spPr/>
      <dgm:t>
        <a:bodyPr/>
        <a:lstStyle/>
        <a:p>
          <a:endParaRPr lang="de-DE" sz="2000" b="1"/>
        </a:p>
      </dgm:t>
    </dgm:pt>
    <dgm:pt modelId="{AE92A94C-AC33-401A-BACC-CF4EB6A1DF3D}" type="sibTrans" cxnId="{8CF39EC5-4E9B-49AA-9637-F6FBBAD767CD}">
      <dgm:prSet custT="1"/>
      <dgm:spPr/>
      <dgm:t>
        <a:bodyPr/>
        <a:lstStyle/>
        <a:p>
          <a:endParaRPr lang="de-DE" sz="1000" b="1"/>
        </a:p>
      </dgm:t>
    </dgm:pt>
    <dgm:pt modelId="{F72005C2-49CC-410E-8FAA-0419D435F9E6}">
      <dgm:prSet phldrT="[Text]" custT="1"/>
      <dgm:spPr>
        <a:solidFill>
          <a:schemeClr val="tx1"/>
        </a:solidFill>
      </dgm:spPr>
      <dgm:t>
        <a:bodyPr/>
        <a:lstStyle/>
        <a:p>
          <a:r>
            <a:rPr lang="de-DE" sz="1400" b="1" dirty="0" err="1" smtClean="0"/>
            <a:t>Czrochalski</a:t>
          </a:r>
          <a:r>
            <a:rPr lang="de-DE" sz="1400" b="1" dirty="0" smtClean="0"/>
            <a:t> Ingot</a:t>
          </a:r>
        </a:p>
        <a:p>
          <a:r>
            <a:rPr lang="de-DE" sz="1400" b="1" dirty="0" smtClean="0"/>
            <a:t> (67 kWh / Modul)</a:t>
          </a:r>
          <a:endParaRPr lang="de-DE" sz="1400" b="1" dirty="0"/>
        </a:p>
      </dgm:t>
    </dgm:pt>
    <dgm:pt modelId="{A5EEEBB2-5A70-4BFD-ADDD-E4D55D25EA02}" type="parTrans" cxnId="{EAF84FD5-9818-4FBA-BDBB-5BC0F8A915D1}">
      <dgm:prSet/>
      <dgm:spPr/>
      <dgm:t>
        <a:bodyPr/>
        <a:lstStyle/>
        <a:p>
          <a:endParaRPr lang="de-DE" sz="2000" b="1"/>
        </a:p>
      </dgm:t>
    </dgm:pt>
    <dgm:pt modelId="{E7F27EA1-18D1-480C-963D-63ABF64BB356}" type="sibTrans" cxnId="{EAF84FD5-9818-4FBA-BDBB-5BC0F8A915D1}">
      <dgm:prSet custT="1"/>
      <dgm:spPr/>
      <dgm:t>
        <a:bodyPr/>
        <a:lstStyle/>
        <a:p>
          <a:endParaRPr lang="de-DE" sz="1000" b="1"/>
        </a:p>
      </dgm:t>
    </dgm:pt>
    <dgm:pt modelId="{E715A939-4ECC-4899-81B7-1A02FED5C266}">
      <dgm:prSet phldrT="[Text]" custT="1"/>
      <dgm:spPr>
        <a:solidFill>
          <a:schemeClr val="tx1">
            <a:lumMod val="60000"/>
            <a:lumOff val="40000"/>
          </a:schemeClr>
        </a:solidFill>
      </dgm:spPr>
      <dgm:t>
        <a:bodyPr/>
        <a:lstStyle/>
        <a:p>
          <a:r>
            <a:rPr lang="de-DE" sz="1400" b="1" dirty="0" err="1" smtClean="0">
              <a:solidFill>
                <a:schemeClr val="accent6">
                  <a:lumMod val="50000"/>
                </a:schemeClr>
              </a:solidFill>
            </a:rPr>
            <a:t>Wafering</a:t>
          </a:r>
          <a:endParaRPr lang="de-DE" sz="1400" b="1" dirty="0" smtClean="0">
            <a:solidFill>
              <a:schemeClr val="accent6">
                <a:lumMod val="50000"/>
              </a:schemeClr>
            </a:solidFill>
          </a:endParaRPr>
        </a:p>
        <a:p>
          <a:r>
            <a:rPr lang="de-DE" sz="1400" b="1" dirty="0" smtClean="0">
              <a:solidFill>
                <a:schemeClr val="accent6">
                  <a:lumMod val="50000"/>
                </a:schemeClr>
              </a:solidFill>
            </a:rPr>
            <a:t> (31 kWh / Modul)</a:t>
          </a:r>
          <a:endParaRPr lang="de-DE" sz="1400" b="1" dirty="0">
            <a:solidFill>
              <a:schemeClr val="accent6">
                <a:lumMod val="50000"/>
              </a:schemeClr>
            </a:solidFill>
          </a:endParaRPr>
        </a:p>
      </dgm:t>
    </dgm:pt>
    <dgm:pt modelId="{E21B685A-F6B8-49A2-B84D-1C3FD2C74386}" type="parTrans" cxnId="{3D4B818D-7466-45CA-A166-915A1ACB8488}">
      <dgm:prSet/>
      <dgm:spPr/>
      <dgm:t>
        <a:bodyPr/>
        <a:lstStyle/>
        <a:p>
          <a:endParaRPr lang="de-DE" sz="2000" b="1"/>
        </a:p>
      </dgm:t>
    </dgm:pt>
    <dgm:pt modelId="{57E41EDA-9647-441E-880F-594DF1273D26}" type="sibTrans" cxnId="{3D4B818D-7466-45CA-A166-915A1ACB8488}">
      <dgm:prSet custT="1"/>
      <dgm:spPr/>
      <dgm:t>
        <a:bodyPr/>
        <a:lstStyle/>
        <a:p>
          <a:endParaRPr lang="de-DE" sz="1000" b="1"/>
        </a:p>
      </dgm:t>
    </dgm:pt>
    <dgm:pt modelId="{0E08E9A5-87DF-404D-97FB-CFEF71C75C2D}">
      <dgm:prSet phldrT="[Text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de-DE" sz="1400" b="1" dirty="0" smtClean="0">
              <a:solidFill>
                <a:schemeClr val="accent6">
                  <a:lumMod val="50000"/>
                </a:schemeClr>
              </a:solidFill>
            </a:rPr>
            <a:t>Cell </a:t>
          </a:r>
          <a:r>
            <a:rPr lang="de-DE" sz="1400" b="1" dirty="0" err="1" smtClean="0">
              <a:solidFill>
                <a:schemeClr val="accent6">
                  <a:lumMod val="50000"/>
                </a:schemeClr>
              </a:solidFill>
            </a:rPr>
            <a:t>production</a:t>
          </a:r>
          <a:r>
            <a:rPr lang="de-DE" sz="1400" b="1" dirty="0" smtClean="0">
              <a:solidFill>
                <a:schemeClr val="accent6">
                  <a:lumMod val="50000"/>
                </a:schemeClr>
              </a:solidFill>
            </a:rPr>
            <a:t> </a:t>
          </a:r>
        </a:p>
        <a:p>
          <a:r>
            <a:rPr lang="de-DE" sz="1400" b="1" dirty="0" smtClean="0">
              <a:solidFill>
                <a:schemeClr val="accent6">
                  <a:lumMod val="50000"/>
                </a:schemeClr>
              </a:solidFill>
            </a:rPr>
            <a:t>(77 kWh / Modul)</a:t>
          </a:r>
          <a:endParaRPr lang="de-DE" sz="1400" b="1" dirty="0">
            <a:solidFill>
              <a:schemeClr val="accent6">
                <a:lumMod val="50000"/>
              </a:schemeClr>
            </a:solidFill>
          </a:endParaRPr>
        </a:p>
      </dgm:t>
    </dgm:pt>
    <dgm:pt modelId="{6DE105B0-51DC-480A-92E1-5707846A8F99}" type="parTrans" cxnId="{39D2B601-AB28-4746-A1A8-7F1146C1A7C9}">
      <dgm:prSet/>
      <dgm:spPr/>
      <dgm:t>
        <a:bodyPr/>
        <a:lstStyle/>
        <a:p>
          <a:endParaRPr lang="de-DE" sz="2000" b="1"/>
        </a:p>
      </dgm:t>
    </dgm:pt>
    <dgm:pt modelId="{89224943-E66C-4A9E-8A38-8849B8511FD8}" type="sibTrans" cxnId="{39D2B601-AB28-4746-A1A8-7F1146C1A7C9}">
      <dgm:prSet custT="1"/>
      <dgm:spPr/>
      <dgm:t>
        <a:bodyPr/>
        <a:lstStyle/>
        <a:p>
          <a:endParaRPr lang="de-DE" sz="1000" b="1"/>
        </a:p>
      </dgm:t>
    </dgm:pt>
    <dgm:pt modelId="{12602D70-B563-49B6-90D8-E2E16F2032B1}">
      <dgm:prSet phldrT="[Text]" custT="1"/>
      <dgm:spPr>
        <a:solidFill>
          <a:schemeClr val="tx1">
            <a:lumMod val="20000"/>
            <a:lumOff val="80000"/>
          </a:schemeClr>
        </a:solidFill>
      </dgm:spPr>
      <dgm:t>
        <a:bodyPr/>
        <a:lstStyle/>
        <a:p>
          <a:r>
            <a:rPr lang="de-DE" sz="1400" b="1" dirty="0" smtClean="0">
              <a:solidFill>
                <a:schemeClr val="accent6">
                  <a:lumMod val="50000"/>
                </a:schemeClr>
              </a:solidFill>
            </a:rPr>
            <a:t>Panel </a:t>
          </a:r>
          <a:r>
            <a:rPr lang="de-DE" sz="1400" b="1" dirty="0" err="1" smtClean="0">
              <a:solidFill>
                <a:schemeClr val="accent6">
                  <a:lumMod val="50000"/>
                </a:schemeClr>
              </a:solidFill>
            </a:rPr>
            <a:t>Production</a:t>
          </a:r>
          <a:r>
            <a:rPr lang="de-DE" sz="1400" b="1" dirty="0" smtClean="0">
              <a:solidFill>
                <a:schemeClr val="accent6">
                  <a:lumMod val="50000"/>
                </a:schemeClr>
              </a:solidFill>
            </a:rPr>
            <a:t> </a:t>
          </a:r>
        </a:p>
        <a:p>
          <a:r>
            <a:rPr lang="de-DE" sz="1400" b="1" dirty="0" smtClean="0">
              <a:solidFill>
                <a:schemeClr val="accent6">
                  <a:lumMod val="50000"/>
                </a:schemeClr>
              </a:solidFill>
            </a:rPr>
            <a:t>(211 kWh / Modul)</a:t>
          </a:r>
          <a:endParaRPr lang="de-DE" sz="1400" b="1" dirty="0">
            <a:solidFill>
              <a:schemeClr val="accent6">
                <a:lumMod val="50000"/>
              </a:schemeClr>
            </a:solidFill>
          </a:endParaRPr>
        </a:p>
      </dgm:t>
    </dgm:pt>
    <dgm:pt modelId="{5BDCD460-6627-4626-B577-D21DF809D286}" type="parTrans" cxnId="{D1E67A0D-B417-4177-88CA-600578563972}">
      <dgm:prSet/>
      <dgm:spPr/>
      <dgm:t>
        <a:bodyPr/>
        <a:lstStyle/>
        <a:p>
          <a:endParaRPr lang="de-DE" sz="2000" b="1"/>
        </a:p>
      </dgm:t>
    </dgm:pt>
    <dgm:pt modelId="{B61EC78D-4C82-4C9C-B0CF-3E5FF1795461}" type="sibTrans" cxnId="{D1E67A0D-B417-4177-88CA-600578563972}">
      <dgm:prSet/>
      <dgm:spPr/>
      <dgm:t>
        <a:bodyPr/>
        <a:lstStyle/>
        <a:p>
          <a:endParaRPr lang="de-DE" sz="2000" b="1"/>
        </a:p>
      </dgm:t>
    </dgm:pt>
    <dgm:pt modelId="{CE2D34A3-C1EC-445C-A288-D0CC8A402B24}" type="pres">
      <dgm:prSet presAssocID="{3229E9FA-74B4-4893-BEEB-0061E6F7913E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1515312-EF8A-4D42-A6A3-D68DAFA984E7}" type="pres">
      <dgm:prSet presAssocID="{502A62F2-29E3-4B5E-9D04-59A888B89D68}" presName="node" presStyleLbl="node1" presStyleIdx="0" presStyleCnt="6" custScaleX="1342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06E5E7C-A3EE-40E6-84E5-1430398E696B}" type="pres">
      <dgm:prSet presAssocID="{52B4FC08-30F3-47DF-8DA7-C858202672AD}" presName="sibTrans" presStyleLbl="sibTrans2D1" presStyleIdx="0" presStyleCnt="5"/>
      <dgm:spPr/>
      <dgm:t>
        <a:bodyPr/>
        <a:lstStyle/>
        <a:p>
          <a:endParaRPr lang="de-DE"/>
        </a:p>
      </dgm:t>
    </dgm:pt>
    <dgm:pt modelId="{1FD9E6CA-7BEC-4B25-BBC8-DF3FA76692C3}" type="pres">
      <dgm:prSet presAssocID="{52B4FC08-30F3-47DF-8DA7-C858202672AD}" presName="connectorText" presStyleLbl="sibTrans2D1" presStyleIdx="0" presStyleCnt="5"/>
      <dgm:spPr/>
      <dgm:t>
        <a:bodyPr/>
        <a:lstStyle/>
        <a:p>
          <a:endParaRPr lang="de-DE"/>
        </a:p>
      </dgm:t>
    </dgm:pt>
    <dgm:pt modelId="{779108F4-95A6-40DF-B98B-C5ABB95C90A1}" type="pres">
      <dgm:prSet presAssocID="{D573FE66-1932-437F-A83C-F6D37CBD051F}" presName="node" presStyleLbl="node1" presStyleIdx="1" presStyleCnt="6" custScaleX="13213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F849970-62B7-431B-8F2D-366063408B07}" type="pres">
      <dgm:prSet presAssocID="{AE92A94C-AC33-401A-BACC-CF4EB6A1DF3D}" presName="sibTrans" presStyleLbl="sibTrans2D1" presStyleIdx="1" presStyleCnt="5"/>
      <dgm:spPr/>
      <dgm:t>
        <a:bodyPr/>
        <a:lstStyle/>
        <a:p>
          <a:endParaRPr lang="de-DE"/>
        </a:p>
      </dgm:t>
    </dgm:pt>
    <dgm:pt modelId="{5393E4B2-EE5C-4D44-96FB-C6EC7F37B35E}" type="pres">
      <dgm:prSet presAssocID="{AE92A94C-AC33-401A-BACC-CF4EB6A1DF3D}" presName="connectorText" presStyleLbl="sibTrans2D1" presStyleIdx="1" presStyleCnt="5"/>
      <dgm:spPr/>
      <dgm:t>
        <a:bodyPr/>
        <a:lstStyle/>
        <a:p>
          <a:endParaRPr lang="de-DE"/>
        </a:p>
      </dgm:t>
    </dgm:pt>
    <dgm:pt modelId="{1AFC1FAE-800E-4B36-A748-F16DDA9EFE57}" type="pres">
      <dgm:prSet presAssocID="{F72005C2-49CC-410E-8FAA-0419D435F9E6}" presName="node" presStyleLbl="node1" presStyleIdx="2" presStyleCnt="6" custScaleX="13213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5B0A0B9-3587-488C-AAB7-21ECE6C60C11}" type="pres">
      <dgm:prSet presAssocID="{E7F27EA1-18D1-480C-963D-63ABF64BB356}" presName="sibTrans" presStyleLbl="sibTrans2D1" presStyleIdx="2" presStyleCnt="5"/>
      <dgm:spPr/>
      <dgm:t>
        <a:bodyPr/>
        <a:lstStyle/>
        <a:p>
          <a:endParaRPr lang="de-DE"/>
        </a:p>
      </dgm:t>
    </dgm:pt>
    <dgm:pt modelId="{A4187EB0-4203-407E-8DDD-BC72533C1AE8}" type="pres">
      <dgm:prSet presAssocID="{E7F27EA1-18D1-480C-963D-63ABF64BB356}" presName="connectorText" presStyleLbl="sibTrans2D1" presStyleIdx="2" presStyleCnt="5"/>
      <dgm:spPr/>
      <dgm:t>
        <a:bodyPr/>
        <a:lstStyle/>
        <a:p>
          <a:endParaRPr lang="de-DE"/>
        </a:p>
      </dgm:t>
    </dgm:pt>
    <dgm:pt modelId="{B553935A-B057-444D-9C0B-6ABA4E2CEF6B}" type="pres">
      <dgm:prSet presAssocID="{E715A939-4ECC-4899-81B7-1A02FED5C266}" presName="node" presStyleLbl="node1" presStyleIdx="3" presStyleCnt="6" custScaleX="13213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458E934-AF67-45D0-976C-65B07E18E21E}" type="pres">
      <dgm:prSet presAssocID="{57E41EDA-9647-441E-880F-594DF1273D26}" presName="sibTrans" presStyleLbl="sibTrans2D1" presStyleIdx="3" presStyleCnt="5"/>
      <dgm:spPr/>
      <dgm:t>
        <a:bodyPr/>
        <a:lstStyle/>
        <a:p>
          <a:endParaRPr lang="de-DE"/>
        </a:p>
      </dgm:t>
    </dgm:pt>
    <dgm:pt modelId="{2EF380E3-A363-47DA-9E24-9334592FF8CB}" type="pres">
      <dgm:prSet presAssocID="{57E41EDA-9647-441E-880F-594DF1273D26}" presName="connectorText" presStyleLbl="sibTrans2D1" presStyleIdx="3" presStyleCnt="5"/>
      <dgm:spPr/>
      <dgm:t>
        <a:bodyPr/>
        <a:lstStyle/>
        <a:p>
          <a:endParaRPr lang="de-DE"/>
        </a:p>
      </dgm:t>
    </dgm:pt>
    <dgm:pt modelId="{86520093-7B52-4883-B0C7-1DEF94D40C0B}" type="pres">
      <dgm:prSet presAssocID="{0E08E9A5-87DF-404D-97FB-CFEF71C75C2D}" presName="node" presStyleLbl="node1" presStyleIdx="4" presStyleCnt="6" custScaleX="13213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02314B4-D160-46F2-BFCC-057A7E92416A}" type="pres">
      <dgm:prSet presAssocID="{89224943-E66C-4A9E-8A38-8849B8511FD8}" presName="sibTrans" presStyleLbl="sibTrans2D1" presStyleIdx="4" presStyleCnt="5"/>
      <dgm:spPr/>
      <dgm:t>
        <a:bodyPr/>
        <a:lstStyle/>
        <a:p>
          <a:endParaRPr lang="de-DE"/>
        </a:p>
      </dgm:t>
    </dgm:pt>
    <dgm:pt modelId="{76B8A7E0-8617-46BF-826E-AC54CB1CBAE3}" type="pres">
      <dgm:prSet presAssocID="{89224943-E66C-4A9E-8A38-8849B8511FD8}" presName="connectorText" presStyleLbl="sibTrans2D1" presStyleIdx="4" presStyleCnt="5"/>
      <dgm:spPr/>
      <dgm:t>
        <a:bodyPr/>
        <a:lstStyle/>
        <a:p>
          <a:endParaRPr lang="de-DE"/>
        </a:p>
      </dgm:t>
    </dgm:pt>
    <dgm:pt modelId="{A9B583EA-B5DE-4098-887A-359C4DCF2A71}" type="pres">
      <dgm:prSet presAssocID="{12602D70-B563-49B6-90D8-E2E16F2032B1}" presName="node" presStyleLbl="node1" presStyleIdx="5" presStyleCnt="6" custScaleX="13213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4C7CCB2D-EABC-4195-8EE1-30E3DCA302F1}" type="presOf" srcId="{89224943-E66C-4A9E-8A38-8849B8511FD8}" destId="{76B8A7E0-8617-46BF-826E-AC54CB1CBAE3}" srcOrd="1" destOrd="0" presId="urn:microsoft.com/office/officeart/2005/8/layout/process2"/>
    <dgm:cxn modelId="{C23B3FF0-10D6-4CF0-994E-BBC5844341ED}" type="presOf" srcId="{12602D70-B563-49B6-90D8-E2E16F2032B1}" destId="{A9B583EA-B5DE-4098-887A-359C4DCF2A71}" srcOrd="0" destOrd="0" presId="urn:microsoft.com/office/officeart/2005/8/layout/process2"/>
    <dgm:cxn modelId="{0A6894DE-D3BD-4E6D-B97D-C62F3B16E3E2}" type="presOf" srcId="{52B4FC08-30F3-47DF-8DA7-C858202672AD}" destId="{1FD9E6CA-7BEC-4B25-BBC8-DF3FA76692C3}" srcOrd="1" destOrd="0" presId="urn:microsoft.com/office/officeart/2005/8/layout/process2"/>
    <dgm:cxn modelId="{D1E67A0D-B417-4177-88CA-600578563972}" srcId="{3229E9FA-74B4-4893-BEEB-0061E6F7913E}" destId="{12602D70-B563-49B6-90D8-E2E16F2032B1}" srcOrd="5" destOrd="0" parTransId="{5BDCD460-6627-4626-B577-D21DF809D286}" sibTransId="{B61EC78D-4C82-4C9C-B0CF-3E5FF1795461}"/>
    <dgm:cxn modelId="{A81EAB9A-71C8-4846-87B0-599CE53EF615}" type="presOf" srcId="{52B4FC08-30F3-47DF-8DA7-C858202672AD}" destId="{A06E5E7C-A3EE-40E6-84E5-1430398E696B}" srcOrd="0" destOrd="0" presId="urn:microsoft.com/office/officeart/2005/8/layout/process2"/>
    <dgm:cxn modelId="{324135D9-70AC-49B6-9208-B062D827C2B6}" type="presOf" srcId="{3229E9FA-74B4-4893-BEEB-0061E6F7913E}" destId="{CE2D34A3-C1EC-445C-A288-D0CC8A402B24}" srcOrd="0" destOrd="0" presId="urn:microsoft.com/office/officeart/2005/8/layout/process2"/>
    <dgm:cxn modelId="{907FDBF0-47C3-4FDC-8280-074894895BF2}" type="presOf" srcId="{57E41EDA-9647-441E-880F-594DF1273D26}" destId="{1458E934-AF67-45D0-976C-65B07E18E21E}" srcOrd="0" destOrd="0" presId="urn:microsoft.com/office/officeart/2005/8/layout/process2"/>
    <dgm:cxn modelId="{39D2B601-AB28-4746-A1A8-7F1146C1A7C9}" srcId="{3229E9FA-74B4-4893-BEEB-0061E6F7913E}" destId="{0E08E9A5-87DF-404D-97FB-CFEF71C75C2D}" srcOrd="4" destOrd="0" parTransId="{6DE105B0-51DC-480A-92E1-5707846A8F99}" sibTransId="{89224943-E66C-4A9E-8A38-8849B8511FD8}"/>
    <dgm:cxn modelId="{A49778C3-57F3-40BD-8FA0-AED20A1CFA8A}" srcId="{3229E9FA-74B4-4893-BEEB-0061E6F7913E}" destId="{502A62F2-29E3-4B5E-9D04-59A888B89D68}" srcOrd="0" destOrd="0" parTransId="{D1F15F61-CFE5-42CC-AFAB-02A31449CC4F}" sibTransId="{52B4FC08-30F3-47DF-8DA7-C858202672AD}"/>
    <dgm:cxn modelId="{364FD688-2A24-4E54-91E9-7B5EC5105B50}" type="presOf" srcId="{AE92A94C-AC33-401A-BACC-CF4EB6A1DF3D}" destId="{5393E4B2-EE5C-4D44-96FB-C6EC7F37B35E}" srcOrd="1" destOrd="0" presId="urn:microsoft.com/office/officeart/2005/8/layout/process2"/>
    <dgm:cxn modelId="{58A37101-54ED-47AD-BFBD-38C1C29A6072}" type="presOf" srcId="{AE92A94C-AC33-401A-BACC-CF4EB6A1DF3D}" destId="{9F849970-62B7-431B-8F2D-366063408B07}" srcOrd="0" destOrd="0" presId="urn:microsoft.com/office/officeart/2005/8/layout/process2"/>
    <dgm:cxn modelId="{51CF9591-FA1E-4477-9551-3238BE7E2C9A}" type="presOf" srcId="{F72005C2-49CC-410E-8FAA-0419D435F9E6}" destId="{1AFC1FAE-800E-4B36-A748-F16DDA9EFE57}" srcOrd="0" destOrd="0" presId="urn:microsoft.com/office/officeart/2005/8/layout/process2"/>
    <dgm:cxn modelId="{05453821-1121-4F4B-B266-734FD961DBDB}" type="presOf" srcId="{0E08E9A5-87DF-404D-97FB-CFEF71C75C2D}" destId="{86520093-7B52-4883-B0C7-1DEF94D40C0B}" srcOrd="0" destOrd="0" presId="urn:microsoft.com/office/officeart/2005/8/layout/process2"/>
    <dgm:cxn modelId="{91013603-B298-41C5-ACD1-59D970A5A820}" type="presOf" srcId="{89224943-E66C-4A9E-8A38-8849B8511FD8}" destId="{702314B4-D160-46F2-BFCC-057A7E92416A}" srcOrd="0" destOrd="0" presId="urn:microsoft.com/office/officeart/2005/8/layout/process2"/>
    <dgm:cxn modelId="{8CF39EC5-4E9B-49AA-9637-F6FBBAD767CD}" srcId="{3229E9FA-74B4-4893-BEEB-0061E6F7913E}" destId="{D573FE66-1932-437F-A83C-F6D37CBD051F}" srcOrd="1" destOrd="0" parTransId="{DA3A71B9-1B99-4754-9088-A88B351CBA58}" sibTransId="{AE92A94C-AC33-401A-BACC-CF4EB6A1DF3D}"/>
    <dgm:cxn modelId="{EAF84FD5-9818-4FBA-BDBB-5BC0F8A915D1}" srcId="{3229E9FA-74B4-4893-BEEB-0061E6F7913E}" destId="{F72005C2-49CC-410E-8FAA-0419D435F9E6}" srcOrd="2" destOrd="0" parTransId="{A5EEEBB2-5A70-4BFD-ADDD-E4D55D25EA02}" sibTransId="{E7F27EA1-18D1-480C-963D-63ABF64BB356}"/>
    <dgm:cxn modelId="{9BC4D6BD-2173-4BDC-AB73-D6DCC358454C}" type="presOf" srcId="{502A62F2-29E3-4B5E-9D04-59A888B89D68}" destId="{01515312-EF8A-4D42-A6A3-D68DAFA984E7}" srcOrd="0" destOrd="0" presId="urn:microsoft.com/office/officeart/2005/8/layout/process2"/>
    <dgm:cxn modelId="{10EC1C07-BA0E-439F-8A27-FAAEA191755D}" type="presOf" srcId="{57E41EDA-9647-441E-880F-594DF1273D26}" destId="{2EF380E3-A363-47DA-9E24-9334592FF8CB}" srcOrd="1" destOrd="0" presId="urn:microsoft.com/office/officeart/2005/8/layout/process2"/>
    <dgm:cxn modelId="{2A54192B-CE9D-4ED9-BB5C-7B20114B66D7}" type="presOf" srcId="{E7F27EA1-18D1-480C-963D-63ABF64BB356}" destId="{A4187EB0-4203-407E-8DDD-BC72533C1AE8}" srcOrd="1" destOrd="0" presId="urn:microsoft.com/office/officeart/2005/8/layout/process2"/>
    <dgm:cxn modelId="{C3A65B7E-690F-4731-9913-BF360ACF6EFC}" type="presOf" srcId="{E7F27EA1-18D1-480C-963D-63ABF64BB356}" destId="{C5B0A0B9-3587-488C-AAB7-21ECE6C60C11}" srcOrd="0" destOrd="0" presId="urn:microsoft.com/office/officeart/2005/8/layout/process2"/>
    <dgm:cxn modelId="{3D4B818D-7466-45CA-A166-915A1ACB8488}" srcId="{3229E9FA-74B4-4893-BEEB-0061E6F7913E}" destId="{E715A939-4ECC-4899-81B7-1A02FED5C266}" srcOrd="3" destOrd="0" parTransId="{E21B685A-F6B8-49A2-B84D-1C3FD2C74386}" sibTransId="{57E41EDA-9647-441E-880F-594DF1273D26}"/>
    <dgm:cxn modelId="{52BEF14A-98CC-4777-AD74-B43F7FA2394F}" type="presOf" srcId="{E715A939-4ECC-4899-81B7-1A02FED5C266}" destId="{B553935A-B057-444D-9C0B-6ABA4E2CEF6B}" srcOrd="0" destOrd="0" presId="urn:microsoft.com/office/officeart/2005/8/layout/process2"/>
    <dgm:cxn modelId="{44499A56-524C-40B5-8003-EDC5FC7CBA5E}" type="presOf" srcId="{D573FE66-1932-437F-A83C-F6D37CBD051F}" destId="{779108F4-95A6-40DF-B98B-C5ABB95C90A1}" srcOrd="0" destOrd="0" presId="urn:microsoft.com/office/officeart/2005/8/layout/process2"/>
    <dgm:cxn modelId="{034C7CEC-2B8B-4E06-A9B1-B10B6CB3AB0E}" type="presParOf" srcId="{CE2D34A3-C1EC-445C-A288-D0CC8A402B24}" destId="{01515312-EF8A-4D42-A6A3-D68DAFA984E7}" srcOrd="0" destOrd="0" presId="urn:microsoft.com/office/officeart/2005/8/layout/process2"/>
    <dgm:cxn modelId="{F1378BB6-71C2-4897-B08E-7B24ECFE0240}" type="presParOf" srcId="{CE2D34A3-C1EC-445C-A288-D0CC8A402B24}" destId="{A06E5E7C-A3EE-40E6-84E5-1430398E696B}" srcOrd="1" destOrd="0" presId="urn:microsoft.com/office/officeart/2005/8/layout/process2"/>
    <dgm:cxn modelId="{87268498-7E6C-4753-AE97-2927BD36631B}" type="presParOf" srcId="{A06E5E7C-A3EE-40E6-84E5-1430398E696B}" destId="{1FD9E6CA-7BEC-4B25-BBC8-DF3FA76692C3}" srcOrd="0" destOrd="0" presId="urn:microsoft.com/office/officeart/2005/8/layout/process2"/>
    <dgm:cxn modelId="{9EFF06AF-AC1B-40C5-B338-A35285642BB4}" type="presParOf" srcId="{CE2D34A3-C1EC-445C-A288-D0CC8A402B24}" destId="{779108F4-95A6-40DF-B98B-C5ABB95C90A1}" srcOrd="2" destOrd="0" presId="urn:microsoft.com/office/officeart/2005/8/layout/process2"/>
    <dgm:cxn modelId="{483E2BC5-6236-4EAE-81D3-7354CEBE5F84}" type="presParOf" srcId="{CE2D34A3-C1EC-445C-A288-D0CC8A402B24}" destId="{9F849970-62B7-431B-8F2D-366063408B07}" srcOrd="3" destOrd="0" presId="urn:microsoft.com/office/officeart/2005/8/layout/process2"/>
    <dgm:cxn modelId="{57D0F606-FD45-4C53-A969-05C66C706969}" type="presParOf" srcId="{9F849970-62B7-431B-8F2D-366063408B07}" destId="{5393E4B2-EE5C-4D44-96FB-C6EC7F37B35E}" srcOrd="0" destOrd="0" presId="urn:microsoft.com/office/officeart/2005/8/layout/process2"/>
    <dgm:cxn modelId="{A72DD1B4-5B3B-47E8-BDB3-D9BE26A31184}" type="presParOf" srcId="{CE2D34A3-C1EC-445C-A288-D0CC8A402B24}" destId="{1AFC1FAE-800E-4B36-A748-F16DDA9EFE57}" srcOrd="4" destOrd="0" presId="urn:microsoft.com/office/officeart/2005/8/layout/process2"/>
    <dgm:cxn modelId="{F060126C-1103-461C-A501-76743AE03F1F}" type="presParOf" srcId="{CE2D34A3-C1EC-445C-A288-D0CC8A402B24}" destId="{C5B0A0B9-3587-488C-AAB7-21ECE6C60C11}" srcOrd="5" destOrd="0" presId="urn:microsoft.com/office/officeart/2005/8/layout/process2"/>
    <dgm:cxn modelId="{E15A0C71-54E2-4C05-B069-8FB6F40728CD}" type="presParOf" srcId="{C5B0A0B9-3587-488C-AAB7-21ECE6C60C11}" destId="{A4187EB0-4203-407E-8DDD-BC72533C1AE8}" srcOrd="0" destOrd="0" presId="urn:microsoft.com/office/officeart/2005/8/layout/process2"/>
    <dgm:cxn modelId="{937732A8-3344-4C2A-83B8-32A5CD9D2AC5}" type="presParOf" srcId="{CE2D34A3-C1EC-445C-A288-D0CC8A402B24}" destId="{B553935A-B057-444D-9C0B-6ABA4E2CEF6B}" srcOrd="6" destOrd="0" presId="urn:microsoft.com/office/officeart/2005/8/layout/process2"/>
    <dgm:cxn modelId="{44E9BB8A-2776-4864-9A8B-5C2A9832C505}" type="presParOf" srcId="{CE2D34A3-C1EC-445C-A288-D0CC8A402B24}" destId="{1458E934-AF67-45D0-976C-65B07E18E21E}" srcOrd="7" destOrd="0" presId="urn:microsoft.com/office/officeart/2005/8/layout/process2"/>
    <dgm:cxn modelId="{CEB4BD17-F68C-4997-A261-E37A31F3E6A3}" type="presParOf" srcId="{1458E934-AF67-45D0-976C-65B07E18E21E}" destId="{2EF380E3-A363-47DA-9E24-9334592FF8CB}" srcOrd="0" destOrd="0" presId="urn:microsoft.com/office/officeart/2005/8/layout/process2"/>
    <dgm:cxn modelId="{D19DE7E7-B491-47D5-AE58-8CD854F95065}" type="presParOf" srcId="{CE2D34A3-C1EC-445C-A288-D0CC8A402B24}" destId="{86520093-7B52-4883-B0C7-1DEF94D40C0B}" srcOrd="8" destOrd="0" presId="urn:microsoft.com/office/officeart/2005/8/layout/process2"/>
    <dgm:cxn modelId="{3D03C464-D740-4FFB-A239-C9FE3FBFC594}" type="presParOf" srcId="{CE2D34A3-C1EC-445C-A288-D0CC8A402B24}" destId="{702314B4-D160-46F2-BFCC-057A7E92416A}" srcOrd="9" destOrd="0" presId="urn:microsoft.com/office/officeart/2005/8/layout/process2"/>
    <dgm:cxn modelId="{2BC9DF4F-8657-415C-99BB-DD0F564BDF5D}" type="presParOf" srcId="{702314B4-D160-46F2-BFCC-057A7E92416A}" destId="{76B8A7E0-8617-46BF-826E-AC54CB1CBAE3}" srcOrd="0" destOrd="0" presId="urn:microsoft.com/office/officeart/2005/8/layout/process2"/>
    <dgm:cxn modelId="{0CF2DB0F-CED3-4056-BC12-A3582CA784A2}" type="presParOf" srcId="{CE2D34A3-C1EC-445C-A288-D0CC8A402B24}" destId="{A9B583EA-B5DE-4098-887A-359C4DCF2A71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29E9FA-74B4-4893-BEEB-0061E6F7913E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02A62F2-29E3-4B5E-9D04-59A888B89D68}">
      <dgm:prSet phldrT="[Text]" custT="1"/>
      <dgm:spPr>
        <a:solidFill>
          <a:schemeClr val="tx1">
            <a:lumMod val="50000"/>
          </a:schemeClr>
        </a:solidFill>
      </dgm:spPr>
      <dgm:t>
        <a:bodyPr/>
        <a:lstStyle/>
        <a:p>
          <a:r>
            <a:rPr lang="de-DE" sz="1300" b="1" dirty="0" err="1" smtClean="0"/>
            <a:t>Metalurgical</a:t>
          </a:r>
          <a:r>
            <a:rPr lang="de-DE" sz="1300" b="1" dirty="0" smtClean="0"/>
            <a:t> grade </a:t>
          </a:r>
          <a:r>
            <a:rPr lang="de-DE" sz="1300" b="1" dirty="0" err="1" smtClean="0"/>
            <a:t>silicon</a:t>
          </a:r>
          <a:r>
            <a:rPr lang="de-DE" sz="1300" b="1" dirty="0" smtClean="0"/>
            <a:t> </a:t>
          </a:r>
        </a:p>
        <a:p>
          <a:r>
            <a:rPr lang="de-DE" sz="1300" b="1" dirty="0" smtClean="0"/>
            <a:t>(20 kWh / Modul)</a:t>
          </a:r>
          <a:endParaRPr lang="de-DE" sz="1300" b="1" dirty="0"/>
        </a:p>
      </dgm:t>
    </dgm:pt>
    <dgm:pt modelId="{D1F15F61-CFE5-42CC-AFAB-02A31449CC4F}" type="parTrans" cxnId="{A49778C3-57F3-40BD-8FA0-AED20A1CFA8A}">
      <dgm:prSet/>
      <dgm:spPr/>
      <dgm:t>
        <a:bodyPr/>
        <a:lstStyle/>
        <a:p>
          <a:endParaRPr lang="de-DE" sz="2000" b="1"/>
        </a:p>
      </dgm:t>
    </dgm:pt>
    <dgm:pt modelId="{52B4FC08-30F3-47DF-8DA7-C858202672AD}" type="sibTrans" cxnId="{A49778C3-57F3-40BD-8FA0-AED20A1CFA8A}">
      <dgm:prSet custT="1"/>
      <dgm:spPr/>
      <dgm:t>
        <a:bodyPr/>
        <a:lstStyle/>
        <a:p>
          <a:endParaRPr lang="de-DE" sz="1000" b="1"/>
        </a:p>
      </dgm:t>
    </dgm:pt>
    <dgm:pt modelId="{D573FE66-1932-437F-A83C-F6D37CBD051F}">
      <dgm:prSet phldrT="[Text]" custT="1"/>
      <dgm:spPr>
        <a:solidFill>
          <a:schemeClr val="tx1">
            <a:lumMod val="75000"/>
          </a:schemeClr>
        </a:solidFill>
      </dgm:spPr>
      <dgm:t>
        <a:bodyPr/>
        <a:lstStyle/>
        <a:p>
          <a:r>
            <a:rPr lang="de-DE" sz="1400" b="1" dirty="0" smtClean="0"/>
            <a:t>Solar grade </a:t>
          </a:r>
          <a:r>
            <a:rPr lang="de-DE" sz="1400" b="1" dirty="0" err="1" smtClean="0"/>
            <a:t>silicon</a:t>
          </a:r>
          <a:r>
            <a:rPr lang="de-DE" sz="1400" b="1" dirty="0" smtClean="0"/>
            <a:t> </a:t>
          </a:r>
        </a:p>
        <a:p>
          <a:r>
            <a:rPr lang="de-DE" sz="1400" b="1" dirty="0" smtClean="0"/>
            <a:t>(92 kWh / Modul)</a:t>
          </a:r>
          <a:endParaRPr lang="de-DE" sz="1400" b="1" dirty="0"/>
        </a:p>
      </dgm:t>
    </dgm:pt>
    <dgm:pt modelId="{DA3A71B9-1B99-4754-9088-A88B351CBA58}" type="parTrans" cxnId="{8CF39EC5-4E9B-49AA-9637-F6FBBAD767CD}">
      <dgm:prSet/>
      <dgm:spPr/>
      <dgm:t>
        <a:bodyPr/>
        <a:lstStyle/>
        <a:p>
          <a:endParaRPr lang="de-DE" sz="2000" b="1"/>
        </a:p>
      </dgm:t>
    </dgm:pt>
    <dgm:pt modelId="{AE92A94C-AC33-401A-BACC-CF4EB6A1DF3D}" type="sibTrans" cxnId="{8CF39EC5-4E9B-49AA-9637-F6FBBAD767CD}">
      <dgm:prSet custT="1"/>
      <dgm:spPr/>
      <dgm:t>
        <a:bodyPr/>
        <a:lstStyle/>
        <a:p>
          <a:endParaRPr lang="de-DE" sz="1000" b="1"/>
        </a:p>
      </dgm:t>
    </dgm:pt>
    <dgm:pt modelId="{F72005C2-49CC-410E-8FAA-0419D435F9E6}">
      <dgm:prSet phldrT="[Text]" custT="1"/>
      <dgm:spPr>
        <a:solidFill>
          <a:schemeClr val="tx1"/>
        </a:solidFill>
      </dgm:spPr>
      <dgm:t>
        <a:bodyPr/>
        <a:lstStyle/>
        <a:p>
          <a:r>
            <a:rPr lang="de-DE" sz="1400" b="1" dirty="0" err="1" smtClean="0"/>
            <a:t>Czrochalski</a:t>
          </a:r>
          <a:r>
            <a:rPr lang="de-DE" sz="1400" b="1" dirty="0" smtClean="0"/>
            <a:t> Ingot</a:t>
          </a:r>
        </a:p>
        <a:p>
          <a:r>
            <a:rPr lang="de-DE" sz="1400" b="1" dirty="0" smtClean="0"/>
            <a:t> (67 kWh / Modul)</a:t>
          </a:r>
          <a:endParaRPr lang="de-DE" sz="1400" b="1" dirty="0"/>
        </a:p>
      </dgm:t>
    </dgm:pt>
    <dgm:pt modelId="{A5EEEBB2-5A70-4BFD-ADDD-E4D55D25EA02}" type="parTrans" cxnId="{EAF84FD5-9818-4FBA-BDBB-5BC0F8A915D1}">
      <dgm:prSet/>
      <dgm:spPr/>
      <dgm:t>
        <a:bodyPr/>
        <a:lstStyle/>
        <a:p>
          <a:endParaRPr lang="de-DE" sz="2000" b="1"/>
        </a:p>
      </dgm:t>
    </dgm:pt>
    <dgm:pt modelId="{E7F27EA1-18D1-480C-963D-63ABF64BB356}" type="sibTrans" cxnId="{EAF84FD5-9818-4FBA-BDBB-5BC0F8A915D1}">
      <dgm:prSet custT="1"/>
      <dgm:spPr/>
      <dgm:t>
        <a:bodyPr/>
        <a:lstStyle/>
        <a:p>
          <a:endParaRPr lang="de-DE" sz="1000" b="1"/>
        </a:p>
      </dgm:t>
    </dgm:pt>
    <dgm:pt modelId="{E715A939-4ECC-4899-81B7-1A02FED5C266}">
      <dgm:prSet phldrT="[Text]" custT="1"/>
      <dgm:spPr>
        <a:solidFill>
          <a:schemeClr val="tx1">
            <a:lumMod val="60000"/>
            <a:lumOff val="40000"/>
          </a:schemeClr>
        </a:solidFill>
      </dgm:spPr>
      <dgm:t>
        <a:bodyPr/>
        <a:lstStyle/>
        <a:p>
          <a:r>
            <a:rPr lang="de-DE" sz="1400" b="1" dirty="0" err="1" smtClean="0">
              <a:solidFill>
                <a:schemeClr val="accent6">
                  <a:lumMod val="50000"/>
                </a:schemeClr>
              </a:solidFill>
            </a:rPr>
            <a:t>Wafering</a:t>
          </a:r>
          <a:endParaRPr lang="de-DE" sz="1400" b="1" dirty="0" smtClean="0">
            <a:solidFill>
              <a:schemeClr val="accent6">
                <a:lumMod val="50000"/>
              </a:schemeClr>
            </a:solidFill>
          </a:endParaRPr>
        </a:p>
        <a:p>
          <a:r>
            <a:rPr lang="de-DE" sz="1400" b="1" dirty="0" smtClean="0">
              <a:solidFill>
                <a:schemeClr val="accent6">
                  <a:lumMod val="50000"/>
                </a:schemeClr>
              </a:solidFill>
            </a:rPr>
            <a:t> (31 kWh / Modul)</a:t>
          </a:r>
          <a:endParaRPr lang="de-DE" sz="1400" b="1" dirty="0">
            <a:solidFill>
              <a:schemeClr val="accent6">
                <a:lumMod val="50000"/>
              </a:schemeClr>
            </a:solidFill>
          </a:endParaRPr>
        </a:p>
      </dgm:t>
    </dgm:pt>
    <dgm:pt modelId="{E21B685A-F6B8-49A2-B84D-1C3FD2C74386}" type="parTrans" cxnId="{3D4B818D-7466-45CA-A166-915A1ACB8488}">
      <dgm:prSet/>
      <dgm:spPr/>
      <dgm:t>
        <a:bodyPr/>
        <a:lstStyle/>
        <a:p>
          <a:endParaRPr lang="de-DE" sz="2000" b="1"/>
        </a:p>
      </dgm:t>
    </dgm:pt>
    <dgm:pt modelId="{57E41EDA-9647-441E-880F-594DF1273D26}" type="sibTrans" cxnId="{3D4B818D-7466-45CA-A166-915A1ACB8488}">
      <dgm:prSet custT="1"/>
      <dgm:spPr/>
      <dgm:t>
        <a:bodyPr/>
        <a:lstStyle/>
        <a:p>
          <a:endParaRPr lang="de-DE" sz="1000" b="1"/>
        </a:p>
      </dgm:t>
    </dgm:pt>
    <dgm:pt modelId="{0E08E9A5-87DF-404D-97FB-CFEF71C75C2D}">
      <dgm:prSet phldrT="[Text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de-DE" sz="1400" b="1" dirty="0" smtClean="0">
              <a:solidFill>
                <a:schemeClr val="accent6">
                  <a:lumMod val="50000"/>
                </a:schemeClr>
              </a:solidFill>
            </a:rPr>
            <a:t>Cell </a:t>
          </a:r>
          <a:r>
            <a:rPr lang="de-DE" sz="1400" b="1" dirty="0" err="1" smtClean="0">
              <a:solidFill>
                <a:schemeClr val="accent6">
                  <a:lumMod val="50000"/>
                </a:schemeClr>
              </a:solidFill>
            </a:rPr>
            <a:t>production</a:t>
          </a:r>
          <a:r>
            <a:rPr lang="de-DE" sz="1400" b="1" dirty="0" smtClean="0">
              <a:solidFill>
                <a:schemeClr val="accent6">
                  <a:lumMod val="50000"/>
                </a:schemeClr>
              </a:solidFill>
            </a:rPr>
            <a:t> </a:t>
          </a:r>
        </a:p>
        <a:p>
          <a:r>
            <a:rPr lang="de-DE" sz="1400" b="1" dirty="0" smtClean="0">
              <a:solidFill>
                <a:schemeClr val="accent6">
                  <a:lumMod val="50000"/>
                </a:schemeClr>
              </a:solidFill>
            </a:rPr>
            <a:t>(77 kWh / Modul)</a:t>
          </a:r>
          <a:endParaRPr lang="de-DE" sz="1400" b="1" dirty="0">
            <a:solidFill>
              <a:schemeClr val="accent6">
                <a:lumMod val="50000"/>
              </a:schemeClr>
            </a:solidFill>
          </a:endParaRPr>
        </a:p>
      </dgm:t>
    </dgm:pt>
    <dgm:pt modelId="{6DE105B0-51DC-480A-92E1-5707846A8F99}" type="parTrans" cxnId="{39D2B601-AB28-4746-A1A8-7F1146C1A7C9}">
      <dgm:prSet/>
      <dgm:spPr/>
      <dgm:t>
        <a:bodyPr/>
        <a:lstStyle/>
        <a:p>
          <a:endParaRPr lang="de-DE" sz="2000" b="1"/>
        </a:p>
      </dgm:t>
    </dgm:pt>
    <dgm:pt modelId="{89224943-E66C-4A9E-8A38-8849B8511FD8}" type="sibTrans" cxnId="{39D2B601-AB28-4746-A1A8-7F1146C1A7C9}">
      <dgm:prSet custT="1"/>
      <dgm:spPr/>
      <dgm:t>
        <a:bodyPr/>
        <a:lstStyle/>
        <a:p>
          <a:endParaRPr lang="de-DE" sz="1000" b="1"/>
        </a:p>
      </dgm:t>
    </dgm:pt>
    <dgm:pt modelId="{12602D70-B563-49B6-90D8-E2E16F2032B1}">
      <dgm:prSet phldrT="[Text]" custT="1"/>
      <dgm:spPr>
        <a:solidFill>
          <a:schemeClr val="tx1">
            <a:lumMod val="20000"/>
            <a:lumOff val="80000"/>
          </a:schemeClr>
        </a:solidFill>
      </dgm:spPr>
      <dgm:t>
        <a:bodyPr/>
        <a:lstStyle/>
        <a:p>
          <a:r>
            <a:rPr lang="de-DE" sz="1400" b="1" dirty="0" smtClean="0">
              <a:solidFill>
                <a:schemeClr val="accent6">
                  <a:lumMod val="50000"/>
                </a:schemeClr>
              </a:solidFill>
            </a:rPr>
            <a:t>Panel </a:t>
          </a:r>
          <a:r>
            <a:rPr lang="de-DE" sz="1400" b="1" dirty="0" err="1" smtClean="0">
              <a:solidFill>
                <a:schemeClr val="accent6">
                  <a:lumMod val="50000"/>
                </a:schemeClr>
              </a:solidFill>
            </a:rPr>
            <a:t>Production</a:t>
          </a:r>
          <a:r>
            <a:rPr lang="de-DE" sz="1400" b="1" dirty="0" smtClean="0">
              <a:solidFill>
                <a:schemeClr val="accent6">
                  <a:lumMod val="50000"/>
                </a:schemeClr>
              </a:solidFill>
            </a:rPr>
            <a:t> </a:t>
          </a:r>
        </a:p>
        <a:p>
          <a:r>
            <a:rPr lang="de-DE" sz="1400" b="1" dirty="0" smtClean="0">
              <a:solidFill>
                <a:schemeClr val="accent6">
                  <a:lumMod val="50000"/>
                </a:schemeClr>
              </a:solidFill>
            </a:rPr>
            <a:t>(211 kWh / Modul)</a:t>
          </a:r>
          <a:endParaRPr lang="de-DE" sz="1400" b="1" dirty="0">
            <a:solidFill>
              <a:schemeClr val="accent6">
                <a:lumMod val="50000"/>
              </a:schemeClr>
            </a:solidFill>
          </a:endParaRPr>
        </a:p>
      </dgm:t>
    </dgm:pt>
    <dgm:pt modelId="{5BDCD460-6627-4626-B577-D21DF809D286}" type="parTrans" cxnId="{D1E67A0D-B417-4177-88CA-600578563972}">
      <dgm:prSet/>
      <dgm:spPr/>
      <dgm:t>
        <a:bodyPr/>
        <a:lstStyle/>
        <a:p>
          <a:endParaRPr lang="de-DE" sz="2000" b="1"/>
        </a:p>
      </dgm:t>
    </dgm:pt>
    <dgm:pt modelId="{B61EC78D-4C82-4C9C-B0CF-3E5FF1795461}" type="sibTrans" cxnId="{D1E67A0D-B417-4177-88CA-600578563972}">
      <dgm:prSet/>
      <dgm:spPr/>
      <dgm:t>
        <a:bodyPr/>
        <a:lstStyle/>
        <a:p>
          <a:endParaRPr lang="de-DE" sz="2000" b="1"/>
        </a:p>
      </dgm:t>
    </dgm:pt>
    <dgm:pt modelId="{CE2D34A3-C1EC-445C-A288-D0CC8A402B24}" type="pres">
      <dgm:prSet presAssocID="{3229E9FA-74B4-4893-BEEB-0061E6F7913E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1515312-EF8A-4D42-A6A3-D68DAFA984E7}" type="pres">
      <dgm:prSet presAssocID="{502A62F2-29E3-4B5E-9D04-59A888B89D68}" presName="node" presStyleLbl="node1" presStyleIdx="0" presStyleCnt="6" custScaleX="13420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06E5E7C-A3EE-40E6-84E5-1430398E696B}" type="pres">
      <dgm:prSet presAssocID="{52B4FC08-30F3-47DF-8DA7-C858202672AD}" presName="sibTrans" presStyleLbl="sibTrans2D1" presStyleIdx="0" presStyleCnt="5"/>
      <dgm:spPr/>
      <dgm:t>
        <a:bodyPr/>
        <a:lstStyle/>
        <a:p>
          <a:endParaRPr lang="de-DE"/>
        </a:p>
      </dgm:t>
    </dgm:pt>
    <dgm:pt modelId="{1FD9E6CA-7BEC-4B25-BBC8-DF3FA76692C3}" type="pres">
      <dgm:prSet presAssocID="{52B4FC08-30F3-47DF-8DA7-C858202672AD}" presName="connectorText" presStyleLbl="sibTrans2D1" presStyleIdx="0" presStyleCnt="5"/>
      <dgm:spPr/>
      <dgm:t>
        <a:bodyPr/>
        <a:lstStyle/>
        <a:p>
          <a:endParaRPr lang="de-DE"/>
        </a:p>
      </dgm:t>
    </dgm:pt>
    <dgm:pt modelId="{779108F4-95A6-40DF-B98B-C5ABB95C90A1}" type="pres">
      <dgm:prSet presAssocID="{D573FE66-1932-437F-A83C-F6D37CBD051F}" presName="node" presStyleLbl="node1" presStyleIdx="1" presStyleCnt="6" custScaleX="13213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F849970-62B7-431B-8F2D-366063408B07}" type="pres">
      <dgm:prSet presAssocID="{AE92A94C-AC33-401A-BACC-CF4EB6A1DF3D}" presName="sibTrans" presStyleLbl="sibTrans2D1" presStyleIdx="1" presStyleCnt="5"/>
      <dgm:spPr/>
      <dgm:t>
        <a:bodyPr/>
        <a:lstStyle/>
        <a:p>
          <a:endParaRPr lang="de-DE"/>
        </a:p>
      </dgm:t>
    </dgm:pt>
    <dgm:pt modelId="{5393E4B2-EE5C-4D44-96FB-C6EC7F37B35E}" type="pres">
      <dgm:prSet presAssocID="{AE92A94C-AC33-401A-BACC-CF4EB6A1DF3D}" presName="connectorText" presStyleLbl="sibTrans2D1" presStyleIdx="1" presStyleCnt="5"/>
      <dgm:spPr/>
      <dgm:t>
        <a:bodyPr/>
        <a:lstStyle/>
        <a:p>
          <a:endParaRPr lang="de-DE"/>
        </a:p>
      </dgm:t>
    </dgm:pt>
    <dgm:pt modelId="{1AFC1FAE-800E-4B36-A748-F16DDA9EFE57}" type="pres">
      <dgm:prSet presAssocID="{F72005C2-49CC-410E-8FAA-0419D435F9E6}" presName="node" presStyleLbl="node1" presStyleIdx="2" presStyleCnt="6" custScaleX="13213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5B0A0B9-3587-488C-AAB7-21ECE6C60C11}" type="pres">
      <dgm:prSet presAssocID="{E7F27EA1-18D1-480C-963D-63ABF64BB356}" presName="sibTrans" presStyleLbl="sibTrans2D1" presStyleIdx="2" presStyleCnt="5"/>
      <dgm:spPr/>
      <dgm:t>
        <a:bodyPr/>
        <a:lstStyle/>
        <a:p>
          <a:endParaRPr lang="de-DE"/>
        </a:p>
      </dgm:t>
    </dgm:pt>
    <dgm:pt modelId="{A4187EB0-4203-407E-8DDD-BC72533C1AE8}" type="pres">
      <dgm:prSet presAssocID="{E7F27EA1-18D1-480C-963D-63ABF64BB356}" presName="connectorText" presStyleLbl="sibTrans2D1" presStyleIdx="2" presStyleCnt="5"/>
      <dgm:spPr/>
      <dgm:t>
        <a:bodyPr/>
        <a:lstStyle/>
        <a:p>
          <a:endParaRPr lang="de-DE"/>
        </a:p>
      </dgm:t>
    </dgm:pt>
    <dgm:pt modelId="{B553935A-B057-444D-9C0B-6ABA4E2CEF6B}" type="pres">
      <dgm:prSet presAssocID="{E715A939-4ECC-4899-81B7-1A02FED5C266}" presName="node" presStyleLbl="node1" presStyleIdx="3" presStyleCnt="6" custScaleX="13213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458E934-AF67-45D0-976C-65B07E18E21E}" type="pres">
      <dgm:prSet presAssocID="{57E41EDA-9647-441E-880F-594DF1273D26}" presName="sibTrans" presStyleLbl="sibTrans2D1" presStyleIdx="3" presStyleCnt="5"/>
      <dgm:spPr/>
      <dgm:t>
        <a:bodyPr/>
        <a:lstStyle/>
        <a:p>
          <a:endParaRPr lang="de-DE"/>
        </a:p>
      </dgm:t>
    </dgm:pt>
    <dgm:pt modelId="{2EF380E3-A363-47DA-9E24-9334592FF8CB}" type="pres">
      <dgm:prSet presAssocID="{57E41EDA-9647-441E-880F-594DF1273D26}" presName="connectorText" presStyleLbl="sibTrans2D1" presStyleIdx="3" presStyleCnt="5"/>
      <dgm:spPr/>
      <dgm:t>
        <a:bodyPr/>
        <a:lstStyle/>
        <a:p>
          <a:endParaRPr lang="de-DE"/>
        </a:p>
      </dgm:t>
    </dgm:pt>
    <dgm:pt modelId="{86520093-7B52-4883-B0C7-1DEF94D40C0B}" type="pres">
      <dgm:prSet presAssocID="{0E08E9A5-87DF-404D-97FB-CFEF71C75C2D}" presName="node" presStyleLbl="node1" presStyleIdx="4" presStyleCnt="6" custScaleX="13213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02314B4-D160-46F2-BFCC-057A7E92416A}" type="pres">
      <dgm:prSet presAssocID="{89224943-E66C-4A9E-8A38-8849B8511FD8}" presName="sibTrans" presStyleLbl="sibTrans2D1" presStyleIdx="4" presStyleCnt="5"/>
      <dgm:spPr/>
      <dgm:t>
        <a:bodyPr/>
        <a:lstStyle/>
        <a:p>
          <a:endParaRPr lang="de-DE"/>
        </a:p>
      </dgm:t>
    </dgm:pt>
    <dgm:pt modelId="{76B8A7E0-8617-46BF-826E-AC54CB1CBAE3}" type="pres">
      <dgm:prSet presAssocID="{89224943-E66C-4A9E-8A38-8849B8511FD8}" presName="connectorText" presStyleLbl="sibTrans2D1" presStyleIdx="4" presStyleCnt="5"/>
      <dgm:spPr/>
      <dgm:t>
        <a:bodyPr/>
        <a:lstStyle/>
        <a:p>
          <a:endParaRPr lang="de-DE"/>
        </a:p>
      </dgm:t>
    </dgm:pt>
    <dgm:pt modelId="{A9B583EA-B5DE-4098-887A-359C4DCF2A71}" type="pres">
      <dgm:prSet presAssocID="{12602D70-B563-49B6-90D8-E2E16F2032B1}" presName="node" presStyleLbl="node1" presStyleIdx="5" presStyleCnt="6" custScaleX="13213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4C7CCB2D-EABC-4195-8EE1-30E3DCA302F1}" type="presOf" srcId="{89224943-E66C-4A9E-8A38-8849B8511FD8}" destId="{76B8A7E0-8617-46BF-826E-AC54CB1CBAE3}" srcOrd="1" destOrd="0" presId="urn:microsoft.com/office/officeart/2005/8/layout/process2"/>
    <dgm:cxn modelId="{C23B3FF0-10D6-4CF0-994E-BBC5844341ED}" type="presOf" srcId="{12602D70-B563-49B6-90D8-E2E16F2032B1}" destId="{A9B583EA-B5DE-4098-887A-359C4DCF2A71}" srcOrd="0" destOrd="0" presId="urn:microsoft.com/office/officeart/2005/8/layout/process2"/>
    <dgm:cxn modelId="{0A6894DE-D3BD-4E6D-B97D-C62F3B16E3E2}" type="presOf" srcId="{52B4FC08-30F3-47DF-8DA7-C858202672AD}" destId="{1FD9E6CA-7BEC-4B25-BBC8-DF3FA76692C3}" srcOrd="1" destOrd="0" presId="urn:microsoft.com/office/officeart/2005/8/layout/process2"/>
    <dgm:cxn modelId="{D1E67A0D-B417-4177-88CA-600578563972}" srcId="{3229E9FA-74B4-4893-BEEB-0061E6F7913E}" destId="{12602D70-B563-49B6-90D8-E2E16F2032B1}" srcOrd="5" destOrd="0" parTransId="{5BDCD460-6627-4626-B577-D21DF809D286}" sibTransId="{B61EC78D-4C82-4C9C-B0CF-3E5FF1795461}"/>
    <dgm:cxn modelId="{A81EAB9A-71C8-4846-87B0-599CE53EF615}" type="presOf" srcId="{52B4FC08-30F3-47DF-8DA7-C858202672AD}" destId="{A06E5E7C-A3EE-40E6-84E5-1430398E696B}" srcOrd="0" destOrd="0" presId="urn:microsoft.com/office/officeart/2005/8/layout/process2"/>
    <dgm:cxn modelId="{324135D9-70AC-49B6-9208-B062D827C2B6}" type="presOf" srcId="{3229E9FA-74B4-4893-BEEB-0061E6F7913E}" destId="{CE2D34A3-C1EC-445C-A288-D0CC8A402B24}" srcOrd="0" destOrd="0" presId="urn:microsoft.com/office/officeart/2005/8/layout/process2"/>
    <dgm:cxn modelId="{907FDBF0-47C3-4FDC-8280-074894895BF2}" type="presOf" srcId="{57E41EDA-9647-441E-880F-594DF1273D26}" destId="{1458E934-AF67-45D0-976C-65B07E18E21E}" srcOrd="0" destOrd="0" presId="urn:microsoft.com/office/officeart/2005/8/layout/process2"/>
    <dgm:cxn modelId="{39D2B601-AB28-4746-A1A8-7F1146C1A7C9}" srcId="{3229E9FA-74B4-4893-BEEB-0061E6F7913E}" destId="{0E08E9A5-87DF-404D-97FB-CFEF71C75C2D}" srcOrd="4" destOrd="0" parTransId="{6DE105B0-51DC-480A-92E1-5707846A8F99}" sibTransId="{89224943-E66C-4A9E-8A38-8849B8511FD8}"/>
    <dgm:cxn modelId="{A49778C3-57F3-40BD-8FA0-AED20A1CFA8A}" srcId="{3229E9FA-74B4-4893-BEEB-0061E6F7913E}" destId="{502A62F2-29E3-4B5E-9D04-59A888B89D68}" srcOrd="0" destOrd="0" parTransId="{D1F15F61-CFE5-42CC-AFAB-02A31449CC4F}" sibTransId="{52B4FC08-30F3-47DF-8DA7-C858202672AD}"/>
    <dgm:cxn modelId="{364FD688-2A24-4E54-91E9-7B5EC5105B50}" type="presOf" srcId="{AE92A94C-AC33-401A-BACC-CF4EB6A1DF3D}" destId="{5393E4B2-EE5C-4D44-96FB-C6EC7F37B35E}" srcOrd="1" destOrd="0" presId="urn:microsoft.com/office/officeart/2005/8/layout/process2"/>
    <dgm:cxn modelId="{58A37101-54ED-47AD-BFBD-38C1C29A6072}" type="presOf" srcId="{AE92A94C-AC33-401A-BACC-CF4EB6A1DF3D}" destId="{9F849970-62B7-431B-8F2D-366063408B07}" srcOrd="0" destOrd="0" presId="urn:microsoft.com/office/officeart/2005/8/layout/process2"/>
    <dgm:cxn modelId="{51CF9591-FA1E-4477-9551-3238BE7E2C9A}" type="presOf" srcId="{F72005C2-49CC-410E-8FAA-0419D435F9E6}" destId="{1AFC1FAE-800E-4B36-A748-F16DDA9EFE57}" srcOrd="0" destOrd="0" presId="urn:microsoft.com/office/officeart/2005/8/layout/process2"/>
    <dgm:cxn modelId="{05453821-1121-4F4B-B266-734FD961DBDB}" type="presOf" srcId="{0E08E9A5-87DF-404D-97FB-CFEF71C75C2D}" destId="{86520093-7B52-4883-B0C7-1DEF94D40C0B}" srcOrd="0" destOrd="0" presId="urn:microsoft.com/office/officeart/2005/8/layout/process2"/>
    <dgm:cxn modelId="{91013603-B298-41C5-ACD1-59D970A5A820}" type="presOf" srcId="{89224943-E66C-4A9E-8A38-8849B8511FD8}" destId="{702314B4-D160-46F2-BFCC-057A7E92416A}" srcOrd="0" destOrd="0" presId="urn:microsoft.com/office/officeart/2005/8/layout/process2"/>
    <dgm:cxn modelId="{8CF39EC5-4E9B-49AA-9637-F6FBBAD767CD}" srcId="{3229E9FA-74B4-4893-BEEB-0061E6F7913E}" destId="{D573FE66-1932-437F-A83C-F6D37CBD051F}" srcOrd="1" destOrd="0" parTransId="{DA3A71B9-1B99-4754-9088-A88B351CBA58}" sibTransId="{AE92A94C-AC33-401A-BACC-CF4EB6A1DF3D}"/>
    <dgm:cxn modelId="{EAF84FD5-9818-4FBA-BDBB-5BC0F8A915D1}" srcId="{3229E9FA-74B4-4893-BEEB-0061E6F7913E}" destId="{F72005C2-49CC-410E-8FAA-0419D435F9E6}" srcOrd="2" destOrd="0" parTransId="{A5EEEBB2-5A70-4BFD-ADDD-E4D55D25EA02}" sibTransId="{E7F27EA1-18D1-480C-963D-63ABF64BB356}"/>
    <dgm:cxn modelId="{9BC4D6BD-2173-4BDC-AB73-D6DCC358454C}" type="presOf" srcId="{502A62F2-29E3-4B5E-9D04-59A888B89D68}" destId="{01515312-EF8A-4D42-A6A3-D68DAFA984E7}" srcOrd="0" destOrd="0" presId="urn:microsoft.com/office/officeart/2005/8/layout/process2"/>
    <dgm:cxn modelId="{10EC1C07-BA0E-439F-8A27-FAAEA191755D}" type="presOf" srcId="{57E41EDA-9647-441E-880F-594DF1273D26}" destId="{2EF380E3-A363-47DA-9E24-9334592FF8CB}" srcOrd="1" destOrd="0" presId="urn:microsoft.com/office/officeart/2005/8/layout/process2"/>
    <dgm:cxn modelId="{2A54192B-CE9D-4ED9-BB5C-7B20114B66D7}" type="presOf" srcId="{E7F27EA1-18D1-480C-963D-63ABF64BB356}" destId="{A4187EB0-4203-407E-8DDD-BC72533C1AE8}" srcOrd="1" destOrd="0" presId="urn:microsoft.com/office/officeart/2005/8/layout/process2"/>
    <dgm:cxn modelId="{C3A65B7E-690F-4731-9913-BF360ACF6EFC}" type="presOf" srcId="{E7F27EA1-18D1-480C-963D-63ABF64BB356}" destId="{C5B0A0B9-3587-488C-AAB7-21ECE6C60C11}" srcOrd="0" destOrd="0" presId="urn:microsoft.com/office/officeart/2005/8/layout/process2"/>
    <dgm:cxn modelId="{3D4B818D-7466-45CA-A166-915A1ACB8488}" srcId="{3229E9FA-74B4-4893-BEEB-0061E6F7913E}" destId="{E715A939-4ECC-4899-81B7-1A02FED5C266}" srcOrd="3" destOrd="0" parTransId="{E21B685A-F6B8-49A2-B84D-1C3FD2C74386}" sibTransId="{57E41EDA-9647-441E-880F-594DF1273D26}"/>
    <dgm:cxn modelId="{52BEF14A-98CC-4777-AD74-B43F7FA2394F}" type="presOf" srcId="{E715A939-4ECC-4899-81B7-1A02FED5C266}" destId="{B553935A-B057-444D-9C0B-6ABA4E2CEF6B}" srcOrd="0" destOrd="0" presId="urn:microsoft.com/office/officeart/2005/8/layout/process2"/>
    <dgm:cxn modelId="{44499A56-524C-40B5-8003-EDC5FC7CBA5E}" type="presOf" srcId="{D573FE66-1932-437F-A83C-F6D37CBD051F}" destId="{779108F4-95A6-40DF-B98B-C5ABB95C90A1}" srcOrd="0" destOrd="0" presId="urn:microsoft.com/office/officeart/2005/8/layout/process2"/>
    <dgm:cxn modelId="{034C7CEC-2B8B-4E06-A9B1-B10B6CB3AB0E}" type="presParOf" srcId="{CE2D34A3-C1EC-445C-A288-D0CC8A402B24}" destId="{01515312-EF8A-4D42-A6A3-D68DAFA984E7}" srcOrd="0" destOrd="0" presId="urn:microsoft.com/office/officeart/2005/8/layout/process2"/>
    <dgm:cxn modelId="{F1378BB6-71C2-4897-B08E-7B24ECFE0240}" type="presParOf" srcId="{CE2D34A3-C1EC-445C-A288-D0CC8A402B24}" destId="{A06E5E7C-A3EE-40E6-84E5-1430398E696B}" srcOrd="1" destOrd="0" presId="urn:microsoft.com/office/officeart/2005/8/layout/process2"/>
    <dgm:cxn modelId="{87268498-7E6C-4753-AE97-2927BD36631B}" type="presParOf" srcId="{A06E5E7C-A3EE-40E6-84E5-1430398E696B}" destId="{1FD9E6CA-7BEC-4B25-BBC8-DF3FA76692C3}" srcOrd="0" destOrd="0" presId="urn:microsoft.com/office/officeart/2005/8/layout/process2"/>
    <dgm:cxn modelId="{9EFF06AF-AC1B-40C5-B338-A35285642BB4}" type="presParOf" srcId="{CE2D34A3-C1EC-445C-A288-D0CC8A402B24}" destId="{779108F4-95A6-40DF-B98B-C5ABB95C90A1}" srcOrd="2" destOrd="0" presId="urn:microsoft.com/office/officeart/2005/8/layout/process2"/>
    <dgm:cxn modelId="{483E2BC5-6236-4EAE-81D3-7354CEBE5F84}" type="presParOf" srcId="{CE2D34A3-C1EC-445C-A288-D0CC8A402B24}" destId="{9F849970-62B7-431B-8F2D-366063408B07}" srcOrd="3" destOrd="0" presId="urn:microsoft.com/office/officeart/2005/8/layout/process2"/>
    <dgm:cxn modelId="{57D0F606-FD45-4C53-A969-05C66C706969}" type="presParOf" srcId="{9F849970-62B7-431B-8F2D-366063408B07}" destId="{5393E4B2-EE5C-4D44-96FB-C6EC7F37B35E}" srcOrd="0" destOrd="0" presId="urn:microsoft.com/office/officeart/2005/8/layout/process2"/>
    <dgm:cxn modelId="{A72DD1B4-5B3B-47E8-BDB3-D9BE26A31184}" type="presParOf" srcId="{CE2D34A3-C1EC-445C-A288-D0CC8A402B24}" destId="{1AFC1FAE-800E-4B36-A748-F16DDA9EFE57}" srcOrd="4" destOrd="0" presId="urn:microsoft.com/office/officeart/2005/8/layout/process2"/>
    <dgm:cxn modelId="{F060126C-1103-461C-A501-76743AE03F1F}" type="presParOf" srcId="{CE2D34A3-C1EC-445C-A288-D0CC8A402B24}" destId="{C5B0A0B9-3587-488C-AAB7-21ECE6C60C11}" srcOrd="5" destOrd="0" presId="urn:microsoft.com/office/officeart/2005/8/layout/process2"/>
    <dgm:cxn modelId="{E15A0C71-54E2-4C05-B069-8FB6F40728CD}" type="presParOf" srcId="{C5B0A0B9-3587-488C-AAB7-21ECE6C60C11}" destId="{A4187EB0-4203-407E-8DDD-BC72533C1AE8}" srcOrd="0" destOrd="0" presId="urn:microsoft.com/office/officeart/2005/8/layout/process2"/>
    <dgm:cxn modelId="{937732A8-3344-4C2A-83B8-32A5CD9D2AC5}" type="presParOf" srcId="{CE2D34A3-C1EC-445C-A288-D0CC8A402B24}" destId="{B553935A-B057-444D-9C0B-6ABA4E2CEF6B}" srcOrd="6" destOrd="0" presId="urn:microsoft.com/office/officeart/2005/8/layout/process2"/>
    <dgm:cxn modelId="{44E9BB8A-2776-4864-9A8B-5C2A9832C505}" type="presParOf" srcId="{CE2D34A3-C1EC-445C-A288-D0CC8A402B24}" destId="{1458E934-AF67-45D0-976C-65B07E18E21E}" srcOrd="7" destOrd="0" presId="urn:microsoft.com/office/officeart/2005/8/layout/process2"/>
    <dgm:cxn modelId="{CEB4BD17-F68C-4997-A261-E37A31F3E6A3}" type="presParOf" srcId="{1458E934-AF67-45D0-976C-65B07E18E21E}" destId="{2EF380E3-A363-47DA-9E24-9334592FF8CB}" srcOrd="0" destOrd="0" presId="urn:microsoft.com/office/officeart/2005/8/layout/process2"/>
    <dgm:cxn modelId="{D19DE7E7-B491-47D5-AE58-8CD854F95065}" type="presParOf" srcId="{CE2D34A3-C1EC-445C-A288-D0CC8A402B24}" destId="{86520093-7B52-4883-B0C7-1DEF94D40C0B}" srcOrd="8" destOrd="0" presId="urn:microsoft.com/office/officeart/2005/8/layout/process2"/>
    <dgm:cxn modelId="{3D03C464-D740-4FFB-A239-C9FE3FBFC594}" type="presParOf" srcId="{CE2D34A3-C1EC-445C-A288-D0CC8A402B24}" destId="{702314B4-D160-46F2-BFCC-057A7E92416A}" srcOrd="9" destOrd="0" presId="urn:microsoft.com/office/officeart/2005/8/layout/process2"/>
    <dgm:cxn modelId="{2BC9DF4F-8657-415C-99BB-DD0F564BDF5D}" type="presParOf" srcId="{702314B4-D160-46F2-BFCC-057A7E92416A}" destId="{76B8A7E0-8617-46BF-826E-AC54CB1CBAE3}" srcOrd="0" destOrd="0" presId="urn:microsoft.com/office/officeart/2005/8/layout/process2"/>
    <dgm:cxn modelId="{0CF2DB0F-CED3-4056-BC12-A3582CA784A2}" type="presParOf" srcId="{CE2D34A3-C1EC-445C-A288-D0CC8A402B24}" destId="{A9B583EA-B5DE-4098-887A-359C4DCF2A71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15312-EF8A-4D42-A6A3-D68DAFA984E7}">
      <dsp:nvSpPr>
        <dsp:cNvPr id="0" name=""/>
        <dsp:cNvSpPr/>
      </dsp:nvSpPr>
      <dsp:spPr>
        <a:xfrm>
          <a:off x="931115" y="3566"/>
          <a:ext cx="2541786" cy="473507"/>
        </a:xfrm>
        <a:prstGeom prst="roundRect">
          <a:avLst>
            <a:gd name="adj" fmla="val 10000"/>
          </a:avLst>
        </a:prstGeom>
        <a:solidFill>
          <a:schemeClr val="tx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b="1" kern="1200" dirty="0" err="1" smtClean="0"/>
            <a:t>Metalurgical</a:t>
          </a:r>
          <a:r>
            <a:rPr lang="de-DE" sz="1300" b="1" kern="1200" dirty="0" smtClean="0"/>
            <a:t> grade </a:t>
          </a:r>
          <a:r>
            <a:rPr lang="de-DE" sz="1300" b="1" kern="1200" dirty="0" err="1" smtClean="0"/>
            <a:t>silicon</a:t>
          </a:r>
          <a:r>
            <a:rPr lang="de-DE" sz="1300" b="1" kern="1200" dirty="0" smtClean="0"/>
            <a:t>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b="1" kern="1200" dirty="0" smtClean="0"/>
            <a:t>(20 kWh / Modul)</a:t>
          </a:r>
          <a:endParaRPr lang="de-DE" sz="1300" b="1" kern="1200" dirty="0"/>
        </a:p>
      </dsp:txBody>
      <dsp:txXfrm>
        <a:off x="944984" y="17435"/>
        <a:ext cx="2514048" cy="445769"/>
      </dsp:txXfrm>
    </dsp:sp>
    <dsp:sp modelId="{A06E5E7C-A3EE-40E6-84E5-1430398E696B}">
      <dsp:nvSpPr>
        <dsp:cNvPr id="0" name=""/>
        <dsp:cNvSpPr/>
      </dsp:nvSpPr>
      <dsp:spPr>
        <a:xfrm rot="5400000">
          <a:off x="2113225" y="488911"/>
          <a:ext cx="177565" cy="2130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00" b="1" kern="1200"/>
        </a:p>
      </dsp:txBody>
      <dsp:txXfrm rot="-5400000">
        <a:off x="2138085" y="506668"/>
        <a:ext cx="127846" cy="124296"/>
      </dsp:txXfrm>
    </dsp:sp>
    <dsp:sp modelId="{779108F4-95A6-40DF-B98B-C5ABB95C90A1}">
      <dsp:nvSpPr>
        <dsp:cNvPr id="0" name=""/>
        <dsp:cNvSpPr/>
      </dsp:nvSpPr>
      <dsp:spPr>
        <a:xfrm>
          <a:off x="950680" y="713827"/>
          <a:ext cx="2502656" cy="473507"/>
        </a:xfrm>
        <a:prstGeom prst="roundRect">
          <a:avLst>
            <a:gd name="adj" fmla="val 10000"/>
          </a:avLst>
        </a:prstGeom>
        <a:solidFill>
          <a:schemeClr val="tx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/>
            <a:t>Solar grade </a:t>
          </a:r>
          <a:r>
            <a:rPr lang="de-DE" sz="1400" b="1" kern="1200" dirty="0" err="1" smtClean="0"/>
            <a:t>silicon</a:t>
          </a:r>
          <a:r>
            <a:rPr lang="de-DE" sz="1400" b="1" kern="1200" dirty="0" smtClean="0"/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/>
            <a:t>(92 kWh / Modul)</a:t>
          </a:r>
          <a:endParaRPr lang="de-DE" sz="1400" b="1" kern="1200" dirty="0"/>
        </a:p>
      </dsp:txBody>
      <dsp:txXfrm>
        <a:off x="964549" y="727696"/>
        <a:ext cx="2474918" cy="445769"/>
      </dsp:txXfrm>
    </dsp:sp>
    <dsp:sp modelId="{9F849970-62B7-431B-8F2D-366063408B07}">
      <dsp:nvSpPr>
        <dsp:cNvPr id="0" name=""/>
        <dsp:cNvSpPr/>
      </dsp:nvSpPr>
      <dsp:spPr>
        <a:xfrm rot="5400000">
          <a:off x="2113225" y="1199172"/>
          <a:ext cx="177565" cy="2130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00" b="1" kern="1200"/>
        </a:p>
      </dsp:txBody>
      <dsp:txXfrm rot="-5400000">
        <a:off x="2138085" y="1216929"/>
        <a:ext cx="127846" cy="124296"/>
      </dsp:txXfrm>
    </dsp:sp>
    <dsp:sp modelId="{1AFC1FAE-800E-4B36-A748-F16DDA9EFE57}">
      <dsp:nvSpPr>
        <dsp:cNvPr id="0" name=""/>
        <dsp:cNvSpPr/>
      </dsp:nvSpPr>
      <dsp:spPr>
        <a:xfrm>
          <a:off x="950680" y="1424088"/>
          <a:ext cx="2502656" cy="473507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err="1" smtClean="0"/>
            <a:t>Czrochalski</a:t>
          </a:r>
          <a:r>
            <a:rPr lang="de-DE" sz="1400" b="1" kern="1200" dirty="0" smtClean="0"/>
            <a:t> Ingot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/>
            <a:t> (67 kWh / Modul)</a:t>
          </a:r>
          <a:endParaRPr lang="de-DE" sz="1400" b="1" kern="1200" dirty="0"/>
        </a:p>
      </dsp:txBody>
      <dsp:txXfrm>
        <a:off x="964549" y="1437957"/>
        <a:ext cx="2474918" cy="445769"/>
      </dsp:txXfrm>
    </dsp:sp>
    <dsp:sp modelId="{C5B0A0B9-3587-488C-AAB7-21ECE6C60C11}">
      <dsp:nvSpPr>
        <dsp:cNvPr id="0" name=""/>
        <dsp:cNvSpPr/>
      </dsp:nvSpPr>
      <dsp:spPr>
        <a:xfrm rot="5400000">
          <a:off x="2113225" y="1909433"/>
          <a:ext cx="177565" cy="2130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00" b="1" kern="1200"/>
        </a:p>
      </dsp:txBody>
      <dsp:txXfrm rot="-5400000">
        <a:off x="2138085" y="1927190"/>
        <a:ext cx="127846" cy="124296"/>
      </dsp:txXfrm>
    </dsp:sp>
    <dsp:sp modelId="{B553935A-B057-444D-9C0B-6ABA4E2CEF6B}">
      <dsp:nvSpPr>
        <dsp:cNvPr id="0" name=""/>
        <dsp:cNvSpPr/>
      </dsp:nvSpPr>
      <dsp:spPr>
        <a:xfrm>
          <a:off x="950680" y="2134349"/>
          <a:ext cx="2502656" cy="473507"/>
        </a:xfrm>
        <a:prstGeom prst="roundRect">
          <a:avLst>
            <a:gd name="adj" fmla="val 10000"/>
          </a:avLst>
        </a:prstGeom>
        <a:solidFill>
          <a:schemeClr val="tx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err="1" smtClean="0">
              <a:solidFill>
                <a:schemeClr val="accent6">
                  <a:lumMod val="50000"/>
                </a:schemeClr>
              </a:solidFill>
            </a:rPr>
            <a:t>Wafering</a:t>
          </a:r>
          <a:endParaRPr lang="de-DE" sz="1400" b="1" kern="1200" dirty="0" smtClean="0">
            <a:solidFill>
              <a:schemeClr val="accent6">
                <a:lumMod val="50000"/>
              </a:schemeClr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>
              <a:solidFill>
                <a:schemeClr val="accent6">
                  <a:lumMod val="50000"/>
                </a:schemeClr>
              </a:solidFill>
            </a:rPr>
            <a:t> (31 kWh / Modul)</a:t>
          </a:r>
          <a:endParaRPr lang="de-DE" sz="14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964549" y="2148218"/>
        <a:ext cx="2474918" cy="445769"/>
      </dsp:txXfrm>
    </dsp:sp>
    <dsp:sp modelId="{1458E934-AF67-45D0-976C-65B07E18E21E}">
      <dsp:nvSpPr>
        <dsp:cNvPr id="0" name=""/>
        <dsp:cNvSpPr/>
      </dsp:nvSpPr>
      <dsp:spPr>
        <a:xfrm rot="5400000">
          <a:off x="2113225" y="2619694"/>
          <a:ext cx="177565" cy="2130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00" b="1" kern="1200"/>
        </a:p>
      </dsp:txBody>
      <dsp:txXfrm rot="-5400000">
        <a:off x="2138085" y="2637451"/>
        <a:ext cx="127846" cy="124296"/>
      </dsp:txXfrm>
    </dsp:sp>
    <dsp:sp modelId="{86520093-7B52-4883-B0C7-1DEF94D40C0B}">
      <dsp:nvSpPr>
        <dsp:cNvPr id="0" name=""/>
        <dsp:cNvSpPr/>
      </dsp:nvSpPr>
      <dsp:spPr>
        <a:xfrm>
          <a:off x="950680" y="2844610"/>
          <a:ext cx="2502656" cy="473507"/>
        </a:xfrm>
        <a:prstGeom prst="roundRect">
          <a:avLst>
            <a:gd name="adj" fmla="val 10000"/>
          </a:avLst>
        </a:prstGeom>
        <a:solidFill>
          <a:schemeClr val="tx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>
              <a:solidFill>
                <a:schemeClr val="accent6">
                  <a:lumMod val="50000"/>
                </a:schemeClr>
              </a:solidFill>
            </a:rPr>
            <a:t>Cell </a:t>
          </a:r>
          <a:r>
            <a:rPr lang="de-DE" sz="1400" b="1" kern="1200" dirty="0" err="1" smtClean="0">
              <a:solidFill>
                <a:schemeClr val="accent6">
                  <a:lumMod val="50000"/>
                </a:schemeClr>
              </a:solidFill>
            </a:rPr>
            <a:t>production</a:t>
          </a:r>
          <a:r>
            <a:rPr lang="de-DE" sz="1400" b="1" kern="1200" dirty="0" smtClean="0">
              <a:solidFill>
                <a:schemeClr val="accent6">
                  <a:lumMod val="50000"/>
                </a:schemeClr>
              </a:solidFill>
            </a:rPr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>
              <a:solidFill>
                <a:schemeClr val="accent6">
                  <a:lumMod val="50000"/>
                </a:schemeClr>
              </a:solidFill>
            </a:rPr>
            <a:t>(77 kWh / Modul)</a:t>
          </a:r>
          <a:endParaRPr lang="de-DE" sz="14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964549" y="2858479"/>
        <a:ext cx="2474918" cy="445769"/>
      </dsp:txXfrm>
    </dsp:sp>
    <dsp:sp modelId="{702314B4-D160-46F2-BFCC-057A7E92416A}">
      <dsp:nvSpPr>
        <dsp:cNvPr id="0" name=""/>
        <dsp:cNvSpPr/>
      </dsp:nvSpPr>
      <dsp:spPr>
        <a:xfrm rot="5400000">
          <a:off x="2113225" y="3329955"/>
          <a:ext cx="177565" cy="2130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00" b="1" kern="1200"/>
        </a:p>
      </dsp:txBody>
      <dsp:txXfrm rot="-5400000">
        <a:off x="2138085" y="3347712"/>
        <a:ext cx="127846" cy="124296"/>
      </dsp:txXfrm>
    </dsp:sp>
    <dsp:sp modelId="{A9B583EA-B5DE-4098-887A-359C4DCF2A71}">
      <dsp:nvSpPr>
        <dsp:cNvPr id="0" name=""/>
        <dsp:cNvSpPr/>
      </dsp:nvSpPr>
      <dsp:spPr>
        <a:xfrm>
          <a:off x="950680" y="3554871"/>
          <a:ext cx="2502656" cy="473507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>
              <a:solidFill>
                <a:schemeClr val="accent6">
                  <a:lumMod val="50000"/>
                </a:schemeClr>
              </a:solidFill>
            </a:rPr>
            <a:t>Panel </a:t>
          </a:r>
          <a:r>
            <a:rPr lang="de-DE" sz="1400" b="1" kern="1200" dirty="0" err="1" smtClean="0">
              <a:solidFill>
                <a:schemeClr val="accent6">
                  <a:lumMod val="50000"/>
                </a:schemeClr>
              </a:solidFill>
            </a:rPr>
            <a:t>Production</a:t>
          </a:r>
          <a:r>
            <a:rPr lang="de-DE" sz="1400" b="1" kern="1200" dirty="0" smtClean="0">
              <a:solidFill>
                <a:schemeClr val="accent6">
                  <a:lumMod val="50000"/>
                </a:schemeClr>
              </a:solidFill>
            </a:rPr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>
              <a:solidFill>
                <a:schemeClr val="accent6">
                  <a:lumMod val="50000"/>
                </a:schemeClr>
              </a:solidFill>
            </a:rPr>
            <a:t>(211 kWh / Modul)</a:t>
          </a:r>
          <a:endParaRPr lang="de-DE" sz="14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964549" y="3568740"/>
        <a:ext cx="2474918" cy="4457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15312-EF8A-4D42-A6A3-D68DAFA984E7}">
      <dsp:nvSpPr>
        <dsp:cNvPr id="0" name=""/>
        <dsp:cNvSpPr/>
      </dsp:nvSpPr>
      <dsp:spPr>
        <a:xfrm>
          <a:off x="931115" y="3566"/>
          <a:ext cx="2541786" cy="473507"/>
        </a:xfrm>
        <a:prstGeom prst="roundRect">
          <a:avLst>
            <a:gd name="adj" fmla="val 10000"/>
          </a:avLst>
        </a:prstGeom>
        <a:solidFill>
          <a:schemeClr val="tx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b="1" kern="1200" dirty="0" err="1" smtClean="0"/>
            <a:t>Metalurgical</a:t>
          </a:r>
          <a:r>
            <a:rPr lang="de-DE" sz="1300" b="1" kern="1200" dirty="0" smtClean="0"/>
            <a:t> grade </a:t>
          </a:r>
          <a:r>
            <a:rPr lang="de-DE" sz="1300" b="1" kern="1200" dirty="0" err="1" smtClean="0"/>
            <a:t>silicon</a:t>
          </a:r>
          <a:r>
            <a:rPr lang="de-DE" sz="1300" b="1" kern="1200" dirty="0" smtClean="0"/>
            <a:t>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b="1" kern="1200" dirty="0" smtClean="0"/>
            <a:t>(20 kWh / Modul)</a:t>
          </a:r>
          <a:endParaRPr lang="de-DE" sz="1300" b="1" kern="1200" dirty="0"/>
        </a:p>
      </dsp:txBody>
      <dsp:txXfrm>
        <a:off x="944984" y="17435"/>
        <a:ext cx="2514048" cy="445769"/>
      </dsp:txXfrm>
    </dsp:sp>
    <dsp:sp modelId="{A06E5E7C-A3EE-40E6-84E5-1430398E696B}">
      <dsp:nvSpPr>
        <dsp:cNvPr id="0" name=""/>
        <dsp:cNvSpPr/>
      </dsp:nvSpPr>
      <dsp:spPr>
        <a:xfrm rot="5400000">
          <a:off x="2113225" y="488911"/>
          <a:ext cx="177565" cy="2130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00" b="1" kern="1200"/>
        </a:p>
      </dsp:txBody>
      <dsp:txXfrm rot="-5400000">
        <a:off x="2138085" y="506668"/>
        <a:ext cx="127846" cy="124296"/>
      </dsp:txXfrm>
    </dsp:sp>
    <dsp:sp modelId="{779108F4-95A6-40DF-B98B-C5ABB95C90A1}">
      <dsp:nvSpPr>
        <dsp:cNvPr id="0" name=""/>
        <dsp:cNvSpPr/>
      </dsp:nvSpPr>
      <dsp:spPr>
        <a:xfrm>
          <a:off x="950680" y="713827"/>
          <a:ext cx="2502656" cy="473507"/>
        </a:xfrm>
        <a:prstGeom prst="roundRect">
          <a:avLst>
            <a:gd name="adj" fmla="val 10000"/>
          </a:avLst>
        </a:prstGeom>
        <a:solidFill>
          <a:schemeClr val="tx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/>
            <a:t>Solar grade </a:t>
          </a:r>
          <a:r>
            <a:rPr lang="de-DE" sz="1400" b="1" kern="1200" dirty="0" err="1" smtClean="0"/>
            <a:t>silicon</a:t>
          </a:r>
          <a:r>
            <a:rPr lang="de-DE" sz="1400" b="1" kern="1200" dirty="0" smtClean="0"/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/>
            <a:t>(92 kWh / Modul)</a:t>
          </a:r>
          <a:endParaRPr lang="de-DE" sz="1400" b="1" kern="1200" dirty="0"/>
        </a:p>
      </dsp:txBody>
      <dsp:txXfrm>
        <a:off x="964549" y="727696"/>
        <a:ext cx="2474918" cy="445769"/>
      </dsp:txXfrm>
    </dsp:sp>
    <dsp:sp modelId="{9F849970-62B7-431B-8F2D-366063408B07}">
      <dsp:nvSpPr>
        <dsp:cNvPr id="0" name=""/>
        <dsp:cNvSpPr/>
      </dsp:nvSpPr>
      <dsp:spPr>
        <a:xfrm rot="5400000">
          <a:off x="2113225" y="1199172"/>
          <a:ext cx="177565" cy="2130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00" b="1" kern="1200"/>
        </a:p>
      </dsp:txBody>
      <dsp:txXfrm rot="-5400000">
        <a:off x="2138085" y="1216929"/>
        <a:ext cx="127846" cy="124296"/>
      </dsp:txXfrm>
    </dsp:sp>
    <dsp:sp modelId="{1AFC1FAE-800E-4B36-A748-F16DDA9EFE57}">
      <dsp:nvSpPr>
        <dsp:cNvPr id="0" name=""/>
        <dsp:cNvSpPr/>
      </dsp:nvSpPr>
      <dsp:spPr>
        <a:xfrm>
          <a:off x="950680" y="1424088"/>
          <a:ext cx="2502656" cy="473507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err="1" smtClean="0"/>
            <a:t>Czrochalski</a:t>
          </a:r>
          <a:r>
            <a:rPr lang="de-DE" sz="1400" b="1" kern="1200" dirty="0" smtClean="0"/>
            <a:t> Ingot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/>
            <a:t> (67 kWh / Modul)</a:t>
          </a:r>
          <a:endParaRPr lang="de-DE" sz="1400" b="1" kern="1200" dirty="0"/>
        </a:p>
      </dsp:txBody>
      <dsp:txXfrm>
        <a:off x="964549" y="1437957"/>
        <a:ext cx="2474918" cy="445769"/>
      </dsp:txXfrm>
    </dsp:sp>
    <dsp:sp modelId="{C5B0A0B9-3587-488C-AAB7-21ECE6C60C11}">
      <dsp:nvSpPr>
        <dsp:cNvPr id="0" name=""/>
        <dsp:cNvSpPr/>
      </dsp:nvSpPr>
      <dsp:spPr>
        <a:xfrm rot="5400000">
          <a:off x="2113225" y="1909433"/>
          <a:ext cx="177565" cy="2130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00" b="1" kern="1200"/>
        </a:p>
      </dsp:txBody>
      <dsp:txXfrm rot="-5400000">
        <a:off x="2138085" y="1927190"/>
        <a:ext cx="127846" cy="124296"/>
      </dsp:txXfrm>
    </dsp:sp>
    <dsp:sp modelId="{B553935A-B057-444D-9C0B-6ABA4E2CEF6B}">
      <dsp:nvSpPr>
        <dsp:cNvPr id="0" name=""/>
        <dsp:cNvSpPr/>
      </dsp:nvSpPr>
      <dsp:spPr>
        <a:xfrm>
          <a:off x="950680" y="2134349"/>
          <a:ext cx="2502656" cy="473507"/>
        </a:xfrm>
        <a:prstGeom prst="roundRect">
          <a:avLst>
            <a:gd name="adj" fmla="val 10000"/>
          </a:avLst>
        </a:prstGeom>
        <a:solidFill>
          <a:schemeClr val="tx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err="1" smtClean="0">
              <a:solidFill>
                <a:schemeClr val="accent6">
                  <a:lumMod val="50000"/>
                </a:schemeClr>
              </a:solidFill>
            </a:rPr>
            <a:t>Wafering</a:t>
          </a:r>
          <a:endParaRPr lang="de-DE" sz="1400" b="1" kern="1200" dirty="0" smtClean="0">
            <a:solidFill>
              <a:schemeClr val="accent6">
                <a:lumMod val="50000"/>
              </a:schemeClr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>
              <a:solidFill>
                <a:schemeClr val="accent6">
                  <a:lumMod val="50000"/>
                </a:schemeClr>
              </a:solidFill>
            </a:rPr>
            <a:t> (31 kWh / Modul)</a:t>
          </a:r>
          <a:endParaRPr lang="de-DE" sz="14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964549" y="2148218"/>
        <a:ext cx="2474918" cy="445769"/>
      </dsp:txXfrm>
    </dsp:sp>
    <dsp:sp modelId="{1458E934-AF67-45D0-976C-65B07E18E21E}">
      <dsp:nvSpPr>
        <dsp:cNvPr id="0" name=""/>
        <dsp:cNvSpPr/>
      </dsp:nvSpPr>
      <dsp:spPr>
        <a:xfrm rot="5400000">
          <a:off x="2113225" y="2619694"/>
          <a:ext cx="177565" cy="2130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00" b="1" kern="1200"/>
        </a:p>
      </dsp:txBody>
      <dsp:txXfrm rot="-5400000">
        <a:off x="2138085" y="2637451"/>
        <a:ext cx="127846" cy="124296"/>
      </dsp:txXfrm>
    </dsp:sp>
    <dsp:sp modelId="{86520093-7B52-4883-B0C7-1DEF94D40C0B}">
      <dsp:nvSpPr>
        <dsp:cNvPr id="0" name=""/>
        <dsp:cNvSpPr/>
      </dsp:nvSpPr>
      <dsp:spPr>
        <a:xfrm>
          <a:off x="950680" y="2844610"/>
          <a:ext cx="2502656" cy="473507"/>
        </a:xfrm>
        <a:prstGeom prst="roundRect">
          <a:avLst>
            <a:gd name="adj" fmla="val 10000"/>
          </a:avLst>
        </a:prstGeom>
        <a:solidFill>
          <a:schemeClr val="tx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>
              <a:solidFill>
                <a:schemeClr val="accent6">
                  <a:lumMod val="50000"/>
                </a:schemeClr>
              </a:solidFill>
            </a:rPr>
            <a:t>Cell </a:t>
          </a:r>
          <a:r>
            <a:rPr lang="de-DE" sz="1400" b="1" kern="1200" dirty="0" err="1" smtClean="0">
              <a:solidFill>
                <a:schemeClr val="accent6">
                  <a:lumMod val="50000"/>
                </a:schemeClr>
              </a:solidFill>
            </a:rPr>
            <a:t>production</a:t>
          </a:r>
          <a:r>
            <a:rPr lang="de-DE" sz="1400" b="1" kern="1200" dirty="0" smtClean="0">
              <a:solidFill>
                <a:schemeClr val="accent6">
                  <a:lumMod val="50000"/>
                </a:schemeClr>
              </a:solidFill>
            </a:rPr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>
              <a:solidFill>
                <a:schemeClr val="accent6">
                  <a:lumMod val="50000"/>
                </a:schemeClr>
              </a:solidFill>
            </a:rPr>
            <a:t>(77 kWh / Modul)</a:t>
          </a:r>
          <a:endParaRPr lang="de-DE" sz="14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964549" y="2858479"/>
        <a:ext cx="2474918" cy="445769"/>
      </dsp:txXfrm>
    </dsp:sp>
    <dsp:sp modelId="{702314B4-D160-46F2-BFCC-057A7E92416A}">
      <dsp:nvSpPr>
        <dsp:cNvPr id="0" name=""/>
        <dsp:cNvSpPr/>
      </dsp:nvSpPr>
      <dsp:spPr>
        <a:xfrm rot="5400000">
          <a:off x="2113225" y="3329955"/>
          <a:ext cx="177565" cy="2130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00" b="1" kern="1200"/>
        </a:p>
      </dsp:txBody>
      <dsp:txXfrm rot="-5400000">
        <a:off x="2138085" y="3347712"/>
        <a:ext cx="127846" cy="124296"/>
      </dsp:txXfrm>
    </dsp:sp>
    <dsp:sp modelId="{A9B583EA-B5DE-4098-887A-359C4DCF2A71}">
      <dsp:nvSpPr>
        <dsp:cNvPr id="0" name=""/>
        <dsp:cNvSpPr/>
      </dsp:nvSpPr>
      <dsp:spPr>
        <a:xfrm>
          <a:off x="950680" y="3554871"/>
          <a:ext cx="2502656" cy="473507"/>
        </a:xfrm>
        <a:prstGeom prst="roundRect">
          <a:avLst>
            <a:gd name="adj" fmla="val 10000"/>
          </a:avLst>
        </a:prstGeom>
        <a:solidFill>
          <a:schemeClr val="tx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>
              <a:solidFill>
                <a:schemeClr val="accent6">
                  <a:lumMod val="50000"/>
                </a:schemeClr>
              </a:solidFill>
            </a:rPr>
            <a:t>Panel </a:t>
          </a:r>
          <a:r>
            <a:rPr lang="de-DE" sz="1400" b="1" kern="1200" dirty="0" err="1" smtClean="0">
              <a:solidFill>
                <a:schemeClr val="accent6">
                  <a:lumMod val="50000"/>
                </a:schemeClr>
              </a:solidFill>
            </a:rPr>
            <a:t>Production</a:t>
          </a:r>
          <a:r>
            <a:rPr lang="de-DE" sz="1400" b="1" kern="1200" dirty="0" smtClean="0">
              <a:solidFill>
                <a:schemeClr val="accent6">
                  <a:lumMod val="50000"/>
                </a:schemeClr>
              </a:solidFill>
            </a:rPr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 smtClean="0">
              <a:solidFill>
                <a:schemeClr val="accent6">
                  <a:lumMod val="50000"/>
                </a:schemeClr>
              </a:solidFill>
            </a:rPr>
            <a:t>(211 kWh / Modul)</a:t>
          </a:r>
          <a:endParaRPr lang="de-DE" sz="14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964549" y="3568740"/>
        <a:ext cx="2474918" cy="445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F0DD424-ED35-4C4E-AFD9-F58EDBAB3659}" type="datetimeFigureOut">
              <a:rPr lang="de-DE" smtClean="0"/>
              <a:t>24.09.2023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DCCF5853-EF1D-498E-99D4-E4373019AD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2975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Tx/>
              <a:buChar char="-"/>
            </a:pPr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inviting</a:t>
            </a:r>
            <a:r>
              <a:rPr lang="de-DE" dirty="0" smtClean="0"/>
              <a:t> </a:t>
            </a:r>
            <a:r>
              <a:rPr lang="de-DE" dirty="0" err="1" smtClean="0"/>
              <a:t>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event</a:t>
            </a:r>
            <a:endParaRPr lang="de-DE" baseline="0" dirty="0" smtClean="0"/>
          </a:p>
          <a:p>
            <a:pPr marL="185766" indent="-185766">
              <a:buFontTx/>
              <a:buChar char="-"/>
            </a:pPr>
            <a:r>
              <a:rPr lang="de-DE" baseline="0" dirty="0" err="1" smtClean="0"/>
              <a:t>My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name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Marius Peters, </a:t>
            </a:r>
            <a:r>
              <a:rPr lang="de-DE" baseline="0" dirty="0" err="1" smtClean="0"/>
              <a:t>I‘m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Helmholtz Institute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Renewable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Energies</a:t>
            </a:r>
            <a:r>
              <a:rPr lang="de-DE" baseline="0" dirty="0" smtClean="0"/>
              <a:t> Erlangen </a:t>
            </a:r>
            <a:r>
              <a:rPr lang="de-DE" baseline="0" dirty="0" err="1" smtClean="0"/>
              <a:t>Nuremberg</a:t>
            </a:r>
            <a:endParaRPr lang="de-DE" baseline="0" dirty="0" smtClean="0"/>
          </a:p>
          <a:p>
            <a:pPr marL="185766" indent="-185766">
              <a:buFontTx/>
              <a:buChar char="-"/>
            </a:pPr>
            <a:r>
              <a:rPr lang="de-DE" baseline="0" dirty="0" err="1" smtClean="0"/>
              <a:t>And</a:t>
            </a:r>
            <a:r>
              <a:rPr lang="de-DE" baseline="0" dirty="0" smtClean="0"/>
              <a:t> Sue </a:t>
            </a:r>
            <a:r>
              <a:rPr lang="de-DE" baseline="0" dirty="0" err="1" smtClean="0"/>
              <a:t>asked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something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carbon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accounting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PV.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F5853-EF1D-498E-99D4-E4373019AD7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5177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problematic</a:t>
            </a:r>
            <a:r>
              <a:rPr lang="de-DE" dirty="0" smtClean="0"/>
              <a:t> </a:t>
            </a:r>
            <a:r>
              <a:rPr lang="de-DE" dirty="0" err="1" smtClean="0"/>
              <a:t>thing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Ein,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probably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aware</a:t>
            </a:r>
            <a:r>
              <a:rPr lang="de-DE" dirty="0" smtClean="0"/>
              <a:t>,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you‘re</a:t>
            </a:r>
            <a:r>
              <a:rPr lang="de-DE" dirty="0" smtClean="0"/>
              <a:t> not </a:t>
            </a:r>
            <a:r>
              <a:rPr lang="de-DE" dirty="0" err="1" smtClean="0"/>
              <a:t>done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just </a:t>
            </a:r>
            <a:r>
              <a:rPr lang="de-DE" baseline="0" dirty="0" err="1" smtClean="0"/>
              <a:t>module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fabrication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problem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boundaries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22878-424F-45F2-93FB-8FAB999545A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1431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Bevor ich über die Zukunft der Photovoltaik spreche wollte ich ein paar Worte über deren Entwicklung verlieren.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>Die Photovoltaik zeichnet sich dadurch</a:t>
            </a:r>
            <a:r>
              <a:rPr lang="de-DE" baseline="0" dirty="0" smtClean="0"/>
              <a:t> aus, dass es die sich am rasantesten entwickelnde Energietechnologie in der Geschichte der Menschheit ist.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Keine andere Energietechnologie ist je so schnell besser und günstiger geworden wie die Photovoltaik.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In der Graphik hier links sieht man, wie sich die Stromentstehungskosten verschiedener Energietechnologien zwischen 2009 und 2021 entwickelt haben.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Die blaue Linie repräsentiert PV Anlagen. 2009 waren diese noch die teuerste Form Strom zu erzeugen, 2021 war es die preisgünstigste.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Die einzige andere Technologie, die ähnlich niedrige Stromentstehungskosten hat ist Windenergie, welche ebenfalls eine beachtliche Kostenreduktion zu verzeichnen hat.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Interessant ist auch, dass Kernkraft die einzige Technologie ist, die konsistent teurer wird.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Der rapide Übergang von teuerster zu </a:t>
            </a:r>
            <a:r>
              <a:rPr lang="de-DE" baseline="0" dirty="0" err="1" smtClean="0"/>
              <a:t>billligster</a:t>
            </a:r>
            <a:r>
              <a:rPr lang="de-DE" baseline="0" dirty="0" smtClean="0"/>
              <a:t> Art der Stromerzeugung, wie in die PV erfahren hat, ist vollkommen einzigartig.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Es ist sogar so, dass PV, wie in einem Artikel in Science am 09.Oktober 2022 betitelt, heute die günstigste Form der Stromerzeugung ist, die der Mensch jemals zu Verfügung hatte.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aseline="0" dirty="0" smtClean="0"/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22878-424F-45F2-93FB-8FAB999545A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174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22878-424F-45F2-93FB-8FAB999545A7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8776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F5853-EF1D-498E-99D4-E4373019AD76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680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F5853-EF1D-498E-99D4-E4373019AD76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645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summary:</a:t>
            </a:r>
          </a:p>
          <a:p>
            <a:r>
              <a:rPr lang="en-US" dirty="0" smtClean="0"/>
              <a:t>-</a:t>
            </a:r>
            <a:r>
              <a:rPr lang="en-US" baseline="0" dirty="0" smtClean="0"/>
              <a:t> We developed a method to determine the </a:t>
            </a:r>
            <a:r>
              <a:rPr lang="en-US" baseline="0" dirty="0" err="1" smtClean="0"/>
              <a:t>enery</a:t>
            </a:r>
            <a:r>
              <a:rPr lang="en-US" baseline="0" dirty="0" smtClean="0"/>
              <a:t> yield of a solar cell </a:t>
            </a:r>
            <a:r>
              <a:rPr lang="en-US" baseline="0" dirty="0" err="1" smtClean="0"/>
              <a:t>fo</a:t>
            </a:r>
            <a:r>
              <a:rPr lang="en-U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62D52-0D48-B244-8B57-FE889AD968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789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Schwierigkeit hier: Die Werte ändern sich sehr schnell! Innerhalb von 5 Jahre hat sich der Wert für </a:t>
            </a:r>
            <a:r>
              <a:rPr lang="de-DE" dirty="0" err="1" smtClean="0"/>
              <a:t>monokristllines</a:t>
            </a:r>
            <a:r>
              <a:rPr lang="de-DE" baseline="0" dirty="0" smtClean="0"/>
              <a:t> Silizium etwa halbiert.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22878-424F-45F2-93FB-8FAB999545A7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9903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22878-424F-45F2-93FB-8FAB999545A7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726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22878-424F-45F2-93FB-8FAB999545A7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37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Recent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Fraunhofer ISE </a:t>
            </a:r>
            <a:r>
              <a:rPr lang="de-DE" baseline="0" dirty="0" err="1" smtClean="0"/>
              <a:t>indicate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slightly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lower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numbers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400kWh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360W </a:t>
            </a:r>
            <a:r>
              <a:rPr lang="de-DE" baseline="0" dirty="0" err="1" smtClean="0"/>
              <a:t>module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F5853-EF1D-498E-99D4-E4373019AD76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3814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Before</a:t>
            </a:r>
            <a:r>
              <a:rPr lang="de-DE" dirty="0" smtClean="0"/>
              <a:t> I </a:t>
            </a:r>
            <a:r>
              <a:rPr lang="de-DE" dirty="0" err="1" smtClean="0"/>
              <a:t>start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, I </a:t>
            </a:r>
            <a:r>
              <a:rPr lang="de-DE" baseline="0" dirty="0" err="1" smtClean="0"/>
              <a:t>wanted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briefly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something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Erlangen, </a:t>
            </a:r>
            <a:r>
              <a:rPr lang="de-DE" baseline="0" dirty="0" err="1" smtClean="0"/>
              <a:t>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I‘m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.</a:t>
            </a:r>
          </a:p>
          <a:p>
            <a:r>
              <a:rPr lang="de-DE" baseline="0" dirty="0" err="1" smtClean="0"/>
              <a:t>Contrary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picture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believe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we‘re</a:t>
            </a:r>
            <a:r>
              <a:rPr lang="de-DE" baseline="0" dirty="0" smtClean="0"/>
              <a:t> not in Bavaria but in </a:t>
            </a:r>
            <a:r>
              <a:rPr lang="de-DE" baseline="0" dirty="0" err="1" smtClean="0"/>
              <a:t>Franconia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It‘s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weird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people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North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State </a:t>
            </a:r>
            <a:r>
              <a:rPr lang="de-DE" baseline="0" dirty="0" err="1" smtClean="0"/>
              <a:t>cultivate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own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identity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I‘m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sure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whether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something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relate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endParaRPr lang="de-DE" baseline="0" dirty="0" smtClean="0"/>
          </a:p>
          <a:p>
            <a:r>
              <a:rPr lang="de-DE" baseline="0" dirty="0" smtClean="0"/>
              <a:t>Erlangen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beautiful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place</a:t>
            </a:r>
            <a:r>
              <a:rPr lang="de-DE" baseline="0" dirty="0" smtClean="0"/>
              <a:t>, I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recommend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visit</a:t>
            </a:r>
            <a:r>
              <a:rPr lang="de-DE" baseline="0" dirty="0" smtClean="0"/>
              <a:t> it.</a:t>
            </a:r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typical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Frankonia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btw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exactly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picture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if</a:t>
            </a:r>
            <a:r>
              <a:rPr lang="de-DE" baseline="0" dirty="0" smtClean="0"/>
              <a:t> I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typical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Germany – Sauerkraut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suassages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They‘re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absolutely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delicious</a:t>
            </a:r>
            <a:r>
              <a:rPr lang="de-DE" baseline="0" dirty="0" smtClean="0"/>
              <a:t>!</a:t>
            </a:r>
          </a:p>
          <a:p>
            <a:r>
              <a:rPr lang="de-DE" baseline="0" dirty="0" err="1" smtClean="0"/>
              <a:t>We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celbrity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anyone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recognize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him</a:t>
            </a:r>
            <a:r>
              <a:rPr lang="de-DE" baseline="0" dirty="0" smtClean="0"/>
              <a:t>? This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Georg Simeon Ohm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inventor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resistor</a:t>
            </a:r>
            <a:r>
              <a:rPr lang="de-DE" baseline="0" dirty="0" smtClean="0"/>
              <a:t>, so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proud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tradition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obstacles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current</a:t>
            </a:r>
            <a:r>
              <a:rPr lang="de-DE" baseline="0" dirty="0" smtClean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F5853-EF1D-498E-99D4-E4373019AD7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046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But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reason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I‘m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. Susan </a:t>
            </a:r>
            <a:r>
              <a:rPr lang="de-DE" baseline="0" dirty="0" err="1" smtClean="0"/>
              <a:t>asked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think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carbon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metrics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PV.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That</a:t>
            </a:r>
            <a:r>
              <a:rPr lang="de-DE" baseline="0" dirty="0" smtClean="0"/>
              <a:t> was a </a:t>
            </a:r>
            <a:r>
              <a:rPr lang="de-DE" baseline="0" dirty="0" err="1" smtClean="0"/>
              <a:t>tricky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assignment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I </a:t>
            </a:r>
            <a:r>
              <a:rPr lang="de-DE" baseline="0" dirty="0" err="1" smtClean="0"/>
              <a:t>thought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hard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after a </a:t>
            </a:r>
            <a:r>
              <a:rPr lang="de-DE" baseline="0" dirty="0" err="1" smtClean="0"/>
              <a:t>lot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research</a:t>
            </a:r>
            <a:r>
              <a:rPr lang="de-DE" baseline="0" dirty="0" smtClean="0"/>
              <a:t>, I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finally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conclude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conference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PV </a:t>
            </a:r>
            <a:r>
              <a:rPr lang="de-DE" baseline="0" dirty="0" err="1" smtClean="0"/>
              <a:t>systems</a:t>
            </a:r>
            <a:r>
              <a:rPr lang="de-DE" baseline="0" dirty="0" smtClean="0"/>
              <a:t> do not </a:t>
            </a:r>
            <a:r>
              <a:rPr lang="de-DE" baseline="0" dirty="0" err="1" smtClean="0"/>
              <a:t>emit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carbon</a:t>
            </a:r>
            <a:r>
              <a:rPr lang="de-DE" baseline="0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err="1" smtClean="0"/>
              <a:t>I‘m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glab</a:t>
            </a:r>
            <a:r>
              <a:rPr lang="de-DE" baseline="0" dirty="0" smtClean="0"/>
              <a:t> I </a:t>
            </a:r>
            <a:r>
              <a:rPr lang="de-DE" baseline="0" dirty="0" err="1" smtClean="0"/>
              <a:t>could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out.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F5853-EF1D-498E-99D4-E4373019AD7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940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So </a:t>
            </a:r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having</a:t>
            </a:r>
            <a:r>
              <a:rPr lang="de-DE" dirty="0" smtClean="0"/>
              <a:t> </a:t>
            </a:r>
            <a:r>
              <a:rPr lang="de-DE" dirty="0" err="1" smtClean="0"/>
              <a:t>me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. I </a:t>
            </a:r>
            <a:r>
              <a:rPr lang="de-DE" dirty="0" err="1" smtClean="0"/>
              <a:t>hope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enjoyed</a:t>
            </a:r>
            <a:r>
              <a:rPr lang="de-DE" dirty="0" smtClean="0"/>
              <a:t> </a:t>
            </a:r>
            <a:r>
              <a:rPr lang="de-DE" dirty="0" err="1" smtClean="0"/>
              <a:t>my</a:t>
            </a:r>
            <a:r>
              <a:rPr lang="de-DE" dirty="0" smtClean="0"/>
              <a:t> </a:t>
            </a:r>
            <a:r>
              <a:rPr lang="de-DE" dirty="0" err="1" smtClean="0"/>
              <a:t>presen</a:t>
            </a:r>
            <a:r>
              <a:rPr lang="de-DE" dirty="0" smtClean="0"/>
              <a:t>…</a:t>
            </a:r>
          </a:p>
          <a:p>
            <a:endParaRPr lang="de-DE" dirty="0" smtClean="0"/>
          </a:p>
          <a:p>
            <a:r>
              <a:rPr lang="de-DE" dirty="0" err="1" smtClean="0"/>
              <a:t>Somehow</a:t>
            </a:r>
            <a:r>
              <a:rPr lang="de-DE" baseline="0" dirty="0" smtClean="0"/>
              <a:t> I </a:t>
            </a:r>
            <a:r>
              <a:rPr lang="de-DE" baseline="0" dirty="0" err="1" smtClean="0"/>
              <a:t>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nasty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feeling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wanted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</a:t>
            </a:r>
            <a:r>
              <a:rPr lang="de-DE" baseline="0" dirty="0" smtClean="0"/>
              <a:t>. </a:t>
            </a:r>
          </a:p>
          <a:p>
            <a:endParaRPr lang="de-DE" baseline="0" dirty="0" smtClean="0"/>
          </a:p>
          <a:p>
            <a:r>
              <a:rPr lang="de-DE" baseline="0" dirty="0" smtClean="0"/>
              <a:t>Oh </a:t>
            </a:r>
            <a:r>
              <a:rPr lang="de-DE" baseline="0" dirty="0" err="1" smtClean="0"/>
              <a:t>dear</a:t>
            </a:r>
            <a:r>
              <a:rPr lang="de-DE" baseline="0" dirty="0" smtClean="0"/>
              <a:t>. </a:t>
            </a:r>
          </a:p>
          <a:p>
            <a:endParaRPr lang="de-DE" baseline="0" dirty="0" smtClean="0"/>
          </a:p>
          <a:p>
            <a:r>
              <a:rPr lang="de-DE" baseline="0" dirty="0" smtClean="0"/>
              <a:t>I </a:t>
            </a:r>
            <a:r>
              <a:rPr lang="de-DE" baseline="0" dirty="0" err="1" smtClean="0"/>
              <a:t>aslo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left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my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talk</a:t>
            </a:r>
            <a:r>
              <a:rPr lang="de-DE" baseline="0" dirty="0" smtClean="0"/>
              <a:t>, so, </a:t>
            </a:r>
            <a:r>
              <a:rPr lang="de-DE" baseline="0" dirty="0" err="1" smtClean="0"/>
              <a:t>maybe</a:t>
            </a:r>
            <a:r>
              <a:rPr lang="de-DE" baseline="0" dirty="0" smtClean="0"/>
              <a:t> I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backup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slides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F5853-EF1D-498E-99D4-E4373019AD7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9591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OK, </a:t>
            </a:r>
            <a:r>
              <a:rPr lang="de-DE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Does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anyone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recognize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gentleman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slide</a:t>
            </a:r>
            <a:r>
              <a:rPr lang="de-DE" baseline="0" dirty="0" smtClean="0"/>
              <a:t>?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Lunkwill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Fook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play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special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role</a:t>
            </a:r>
            <a:r>
              <a:rPr lang="de-DE" baseline="0" dirty="0" smtClean="0"/>
              <a:t> in Douglas Adams Hitchhikers Guide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Galaxy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picture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, I </a:t>
            </a:r>
            <a:r>
              <a:rPr lang="de-DE" baseline="0" dirty="0" err="1" smtClean="0"/>
              <a:t>believe</a:t>
            </a:r>
            <a:r>
              <a:rPr lang="de-DE" baseline="0" dirty="0" smtClean="0"/>
              <a:t> 1978 BBC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, I </a:t>
            </a:r>
            <a:r>
              <a:rPr lang="de-DE" baseline="0" dirty="0" err="1" smtClean="0"/>
              <a:t>don‘t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spoil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unfamilir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book</a:t>
            </a:r>
            <a:r>
              <a:rPr lang="de-DE" baseline="0" dirty="0" smtClean="0"/>
              <a:t>, but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I will </a:t>
            </a:r>
            <a:r>
              <a:rPr lang="de-DE" baseline="0" dirty="0" err="1" smtClean="0"/>
              <a:t>say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scene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appear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discover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purpose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discover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question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And</a:t>
            </a:r>
            <a:r>
              <a:rPr lang="de-DE" baseline="0" dirty="0" smtClean="0"/>
              <a:t> I </a:t>
            </a:r>
            <a:r>
              <a:rPr lang="de-DE" baseline="0" dirty="0" err="1" smtClean="0"/>
              <a:t>really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thought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we‘re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figure</a:t>
            </a:r>
            <a:r>
              <a:rPr lang="de-DE" baseline="0" dirty="0" smtClean="0"/>
              <a:t> out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questions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, so </a:t>
            </a:r>
            <a:r>
              <a:rPr lang="de-DE" baseline="0" dirty="0" err="1" smtClean="0"/>
              <a:t>let‘s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.</a:t>
            </a:r>
            <a:endParaRPr lang="de-DE" dirty="0" smtClean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CF5853-EF1D-498E-99D4-E4373019AD7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36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question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could</a:t>
            </a:r>
            <a:r>
              <a:rPr lang="de-DE" dirty="0" smtClean="0"/>
              <a:t> </a:t>
            </a:r>
            <a:r>
              <a:rPr lang="de-DE" dirty="0" err="1" smtClean="0"/>
              <a:t>ask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PV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whether</a:t>
            </a:r>
            <a:r>
              <a:rPr lang="de-DE" baseline="0" dirty="0" smtClean="0"/>
              <a:t> a PV </a:t>
            </a:r>
            <a:r>
              <a:rPr lang="de-DE" baseline="0" dirty="0" err="1" smtClean="0"/>
              <a:t>panel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actually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generates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energy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ist </a:t>
            </a:r>
            <a:r>
              <a:rPr lang="de-DE" baseline="0" dirty="0" err="1" smtClean="0"/>
              <a:t>fabrication</a:t>
            </a:r>
            <a:r>
              <a:rPr lang="de-DE" baseline="0" dirty="0" smtClean="0"/>
              <a:t>. This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question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quite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often</a:t>
            </a:r>
            <a:r>
              <a:rPr lang="de-DE" baseline="0" dirty="0" smtClean="0"/>
              <a:t>…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22878-424F-45F2-93FB-8FAB999545A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319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… and it leads to two related</a:t>
            </a:r>
            <a:r>
              <a:rPr lang="en-US" b="0" baseline="0" dirty="0" smtClean="0"/>
              <a:t> metrics. The first is called Energy Return of Investment (EROI) and the second is called Energy Payback time.</a:t>
            </a:r>
          </a:p>
          <a:p>
            <a:endParaRPr lang="en-US" b="0" baseline="0" dirty="0" smtClean="0"/>
          </a:p>
          <a:p>
            <a:r>
              <a:rPr lang="de-DE" b="0" dirty="0" err="1" smtClean="0"/>
              <a:t>Both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metrics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related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the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energy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needed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to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make</a:t>
            </a:r>
            <a:r>
              <a:rPr lang="de-DE" b="0" baseline="0" dirty="0" smtClean="0"/>
              <a:t> a solar </a:t>
            </a:r>
            <a:r>
              <a:rPr lang="de-DE" b="0" baseline="0" dirty="0" err="1" smtClean="0"/>
              <a:t>panel</a:t>
            </a:r>
            <a:r>
              <a:rPr lang="de-DE" b="0" baseline="0" dirty="0" smtClean="0"/>
              <a:t> Ein </a:t>
            </a:r>
            <a:r>
              <a:rPr lang="de-DE" b="0" baseline="0" dirty="0" err="1" smtClean="0"/>
              <a:t>and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the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enrgy</a:t>
            </a:r>
            <a:r>
              <a:rPr lang="de-DE" b="0" baseline="0" dirty="0" smtClean="0"/>
              <a:t> a solar </a:t>
            </a:r>
            <a:r>
              <a:rPr lang="de-DE" b="0" baseline="0" dirty="0" err="1" smtClean="0"/>
              <a:t>panel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produces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Eout</a:t>
            </a:r>
            <a:r>
              <a:rPr lang="de-DE" b="0" baseline="0" dirty="0" smtClean="0"/>
              <a:t>, but </a:t>
            </a:r>
            <a:r>
              <a:rPr lang="de-DE" b="0" baseline="0" dirty="0" err="1" smtClean="0"/>
              <a:t>they</a:t>
            </a:r>
            <a:r>
              <a:rPr lang="de-DE" b="0" baseline="0" dirty="0" smtClean="0"/>
              <a:t> do </a:t>
            </a:r>
            <a:r>
              <a:rPr lang="de-DE" b="0" baseline="0" dirty="0" err="1" smtClean="0"/>
              <a:t>it</a:t>
            </a:r>
            <a:r>
              <a:rPr lang="de-DE" b="0" baseline="0" dirty="0" smtClean="0"/>
              <a:t> in </a:t>
            </a:r>
            <a:r>
              <a:rPr lang="de-DE" b="0" baseline="0" dirty="0" err="1" smtClean="0"/>
              <a:t>slightly</a:t>
            </a:r>
            <a:r>
              <a:rPr lang="de-DE" b="0" baseline="0" dirty="0" smtClean="0"/>
              <a:t> different </a:t>
            </a:r>
            <a:r>
              <a:rPr lang="de-DE" b="0" baseline="0" dirty="0" err="1" smtClean="0"/>
              <a:t>ways</a:t>
            </a:r>
            <a:r>
              <a:rPr lang="de-DE" b="0" baseline="0" dirty="0" smtClean="0"/>
              <a:t>. EROI </a:t>
            </a:r>
            <a:r>
              <a:rPr lang="de-DE" b="0" baseline="0" dirty="0" err="1" smtClean="0"/>
              <a:t>is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simply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the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ratio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of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the</a:t>
            </a:r>
            <a:r>
              <a:rPr lang="de-DE" b="0" baseline="0" dirty="0" smtClean="0"/>
              <a:t> total </a:t>
            </a:r>
            <a:r>
              <a:rPr lang="de-DE" b="0" baseline="0" dirty="0" err="1" smtClean="0"/>
              <a:t>amount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of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energy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produced</a:t>
            </a:r>
            <a:r>
              <a:rPr lang="de-DE" b="0" baseline="0" dirty="0" smtClean="0"/>
              <a:t> in ist </a:t>
            </a:r>
            <a:r>
              <a:rPr lang="de-DE" b="0" baseline="0" dirty="0" err="1" smtClean="0"/>
              <a:t>life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over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the</a:t>
            </a:r>
            <a:r>
              <a:rPr lang="de-DE" b="0" baseline="0" dirty="0" smtClean="0"/>
              <a:t> total </a:t>
            </a:r>
            <a:r>
              <a:rPr lang="de-DE" b="0" baseline="0" dirty="0" err="1" smtClean="0"/>
              <a:t>energy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needed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for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the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system</a:t>
            </a:r>
            <a:r>
              <a:rPr lang="de-DE" b="0" baseline="0" dirty="0" smtClean="0"/>
              <a:t>. </a:t>
            </a:r>
            <a:r>
              <a:rPr lang="de-DE" b="0" baseline="0" dirty="0" err="1" smtClean="0"/>
              <a:t>Obviously</a:t>
            </a:r>
            <a:r>
              <a:rPr lang="de-DE" b="0" baseline="0" dirty="0" smtClean="0"/>
              <a:t>, </a:t>
            </a:r>
            <a:r>
              <a:rPr lang="de-DE" b="0" baseline="0" dirty="0" err="1" smtClean="0"/>
              <a:t>you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want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this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metric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to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be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greater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than</a:t>
            </a:r>
            <a:r>
              <a:rPr lang="de-DE" b="0" baseline="0" dirty="0" smtClean="0"/>
              <a:t> 1.</a:t>
            </a:r>
          </a:p>
          <a:p>
            <a:endParaRPr lang="de-DE" b="0" baseline="0" dirty="0" smtClean="0"/>
          </a:p>
          <a:p>
            <a:r>
              <a:rPr lang="de-DE" b="0" baseline="0" dirty="0" smtClean="0"/>
              <a:t>Payback time </a:t>
            </a:r>
            <a:r>
              <a:rPr lang="de-DE" b="0" baseline="0" dirty="0" err="1" smtClean="0"/>
              <a:t>is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the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period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it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takes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until</a:t>
            </a:r>
            <a:r>
              <a:rPr lang="de-DE" b="0" baseline="0" dirty="0" smtClean="0"/>
              <a:t> EROI=1 </a:t>
            </a:r>
            <a:r>
              <a:rPr lang="de-DE" b="0" baseline="0" dirty="0" err="1" smtClean="0"/>
              <a:t>is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reached</a:t>
            </a:r>
            <a:r>
              <a:rPr lang="de-DE" b="0" baseline="0" dirty="0" smtClean="0"/>
              <a:t>. </a:t>
            </a:r>
            <a:r>
              <a:rPr lang="de-DE" b="0" baseline="0" dirty="0" err="1" smtClean="0"/>
              <a:t>We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want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this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one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to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be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as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short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as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possible</a:t>
            </a:r>
            <a:r>
              <a:rPr lang="de-DE" b="0" baseline="0" dirty="0" smtClean="0"/>
              <a:t>. </a:t>
            </a:r>
          </a:p>
          <a:p>
            <a:endParaRPr lang="de-DE" b="0" baseline="0" dirty="0" smtClean="0"/>
          </a:p>
          <a:p>
            <a:r>
              <a:rPr lang="de-DE" b="0" baseline="0" dirty="0" smtClean="0"/>
              <a:t>So </a:t>
            </a:r>
            <a:r>
              <a:rPr lang="de-DE" b="0" baseline="0" dirty="0" err="1" smtClean="0"/>
              <a:t>how</a:t>
            </a:r>
            <a:r>
              <a:rPr lang="de-DE" b="0" baseline="0" dirty="0" smtClean="0"/>
              <a:t> do solar </a:t>
            </a:r>
            <a:r>
              <a:rPr lang="de-DE" b="0" baseline="0" dirty="0" err="1" smtClean="0"/>
              <a:t>panels</a:t>
            </a:r>
            <a:r>
              <a:rPr lang="de-DE" b="0" baseline="0" dirty="0" smtClean="0"/>
              <a:t> do on </a:t>
            </a:r>
            <a:r>
              <a:rPr lang="de-DE" b="0" baseline="0" dirty="0" err="1" smtClean="0"/>
              <a:t>this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metric</a:t>
            </a:r>
            <a:r>
              <a:rPr lang="de-DE" b="0" baseline="0" dirty="0" smtClean="0"/>
              <a:t>?</a:t>
            </a:r>
            <a:endParaRPr lang="en-US" b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22878-424F-45F2-93FB-8FAB999545A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917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Let‘s</a:t>
            </a:r>
            <a:r>
              <a:rPr lang="de-DE" dirty="0" smtClean="0"/>
              <a:t>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easier</a:t>
            </a:r>
            <a:r>
              <a:rPr lang="de-DE" dirty="0" smtClean="0"/>
              <a:t> </a:t>
            </a:r>
            <a:r>
              <a:rPr lang="de-DE" dirty="0" err="1" smtClean="0"/>
              <a:t>part</a:t>
            </a:r>
            <a:r>
              <a:rPr lang="de-DE" dirty="0" smtClean="0"/>
              <a:t> –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a solar </a:t>
            </a:r>
            <a:r>
              <a:rPr lang="de-DE" dirty="0" err="1" smtClean="0"/>
              <a:t>panel</a:t>
            </a:r>
            <a:r>
              <a:rPr lang="de-DE" dirty="0" smtClean="0"/>
              <a:t> </a:t>
            </a:r>
            <a:r>
              <a:rPr lang="de-DE" dirty="0" err="1" smtClean="0"/>
              <a:t>produces</a:t>
            </a:r>
            <a:r>
              <a:rPr lang="de-DE" dirty="0" smtClean="0"/>
              <a:t>.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generate</a:t>
            </a:r>
            <a:r>
              <a:rPr lang="de-DE" dirty="0" smtClean="0"/>
              <a:t> </a:t>
            </a:r>
            <a:r>
              <a:rPr lang="de-DE" dirty="0" err="1" smtClean="0"/>
              <a:t>depends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power </a:t>
            </a:r>
            <a:r>
              <a:rPr lang="de-DE" dirty="0" err="1" smtClean="0"/>
              <a:t>rating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module</a:t>
            </a:r>
            <a:r>
              <a:rPr lang="de-DE" dirty="0" smtClean="0"/>
              <a:t>, on </a:t>
            </a:r>
            <a:r>
              <a:rPr lang="de-DE" dirty="0" err="1" smtClean="0"/>
              <a:t>where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on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quickly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panel</a:t>
            </a:r>
            <a:r>
              <a:rPr lang="de-DE" dirty="0" smtClean="0"/>
              <a:t> </a:t>
            </a:r>
            <a:r>
              <a:rPr lang="de-DE" dirty="0" err="1" smtClean="0"/>
              <a:t>degrades</a:t>
            </a:r>
            <a:r>
              <a:rPr lang="de-DE" dirty="0" smtClean="0"/>
              <a:t>.</a:t>
            </a:r>
          </a:p>
          <a:p>
            <a:endParaRPr lang="de-DE" dirty="0" smtClean="0"/>
          </a:p>
          <a:p>
            <a:r>
              <a:rPr lang="de-DE" dirty="0" smtClean="0"/>
              <a:t>I </a:t>
            </a:r>
            <a:r>
              <a:rPr lang="de-DE" dirty="0" err="1" smtClean="0"/>
              <a:t>apologize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I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numbers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Germany </a:t>
            </a:r>
            <a:r>
              <a:rPr lang="de-DE" dirty="0" err="1" smtClean="0"/>
              <a:t>here</a:t>
            </a:r>
            <a:r>
              <a:rPr lang="de-DE" dirty="0" smtClean="0"/>
              <a:t>, but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easily</a:t>
            </a:r>
            <a:r>
              <a:rPr lang="de-DE" dirty="0" smtClean="0"/>
              <a:t> </a:t>
            </a:r>
            <a:r>
              <a:rPr lang="de-DE" dirty="0" err="1" smtClean="0"/>
              <a:t>figure</a:t>
            </a:r>
            <a:r>
              <a:rPr lang="de-DE" baseline="0" dirty="0" smtClean="0"/>
              <a:t> out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numbers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</a:t>
            </a:r>
            <a:r>
              <a:rPr lang="de-DE" baseline="0" dirty="0" smtClean="0"/>
              <a:t> Edinburgh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just </a:t>
            </a:r>
            <a:r>
              <a:rPr lang="de-DE" baseline="0" dirty="0" err="1" smtClean="0"/>
              <a:t>scaling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r>
              <a:rPr lang="de-DE" baseline="0" dirty="0" smtClean="0"/>
              <a:t>In Freiburg, a 340W </a:t>
            </a:r>
            <a:r>
              <a:rPr lang="de-DE" baseline="0" dirty="0" err="1" smtClean="0"/>
              <a:t>panel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degradation</a:t>
            </a:r>
            <a:r>
              <a:rPr lang="de-DE" baseline="0" dirty="0" smtClean="0"/>
              <a:t> rate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0.9% </a:t>
            </a:r>
            <a:r>
              <a:rPr lang="de-DE" baseline="0" dirty="0" err="1" smtClean="0"/>
              <a:t>anually</a:t>
            </a:r>
            <a:r>
              <a:rPr lang="de-DE" baseline="0" dirty="0" smtClean="0"/>
              <a:t> –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typical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values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 solar </a:t>
            </a:r>
            <a:r>
              <a:rPr lang="de-DE" baseline="0" dirty="0" err="1" smtClean="0"/>
              <a:t>panel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today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produces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10MWh. </a:t>
            </a:r>
            <a:r>
              <a:rPr lang="de-DE" baseline="0" dirty="0" err="1" smtClean="0"/>
              <a:t>Please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keep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number</a:t>
            </a:r>
            <a:r>
              <a:rPr lang="de-DE" baseline="0" dirty="0" smtClean="0"/>
              <a:t> in mind.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22878-424F-45F2-93FB-8FAB999545A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666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Ein </a:t>
            </a:r>
            <a:r>
              <a:rPr lang="de-DE" dirty="0" err="1" smtClean="0"/>
              <a:t>is</a:t>
            </a:r>
            <a:r>
              <a:rPr lang="de-DE" dirty="0" smtClean="0"/>
              <a:t> a </a:t>
            </a:r>
            <a:r>
              <a:rPr lang="de-DE" dirty="0" err="1" smtClean="0"/>
              <a:t>bit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complicated</a:t>
            </a:r>
            <a:r>
              <a:rPr lang="de-DE" dirty="0" smtClean="0"/>
              <a:t>, </a:t>
            </a:r>
            <a:r>
              <a:rPr lang="de-DE" dirty="0" err="1" smtClean="0"/>
              <a:t>let‘s</a:t>
            </a:r>
            <a:r>
              <a:rPr lang="de-DE" dirty="0" smtClean="0"/>
              <a:t>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amount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produce</a:t>
            </a:r>
            <a:r>
              <a:rPr lang="de-DE" dirty="0" smtClean="0"/>
              <a:t> a </a:t>
            </a:r>
            <a:r>
              <a:rPr lang="de-DE" dirty="0" err="1" smtClean="0"/>
              <a:t>panel</a:t>
            </a:r>
            <a:r>
              <a:rPr lang="de-DE" dirty="0" smtClean="0"/>
              <a:t>. I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say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surprisingly</a:t>
            </a:r>
            <a:r>
              <a:rPr lang="de-DE" dirty="0" smtClean="0"/>
              <a:t> </a:t>
            </a:r>
            <a:r>
              <a:rPr lang="de-DE" dirty="0" err="1" smtClean="0"/>
              <a:t>little</a:t>
            </a:r>
            <a:r>
              <a:rPr lang="de-DE" dirty="0" smtClean="0"/>
              <a:t> </a:t>
            </a:r>
            <a:r>
              <a:rPr lang="de-DE" dirty="0" err="1" smtClean="0"/>
              <a:t>literature</a:t>
            </a:r>
            <a:r>
              <a:rPr lang="de-DE" dirty="0" smtClean="0"/>
              <a:t> on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metric</a:t>
            </a:r>
            <a:r>
              <a:rPr lang="de-DE" dirty="0" smtClean="0"/>
              <a:t>, but a </a:t>
            </a:r>
            <a:r>
              <a:rPr lang="de-DE" dirty="0" err="1" smtClean="0"/>
              <a:t>few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r>
              <a:rPr lang="de-DE" dirty="0" smtClean="0"/>
              <a:t> </a:t>
            </a:r>
            <a:r>
              <a:rPr lang="de-DE" dirty="0" err="1" smtClean="0"/>
              <a:t>exist</a:t>
            </a:r>
            <a:r>
              <a:rPr lang="de-DE" dirty="0" smtClean="0"/>
              <a:t>,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Lecissi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baseline="0" dirty="0" smtClean="0"/>
              <a:t> Institute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Life Cycle Analysis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US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Fraunhofer ISE in Freiburg.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According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those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studies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takes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500kWh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make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single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module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notewothy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been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lot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innovation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well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particularly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high </a:t>
            </a:r>
            <a:r>
              <a:rPr lang="de-DE" baseline="0" dirty="0" err="1" smtClean="0"/>
              <a:t>quality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silicon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between</a:t>
            </a:r>
            <a:r>
              <a:rPr lang="de-DE" baseline="0" dirty="0" smtClean="0"/>
              <a:t> 2015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2020,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amount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energy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required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make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silicon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panel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gone</a:t>
            </a:r>
            <a:r>
              <a:rPr lang="de-DE" baseline="0" dirty="0" smtClean="0"/>
              <a:t> down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50%.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The </a:t>
            </a:r>
            <a:r>
              <a:rPr lang="de-DE" dirty="0" err="1" smtClean="0"/>
              <a:t>amount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energy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needed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make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module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halved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5 </a:t>
            </a:r>
            <a:r>
              <a:rPr lang="de-DE" baseline="0" dirty="0" err="1" smtClean="0"/>
              <a:t>years</a:t>
            </a:r>
            <a:r>
              <a:rPr lang="de-DE" baseline="0" dirty="0" smtClean="0"/>
              <a:t>!</a:t>
            </a:r>
          </a:p>
          <a:p>
            <a:r>
              <a:rPr lang="de-DE" baseline="0" dirty="0" smtClean="0"/>
              <a:t>A </a:t>
            </a:r>
            <a:r>
              <a:rPr lang="de-DE" baseline="0" dirty="0" err="1" smtClean="0"/>
              <a:t>recent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study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Fraunhofer ISE </a:t>
            </a:r>
            <a:r>
              <a:rPr lang="de-DE" baseline="0" dirty="0" err="1" smtClean="0"/>
              <a:t>suggests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numbers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lower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already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around</a:t>
            </a:r>
            <a:r>
              <a:rPr lang="de-DE" baseline="0" dirty="0" smtClean="0"/>
              <a:t> 400kWh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 365W </a:t>
            </a:r>
            <a:r>
              <a:rPr lang="de-DE" baseline="0" dirty="0" err="1" smtClean="0"/>
              <a:t>module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22878-424F-45F2-93FB-8FAB999545A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80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" y="0"/>
            <a:ext cx="12188388" cy="68580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F2602-EFAE-478A-8AA4-A247651FD09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78058" y="2185296"/>
            <a:ext cx="11267089" cy="1243704"/>
          </a:xfrm>
        </p:spPr>
        <p:txBody>
          <a:bodyPr anchor="ctr"/>
          <a:lstStyle>
            <a:lvl1pPr algn="ctr">
              <a:spcBef>
                <a:spcPts val="0"/>
              </a:spcBef>
              <a:spcAft>
                <a:spcPts val="450"/>
              </a:spcAft>
              <a:defRPr sz="3400" baseline="0"/>
            </a:lvl1pPr>
          </a:lstStyle>
          <a:p>
            <a:pPr lvl="0"/>
            <a:r>
              <a:rPr lang="de-DE" dirty="0" smtClean="0"/>
              <a:t>Title (Arial </a:t>
            </a:r>
            <a:r>
              <a:rPr lang="de-DE" dirty="0" err="1" smtClean="0"/>
              <a:t>Bold</a:t>
            </a:r>
            <a:r>
              <a:rPr lang="de-DE" dirty="0" smtClean="0"/>
              <a:t>, 34 Pt) </a:t>
            </a:r>
          </a:p>
          <a:p>
            <a:pPr lvl="0"/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lines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endParaRPr lang="de-DE" dirty="0" smtClean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8054" y="3442482"/>
            <a:ext cx="11267089" cy="987972"/>
          </a:xfrm>
        </p:spPr>
        <p:txBody>
          <a:bodyPr/>
          <a:lstStyle>
            <a:lvl1pPr algn="ctr">
              <a:defRPr sz="2000" baseline="0"/>
            </a:lvl1pPr>
          </a:lstStyle>
          <a:p>
            <a:pPr lvl="0"/>
            <a:r>
              <a:rPr lang="de-DE" dirty="0" err="1" smtClean="0"/>
              <a:t>Subtitle</a:t>
            </a:r>
            <a:r>
              <a:rPr lang="de-DE" dirty="0" smtClean="0"/>
              <a:t> (Arial </a:t>
            </a:r>
            <a:r>
              <a:rPr lang="de-DE" dirty="0" err="1" smtClean="0"/>
              <a:t>Bold</a:t>
            </a:r>
            <a:r>
              <a:rPr lang="de-DE" dirty="0" smtClean="0"/>
              <a:t>, 20 Pt)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8054" y="5297785"/>
            <a:ext cx="11267089" cy="444622"/>
          </a:xfrm>
        </p:spPr>
        <p:txBody>
          <a:bodyPr/>
          <a:lstStyle>
            <a:lvl1pPr algn="ctr">
              <a:spcBef>
                <a:spcPts val="0"/>
              </a:spcBef>
              <a:spcAft>
                <a:spcPts val="0"/>
              </a:spcAft>
              <a:defRPr sz="1050" b="0" baseline="0"/>
            </a:lvl1pPr>
          </a:lstStyle>
          <a:p>
            <a:pPr lvl="0"/>
            <a:r>
              <a:rPr lang="de-DE" dirty="0" smtClean="0"/>
              <a:t>Date ||| Name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speaker</a:t>
            </a:r>
            <a:r>
              <a:rPr lang="de-DE" dirty="0" smtClean="0"/>
              <a:t> ||| Research Unit </a:t>
            </a:r>
          </a:p>
        </p:txBody>
      </p:sp>
      <p:sp>
        <p:nvSpPr>
          <p:cNvPr id="2" name="Gleichschenkliges Dreieck 1"/>
          <p:cNvSpPr/>
          <p:nvPr/>
        </p:nvSpPr>
        <p:spPr>
          <a:xfrm>
            <a:off x="11767453" y="5580290"/>
            <a:ext cx="424547" cy="455840"/>
          </a:xfrm>
          <a:custGeom>
            <a:avLst/>
            <a:gdLst>
              <a:gd name="connsiteX0" fmla="*/ 0 w 424547"/>
              <a:gd name="connsiteY0" fmla="*/ 462644 h 462644"/>
              <a:gd name="connsiteX1" fmla="*/ 417644 w 424547"/>
              <a:gd name="connsiteY1" fmla="*/ 0 h 462644"/>
              <a:gd name="connsiteX2" fmla="*/ 424547 w 424547"/>
              <a:gd name="connsiteY2" fmla="*/ 462644 h 462644"/>
              <a:gd name="connsiteX3" fmla="*/ 0 w 424547"/>
              <a:gd name="connsiteY3" fmla="*/ 462644 h 462644"/>
              <a:gd name="connsiteX0" fmla="*/ 0 w 424547"/>
              <a:gd name="connsiteY0" fmla="*/ 455840 h 455840"/>
              <a:gd name="connsiteX1" fmla="*/ 423086 w 424547"/>
              <a:gd name="connsiteY1" fmla="*/ 0 h 455840"/>
              <a:gd name="connsiteX2" fmla="*/ 424547 w 424547"/>
              <a:gd name="connsiteY2" fmla="*/ 455840 h 455840"/>
              <a:gd name="connsiteX3" fmla="*/ 0 w 424547"/>
              <a:gd name="connsiteY3" fmla="*/ 455840 h 45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547" h="455840">
                <a:moveTo>
                  <a:pt x="0" y="455840"/>
                </a:moveTo>
                <a:lnTo>
                  <a:pt x="423086" y="0"/>
                </a:lnTo>
                <a:lnTo>
                  <a:pt x="424547" y="455840"/>
                </a:lnTo>
                <a:lnTo>
                  <a:pt x="0" y="4558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22339273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1215800" y="6356507"/>
            <a:ext cx="822600" cy="365125"/>
          </a:xfrm>
          <a:prstGeom prst="rect">
            <a:avLst/>
          </a:prstGeom>
        </p:spPr>
        <p:txBody>
          <a:bodyPr/>
          <a:lstStyle/>
          <a:p>
            <a:fld id="{B339B512-B61E-4298-9253-88EB064AA882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-651933" y="901700"/>
            <a:ext cx="511969" cy="431800"/>
          </a:xfrm>
          <a:solidFill>
            <a:srgbClr val="023D6B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lt1"/>
                </a:solidFill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-651933" y="1446147"/>
            <a:ext cx="511969" cy="431800"/>
          </a:xfrm>
          <a:solidFill>
            <a:srgbClr val="ADBDE3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tx1"/>
                </a:solidFill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651933" y="1990594"/>
            <a:ext cx="511969" cy="431800"/>
          </a:xfrm>
          <a:solidFill>
            <a:srgbClr val="EBEBEB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rgbClr val="625A4C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  <a:spcBef>
                <a:spcPct val="20000"/>
              </a:spcBef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651933" y="2535041"/>
            <a:ext cx="511969" cy="431800"/>
          </a:xfrm>
          <a:solidFill>
            <a:srgbClr val="ABBD25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  <a:spcBef>
                <a:spcPct val="20000"/>
              </a:spcBef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-651933" y="3079488"/>
            <a:ext cx="511969" cy="431800"/>
          </a:xfrm>
          <a:solidFill>
            <a:srgbClr val="C5D730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/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-651933" y="3623935"/>
            <a:ext cx="511969" cy="431800"/>
          </a:xfrm>
          <a:solidFill>
            <a:srgbClr val="D5E36F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-651933" y="4168382"/>
            <a:ext cx="511969" cy="431800"/>
          </a:xfrm>
          <a:solidFill>
            <a:srgbClr val="FAEB5A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dirty="0">
                <a:solidFill>
                  <a:schemeClr val="tx1"/>
                </a:solidFill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-651933" y="4712829"/>
            <a:ext cx="511969" cy="431800"/>
          </a:xfrm>
          <a:solidFill>
            <a:srgbClr val="EB5F73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-651933" y="5257276"/>
            <a:ext cx="511969" cy="431800"/>
          </a:xfrm>
          <a:solidFill>
            <a:srgbClr val="AF82B9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-651933" y="5801727"/>
            <a:ext cx="511969" cy="431800"/>
          </a:xfrm>
          <a:solidFill>
            <a:srgbClr val="FAB45A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9918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slide 1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1215800" y="6356507"/>
            <a:ext cx="822600" cy="365125"/>
          </a:xfrm>
          <a:prstGeom prst="rect">
            <a:avLst/>
          </a:prstGeom>
        </p:spPr>
        <p:txBody>
          <a:bodyPr/>
          <a:lstStyle/>
          <a:p>
            <a:fld id="{36ACB3EE-303F-4222-877D-A23085683FFB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175802" y="6277674"/>
            <a:ext cx="10937137" cy="522780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Both"/>
              <a:tabLst/>
              <a:defRPr sz="750" b="0" baseline="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175802" y="1061655"/>
            <a:ext cx="11862601" cy="5126682"/>
          </a:xfrm>
        </p:spPr>
        <p:txBody>
          <a:bodyPr/>
          <a:lstStyle>
            <a:lvl2pPr marL="257175" indent="-257175"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-651933" y="901700"/>
            <a:ext cx="511969" cy="431800"/>
          </a:xfrm>
          <a:solidFill>
            <a:srgbClr val="023D6B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lt1"/>
                </a:solidFill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-651933" y="1446147"/>
            <a:ext cx="511969" cy="431800"/>
          </a:xfrm>
          <a:solidFill>
            <a:srgbClr val="ADBDE3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tx1"/>
                </a:solidFill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651933" y="1990594"/>
            <a:ext cx="511969" cy="431800"/>
          </a:xfrm>
          <a:solidFill>
            <a:srgbClr val="EBEBEB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rgbClr val="625A4C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  <a:spcBef>
                <a:spcPct val="20000"/>
              </a:spcBef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651933" y="2535041"/>
            <a:ext cx="511969" cy="431800"/>
          </a:xfrm>
          <a:solidFill>
            <a:srgbClr val="ABBD25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  <a:spcBef>
                <a:spcPct val="20000"/>
              </a:spcBef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-651933" y="3079488"/>
            <a:ext cx="511969" cy="431800"/>
          </a:xfrm>
          <a:solidFill>
            <a:srgbClr val="C5D730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/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-651933" y="3623935"/>
            <a:ext cx="511969" cy="431800"/>
          </a:xfrm>
          <a:solidFill>
            <a:srgbClr val="D5E36F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-651933" y="4168382"/>
            <a:ext cx="511969" cy="431800"/>
          </a:xfrm>
          <a:solidFill>
            <a:srgbClr val="FAEB5A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dirty="0">
                <a:solidFill>
                  <a:schemeClr val="tx1"/>
                </a:solidFill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-651933" y="4712829"/>
            <a:ext cx="511969" cy="431800"/>
          </a:xfrm>
          <a:solidFill>
            <a:srgbClr val="EB5F73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-651933" y="5257276"/>
            <a:ext cx="511969" cy="431800"/>
          </a:xfrm>
          <a:solidFill>
            <a:srgbClr val="AF82B9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-651933" y="5801727"/>
            <a:ext cx="511969" cy="431800"/>
          </a:xfrm>
          <a:solidFill>
            <a:srgbClr val="FAB45A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768244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slide 2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1215800" y="6356507"/>
            <a:ext cx="822600" cy="365125"/>
          </a:xfrm>
          <a:prstGeom prst="rect">
            <a:avLst/>
          </a:prstGeom>
        </p:spPr>
        <p:txBody>
          <a:bodyPr/>
          <a:lstStyle/>
          <a:p>
            <a:fld id="{36ACB3EE-303F-4222-877D-A23085683FFB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175802" y="6277674"/>
            <a:ext cx="10937137" cy="522780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Both"/>
              <a:tabLst/>
              <a:defRPr sz="750" b="0" baseline="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/>
          </p:nvPr>
        </p:nvSpPr>
        <p:spPr>
          <a:xfrm>
            <a:off x="175799" y="1057896"/>
            <a:ext cx="5760000" cy="5126682"/>
          </a:xfrm>
        </p:spPr>
        <p:txBody>
          <a:bodyPr/>
          <a:lstStyle>
            <a:lvl2pPr marL="257175" indent="-257175"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5"/>
          </p:nvPr>
        </p:nvSpPr>
        <p:spPr>
          <a:xfrm>
            <a:off x="6150511" y="1058178"/>
            <a:ext cx="5760000" cy="5126400"/>
          </a:xfrm>
        </p:spPr>
        <p:txBody>
          <a:bodyPr/>
          <a:lstStyle>
            <a:lvl2pPr marL="257175" indent="-257175"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-651933" y="901700"/>
            <a:ext cx="511969" cy="431800"/>
          </a:xfrm>
          <a:solidFill>
            <a:srgbClr val="023D6B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lt1"/>
                </a:solidFill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651933" y="1446147"/>
            <a:ext cx="511969" cy="431800"/>
          </a:xfrm>
          <a:solidFill>
            <a:srgbClr val="ADBDE3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tx1"/>
                </a:solidFill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651933" y="1990594"/>
            <a:ext cx="511969" cy="431800"/>
          </a:xfrm>
          <a:solidFill>
            <a:srgbClr val="EBEBEB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rgbClr val="625A4C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  <a:spcBef>
                <a:spcPct val="20000"/>
              </a:spcBef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-651933" y="2535041"/>
            <a:ext cx="511969" cy="431800"/>
          </a:xfrm>
          <a:solidFill>
            <a:srgbClr val="ABBD25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  <a:spcBef>
                <a:spcPct val="20000"/>
              </a:spcBef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-651933" y="3079488"/>
            <a:ext cx="511969" cy="431800"/>
          </a:xfrm>
          <a:solidFill>
            <a:srgbClr val="C5D730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/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-651933" y="3623935"/>
            <a:ext cx="511969" cy="431800"/>
          </a:xfrm>
          <a:solidFill>
            <a:srgbClr val="D5E36F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-651933" y="4168382"/>
            <a:ext cx="511969" cy="431800"/>
          </a:xfrm>
          <a:solidFill>
            <a:srgbClr val="FAEB5A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dirty="0">
                <a:solidFill>
                  <a:schemeClr val="tx1"/>
                </a:solidFill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-651933" y="4712829"/>
            <a:ext cx="511969" cy="431800"/>
          </a:xfrm>
          <a:solidFill>
            <a:srgbClr val="EB5F73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-651933" y="5257276"/>
            <a:ext cx="511969" cy="431800"/>
          </a:xfrm>
          <a:solidFill>
            <a:srgbClr val="AF82B9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-651933" y="5801727"/>
            <a:ext cx="511969" cy="431800"/>
          </a:xfrm>
          <a:solidFill>
            <a:srgbClr val="FAB45A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838881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1215800" y="6356507"/>
            <a:ext cx="822600" cy="365125"/>
          </a:xfrm>
          <a:prstGeom prst="rect">
            <a:avLst/>
          </a:prstGeom>
        </p:spPr>
        <p:txBody>
          <a:bodyPr/>
          <a:lstStyle/>
          <a:p>
            <a:fld id="{36ACB3EE-303F-4222-877D-A23085683FFB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4" name="Inhaltsplatzhalter 13"/>
          <p:cNvSpPr>
            <a:spLocks noGrp="1"/>
          </p:cNvSpPr>
          <p:nvPr>
            <p:ph sz="quarter" idx="14" hasCustomPrompt="1"/>
          </p:nvPr>
        </p:nvSpPr>
        <p:spPr>
          <a:xfrm>
            <a:off x="175802" y="1061655"/>
            <a:ext cx="11862601" cy="5659974"/>
          </a:xfrm>
        </p:spPr>
        <p:txBody>
          <a:bodyPr/>
          <a:lstStyle>
            <a:lvl1pPr marL="342900" indent="-342900">
              <a:spcBef>
                <a:spcPts val="900"/>
              </a:spcBef>
              <a:spcAft>
                <a:spcPts val="900"/>
              </a:spcAft>
              <a:buFont typeface="Wingdings" panose="05000000000000000000" pitchFamily="2" charset="2"/>
              <a:buChar char="§"/>
              <a:defRPr sz="1800" b="0"/>
            </a:lvl1pPr>
            <a:lvl2pPr>
              <a:spcAft>
                <a:spcPts val="900"/>
              </a:spcAft>
              <a:defRPr sz="1800" baseline="0"/>
            </a:lvl2pPr>
          </a:lstStyle>
          <a:p>
            <a:pPr lvl="0"/>
            <a:r>
              <a:rPr lang="de-DE" dirty="0" smtClean="0"/>
              <a:t>Zweite Ebene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175801" y="263914"/>
            <a:ext cx="9565099" cy="771162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 smtClean="0"/>
              <a:t>Outline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026786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11215800" y="6356507"/>
            <a:ext cx="822600" cy="365125"/>
          </a:xfrm>
          <a:prstGeom prst="rect">
            <a:avLst/>
          </a:prstGeom>
        </p:spPr>
        <p:txBody>
          <a:bodyPr/>
          <a:lstStyle/>
          <a:p>
            <a:fld id="{36ACB3EE-303F-4222-877D-A23085683FFB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-651933" y="901700"/>
            <a:ext cx="511969" cy="431800"/>
          </a:xfrm>
          <a:solidFill>
            <a:srgbClr val="023D6B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lt1"/>
                </a:solidFill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-651933" y="1446147"/>
            <a:ext cx="511969" cy="431800"/>
          </a:xfrm>
          <a:solidFill>
            <a:srgbClr val="ADBDE3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tx1"/>
                </a:solidFill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651933" y="1990594"/>
            <a:ext cx="511969" cy="431800"/>
          </a:xfrm>
          <a:solidFill>
            <a:srgbClr val="EBEBEB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rgbClr val="625A4C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  <a:spcBef>
                <a:spcPct val="20000"/>
              </a:spcBef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651933" y="2535041"/>
            <a:ext cx="511969" cy="431800"/>
          </a:xfrm>
          <a:solidFill>
            <a:srgbClr val="ABBD25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  <a:spcBef>
                <a:spcPct val="20000"/>
              </a:spcBef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-651933" y="3079488"/>
            <a:ext cx="511969" cy="431800"/>
          </a:xfrm>
          <a:solidFill>
            <a:srgbClr val="C5D730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/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-651933" y="3623935"/>
            <a:ext cx="511969" cy="431800"/>
          </a:xfrm>
          <a:solidFill>
            <a:srgbClr val="D5E36F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-651933" y="4168382"/>
            <a:ext cx="511969" cy="431800"/>
          </a:xfrm>
          <a:solidFill>
            <a:srgbClr val="FAEB5A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dirty="0">
                <a:solidFill>
                  <a:schemeClr val="tx1"/>
                </a:solidFill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-651933" y="4712829"/>
            <a:ext cx="511969" cy="431800"/>
          </a:xfrm>
          <a:solidFill>
            <a:srgbClr val="EB5F73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-651933" y="5257276"/>
            <a:ext cx="511969" cy="431800"/>
          </a:xfrm>
          <a:solidFill>
            <a:srgbClr val="AF82B9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-651933" y="5801727"/>
            <a:ext cx="511969" cy="431800"/>
          </a:xfrm>
          <a:solidFill>
            <a:srgbClr val="FAB45A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0" rIns="72000" bIns="0"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685800">
              <a:lnSpc>
                <a:spcPts val="105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793370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knowledg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-2"/>
            <a:ext cx="12188397" cy="6858004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F2602-EFAE-478A-8AA4-A247651FD09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246095" y="1598978"/>
            <a:ext cx="442768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b="1" dirty="0" err="1" smtClean="0">
                <a:solidFill>
                  <a:schemeClr val="tx1"/>
                </a:solidFill>
              </a:rPr>
              <a:t>Thank</a:t>
            </a:r>
            <a:r>
              <a:rPr lang="de-DE" sz="2700" b="1" baseline="0" dirty="0" smtClean="0">
                <a:solidFill>
                  <a:schemeClr val="tx1"/>
                </a:solidFill>
              </a:rPr>
              <a:t> </a:t>
            </a:r>
            <a:r>
              <a:rPr lang="de-DE" sz="2700" b="1" baseline="0" dirty="0" err="1" smtClean="0">
                <a:solidFill>
                  <a:schemeClr val="tx1"/>
                </a:solidFill>
              </a:rPr>
              <a:t>you</a:t>
            </a:r>
            <a:r>
              <a:rPr lang="de-DE" sz="2700" b="1" baseline="0" dirty="0" smtClean="0">
                <a:solidFill>
                  <a:schemeClr val="tx1"/>
                </a:solidFill>
              </a:rPr>
              <a:t> </a:t>
            </a:r>
            <a:r>
              <a:rPr lang="de-DE" sz="2700" b="1" baseline="0" dirty="0" err="1" smtClean="0">
                <a:solidFill>
                  <a:schemeClr val="tx1"/>
                </a:solidFill>
              </a:rPr>
              <a:t>for</a:t>
            </a:r>
            <a:r>
              <a:rPr lang="de-DE" sz="2700" b="1" baseline="0" dirty="0" smtClean="0">
                <a:solidFill>
                  <a:schemeClr val="tx1"/>
                </a:solidFill>
              </a:rPr>
              <a:t> </a:t>
            </a:r>
            <a:r>
              <a:rPr lang="de-DE" sz="2700" b="1" baseline="0" dirty="0" err="1" smtClean="0">
                <a:solidFill>
                  <a:schemeClr val="tx1"/>
                </a:solidFill>
              </a:rPr>
              <a:t>your</a:t>
            </a:r>
            <a:r>
              <a:rPr lang="de-DE" sz="2700" b="1" baseline="0" dirty="0" smtClean="0">
                <a:solidFill>
                  <a:schemeClr val="tx1"/>
                </a:solidFill>
              </a:rPr>
              <a:t> </a:t>
            </a:r>
            <a:r>
              <a:rPr lang="de-DE" sz="2700" b="1" baseline="0" dirty="0" err="1" smtClean="0">
                <a:solidFill>
                  <a:schemeClr val="tx1"/>
                </a:solidFill>
              </a:rPr>
              <a:t>attention</a:t>
            </a:r>
            <a:r>
              <a:rPr lang="de-DE" sz="2700" b="1" baseline="0" dirty="0" smtClean="0">
                <a:solidFill>
                  <a:schemeClr val="tx1"/>
                </a:solidFill>
              </a:rPr>
              <a:t>!</a:t>
            </a:r>
            <a:endParaRPr lang="de-DE" sz="2700" b="1" dirty="0">
              <a:solidFill>
                <a:schemeClr val="tx1"/>
              </a:solidFill>
            </a:endParaRP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2" hasCustomPrompt="1"/>
          </p:nvPr>
        </p:nvSpPr>
        <p:spPr>
          <a:xfrm>
            <a:off x="4189831" y="2985266"/>
            <a:ext cx="3812336" cy="19440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acknowledge</a:t>
            </a:r>
            <a:endParaRPr lang="de-DE" dirty="0" smtClean="0"/>
          </a:p>
        </p:txBody>
      </p:sp>
      <p:sp>
        <p:nvSpPr>
          <p:cNvPr id="12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8226064" y="2985266"/>
            <a:ext cx="3812336" cy="19440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acknowledge</a:t>
            </a:r>
            <a:endParaRPr lang="de-DE" dirty="0" smtClean="0"/>
          </a:p>
        </p:txBody>
      </p:sp>
      <p:sp>
        <p:nvSpPr>
          <p:cNvPr id="13" name="Inhaltsplatzhalter 10"/>
          <p:cNvSpPr>
            <a:spLocks noGrp="1"/>
          </p:cNvSpPr>
          <p:nvPr>
            <p:ph sz="quarter" idx="14" hasCustomPrompt="1"/>
          </p:nvPr>
        </p:nvSpPr>
        <p:spPr>
          <a:xfrm>
            <a:off x="153597" y="2985266"/>
            <a:ext cx="3812336" cy="19440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acknowledge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21212286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11948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 der Präsentation</a:t>
            </a:r>
            <a:endParaRPr lang="de-DE" dirty="0"/>
          </a:p>
        </p:txBody>
      </p:sp>
      <p:sp>
        <p:nvSpPr>
          <p:cNvPr id="4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539996"/>
            <a:ext cx="9772651" cy="76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 smtClean="0"/>
              <a:t>Subtitel</a:t>
            </a:r>
            <a:r>
              <a:rPr lang="de-DE" dirty="0" smtClean="0"/>
              <a:t> der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4119311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92667" y="914399"/>
            <a:ext cx="11042651" cy="527958"/>
          </a:xfrm>
          <a:prstGeom prst="rect">
            <a:avLst/>
          </a:prstGeom>
        </p:spPr>
        <p:txBody>
          <a:bodyPr vert="horz" lIns="0" tIns="0" rIns="0" bIns="0" numCol="1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1" baseline="0">
                <a:solidFill>
                  <a:srgbClr val="005B82"/>
                </a:solidFill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1100"/>
            </a:lvl2pPr>
            <a:lvl3pPr>
              <a:defRPr sz="1100"/>
            </a:lvl3pPr>
            <a:lvl4pPr marL="1371600" indent="0">
              <a:buNone/>
              <a:defRPr sz="1100"/>
            </a:lvl4pPr>
            <a:lvl5pPr>
              <a:defRPr sz="11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 smtClean="0"/>
              <a:t>Folientitel</a:t>
            </a:r>
          </a:p>
        </p:txBody>
      </p:sp>
      <p:sp>
        <p:nvSpPr>
          <p:cNvPr id="30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-869243" y="901700"/>
            <a:ext cx="682625" cy="431800"/>
          </a:xfrm>
          <a:solidFill>
            <a:srgbClr val="023D6B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>
            <a:lvl1pPr>
              <a:defRPr lang="de-DE" b="0" baseline="0" dirty="0">
                <a:solidFill>
                  <a:schemeClr val="lt1"/>
                </a:solidFill>
              </a:defRPr>
            </a:lvl1pPr>
          </a:lstStyle>
          <a:p>
            <a:pPr lvl="0" algn="ctr" defTabSz="914400">
              <a:lnSpc>
                <a:spcPts val="140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31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-869243" y="1446147"/>
            <a:ext cx="682625" cy="431800"/>
          </a:xfrm>
          <a:solidFill>
            <a:srgbClr val="ADBDE3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>
            <a:lvl1pPr>
              <a:defRPr lang="de-DE" b="0" baseline="0" dirty="0">
                <a:solidFill>
                  <a:schemeClr val="tx1"/>
                </a:solidFill>
              </a:defRPr>
            </a:lvl1pPr>
          </a:lstStyle>
          <a:p>
            <a:pPr lvl="0" algn="ctr" defTabSz="914400">
              <a:lnSpc>
                <a:spcPts val="140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-869243" y="1990594"/>
            <a:ext cx="682625" cy="431800"/>
          </a:xfrm>
          <a:solidFill>
            <a:srgbClr val="EBEBEB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>
            <a:lvl1pPr>
              <a:defRPr lang="de-DE" b="0" baseline="0" dirty="0">
                <a:solidFill>
                  <a:srgbClr val="625A4C"/>
                </a:solidFill>
                <a:cs typeface="Arial" panose="020B0604020202020204" pitchFamily="34" charset="0"/>
              </a:defRPr>
            </a:lvl1pPr>
          </a:lstStyle>
          <a:p>
            <a:pPr lvl="0" algn="ctr" defTabSz="914400">
              <a:lnSpc>
                <a:spcPts val="1400"/>
              </a:lnSpc>
              <a:spcBef>
                <a:spcPct val="20000"/>
              </a:spcBef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-869243" y="2535041"/>
            <a:ext cx="682625" cy="431800"/>
          </a:xfrm>
          <a:solidFill>
            <a:srgbClr val="ABBD25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914400">
              <a:lnSpc>
                <a:spcPts val="1400"/>
              </a:lnSpc>
              <a:spcBef>
                <a:spcPct val="20000"/>
              </a:spcBef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34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69243" y="3079488"/>
            <a:ext cx="682625" cy="431800"/>
          </a:xfrm>
          <a:solidFill>
            <a:srgbClr val="C5D730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>
            <a:lvl1pPr>
              <a:defRPr lang="de-DE" b="0" baseline="0" dirty="0"/>
            </a:lvl1pPr>
          </a:lstStyle>
          <a:p>
            <a:pPr lvl="0" algn="ctr" defTabSz="914400">
              <a:lnSpc>
                <a:spcPts val="140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35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869243" y="3623935"/>
            <a:ext cx="682625" cy="431800"/>
          </a:xfrm>
          <a:solidFill>
            <a:srgbClr val="D5E36F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>
            <a:lvl1pPr>
              <a:defRPr lang="de-DE" b="0" baseline="0" dirty="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 lvl="0" algn="ctr" defTabSz="914400">
              <a:lnSpc>
                <a:spcPts val="140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36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-869243" y="4168382"/>
            <a:ext cx="682625" cy="431800"/>
          </a:xfrm>
          <a:solidFill>
            <a:srgbClr val="FAEB5A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>
            <a:lvl1pPr>
              <a:defRPr lang="de-DE" b="0" dirty="0">
                <a:solidFill>
                  <a:schemeClr val="tx1"/>
                </a:solidFill>
              </a:defRPr>
            </a:lvl1pPr>
          </a:lstStyle>
          <a:p>
            <a:pPr lvl="0" algn="ctr" defTabSz="914400">
              <a:lnSpc>
                <a:spcPts val="140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37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-869243" y="4712829"/>
            <a:ext cx="682625" cy="431800"/>
          </a:xfrm>
          <a:solidFill>
            <a:srgbClr val="EB5F73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914400">
              <a:lnSpc>
                <a:spcPts val="140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38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-869243" y="5257276"/>
            <a:ext cx="682625" cy="431800"/>
          </a:xfrm>
          <a:solidFill>
            <a:srgbClr val="AF82B9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914400">
              <a:lnSpc>
                <a:spcPts val="140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  <p:sp>
        <p:nvSpPr>
          <p:cNvPr id="39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-869243" y="5801727"/>
            <a:ext cx="682625" cy="431800"/>
          </a:xfrm>
          <a:solidFill>
            <a:srgbClr val="FAB45A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ctr"/>
          <a:lstStyle>
            <a:lvl1pPr>
              <a:defRPr lang="de-DE" b="0" baseline="0" dirty="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 algn="ctr" defTabSz="914400">
              <a:lnSpc>
                <a:spcPts val="1400"/>
              </a:lnSpc>
            </a:pPr>
            <a:r>
              <a:rPr lang="de-DE" dirty="0" smtClean="0"/>
              <a:t>FZJ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156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203200" y="6146800"/>
            <a:ext cx="11684000" cy="1588"/>
          </a:xfrm>
          <a:prstGeom prst="line">
            <a:avLst/>
          </a:prstGeom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58917"/>
            <a:ext cx="10972800" cy="5157788"/>
          </a:xfrm>
        </p:spPr>
        <p:txBody>
          <a:bodyPr>
            <a:normAutofit/>
          </a:bodyPr>
          <a:lstStyle>
            <a:lvl1pPr>
              <a:spcBef>
                <a:spcPts val="576"/>
              </a:spcBef>
              <a:buFont typeface="Wingdings" charset="2"/>
              <a:buChar char="§"/>
              <a:defRPr sz="2400"/>
            </a:lvl1pPr>
            <a:lvl2pPr>
              <a:spcBef>
                <a:spcPts val="576"/>
              </a:spcBef>
              <a:buFont typeface="Wingdings" charset="2"/>
              <a:buChar char="§"/>
              <a:defRPr sz="2000"/>
            </a:lvl2pPr>
            <a:lvl3pPr>
              <a:spcBef>
                <a:spcPts val="576"/>
              </a:spcBef>
              <a:buFont typeface="Wingdings" charset="2"/>
              <a:buChar char="§"/>
              <a:defRPr sz="1800"/>
            </a:lvl3pPr>
            <a:lvl4pPr>
              <a:spcBef>
                <a:spcPts val="576"/>
              </a:spcBef>
              <a:buFont typeface="Wingdings" charset="2"/>
              <a:buChar char="§"/>
              <a:defRPr sz="1600"/>
            </a:lvl4pPr>
            <a:lvl5pPr>
              <a:spcBef>
                <a:spcPts val="576"/>
              </a:spcBef>
              <a:buFont typeface="Wingdings" charset="2"/>
              <a:buChar char="§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01600" y="241300"/>
            <a:ext cx="10972800" cy="508000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28" name="Picture 4" descr="Image result for mit pv la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2" y="6194495"/>
            <a:ext cx="2091764" cy="63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16676"/>
            <a:ext cx="285860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02A3443D-9076-48D2-9288-F5C9E81723D4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93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/>
        </p:nvSpPr>
        <p:spPr>
          <a:xfrm>
            <a:off x="-1296" y="-4990"/>
            <a:ext cx="12193283" cy="800655"/>
          </a:xfrm>
          <a:custGeom>
            <a:avLst/>
            <a:gdLst>
              <a:gd name="connsiteX0" fmla="*/ 12160800 w 12196800"/>
              <a:gd name="connsiteY0" fmla="*/ 0 h 950400"/>
              <a:gd name="connsiteX1" fmla="*/ 0 w 12196800"/>
              <a:gd name="connsiteY1" fmla="*/ 0 h 950400"/>
              <a:gd name="connsiteX2" fmla="*/ 7200 w 12196800"/>
              <a:gd name="connsiteY2" fmla="*/ 273600 h 950400"/>
              <a:gd name="connsiteX3" fmla="*/ 9770400 w 12196800"/>
              <a:gd name="connsiteY3" fmla="*/ 259200 h 950400"/>
              <a:gd name="connsiteX4" fmla="*/ 10576800 w 12196800"/>
              <a:gd name="connsiteY4" fmla="*/ 943200 h 950400"/>
              <a:gd name="connsiteX5" fmla="*/ 12196800 w 12196800"/>
              <a:gd name="connsiteY5" fmla="*/ 950400 h 950400"/>
              <a:gd name="connsiteX6" fmla="*/ 12160800 w 12196800"/>
              <a:gd name="connsiteY6" fmla="*/ 0 h 950400"/>
              <a:gd name="connsiteX0" fmla="*/ 12188040 w 12196800"/>
              <a:gd name="connsiteY0" fmla="*/ 0 h 966770"/>
              <a:gd name="connsiteX1" fmla="*/ 0 w 12196800"/>
              <a:gd name="connsiteY1" fmla="*/ 16370 h 966770"/>
              <a:gd name="connsiteX2" fmla="*/ 7200 w 12196800"/>
              <a:gd name="connsiteY2" fmla="*/ 289970 h 966770"/>
              <a:gd name="connsiteX3" fmla="*/ 9770400 w 12196800"/>
              <a:gd name="connsiteY3" fmla="*/ 275570 h 966770"/>
              <a:gd name="connsiteX4" fmla="*/ 10576800 w 12196800"/>
              <a:gd name="connsiteY4" fmla="*/ 959570 h 966770"/>
              <a:gd name="connsiteX5" fmla="*/ 12196800 w 12196800"/>
              <a:gd name="connsiteY5" fmla="*/ 966770 h 966770"/>
              <a:gd name="connsiteX6" fmla="*/ 12188040 w 12196800"/>
              <a:gd name="connsiteY6" fmla="*/ 0 h 966770"/>
              <a:gd name="connsiteX0" fmla="*/ 12180840 w 12189600"/>
              <a:gd name="connsiteY0" fmla="*/ 0 h 966770"/>
              <a:gd name="connsiteX1" fmla="*/ 9145 w 12189600"/>
              <a:gd name="connsiteY1" fmla="*/ 16370 h 966770"/>
              <a:gd name="connsiteX2" fmla="*/ 0 w 12189600"/>
              <a:gd name="connsiteY2" fmla="*/ 289970 h 966770"/>
              <a:gd name="connsiteX3" fmla="*/ 9763200 w 12189600"/>
              <a:gd name="connsiteY3" fmla="*/ 275570 h 966770"/>
              <a:gd name="connsiteX4" fmla="*/ 10569600 w 12189600"/>
              <a:gd name="connsiteY4" fmla="*/ 959570 h 966770"/>
              <a:gd name="connsiteX5" fmla="*/ 12189600 w 12189600"/>
              <a:gd name="connsiteY5" fmla="*/ 966770 h 966770"/>
              <a:gd name="connsiteX6" fmla="*/ 12180840 w 12189600"/>
              <a:gd name="connsiteY6" fmla="*/ 0 h 966770"/>
              <a:gd name="connsiteX0" fmla="*/ 12180840 w 12189600"/>
              <a:gd name="connsiteY0" fmla="*/ 0 h 966770"/>
              <a:gd name="connsiteX1" fmla="*/ 9145 w 12189600"/>
              <a:gd name="connsiteY1" fmla="*/ 16370 h 966770"/>
              <a:gd name="connsiteX2" fmla="*/ 0 w 12189600"/>
              <a:gd name="connsiteY2" fmla="*/ 289970 h 966770"/>
              <a:gd name="connsiteX3" fmla="*/ 4709984 w 12189600"/>
              <a:gd name="connsiteY3" fmla="*/ 281019 h 966770"/>
              <a:gd name="connsiteX4" fmla="*/ 9763200 w 12189600"/>
              <a:gd name="connsiteY4" fmla="*/ 275570 h 966770"/>
              <a:gd name="connsiteX5" fmla="*/ 10569600 w 12189600"/>
              <a:gd name="connsiteY5" fmla="*/ 959570 h 966770"/>
              <a:gd name="connsiteX6" fmla="*/ 12189600 w 12189600"/>
              <a:gd name="connsiteY6" fmla="*/ 966770 h 966770"/>
              <a:gd name="connsiteX7" fmla="*/ 12180840 w 12189600"/>
              <a:gd name="connsiteY7" fmla="*/ 0 h 966770"/>
              <a:gd name="connsiteX0" fmla="*/ 12180840 w 12189600"/>
              <a:gd name="connsiteY0" fmla="*/ 0 h 966770"/>
              <a:gd name="connsiteX1" fmla="*/ 4729053 w 12189600"/>
              <a:gd name="connsiteY1" fmla="*/ 12276 h 966770"/>
              <a:gd name="connsiteX2" fmla="*/ 9145 w 12189600"/>
              <a:gd name="connsiteY2" fmla="*/ 16370 h 966770"/>
              <a:gd name="connsiteX3" fmla="*/ 0 w 12189600"/>
              <a:gd name="connsiteY3" fmla="*/ 289970 h 966770"/>
              <a:gd name="connsiteX4" fmla="*/ 4709984 w 12189600"/>
              <a:gd name="connsiteY4" fmla="*/ 281019 h 966770"/>
              <a:gd name="connsiteX5" fmla="*/ 9763200 w 12189600"/>
              <a:gd name="connsiteY5" fmla="*/ 275570 h 966770"/>
              <a:gd name="connsiteX6" fmla="*/ 10569600 w 12189600"/>
              <a:gd name="connsiteY6" fmla="*/ 959570 h 966770"/>
              <a:gd name="connsiteX7" fmla="*/ 12189600 w 12189600"/>
              <a:gd name="connsiteY7" fmla="*/ 966770 h 966770"/>
              <a:gd name="connsiteX8" fmla="*/ 12180840 w 12189600"/>
              <a:gd name="connsiteY8" fmla="*/ 0 h 966770"/>
              <a:gd name="connsiteX0" fmla="*/ 12180840 w 12189600"/>
              <a:gd name="connsiteY0" fmla="*/ 0 h 966770"/>
              <a:gd name="connsiteX1" fmla="*/ 4729053 w 12189600"/>
              <a:gd name="connsiteY1" fmla="*/ 12276 h 966770"/>
              <a:gd name="connsiteX2" fmla="*/ 65 w 12189600"/>
              <a:gd name="connsiteY2" fmla="*/ 12731 h 966770"/>
              <a:gd name="connsiteX3" fmla="*/ 0 w 12189600"/>
              <a:gd name="connsiteY3" fmla="*/ 289970 h 966770"/>
              <a:gd name="connsiteX4" fmla="*/ 4709984 w 12189600"/>
              <a:gd name="connsiteY4" fmla="*/ 281019 h 966770"/>
              <a:gd name="connsiteX5" fmla="*/ 9763200 w 12189600"/>
              <a:gd name="connsiteY5" fmla="*/ 275570 h 966770"/>
              <a:gd name="connsiteX6" fmla="*/ 10569600 w 12189600"/>
              <a:gd name="connsiteY6" fmla="*/ 959570 h 966770"/>
              <a:gd name="connsiteX7" fmla="*/ 12189600 w 12189600"/>
              <a:gd name="connsiteY7" fmla="*/ 966770 h 966770"/>
              <a:gd name="connsiteX8" fmla="*/ 12180840 w 12189600"/>
              <a:gd name="connsiteY8" fmla="*/ 0 h 966770"/>
              <a:gd name="connsiteX0" fmla="*/ 12180840 w 12189600"/>
              <a:gd name="connsiteY0" fmla="*/ 0 h 966770"/>
              <a:gd name="connsiteX1" fmla="*/ 4729053 w 12189600"/>
              <a:gd name="connsiteY1" fmla="*/ 12276 h 966770"/>
              <a:gd name="connsiteX2" fmla="*/ 65 w 12189600"/>
              <a:gd name="connsiteY2" fmla="*/ 12731 h 966770"/>
              <a:gd name="connsiteX3" fmla="*/ 0 w 12189600"/>
              <a:gd name="connsiteY3" fmla="*/ 288150 h 966770"/>
              <a:gd name="connsiteX4" fmla="*/ 4709984 w 12189600"/>
              <a:gd name="connsiteY4" fmla="*/ 281019 h 966770"/>
              <a:gd name="connsiteX5" fmla="*/ 9763200 w 12189600"/>
              <a:gd name="connsiteY5" fmla="*/ 275570 h 966770"/>
              <a:gd name="connsiteX6" fmla="*/ 10569600 w 12189600"/>
              <a:gd name="connsiteY6" fmla="*/ 959570 h 966770"/>
              <a:gd name="connsiteX7" fmla="*/ 12189600 w 12189600"/>
              <a:gd name="connsiteY7" fmla="*/ 966770 h 966770"/>
              <a:gd name="connsiteX8" fmla="*/ 12180840 w 12189600"/>
              <a:gd name="connsiteY8" fmla="*/ 0 h 966770"/>
              <a:gd name="connsiteX0" fmla="*/ 12180840 w 12189600"/>
              <a:gd name="connsiteY0" fmla="*/ 0 h 966770"/>
              <a:gd name="connsiteX1" fmla="*/ 4729053 w 12189600"/>
              <a:gd name="connsiteY1" fmla="*/ 12276 h 966770"/>
              <a:gd name="connsiteX2" fmla="*/ 5513 w 12189600"/>
              <a:gd name="connsiteY2" fmla="*/ 12731 h 966770"/>
              <a:gd name="connsiteX3" fmla="*/ 0 w 12189600"/>
              <a:gd name="connsiteY3" fmla="*/ 288150 h 966770"/>
              <a:gd name="connsiteX4" fmla="*/ 4709984 w 12189600"/>
              <a:gd name="connsiteY4" fmla="*/ 281019 h 966770"/>
              <a:gd name="connsiteX5" fmla="*/ 9763200 w 12189600"/>
              <a:gd name="connsiteY5" fmla="*/ 275570 h 966770"/>
              <a:gd name="connsiteX6" fmla="*/ 10569600 w 12189600"/>
              <a:gd name="connsiteY6" fmla="*/ 959570 h 966770"/>
              <a:gd name="connsiteX7" fmla="*/ 12189600 w 12189600"/>
              <a:gd name="connsiteY7" fmla="*/ 966770 h 966770"/>
              <a:gd name="connsiteX8" fmla="*/ 12180840 w 12189600"/>
              <a:gd name="connsiteY8" fmla="*/ 0 h 966770"/>
              <a:gd name="connsiteX0" fmla="*/ 12175392 w 12184152"/>
              <a:gd name="connsiteY0" fmla="*/ 0 h 966770"/>
              <a:gd name="connsiteX1" fmla="*/ 4723605 w 12184152"/>
              <a:gd name="connsiteY1" fmla="*/ 12276 h 966770"/>
              <a:gd name="connsiteX2" fmla="*/ 65 w 12184152"/>
              <a:gd name="connsiteY2" fmla="*/ 12731 h 966770"/>
              <a:gd name="connsiteX3" fmla="*/ 0 w 12184152"/>
              <a:gd name="connsiteY3" fmla="*/ 288150 h 966770"/>
              <a:gd name="connsiteX4" fmla="*/ 4704536 w 12184152"/>
              <a:gd name="connsiteY4" fmla="*/ 281019 h 966770"/>
              <a:gd name="connsiteX5" fmla="*/ 9757752 w 12184152"/>
              <a:gd name="connsiteY5" fmla="*/ 275570 h 966770"/>
              <a:gd name="connsiteX6" fmla="*/ 10564152 w 12184152"/>
              <a:gd name="connsiteY6" fmla="*/ 959570 h 966770"/>
              <a:gd name="connsiteX7" fmla="*/ 12184152 w 12184152"/>
              <a:gd name="connsiteY7" fmla="*/ 966770 h 966770"/>
              <a:gd name="connsiteX8" fmla="*/ 12175392 w 12184152"/>
              <a:gd name="connsiteY8" fmla="*/ 0 h 966770"/>
              <a:gd name="connsiteX0" fmla="*/ 12178052 w 12186812"/>
              <a:gd name="connsiteY0" fmla="*/ 0 h 966770"/>
              <a:gd name="connsiteX1" fmla="*/ 4726265 w 12186812"/>
              <a:gd name="connsiteY1" fmla="*/ 12276 h 966770"/>
              <a:gd name="connsiteX2" fmla="*/ 0 w 12186812"/>
              <a:gd name="connsiteY2" fmla="*/ 11367 h 966770"/>
              <a:gd name="connsiteX3" fmla="*/ 2660 w 12186812"/>
              <a:gd name="connsiteY3" fmla="*/ 288150 h 966770"/>
              <a:gd name="connsiteX4" fmla="*/ 4707196 w 12186812"/>
              <a:gd name="connsiteY4" fmla="*/ 281019 h 966770"/>
              <a:gd name="connsiteX5" fmla="*/ 9760412 w 12186812"/>
              <a:gd name="connsiteY5" fmla="*/ 275570 h 966770"/>
              <a:gd name="connsiteX6" fmla="*/ 10566812 w 12186812"/>
              <a:gd name="connsiteY6" fmla="*/ 959570 h 966770"/>
              <a:gd name="connsiteX7" fmla="*/ 12186812 w 12186812"/>
              <a:gd name="connsiteY7" fmla="*/ 966770 h 966770"/>
              <a:gd name="connsiteX8" fmla="*/ 12178052 w 12186812"/>
              <a:gd name="connsiteY8" fmla="*/ 0 h 966770"/>
              <a:gd name="connsiteX0" fmla="*/ 12179478 w 12188238"/>
              <a:gd name="connsiteY0" fmla="*/ 0 h 966770"/>
              <a:gd name="connsiteX1" fmla="*/ 4727691 w 12188238"/>
              <a:gd name="connsiteY1" fmla="*/ 12276 h 966770"/>
              <a:gd name="connsiteX2" fmla="*/ 1426 w 12188238"/>
              <a:gd name="connsiteY2" fmla="*/ 11367 h 966770"/>
              <a:gd name="connsiteX3" fmla="*/ 0 w 12188238"/>
              <a:gd name="connsiteY3" fmla="*/ 285421 h 966770"/>
              <a:gd name="connsiteX4" fmla="*/ 4708622 w 12188238"/>
              <a:gd name="connsiteY4" fmla="*/ 281019 h 966770"/>
              <a:gd name="connsiteX5" fmla="*/ 9761838 w 12188238"/>
              <a:gd name="connsiteY5" fmla="*/ 275570 h 966770"/>
              <a:gd name="connsiteX6" fmla="*/ 10568238 w 12188238"/>
              <a:gd name="connsiteY6" fmla="*/ 959570 h 966770"/>
              <a:gd name="connsiteX7" fmla="*/ 12188238 w 12188238"/>
              <a:gd name="connsiteY7" fmla="*/ 966770 h 966770"/>
              <a:gd name="connsiteX8" fmla="*/ 12179478 w 12188238"/>
              <a:gd name="connsiteY8" fmla="*/ 0 h 966770"/>
              <a:gd name="connsiteX0" fmla="*/ 12182138 w 12190898"/>
              <a:gd name="connsiteY0" fmla="*/ 0 h 966770"/>
              <a:gd name="connsiteX1" fmla="*/ 4730351 w 12190898"/>
              <a:gd name="connsiteY1" fmla="*/ 12276 h 966770"/>
              <a:gd name="connsiteX2" fmla="*/ 0 w 12190898"/>
              <a:gd name="connsiteY2" fmla="*/ 11367 h 966770"/>
              <a:gd name="connsiteX3" fmla="*/ 2660 w 12190898"/>
              <a:gd name="connsiteY3" fmla="*/ 285421 h 966770"/>
              <a:gd name="connsiteX4" fmla="*/ 4711282 w 12190898"/>
              <a:gd name="connsiteY4" fmla="*/ 281019 h 966770"/>
              <a:gd name="connsiteX5" fmla="*/ 9764498 w 12190898"/>
              <a:gd name="connsiteY5" fmla="*/ 275570 h 966770"/>
              <a:gd name="connsiteX6" fmla="*/ 10570898 w 12190898"/>
              <a:gd name="connsiteY6" fmla="*/ 959570 h 966770"/>
              <a:gd name="connsiteX7" fmla="*/ 12190898 w 12190898"/>
              <a:gd name="connsiteY7" fmla="*/ 966770 h 966770"/>
              <a:gd name="connsiteX8" fmla="*/ 12182138 w 12190898"/>
              <a:gd name="connsiteY8" fmla="*/ 0 h 966770"/>
              <a:gd name="connsiteX0" fmla="*/ 12182138 w 12190898"/>
              <a:gd name="connsiteY0" fmla="*/ 0 h 966770"/>
              <a:gd name="connsiteX1" fmla="*/ 4730351 w 12190898"/>
              <a:gd name="connsiteY1" fmla="*/ 12276 h 966770"/>
              <a:gd name="connsiteX2" fmla="*/ 0 w 12190898"/>
              <a:gd name="connsiteY2" fmla="*/ 11367 h 966770"/>
              <a:gd name="connsiteX3" fmla="*/ 5383 w 12190898"/>
              <a:gd name="connsiteY3" fmla="*/ 282693 h 966770"/>
              <a:gd name="connsiteX4" fmla="*/ 4711282 w 12190898"/>
              <a:gd name="connsiteY4" fmla="*/ 281019 h 966770"/>
              <a:gd name="connsiteX5" fmla="*/ 9764498 w 12190898"/>
              <a:gd name="connsiteY5" fmla="*/ 275570 h 966770"/>
              <a:gd name="connsiteX6" fmla="*/ 10570898 w 12190898"/>
              <a:gd name="connsiteY6" fmla="*/ 959570 h 966770"/>
              <a:gd name="connsiteX7" fmla="*/ 12190898 w 12190898"/>
              <a:gd name="connsiteY7" fmla="*/ 966770 h 966770"/>
              <a:gd name="connsiteX8" fmla="*/ 12182138 w 12190898"/>
              <a:gd name="connsiteY8" fmla="*/ 0 h 966770"/>
              <a:gd name="connsiteX0" fmla="*/ 12182138 w 12190898"/>
              <a:gd name="connsiteY0" fmla="*/ 0 h 966770"/>
              <a:gd name="connsiteX1" fmla="*/ 4730351 w 12190898"/>
              <a:gd name="connsiteY1" fmla="*/ 12276 h 966770"/>
              <a:gd name="connsiteX2" fmla="*/ 0 w 12190898"/>
              <a:gd name="connsiteY2" fmla="*/ 11367 h 966770"/>
              <a:gd name="connsiteX3" fmla="*/ 2660 w 12190898"/>
              <a:gd name="connsiteY3" fmla="*/ 282693 h 966770"/>
              <a:gd name="connsiteX4" fmla="*/ 4711282 w 12190898"/>
              <a:gd name="connsiteY4" fmla="*/ 281019 h 966770"/>
              <a:gd name="connsiteX5" fmla="*/ 9764498 w 12190898"/>
              <a:gd name="connsiteY5" fmla="*/ 275570 h 966770"/>
              <a:gd name="connsiteX6" fmla="*/ 10570898 w 12190898"/>
              <a:gd name="connsiteY6" fmla="*/ 959570 h 966770"/>
              <a:gd name="connsiteX7" fmla="*/ 12190898 w 12190898"/>
              <a:gd name="connsiteY7" fmla="*/ 966770 h 966770"/>
              <a:gd name="connsiteX8" fmla="*/ 12182138 w 12190898"/>
              <a:gd name="connsiteY8" fmla="*/ 0 h 966770"/>
              <a:gd name="connsiteX0" fmla="*/ 12182138 w 12190898"/>
              <a:gd name="connsiteY0" fmla="*/ 0 h 966770"/>
              <a:gd name="connsiteX1" fmla="*/ 4730351 w 12190898"/>
              <a:gd name="connsiteY1" fmla="*/ 12276 h 966770"/>
              <a:gd name="connsiteX2" fmla="*/ 0 w 12190898"/>
              <a:gd name="connsiteY2" fmla="*/ 11367 h 966770"/>
              <a:gd name="connsiteX3" fmla="*/ 1297 w 12190898"/>
              <a:gd name="connsiteY3" fmla="*/ 282693 h 966770"/>
              <a:gd name="connsiteX4" fmla="*/ 4711282 w 12190898"/>
              <a:gd name="connsiteY4" fmla="*/ 281019 h 966770"/>
              <a:gd name="connsiteX5" fmla="*/ 9764498 w 12190898"/>
              <a:gd name="connsiteY5" fmla="*/ 275570 h 966770"/>
              <a:gd name="connsiteX6" fmla="*/ 10570898 w 12190898"/>
              <a:gd name="connsiteY6" fmla="*/ 959570 h 966770"/>
              <a:gd name="connsiteX7" fmla="*/ 12190898 w 12190898"/>
              <a:gd name="connsiteY7" fmla="*/ 966770 h 966770"/>
              <a:gd name="connsiteX8" fmla="*/ 12182138 w 12190898"/>
              <a:gd name="connsiteY8" fmla="*/ 0 h 966770"/>
              <a:gd name="connsiteX0" fmla="*/ 12205293 w 12205293"/>
              <a:gd name="connsiteY0" fmla="*/ 3639 h 955403"/>
              <a:gd name="connsiteX1" fmla="*/ 4730351 w 12205293"/>
              <a:gd name="connsiteY1" fmla="*/ 909 h 955403"/>
              <a:gd name="connsiteX2" fmla="*/ 0 w 12205293"/>
              <a:gd name="connsiteY2" fmla="*/ 0 h 955403"/>
              <a:gd name="connsiteX3" fmla="*/ 1297 w 12205293"/>
              <a:gd name="connsiteY3" fmla="*/ 271326 h 955403"/>
              <a:gd name="connsiteX4" fmla="*/ 4711282 w 12205293"/>
              <a:gd name="connsiteY4" fmla="*/ 269652 h 955403"/>
              <a:gd name="connsiteX5" fmla="*/ 9764498 w 12205293"/>
              <a:gd name="connsiteY5" fmla="*/ 264203 h 955403"/>
              <a:gd name="connsiteX6" fmla="*/ 10570898 w 12205293"/>
              <a:gd name="connsiteY6" fmla="*/ 948203 h 955403"/>
              <a:gd name="connsiteX7" fmla="*/ 12190898 w 12205293"/>
              <a:gd name="connsiteY7" fmla="*/ 955403 h 955403"/>
              <a:gd name="connsiteX8" fmla="*/ 12205293 w 12205293"/>
              <a:gd name="connsiteY8" fmla="*/ 3639 h 955403"/>
              <a:gd name="connsiteX0" fmla="*/ 12205293 w 12205293"/>
              <a:gd name="connsiteY0" fmla="*/ 3639 h 955403"/>
              <a:gd name="connsiteX1" fmla="*/ 4730351 w 12205293"/>
              <a:gd name="connsiteY1" fmla="*/ 909 h 955403"/>
              <a:gd name="connsiteX2" fmla="*/ 0 w 12205293"/>
              <a:gd name="connsiteY2" fmla="*/ 0 h 955403"/>
              <a:gd name="connsiteX3" fmla="*/ 1297 w 12205293"/>
              <a:gd name="connsiteY3" fmla="*/ 271326 h 955403"/>
              <a:gd name="connsiteX4" fmla="*/ 4711282 w 12205293"/>
              <a:gd name="connsiteY4" fmla="*/ 269652 h 955403"/>
              <a:gd name="connsiteX5" fmla="*/ 9764498 w 12205293"/>
              <a:gd name="connsiteY5" fmla="*/ 264203 h 955403"/>
              <a:gd name="connsiteX6" fmla="*/ 10570898 w 12205293"/>
              <a:gd name="connsiteY6" fmla="*/ 948203 h 955403"/>
              <a:gd name="connsiteX7" fmla="*/ 12201795 w 12205293"/>
              <a:gd name="connsiteY7" fmla="*/ 955403 h 955403"/>
              <a:gd name="connsiteX8" fmla="*/ 12205293 w 12205293"/>
              <a:gd name="connsiteY8" fmla="*/ 3639 h 955403"/>
              <a:gd name="connsiteX0" fmla="*/ 12205293 w 12205293"/>
              <a:gd name="connsiteY0" fmla="*/ 3639 h 955403"/>
              <a:gd name="connsiteX1" fmla="*/ 4730351 w 12205293"/>
              <a:gd name="connsiteY1" fmla="*/ 909 h 955403"/>
              <a:gd name="connsiteX2" fmla="*/ 0 w 12205293"/>
              <a:gd name="connsiteY2" fmla="*/ 0 h 955403"/>
              <a:gd name="connsiteX3" fmla="*/ 1297 w 12205293"/>
              <a:gd name="connsiteY3" fmla="*/ 271326 h 955403"/>
              <a:gd name="connsiteX4" fmla="*/ 4711282 w 12205293"/>
              <a:gd name="connsiteY4" fmla="*/ 269652 h 955403"/>
              <a:gd name="connsiteX5" fmla="*/ 9764498 w 12205293"/>
              <a:gd name="connsiteY5" fmla="*/ 264203 h 955403"/>
              <a:gd name="connsiteX6" fmla="*/ 10570898 w 12205293"/>
              <a:gd name="connsiteY6" fmla="*/ 948203 h 955403"/>
              <a:gd name="connsiteX7" fmla="*/ 12204518 w 12205293"/>
              <a:gd name="connsiteY7" fmla="*/ 955403 h 955403"/>
              <a:gd name="connsiteX8" fmla="*/ 12205293 w 12205293"/>
              <a:gd name="connsiteY8" fmla="*/ 3639 h 955403"/>
              <a:gd name="connsiteX0" fmla="*/ 12205293 w 12205293"/>
              <a:gd name="connsiteY0" fmla="*/ 3639 h 955403"/>
              <a:gd name="connsiteX1" fmla="*/ 4730351 w 12205293"/>
              <a:gd name="connsiteY1" fmla="*/ 909 h 955403"/>
              <a:gd name="connsiteX2" fmla="*/ 0 w 12205293"/>
              <a:gd name="connsiteY2" fmla="*/ 0 h 955403"/>
              <a:gd name="connsiteX3" fmla="*/ 1297 w 12205293"/>
              <a:gd name="connsiteY3" fmla="*/ 271326 h 955403"/>
              <a:gd name="connsiteX4" fmla="*/ 4711282 w 12205293"/>
              <a:gd name="connsiteY4" fmla="*/ 269652 h 955403"/>
              <a:gd name="connsiteX5" fmla="*/ 9764498 w 12205293"/>
              <a:gd name="connsiteY5" fmla="*/ 264203 h 955403"/>
              <a:gd name="connsiteX6" fmla="*/ 10534577 w 12205293"/>
              <a:gd name="connsiteY6" fmla="*/ 802692 h 955403"/>
              <a:gd name="connsiteX7" fmla="*/ 12204518 w 12205293"/>
              <a:gd name="connsiteY7" fmla="*/ 955403 h 955403"/>
              <a:gd name="connsiteX8" fmla="*/ 12205293 w 12205293"/>
              <a:gd name="connsiteY8" fmla="*/ 3639 h 955403"/>
              <a:gd name="connsiteX0" fmla="*/ 12205293 w 12219050"/>
              <a:gd name="connsiteY0" fmla="*/ 3639 h 831717"/>
              <a:gd name="connsiteX1" fmla="*/ 4730351 w 12219050"/>
              <a:gd name="connsiteY1" fmla="*/ 909 h 831717"/>
              <a:gd name="connsiteX2" fmla="*/ 0 w 12219050"/>
              <a:gd name="connsiteY2" fmla="*/ 0 h 831717"/>
              <a:gd name="connsiteX3" fmla="*/ 1297 w 12219050"/>
              <a:gd name="connsiteY3" fmla="*/ 271326 h 831717"/>
              <a:gd name="connsiteX4" fmla="*/ 4711282 w 12219050"/>
              <a:gd name="connsiteY4" fmla="*/ 269652 h 831717"/>
              <a:gd name="connsiteX5" fmla="*/ 9764498 w 12219050"/>
              <a:gd name="connsiteY5" fmla="*/ 264203 h 831717"/>
              <a:gd name="connsiteX6" fmla="*/ 10534577 w 12219050"/>
              <a:gd name="connsiteY6" fmla="*/ 802692 h 831717"/>
              <a:gd name="connsiteX7" fmla="*/ 12219047 w 12219050"/>
              <a:gd name="connsiteY7" fmla="*/ 831717 h 831717"/>
              <a:gd name="connsiteX8" fmla="*/ 12205293 w 12219050"/>
              <a:gd name="connsiteY8" fmla="*/ 3639 h 831717"/>
              <a:gd name="connsiteX0" fmla="*/ 12205293 w 12219050"/>
              <a:gd name="connsiteY0" fmla="*/ 3639 h 824442"/>
              <a:gd name="connsiteX1" fmla="*/ 4730351 w 12219050"/>
              <a:gd name="connsiteY1" fmla="*/ 909 h 824442"/>
              <a:gd name="connsiteX2" fmla="*/ 0 w 12219050"/>
              <a:gd name="connsiteY2" fmla="*/ 0 h 824442"/>
              <a:gd name="connsiteX3" fmla="*/ 1297 w 12219050"/>
              <a:gd name="connsiteY3" fmla="*/ 271326 h 824442"/>
              <a:gd name="connsiteX4" fmla="*/ 4711282 w 12219050"/>
              <a:gd name="connsiteY4" fmla="*/ 269652 h 824442"/>
              <a:gd name="connsiteX5" fmla="*/ 9764498 w 12219050"/>
              <a:gd name="connsiteY5" fmla="*/ 264203 h 824442"/>
              <a:gd name="connsiteX6" fmla="*/ 10534577 w 12219050"/>
              <a:gd name="connsiteY6" fmla="*/ 802692 h 824442"/>
              <a:gd name="connsiteX7" fmla="*/ 12219047 w 12219050"/>
              <a:gd name="connsiteY7" fmla="*/ 824442 h 824442"/>
              <a:gd name="connsiteX8" fmla="*/ 12205293 w 12219050"/>
              <a:gd name="connsiteY8" fmla="*/ 3639 h 824442"/>
              <a:gd name="connsiteX0" fmla="*/ 12205293 w 12226313"/>
              <a:gd name="connsiteY0" fmla="*/ 3639 h 809891"/>
              <a:gd name="connsiteX1" fmla="*/ 4730351 w 12226313"/>
              <a:gd name="connsiteY1" fmla="*/ 909 h 809891"/>
              <a:gd name="connsiteX2" fmla="*/ 0 w 12226313"/>
              <a:gd name="connsiteY2" fmla="*/ 0 h 809891"/>
              <a:gd name="connsiteX3" fmla="*/ 1297 w 12226313"/>
              <a:gd name="connsiteY3" fmla="*/ 271326 h 809891"/>
              <a:gd name="connsiteX4" fmla="*/ 4711282 w 12226313"/>
              <a:gd name="connsiteY4" fmla="*/ 269652 h 809891"/>
              <a:gd name="connsiteX5" fmla="*/ 9764498 w 12226313"/>
              <a:gd name="connsiteY5" fmla="*/ 264203 h 809891"/>
              <a:gd name="connsiteX6" fmla="*/ 10534577 w 12226313"/>
              <a:gd name="connsiteY6" fmla="*/ 802692 h 809891"/>
              <a:gd name="connsiteX7" fmla="*/ 12226311 w 12226313"/>
              <a:gd name="connsiteY7" fmla="*/ 809891 h 809891"/>
              <a:gd name="connsiteX8" fmla="*/ 12205293 w 12226313"/>
              <a:gd name="connsiteY8" fmla="*/ 3639 h 809891"/>
              <a:gd name="connsiteX0" fmla="*/ 12205293 w 12211789"/>
              <a:gd name="connsiteY0" fmla="*/ 3639 h 802692"/>
              <a:gd name="connsiteX1" fmla="*/ 4730351 w 12211789"/>
              <a:gd name="connsiteY1" fmla="*/ 909 h 802692"/>
              <a:gd name="connsiteX2" fmla="*/ 0 w 12211789"/>
              <a:gd name="connsiteY2" fmla="*/ 0 h 802692"/>
              <a:gd name="connsiteX3" fmla="*/ 1297 w 12211789"/>
              <a:gd name="connsiteY3" fmla="*/ 271326 h 802692"/>
              <a:gd name="connsiteX4" fmla="*/ 4711282 w 12211789"/>
              <a:gd name="connsiteY4" fmla="*/ 269652 h 802692"/>
              <a:gd name="connsiteX5" fmla="*/ 9764498 w 12211789"/>
              <a:gd name="connsiteY5" fmla="*/ 264203 h 802692"/>
              <a:gd name="connsiteX6" fmla="*/ 10534577 w 12211789"/>
              <a:gd name="connsiteY6" fmla="*/ 802692 h 802692"/>
              <a:gd name="connsiteX7" fmla="*/ 12211783 w 12211789"/>
              <a:gd name="connsiteY7" fmla="*/ 780788 h 802692"/>
              <a:gd name="connsiteX8" fmla="*/ 12205293 w 12211789"/>
              <a:gd name="connsiteY8" fmla="*/ 3639 h 802692"/>
              <a:gd name="connsiteX0" fmla="*/ 12205293 w 12205293"/>
              <a:gd name="connsiteY0" fmla="*/ 3639 h 802692"/>
              <a:gd name="connsiteX1" fmla="*/ 4730351 w 12205293"/>
              <a:gd name="connsiteY1" fmla="*/ 909 h 802692"/>
              <a:gd name="connsiteX2" fmla="*/ 0 w 12205293"/>
              <a:gd name="connsiteY2" fmla="*/ 0 h 802692"/>
              <a:gd name="connsiteX3" fmla="*/ 1297 w 12205293"/>
              <a:gd name="connsiteY3" fmla="*/ 271326 h 802692"/>
              <a:gd name="connsiteX4" fmla="*/ 4711282 w 12205293"/>
              <a:gd name="connsiteY4" fmla="*/ 269652 h 802692"/>
              <a:gd name="connsiteX5" fmla="*/ 9764498 w 12205293"/>
              <a:gd name="connsiteY5" fmla="*/ 264203 h 802692"/>
              <a:gd name="connsiteX6" fmla="*/ 10534577 w 12205293"/>
              <a:gd name="connsiteY6" fmla="*/ 802692 h 802692"/>
              <a:gd name="connsiteX7" fmla="*/ 12204519 w 12205293"/>
              <a:gd name="connsiteY7" fmla="*/ 788064 h 802692"/>
              <a:gd name="connsiteX8" fmla="*/ 12205293 w 12205293"/>
              <a:gd name="connsiteY8" fmla="*/ 3639 h 802692"/>
              <a:gd name="connsiteX0" fmla="*/ 12205293 w 12205293"/>
              <a:gd name="connsiteY0" fmla="*/ 3639 h 802692"/>
              <a:gd name="connsiteX1" fmla="*/ 4730351 w 12205293"/>
              <a:gd name="connsiteY1" fmla="*/ 909 h 802692"/>
              <a:gd name="connsiteX2" fmla="*/ 0 w 12205293"/>
              <a:gd name="connsiteY2" fmla="*/ 0 h 802692"/>
              <a:gd name="connsiteX3" fmla="*/ 1297 w 12205293"/>
              <a:gd name="connsiteY3" fmla="*/ 271326 h 802692"/>
              <a:gd name="connsiteX4" fmla="*/ 4711282 w 12205293"/>
              <a:gd name="connsiteY4" fmla="*/ 269652 h 802692"/>
              <a:gd name="connsiteX5" fmla="*/ 9764498 w 12205293"/>
              <a:gd name="connsiteY5" fmla="*/ 264203 h 802692"/>
              <a:gd name="connsiteX6" fmla="*/ 10534577 w 12205293"/>
              <a:gd name="connsiteY6" fmla="*/ 802692 h 802692"/>
              <a:gd name="connsiteX7" fmla="*/ 12204519 w 12205293"/>
              <a:gd name="connsiteY7" fmla="*/ 788064 h 802692"/>
              <a:gd name="connsiteX8" fmla="*/ 12205293 w 12205293"/>
              <a:gd name="connsiteY8" fmla="*/ 3639 h 802692"/>
              <a:gd name="connsiteX0" fmla="*/ 12205293 w 12205293"/>
              <a:gd name="connsiteY0" fmla="*/ 3639 h 802692"/>
              <a:gd name="connsiteX1" fmla="*/ 4730351 w 12205293"/>
              <a:gd name="connsiteY1" fmla="*/ 909 h 802692"/>
              <a:gd name="connsiteX2" fmla="*/ 0 w 12205293"/>
              <a:gd name="connsiteY2" fmla="*/ 0 h 802692"/>
              <a:gd name="connsiteX3" fmla="*/ 1297 w 12205293"/>
              <a:gd name="connsiteY3" fmla="*/ 271326 h 802692"/>
              <a:gd name="connsiteX4" fmla="*/ 4711282 w 12205293"/>
              <a:gd name="connsiteY4" fmla="*/ 269652 h 802692"/>
              <a:gd name="connsiteX5" fmla="*/ 9764498 w 12205293"/>
              <a:gd name="connsiteY5" fmla="*/ 264203 h 802692"/>
              <a:gd name="connsiteX6" fmla="*/ 10534577 w 12205293"/>
              <a:gd name="connsiteY6" fmla="*/ 802692 h 802692"/>
              <a:gd name="connsiteX7" fmla="*/ 12204519 w 12205293"/>
              <a:gd name="connsiteY7" fmla="*/ 795339 h 802692"/>
              <a:gd name="connsiteX8" fmla="*/ 12205293 w 12205293"/>
              <a:gd name="connsiteY8" fmla="*/ 3639 h 8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5293" h="802692">
                <a:moveTo>
                  <a:pt x="12205293" y="3639"/>
                </a:moveTo>
                <a:lnTo>
                  <a:pt x="4730351" y="909"/>
                </a:lnTo>
                <a:lnTo>
                  <a:pt x="0" y="0"/>
                </a:lnTo>
                <a:cubicBezTo>
                  <a:pt x="-22" y="92413"/>
                  <a:pt x="1319" y="178913"/>
                  <a:pt x="1297" y="271326"/>
                </a:cubicBezTo>
                <a:lnTo>
                  <a:pt x="4711282" y="269652"/>
                </a:lnTo>
                <a:lnTo>
                  <a:pt x="9764498" y="264203"/>
                </a:lnTo>
                <a:lnTo>
                  <a:pt x="10534577" y="802692"/>
                </a:lnTo>
                <a:lnTo>
                  <a:pt x="12204519" y="795339"/>
                </a:lnTo>
                <a:cubicBezTo>
                  <a:pt x="12204777" y="478084"/>
                  <a:pt x="12205035" y="320894"/>
                  <a:pt x="12205293" y="363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801" y="263914"/>
            <a:ext cx="9565099" cy="77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Title/Headline,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lines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(Arial Bold28) 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idx="1"/>
          </p:nvPr>
        </p:nvSpPr>
        <p:spPr>
          <a:xfrm>
            <a:off x="175800" y="1141629"/>
            <a:ext cx="11862600" cy="4963975"/>
          </a:xfrm>
          <a:prstGeom prst="rect">
            <a:avLst/>
          </a:prstGeom>
        </p:spPr>
        <p:txBody>
          <a:bodyPr vert="horz" wrap="square" lIns="216000" tIns="45720" rIns="91440" bIns="45720" numCol="1" rtlCol="0">
            <a:noAutofit/>
          </a:bodyPr>
          <a:lstStyle/>
          <a:p>
            <a:pPr lvl="0"/>
            <a:r>
              <a:rPr lang="de-DE" dirty="0" smtClean="0"/>
              <a:t>First </a:t>
            </a:r>
            <a:r>
              <a:rPr lang="de-DE" dirty="0" err="1" smtClean="0"/>
              <a:t>level</a:t>
            </a:r>
            <a:r>
              <a:rPr lang="de-DE" dirty="0" smtClean="0"/>
              <a:t> (</a:t>
            </a:r>
            <a:r>
              <a:rPr lang="de-DE" dirty="0" err="1" smtClean="0"/>
              <a:t>Subtitle</a:t>
            </a:r>
            <a:r>
              <a:rPr lang="de-DE" dirty="0" smtClean="0"/>
              <a:t>, Arial </a:t>
            </a:r>
            <a:r>
              <a:rPr lang="de-DE" dirty="0" err="1" smtClean="0"/>
              <a:t>Bold</a:t>
            </a:r>
            <a:r>
              <a:rPr lang="de-DE" dirty="0" smtClean="0"/>
              <a:t>, 22 Pt)</a:t>
            </a:r>
          </a:p>
          <a:p>
            <a:pPr marL="270000" marR="0" lvl="1" indent="-2700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r>
              <a:rPr lang="de-DE" dirty="0" smtClean="0"/>
              <a:t> (Arial, 20 Pt)</a:t>
            </a:r>
          </a:p>
          <a:p>
            <a:pPr marL="270000" marR="0" lvl="1" indent="-2700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r>
              <a:rPr lang="de-DE" dirty="0" smtClean="0"/>
              <a:t> (Arial, 20 Pt)</a:t>
            </a:r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r>
              <a:rPr lang="de-DE" dirty="0" smtClean="0"/>
              <a:t> (Arial, 16 Pt) </a:t>
            </a:r>
          </a:p>
          <a:p>
            <a:pPr marL="540000" marR="0" lvl="2" indent="-2700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r>
              <a:rPr lang="de-DE" dirty="0" smtClean="0"/>
              <a:t> (Arial, 16 Pt) </a:t>
            </a:r>
          </a:p>
          <a:p>
            <a:pPr marL="540000" marR="0" lvl="2" indent="-2700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r>
              <a:rPr lang="de-DE" dirty="0" smtClean="0"/>
              <a:t> (Arial, 16 Pt) </a:t>
            </a:r>
          </a:p>
          <a:p>
            <a:pPr lvl="3"/>
            <a:r>
              <a:rPr lang="de-DE" dirty="0" smtClean="0"/>
              <a:t>Do not </a:t>
            </a:r>
            <a:r>
              <a:rPr lang="de-DE" dirty="0" err="1" smtClean="0"/>
              <a:t>use</a:t>
            </a:r>
            <a:r>
              <a:rPr lang="de-DE" dirty="0" smtClean="0"/>
              <a:t> a </a:t>
            </a:r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r>
              <a:rPr lang="de-DE" dirty="0" smtClean="0"/>
              <a:t>!</a:t>
            </a:r>
          </a:p>
          <a:p>
            <a:pPr lvl="3"/>
            <a:endParaRPr lang="de-DE" dirty="0" smtClean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11126952" y="6299243"/>
            <a:ext cx="911448" cy="4273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F2602-EFAE-478A-8AA4-A247651FD09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256" y="68090"/>
            <a:ext cx="1219163" cy="65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3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b="1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2400"/>
        </a:spcBef>
        <a:spcAft>
          <a:spcPts val="150"/>
        </a:spcAft>
        <a:buFont typeface="Arial" panose="020B0604020202020204" pitchFamily="34" charset="0"/>
        <a:buNone/>
        <a:defRPr sz="1650" b="1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marR="0" indent="0" algn="l" defTabSz="685800" rtl="0" eaLnBrk="1" fontAlgn="auto" latinLnBrk="0" hangingPunct="1">
        <a:lnSpc>
          <a:spcPct val="100000"/>
        </a:lnSpc>
        <a:spcBef>
          <a:spcPts val="225"/>
        </a:spcBef>
        <a:spcAft>
          <a:spcPts val="0"/>
        </a:spcAft>
        <a:buClrTx/>
        <a:buSzTx/>
        <a:buFont typeface="Wingdings" panose="05000000000000000000" pitchFamily="2" charset="2"/>
        <a:buNone/>
        <a:tabLst/>
        <a:defRPr sz="15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marR="0" indent="-270000" algn="l" defTabSz="685800" rtl="0" eaLnBrk="1" fontAlgn="auto" latinLnBrk="0" hangingPunct="1">
        <a:lnSpc>
          <a:spcPct val="100000"/>
        </a:lnSpc>
        <a:spcBef>
          <a:spcPts val="75"/>
        </a:spcBef>
        <a:spcAft>
          <a:spcPts val="0"/>
        </a:spcAft>
        <a:buClrTx/>
        <a:buSzTx/>
        <a:buFont typeface="Wingdings" panose="05000000000000000000" pitchFamily="2" charset="2"/>
        <a:buChar char="Ø"/>
        <a:tabLst/>
        <a:defRPr sz="1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3015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35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0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lobalsolaratlas.info/map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5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0.emf"/><Relationship Id="rId4" Type="http://schemas.openxmlformats.org/officeDocument/2006/relationships/diagramData" Target="../diagrams/data1.xml"/><Relationship Id="rId9" Type="http://schemas.openxmlformats.org/officeDocument/2006/relationships/image" Target="../media/image1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1723290" y="2042810"/>
            <a:ext cx="8745416" cy="1243704"/>
          </a:xfrm>
        </p:spPr>
        <p:txBody>
          <a:bodyPr>
            <a:noAutofit/>
          </a:bodyPr>
          <a:lstStyle/>
          <a:p>
            <a:endParaRPr lang="de-DE" sz="6600" b="0" dirty="0">
              <a:latin typeface="+mn-lt"/>
            </a:endParaRPr>
          </a:p>
          <a:p>
            <a:r>
              <a:rPr lang="en-US" sz="6600" b="0" dirty="0">
                <a:latin typeface="+mn-lt"/>
              </a:rPr>
              <a:t> Carbon metrics for PV </a:t>
            </a:r>
            <a:r>
              <a:rPr lang="en-US" sz="6600" b="0" dirty="0" smtClean="0">
                <a:latin typeface="+mn-lt"/>
              </a:rPr>
              <a:t>systems</a:t>
            </a:r>
            <a:endParaRPr lang="en-US" sz="6600" b="0" dirty="0">
              <a:latin typeface="+mn-lt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1242810" y="4808779"/>
            <a:ext cx="9922280" cy="987972"/>
          </a:xfrm>
        </p:spPr>
        <p:txBody>
          <a:bodyPr/>
          <a:lstStyle/>
          <a:p>
            <a:r>
              <a:rPr lang="en-US" dirty="0" smtClean="0"/>
              <a:t>Ian </a:t>
            </a:r>
            <a:r>
              <a:rPr lang="en-US" dirty="0"/>
              <a:t>Marius </a:t>
            </a:r>
            <a:r>
              <a:rPr lang="en-US" dirty="0" smtClean="0"/>
              <a:t>Peters</a:t>
            </a:r>
            <a:r>
              <a:rPr lang="en-US" baseline="30000" dirty="0" smtClean="0"/>
              <a:t>1,2</a:t>
            </a:r>
            <a:endParaRPr lang="de-DE" baseline="300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02044" y="5593076"/>
            <a:ext cx="11387909" cy="444622"/>
          </a:xfrm>
        </p:spPr>
        <p:txBody>
          <a:bodyPr/>
          <a:lstStyle/>
          <a:p>
            <a:r>
              <a:rPr lang="en-US" baseline="30000" dirty="0" smtClean="0"/>
              <a:t>1</a:t>
            </a:r>
            <a:r>
              <a:rPr lang="de-DE" baseline="30000" dirty="0" smtClean="0"/>
              <a:t> </a:t>
            </a:r>
            <a:r>
              <a:rPr lang="de-DE" dirty="0"/>
              <a:t>HI ERN Helmholtz-Institut Erlangen-Nürnberg, 91058 Erlangen, Immerwahrstraße 2</a:t>
            </a:r>
          </a:p>
          <a:p>
            <a:r>
              <a:rPr lang="en-IE" baseline="30000" dirty="0"/>
              <a:t>2 </a:t>
            </a:r>
            <a:r>
              <a:rPr lang="en-IE" dirty="0" err="1"/>
              <a:t>i</a:t>
            </a:r>
            <a:r>
              <a:rPr lang="en-IE" dirty="0"/>
              <a:t>-MEET Institute Materials for Electronics and Energy Technology, 91058 Erlangen, </a:t>
            </a:r>
            <a:r>
              <a:rPr lang="en-IE" dirty="0" err="1"/>
              <a:t>Martensstraße</a:t>
            </a:r>
            <a:r>
              <a:rPr lang="en-IE" dirty="0"/>
              <a:t> 7</a:t>
            </a:r>
            <a:endParaRPr lang="de-DE" dirty="0"/>
          </a:p>
        </p:txBody>
      </p:sp>
      <p:sp>
        <p:nvSpPr>
          <p:cNvPr id="7" name="Textplatzhalter 5"/>
          <p:cNvSpPr txBox="1">
            <a:spLocks/>
          </p:cNvSpPr>
          <p:nvPr/>
        </p:nvSpPr>
        <p:spPr>
          <a:xfrm>
            <a:off x="4029862" y="6324012"/>
            <a:ext cx="4348175" cy="444622"/>
          </a:xfrm>
          <a:prstGeom prst="rect">
            <a:avLst/>
          </a:prstGeom>
        </p:spPr>
        <p:txBody>
          <a:bodyPr vert="horz" wrap="square" lIns="216000" tIns="45720" rIns="91440" bIns="45720" numCol="1" rtlCol="0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5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marR="0" indent="0" algn="l" defTabSz="6858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5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marR="0" indent="-270000" algn="l" defTabSz="6858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3015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35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latin typeface="+mn-lt"/>
              </a:rPr>
              <a:t>25.09.2023 || ICARB 2023 || Ian Marius Peters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724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57"/>
    </mc:Choice>
    <mc:Fallback xmlns="">
      <p:transition spd="slow" advTm="2305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Titel 3"/>
          <p:cNvSpPr txBox="1">
            <a:spLocks/>
          </p:cNvSpPr>
          <p:nvPr/>
        </p:nvSpPr>
        <p:spPr>
          <a:xfrm>
            <a:off x="175802" y="483370"/>
            <a:ext cx="9565099" cy="77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dirty="0" err="1" smtClean="0"/>
              <a:t>Energy</a:t>
            </a:r>
            <a:r>
              <a:rPr lang="de-DE" sz="3200" dirty="0" smtClean="0"/>
              <a:t> Return </a:t>
            </a:r>
            <a:r>
              <a:rPr lang="de-DE" sz="3200" dirty="0" err="1" smtClean="0"/>
              <a:t>of</a:t>
            </a:r>
            <a:r>
              <a:rPr lang="de-DE" sz="3200" dirty="0" smtClean="0"/>
              <a:t> Investment (EROI) und </a:t>
            </a:r>
            <a:r>
              <a:rPr lang="de-DE" sz="3200" dirty="0" err="1" smtClean="0"/>
              <a:t>Energy</a:t>
            </a:r>
            <a:r>
              <a:rPr lang="de-DE" sz="3200" dirty="0" smtClean="0"/>
              <a:t> Payback Time (EPBT)</a:t>
            </a:r>
            <a:endParaRPr lang="de-DE" sz="3200" dirty="0"/>
          </a:p>
        </p:txBody>
      </p:sp>
      <p:sp>
        <p:nvSpPr>
          <p:cNvPr id="4" name="Rechteck 3"/>
          <p:cNvSpPr/>
          <p:nvPr/>
        </p:nvSpPr>
        <p:spPr>
          <a:xfrm>
            <a:off x="303743" y="5909920"/>
            <a:ext cx="96947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i="1" dirty="0"/>
              <a:t>M. </a:t>
            </a:r>
            <a:r>
              <a:rPr lang="de-DE" sz="1400" i="1" dirty="0" err="1"/>
              <a:t>Raugi</a:t>
            </a:r>
            <a:r>
              <a:rPr lang="de-DE" sz="1400" i="1" dirty="0"/>
              <a:t> et al., </a:t>
            </a:r>
            <a:r>
              <a:rPr lang="de-DE" sz="1400" i="1" dirty="0" err="1"/>
              <a:t>Energy</a:t>
            </a:r>
            <a:r>
              <a:rPr lang="de-DE" sz="1400" i="1" dirty="0"/>
              <a:t> Return on </a:t>
            </a:r>
            <a:r>
              <a:rPr lang="de-DE" sz="1400" i="1" dirty="0" err="1"/>
              <a:t>Energy</a:t>
            </a:r>
            <a:r>
              <a:rPr lang="de-DE" sz="1400" i="1" dirty="0"/>
              <a:t> </a:t>
            </a:r>
            <a:r>
              <a:rPr lang="de-DE" sz="1400" i="1" dirty="0" err="1"/>
              <a:t>Invested</a:t>
            </a:r>
            <a:r>
              <a:rPr lang="de-DE" sz="1400" i="1" dirty="0"/>
              <a:t> (</a:t>
            </a:r>
            <a:r>
              <a:rPr lang="de-DE" sz="1400" i="1" dirty="0" err="1"/>
              <a:t>ERoEI</a:t>
            </a:r>
            <a:r>
              <a:rPr lang="de-DE" sz="1400" i="1" dirty="0"/>
              <a:t>) </a:t>
            </a:r>
            <a:r>
              <a:rPr lang="de-DE" sz="1400" i="1" dirty="0" err="1"/>
              <a:t>for</a:t>
            </a:r>
            <a:r>
              <a:rPr lang="de-DE" sz="1400" i="1" dirty="0"/>
              <a:t> </a:t>
            </a:r>
            <a:r>
              <a:rPr lang="de-DE" sz="1400" i="1" dirty="0" err="1"/>
              <a:t>photovoltaic</a:t>
            </a:r>
            <a:r>
              <a:rPr lang="de-DE" sz="1400" i="1" dirty="0"/>
              <a:t> solar </a:t>
            </a:r>
            <a:r>
              <a:rPr lang="de-DE" sz="1400" i="1" dirty="0" err="1"/>
              <a:t>systems</a:t>
            </a:r>
            <a:r>
              <a:rPr lang="de-DE" sz="1400" i="1" dirty="0"/>
              <a:t> in </a:t>
            </a:r>
            <a:r>
              <a:rPr lang="de-DE" sz="1400" i="1" dirty="0" err="1"/>
              <a:t>regions</a:t>
            </a:r>
            <a:r>
              <a:rPr lang="de-DE" sz="1400" i="1" dirty="0"/>
              <a:t> </a:t>
            </a:r>
            <a:r>
              <a:rPr lang="de-DE" sz="1400" i="1" dirty="0" err="1"/>
              <a:t>of</a:t>
            </a:r>
            <a:r>
              <a:rPr lang="de-DE" sz="1400" i="1" dirty="0"/>
              <a:t> moderate </a:t>
            </a:r>
            <a:r>
              <a:rPr lang="de-DE" sz="1400" i="1" dirty="0" err="1"/>
              <a:t>insolation</a:t>
            </a:r>
            <a:r>
              <a:rPr lang="de-DE" sz="1400" i="1" dirty="0"/>
              <a:t>: A </a:t>
            </a:r>
            <a:r>
              <a:rPr lang="de-DE" sz="1400" i="1" dirty="0" err="1"/>
              <a:t>comprehensive</a:t>
            </a:r>
            <a:r>
              <a:rPr lang="de-DE" sz="1400" i="1" dirty="0"/>
              <a:t> </a:t>
            </a:r>
            <a:r>
              <a:rPr lang="de-DE" sz="1400" i="1" dirty="0" err="1"/>
              <a:t>response</a:t>
            </a:r>
            <a:r>
              <a:rPr lang="de-DE" sz="1400" i="1" dirty="0"/>
              <a:t>, </a:t>
            </a:r>
            <a:r>
              <a:rPr lang="de-DE" sz="1400" i="1" dirty="0" err="1"/>
              <a:t>Energy</a:t>
            </a:r>
            <a:r>
              <a:rPr lang="de-DE" sz="1400" i="1" dirty="0"/>
              <a:t> </a:t>
            </a:r>
            <a:r>
              <a:rPr lang="de-DE" sz="1400" i="1" dirty="0" err="1"/>
              <a:t>Policy</a:t>
            </a:r>
            <a:r>
              <a:rPr lang="de-DE" sz="1400" i="1" dirty="0"/>
              <a:t> 102 (2017), 377-384</a:t>
            </a:r>
            <a:r>
              <a:rPr lang="de-DE" sz="1400" i="1" dirty="0" smtClean="0"/>
              <a:t>.</a:t>
            </a:r>
          </a:p>
          <a:p>
            <a:r>
              <a:rPr lang="de-DE" sz="1400" i="1" dirty="0" smtClean="0"/>
              <a:t>R. Frischknecht </a:t>
            </a:r>
            <a:r>
              <a:rPr lang="de-DE" sz="1400" i="1" dirty="0" err="1" smtClean="0"/>
              <a:t>eal</a:t>
            </a:r>
            <a:r>
              <a:rPr lang="de-DE" sz="1400" i="1" dirty="0" smtClean="0"/>
              <a:t>.,, </a:t>
            </a:r>
            <a:r>
              <a:rPr lang="de-DE" sz="1400" i="1" dirty="0"/>
              <a:t>2016. </a:t>
            </a:r>
            <a:r>
              <a:rPr lang="de-DE" sz="1400" i="1" dirty="0" err="1"/>
              <a:t>Methodology</a:t>
            </a:r>
            <a:r>
              <a:rPr lang="de-DE" sz="1400" i="1" dirty="0"/>
              <a:t> Guidelines on Life Cycle Assessment </a:t>
            </a:r>
            <a:r>
              <a:rPr lang="de-DE" sz="1400" i="1" dirty="0" err="1" smtClean="0"/>
              <a:t>of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Photovoltaic</a:t>
            </a:r>
            <a:r>
              <a:rPr lang="de-DE" sz="1400" i="1" dirty="0" smtClean="0"/>
              <a:t> </a:t>
            </a:r>
            <a:r>
              <a:rPr lang="de-DE" sz="1400" i="1" dirty="0" err="1"/>
              <a:t>Electricity</a:t>
            </a:r>
            <a:r>
              <a:rPr lang="de-DE" sz="1400" i="1" dirty="0"/>
              <a:t>. 3rd </a:t>
            </a:r>
            <a:r>
              <a:rPr lang="de-DE" sz="1400" i="1" dirty="0" err="1"/>
              <a:t>ed</a:t>
            </a:r>
            <a:r>
              <a:rPr lang="de-DE" sz="1400" i="1" dirty="0"/>
              <a:t>. International </a:t>
            </a:r>
            <a:r>
              <a:rPr lang="de-DE" sz="1400" i="1" dirty="0" err="1" smtClean="0"/>
              <a:t>Energy</a:t>
            </a:r>
            <a:r>
              <a:rPr lang="de-DE" sz="1400" i="1" dirty="0" smtClean="0"/>
              <a:t>  </a:t>
            </a:r>
            <a:r>
              <a:rPr lang="de-DE" sz="1400" i="1" dirty="0"/>
              <a:t>Agency (IEA) PVPS Task </a:t>
            </a:r>
            <a:r>
              <a:rPr lang="de-DE" sz="1400" i="1" dirty="0" smtClean="0"/>
              <a:t>12, Report </a:t>
            </a:r>
            <a:r>
              <a:rPr lang="de-DE" sz="1400" i="1" dirty="0"/>
              <a:t>T12-08:2016. </a:t>
            </a:r>
            <a:r>
              <a:rPr lang="de-DE" sz="1400" i="1" dirty="0" err="1"/>
              <a:t>Available</a:t>
            </a:r>
            <a:r>
              <a:rPr lang="de-DE" sz="1400" i="1" dirty="0"/>
              <a:t> at: 〈http://www.iea-pvps.org</a:t>
            </a:r>
            <a:r>
              <a:rPr lang="de-DE" sz="1400" i="1" dirty="0" smtClean="0"/>
              <a:t>〉</a:t>
            </a:r>
            <a:endParaRPr lang="de-DE" sz="1400" i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itle 2"/>
              <p:cNvSpPr txBox="1">
                <a:spLocks/>
              </p:cNvSpPr>
              <p:nvPr/>
            </p:nvSpPr>
            <p:spPr>
              <a:xfrm>
                <a:off x="590614" y="1395863"/>
                <a:ext cx="10372026" cy="508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defPPr>
                  <a:defRPr lang="de-DE"/>
                </a:defPPr>
                <a:lvl1pPr defTabSz="685800">
                  <a:lnSpc>
                    <a:spcPct val="90000"/>
                  </a:lnSpc>
                  <a:spcBef>
                    <a:spcPct val="0"/>
                  </a:spcBef>
                  <a:buNone/>
                  <a:defRPr sz="2800" b="1" baseline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 smtClean="0">
                    <a:solidFill>
                      <a:schemeClr val="accent2"/>
                    </a:solidFill>
                  </a:rPr>
                  <a:t>Calculating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𝒊𝒏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accent2"/>
                    </a:solidFill>
                  </a:rPr>
                  <a:t> - </a:t>
                </a:r>
                <a:r>
                  <a:rPr lang="en-US" dirty="0" smtClean="0">
                    <a:solidFill>
                      <a:schemeClr val="accent2"/>
                    </a:solidFill>
                  </a:rPr>
                  <a:t>a problem of categories</a:t>
                </a:r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35" name="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14" y="1395863"/>
                <a:ext cx="10372026" cy="508000"/>
              </a:xfrm>
              <a:prstGeom prst="rect">
                <a:avLst/>
              </a:prstGeom>
              <a:blipFill>
                <a:blip r:embed="rId3"/>
                <a:stretch>
                  <a:fillRect l="-1235" t="-18072" b="-313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hteck 30"/>
          <p:cNvSpPr/>
          <p:nvPr/>
        </p:nvSpPr>
        <p:spPr>
          <a:xfrm>
            <a:off x="590614" y="1938335"/>
            <a:ext cx="440810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factors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considered</a:t>
            </a:r>
            <a:r>
              <a:rPr lang="de-DE" dirty="0" smtClean="0"/>
              <a:t>?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</a:t>
            </a:r>
            <a:r>
              <a:rPr lang="de-DE" dirty="0" err="1" smtClean="0"/>
              <a:t>recommendation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IEA,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will follow in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.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IEA </a:t>
            </a:r>
            <a:r>
              <a:rPr lang="de-DE" dirty="0" err="1" smtClean="0"/>
              <a:t>recommendation</a:t>
            </a:r>
            <a:r>
              <a:rPr lang="de-DE" dirty="0" smtClean="0"/>
              <a:t>: </a:t>
            </a:r>
            <a:r>
              <a:rPr lang="de-DE" dirty="0" err="1" smtClean="0"/>
              <a:t>Fabrication</a:t>
            </a:r>
            <a:r>
              <a:rPr lang="de-DE" dirty="0" smtClean="0"/>
              <a:t>,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constructions</a:t>
            </a:r>
            <a:r>
              <a:rPr lang="de-DE" dirty="0" smtClean="0"/>
              <a:t>,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smtClean="0"/>
              <a:t>End-</a:t>
            </a:r>
            <a:r>
              <a:rPr lang="de-DE" dirty="0" err="1" smtClean="0"/>
              <a:t>of</a:t>
            </a:r>
            <a:r>
              <a:rPr lang="de-DE" dirty="0" smtClean="0"/>
              <a:t>-Life.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compare</a:t>
            </a:r>
            <a:r>
              <a:rPr lang="de-DE" dirty="0" smtClean="0"/>
              <a:t> different </a:t>
            </a:r>
            <a:r>
              <a:rPr lang="de-DE" dirty="0" err="1" smtClean="0"/>
              <a:t>technologies</a:t>
            </a:r>
            <a:r>
              <a:rPr lang="de-DE" dirty="0" smtClean="0"/>
              <a:t> –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consistent</a:t>
            </a:r>
            <a:r>
              <a:rPr lang="de-DE" dirty="0" smtClean="0"/>
              <a:t> </a:t>
            </a:r>
            <a:r>
              <a:rPr lang="de-DE" dirty="0" err="1" smtClean="0"/>
              <a:t>numbers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Still </a:t>
            </a:r>
            <a:r>
              <a:rPr lang="de-DE" dirty="0" err="1" smtClean="0"/>
              <a:t>around</a:t>
            </a:r>
            <a:r>
              <a:rPr lang="de-DE" dirty="0" smtClean="0"/>
              <a:t>: </a:t>
            </a:r>
            <a:r>
              <a:rPr lang="de-DE" sz="2400" b="1" dirty="0" smtClean="0"/>
              <a:t>500kWh pro Modul</a:t>
            </a:r>
            <a:endParaRPr lang="de-DE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720" y="1902456"/>
            <a:ext cx="6170551" cy="395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2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44983" y="6017627"/>
            <a:ext cx="96947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 smtClean="0"/>
              <a:t>Photovoltaics</a:t>
            </a:r>
            <a:r>
              <a:rPr lang="de-DE" sz="1400" dirty="0" smtClean="0"/>
              <a:t> Report Fraunhofer ISE (2021)</a:t>
            </a:r>
            <a:endParaRPr lang="de-DE" sz="1400" dirty="0"/>
          </a:p>
          <a:p>
            <a:endParaRPr lang="de-DE" sz="1400" dirty="0"/>
          </a:p>
        </p:txBody>
      </p:sp>
      <p:pic>
        <p:nvPicPr>
          <p:cNvPr id="3074" name="Picture 2" descr="Photovoltaics Report Delivers Facts about Solar Energy Worldwide -  Fraunhofer 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07" y="1733423"/>
            <a:ext cx="7412383" cy="454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hotovoltaics Report Delivers Facts about Solar Energy Worldwide -  Fraunhofer 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06" y="1785692"/>
            <a:ext cx="7412383" cy="454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2"/>
          <p:cNvSpPr txBox="1">
            <a:spLocks/>
          </p:cNvSpPr>
          <p:nvPr/>
        </p:nvSpPr>
        <p:spPr>
          <a:xfrm>
            <a:off x="590614" y="1395863"/>
            <a:ext cx="10372026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 smtClean="0">
                <a:solidFill>
                  <a:schemeClr val="accent2"/>
                </a:solidFill>
              </a:rPr>
              <a:t>EPBT in </a:t>
            </a:r>
            <a:r>
              <a:rPr lang="de-DE" dirty="0" smtClean="0">
                <a:solidFill>
                  <a:schemeClr val="accent2"/>
                </a:solidFill>
              </a:rPr>
              <a:t>different </a:t>
            </a:r>
            <a:r>
              <a:rPr lang="de-DE" dirty="0" err="1" smtClean="0">
                <a:solidFill>
                  <a:schemeClr val="accent2"/>
                </a:solidFill>
              </a:rPr>
              <a:t>countires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590614" y="2206494"/>
            <a:ext cx="440810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scenario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module</a:t>
            </a:r>
            <a:r>
              <a:rPr lang="de-DE" dirty="0" smtClean="0"/>
              <a:t> </a:t>
            </a:r>
            <a:r>
              <a:rPr lang="de-DE" dirty="0" err="1" smtClean="0"/>
              <a:t>generates</a:t>
            </a:r>
            <a:r>
              <a:rPr lang="de-DE" dirty="0" smtClean="0"/>
              <a:t>    </a:t>
            </a:r>
            <a:r>
              <a:rPr lang="de-DE" b="1" dirty="0" smtClean="0"/>
              <a:t>16</a:t>
            </a:r>
            <a:r>
              <a:rPr lang="de-DE" dirty="0" smtClean="0"/>
              <a:t> </a:t>
            </a:r>
            <a:r>
              <a:rPr lang="de-DE" b="1" dirty="0" err="1" smtClean="0"/>
              <a:t>times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ist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smtClean="0"/>
              <a:t>(EROI)…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…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recovers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 in </a:t>
            </a:r>
            <a:r>
              <a:rPr lang="de-DE" b="1" dirty="0" smtClean="0"/>
              <a:t>1.53 </a:t>
            </a:r>
            <a:r>
              <a:rPr lang="de-DE" b="1" dirty="0" err="1" smtClean="0"/>
              <a:t>years</a:t>
            </a:r>
            <a:r>
              <a:rPr lang="de-DE" b="1" dirty="0" smtClean="0"/>
              <a:t> </a:t>
            </a:r>
            <a:r>
              <a:rPr lang="de-DE" dirty="0" smtClean="0"/>
              <a:t>(EPBT).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 </a:t>
            </a:r>
            <a:r>
              <a:rPr lang="de-DE" dirty="0" err="1" smtClean="0"/>
              <a:t>many</a:t>
            </a:r>
            <a:r>
              <a:rPr lang="de-DE" dirty="0" smtClean="0"/>
              <a:t> countries, EPBT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below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year</a:t>
            </a:r>
            <a:r>
              <a:rPr lang="de-DE" dirty="0" smtClean="0"/>
              <a:t>,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thin</a:t>
            </a:r>
            <a:r>
              <a:rPr lang="de-DE" dirty="0" smtClean="0"/>
              <a:t>-film PV (CdTe) </a:t>
            </a:r>
            <a:r>
              <a:rPr lang="de-DE" dirty="0" err="1" smtClean="0"/>
              <a:t>even</a:t>
            </a:r>
            <a:r>
              <a:rPr lang="de-DE" dirty="0" smtClean="0"/>
              <a:t> </a:t>
            </a:r>
            <a:r>
              <a:rPr lang="de-DE" dirty="0" err="1" smtClean="0"/>
              <a:t>below</a:t>
            </a:r>
            <a:r>
              <a:rPr lang="de-DE" dirty="0" smtClean="0"/>
              <a:t> </a:t>
            </a:r>
            <a:r>
              <a:rPr lang="de-DE" b="1" dirty="0" smtClean="0"/>
              <a:t>0.5 </a:t>
            </a:r>
            <a:r>
              <a:rPr lang="de-DE" b="1" dirty="0" err="1" smtClean="0"/>
              <a:t>years</a:t>
            </a:r>
            <a:r>
              <a:rPr lang="de-DE" b="1" dirty="0" smtClean="0"/>
              <a:t>.</a:t>
            </a:r>
            <a:endParaRPr lang="de-DE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1" dirty="0"/>
          </a:p>
        </p:txBody>
      </p:sp>
      <p:sp>
        <p:nvSpPr>
          <p:cNvPr id="21" name="Titel 3"/>
          <p:cNvSpPr txBox="1">
            <a:spLocks/>
          </p:cNvSpPr>
          <p:nvPr/>
        </p:nvSpPr>
        <p:spPr>
          <a:xfrm>
            <a:off x="175802" y="483370"/>
            <a:ext cx="9565099" cy="77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dirty="0" smtClean="0"/>
              <a:t>Energy Return </a:t>
            </a:r>
            <a:r>
              <a:rPr lang="de-DE" sz="3200" dirty="0" err="1" smtClean="0"/>
              <a:t>of</a:t>
            </a:r>
            <a:r>
              <a:rPr lang="de-DE" sz="3200" dirty="0" smtClean="0"/>
              <a:t> Investment (EROI)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smtClean="0"/>
              <a:t>Energy Payback Time (EPBT)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88278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44983" y="6042341"/>
            <a:ext cx="96947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/>
              <a:t>C. Hall et al., </a:t>
            </a:r>
            <a:r>
              <a:rPr lang="en-US" sz="1400" dirty="0"/>
              <a:t>EROI of different fuels and the implications for society, Energy </a:t>
            </a:r>
            <a:r>
              <a:rPr lang="en-US" sz="1400" dirty="0" smtClean="0"/>
              <a:t>Policy 64 (2014), 141-152.</a:t>
            </a:r>
          </a:p>
          <a:p>
            <a:r>
              <a:rPr lang="en-US" sz="1400" dirty="0"/>
              <a:t>E. </a:t>
            </a:r>
            <a:r>
              <a:rPr lang="en-US" sz="1400" dirty="0" err="1"/>
              <a:t>Leccisi</a:t>
            </a:r>
            <a:r>
              <a:rPr lang="en-US" sz="1400" dirty="0"/>
              <a:t> et al., Life cycle energy demand and carbon emissions of </a:t>
            </a:r>
            <a:r>
              <a:rPr lang="en-US" sz="1400" dirty="0" smtClean="0"/>
              <a:t>scalable single-junction </a:t>
            </a:r>
            <a:r>
              <a:rPr lang="en-US" sz="1400" dirty="0"/>
              <a:t>and tandem perovskite </a:t>
            </a:r>
            <a:r>
              <a:rPr lang="en-US" sz="1400" dirty="0" smtClean="0"/>
              <a:t>PV</a:t>
            </a:r>
            <a:r>
              <a:rPr lang="en-US" sz="1400" dirty="0"/>
              <a:t>, </a:t>
            </a:r>
            <a:r>
              <a:rPr lang="en-US" sz="1400" dirty="0" err="1"/>
              <a:t>Prog</a:t>
            </a:r>
            <a:r>
              <a:rPr lang="en-US" sz="1400" dirty="0"/>
              <a:t> </a:t>
            </a:r>
            <a:r>
              <a:rPr lang="en-US" sz="1400" dirty="0" err="1"/>
              <a:t>Photovolt</a:t>
            </a:r>
            <a:r>
              <a:rPr lang="en-US" sz="1400" dirty="0"/>
              <a:t> Res Appl. 2021;29:1078–1092</a:t>
            </a:r>
            <a:r>
              <a:rPr lang="en-US" sz="1400" dirty="0" smtClean="0"/>
              <a:t>.</a:t>
            </a:r>
            <a:endParaRPr lang="de-DE" sz="1400" dirty="0"/>
          </a:p>
        </p:txBody>
      </p:sp>
      <p:sp>
        <p:nvSpPr>
          <p:cNvPr id="24" name="Title 2"/>
          <p:cNvSpPr txBox="1">
            <a:spLocks/>
          </p:cNvSpPr>
          <p:nvPr/>
        </p:nvSpPr>
        <p:spPr>
          <a:xfrm>
            <a:off x="590614" y="1395863"/>
            <a:ext cx="10372026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 err="1" smtClean="0">
                <a:solidFill>
                  <a:schemeClr val="accent2"/>
                </a:solidFill>
              </a:rPr>
              <a:t>Comparison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with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other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technologies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590614" y="2206494"/>
            <a:ext cx="440810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Taking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account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entire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(</a:t>
            </a:r>
            <a:r>
              <a:rPr lang="de-DE" dirty="0" err="1" smtClean="0"/>
              <a:t>including</a:t>
            </a:r>
            <a:r>
              <a:rPr lang="de-DE" dirty="0" smtClean="0"/>
              <a:t> </a:t>
            </a:r>
            <a:r>
              <a:rPr lang="de-DE" dirty="0" err="1" smtClean="0"/>
              <a:t>under-construction</a:t>
            </a:r>
            <a:r>
              <a:rPr lang="de-DE" dirty="0" smtClean="0"/>
              <a:t>, </a:t>
            </a:r>
            <a:r>
              <a:rPr lang="de-DE" dirty="0" err="1" smtClean="0"/>
              <a:t>inverters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), EROI falls </a:t>
            </a:r>
            <a:r>
              <a:rPr lang="de-DE" dirty="0" err="1" smtClean="0"/>
              <a:t>between</a:t>
            </a:r>
            <a:r>
              <a:rPr lang="de-DE" dirty="0" smtClean="0"/>
              <a:t> 10 </a:t>
            </a:r>
            <a:r>
              <a:rPr lang="de-DE" dirty="0" err="1" smtClean="0"/>
              <a:t>and</a:t>
            </a:r>
            <a:r>
              <a:rPr lang="de-DE" dirty="0" smtClean="0"/>
              <a:t> 30, </a:t>
            </a:r>
            <a:r>
              <a:rPr lang="de-DE" dirty="0" err="1" smtClean="0"/>
              <a:t>depending</a:t>
            </a:r>
            <a:r>
              <a:rPr lang="de-DE" dirty="0" smtClean="0"/>
              <a:t> on </a:t>
            </a:r>
            <a:r>
              <a:rPr lang="de-DE" dirty="0" err="1" smtClean="0"/>
              <a:t>location</a:t>
            </a:r>
            <a:r>
              <a:rPr lang="de-DE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 smtClean="0"/>
              <a:t>If</a:t>
            </a:r>
            <a:r>
              <a:rPr lang="de-DE" b="1" dirty="0" smtClean="0"/>
              <a:t> </a:t>
            </a:r>
            <a:r>
              <a:rPr lang="de-DE" b="1" dirty="0" err="1" smtClean="0"/>
              <a:t>you</a:t>
            </a:r>
            <a:r>
              <a:rPr lang="de-DE" b="1" dirty="0" smtClean="0"/>
              <a:t> </a:t>
            </a:r>
            <a:r>
              <a:rPr lang="de-DE" b="1" dirty="0" err="1" smtClean="0"/>
              <a:t>run</a:t>
            </a:r>
            <a:r>
              <a:rPr lang="de-DE" b="1" dirty="0" smtClean="0"/>
              <a:t> </a:t>
            </a:r>
            <a:r>
              <a:rPr lang="de-DE" b="1" dirty="0" err="1" smtClean="0"/>
              <a:t>your</a:t>
            </a:r>
            <a:r>
              <a:rPr lang="de-DE" b="1" dirty="0" smtClean="0"/>
              <a:t> </a:t>
            </a:r>
            <a:r>
              <a:rPr lang="de-DE" b="1" dirty="0" err="1" smtClean="0"/>
              <a:t>system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50 </a:t>
            </a:r>
            <a:r>
              <a:rPr lang="de-DE" b="1" dirty="0" err="1" smtClean="0"/>
              <a:t>years</a:t>
            </a:r>
            <a:r>
              <a:rPr lang="de-DE" b="1" dirty="0" smtClean="0"/>
              <a:t>, </a:t>
            </a:r>
            <a:r>
              <a:rPr lang="de-DE" b="1" dirty="0" err="1" smtClean="0"/>
              <a:t>and</a:t>
            </a:r>
            <a:r>
              <a:rPr lang="de-DE" b="1" dirty="0" smtClean="0"/>
              <a:t> </a:t>
            </a:r>
            <a:r>
              <a:rPr lang="de-DE" b="1" dirty="0" err="1" smtClean="0"/>
              <a:t>you</a:t>
            </a:r>
            <a:r>
              <a:rPr lang="de-DE" b="1" dirty="0" smtClean="0"/>
              <a:t> </a:t>
            </a:r>
            <a:r>
              <a:rPr lang="de-DE" b="1" dirty="0" err="1" smtClean="0"/>
              <a:t>are</a:t>
            </a:r>
            <a:r>
              <a:rPr lang="de-DE" b="1" dirty="0" smtClean="0"/>
              <a:t> in a </a:t>
            </a:r>
            <a:r>
              <a:rPr lang="de-DE" b="1" dirty="0" err="1" smtClean="0"/>
              <a:t>very</a:t>
            </a:r>
            <a:r>
              <a:rPr lang="de-DE" b="1" dirty="0" smtClean="0"/>
              <a:t> </a:t>
            </a:r>
            <a:r>
              <a:rPr lang="de-DE" b="1" dirty="0" err="1" smtClean="0"/>
              <a:t>sunny</a:t>
            </a:r>
            <a:r>
              <a:rPr lang="de-DE" b="1" dirty="0" smtClean="0"/>
              <a:t> </a:t>
            </a:r>
            <a:r>
              <a:rPr lang="de-DE" b="1" dirty="0" err="1" smtClean="0"/>
              <a:t>area</a:t>
            </a:r>
            <a:r>
              <a:rPr lang="de-DE" b="1" dirty="0" smtClean="0"/>
              <a:t>, </a:t>
            </a:r>
            <a:r>
              <a:rPr lang="de-DE" b="1" dirty="0" err="1" smtClean="0"/>
              <a:t>and</a:t>
            </a:r>
            <a:r>
              <a:rPr lang="de-DE" b="1" dirty="0" smtClean="0"/>
              <a:t> </a:t>
            </a:r>
            <a:r>
              <a:rPr lang="de-DE" b="1" dirty="0" err="1" smtClean="0"/>
              <a:t>you</a:t>
            </a:r>
            <a:r>
              <a:rPr lang="de-DE" b="1" dirty="0" smtClean="0"/>
              <a:t> </a:t>
            </a:r>
            <a:r>
              <a:rPr lang="de-DE" b="1" dirty="0" err="1" smtClean="0"/>
              <a:t>use</a:t>
            </a:r>
            <a:r>
              <a:rPr lang="de-DE" b="1" dirty="0" smtClean="0"/>
              <a:t> a </a:t>
            </a:r>
            <a:r>
              <a:rPr lang="de-DE" b="1" dirty="0" err="1" smtClean="0"/>
              <a:t>thin</a:t>
            </a:r>
            <a:r>
              <a:rPr lang="de-DE" b="1" dirty="0" smtClean="0"/>
              <a:t>-film </a:t>
            </a:r>
            <a:r>
              <a:rPr lang="de-DE" b="1" dirty="0" err="1" smtClean="0"/>
              <a:t>technology</a:t>
            </a:r>
            <a:r>
              <a:rPr lang="de-DE" b="1" dirty="0" smtClean="0"/>
              <a:t>, </a:t>
            </a:r>
            <a:r>
              <a:rPr lang="de-DE" b="1" dirty="0" err="1" smtClean="0"/>
              <a:t>you</a:t>
            </a:r>
            <a:r>
              <a:rPr lang="de-DE" b="1" dirty="0" smtClean="0"/>
              <a:t> </a:t>
            </a:r>
            <a:r>
              <a:rPr lang="de-DE" b="1" dirty="0" err="1" smtClean="0"/>
              <a:t>can</a:t>
            </a:r>
            <a:r>
              <a:rPr lang="de-DE" b="1" dirty="0" smtClean="0"/>
              <a:t> </a:t>
            </a:r>
            <a:r>
              <a:rPr lang="de-DE" b="1" dirty="0" err="1" smtClean="0"/>
              <a:t>reach</a:t>
            </a:r>
            <a:r>
              <a:rPr lang="de-DE" b="1" dirty="0" smtClean="0"/>
              <a:t> </a:t>
            </a:r>
            <a:r>
              <a:rPr lang="de-DE" b="1" dirty="0" err="1" smtClean="0"/>
              <a:t>values</a:t>
            </a:r>
            <a:r>
              <a:rPr lang="de-DE" b="1" dirty="0" smtClean="0"/>
              <a:t> </a:t>
            </a:r>
            <a:r>
              <a:rPr lang="de-DE" b="1" dirty="0" err="1" smtClean="0"/>
              <a:t>up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100. </a:t>
            </a:r>
            <a:endParaRPr lang="de-DE" b="1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4958351" y="1736327"/>
            <a:ext cx="7233649" cy="4306014"/>
            <a:chOff x="4958351" y="1736327"/>
            <a:chExt cx="7233649" cy="4306014"/>
          </a:xfrm>
        </p:grpSpPr>
        <p:graphicFrame>
          <p:nvGraphicFramePr>
            <p:cNvPr id="21" name="Objekt 20"/>
            <p:cNvGraphicFramePr>
              <a:graphicFrameLocks noChangeAspect="1"/>
            </p:cNvGraphicFramePr>
            <p:nvPr>
              <p:extLst/>
            </p:nvPr>
          </p:nvGraphicFramePr>
          <p:xfrm>
            <a:off x="4958351" y="1736327"/>
            <a:ext cx="7233649" cy="43060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5" name="Graph" r:id="rId3" imgW="5040000" imgH="3000960" progId="Origin95.Graph">
                    <p:embed/>
                  </p:oleObj>
                </mc:Choice>
                <mc:Fallback>
                  <p:oleObj name="Graph" r:id="rId3" imgW="5040000" imgH="3000960" progId="Origin95.Graph">
                    <p:embed/>
                    <p:pic>
                      <p:nvPicPr>
                        <p:cNvPr id="21" name="Objekt 20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958351" y="1736327"/>
                          <a:ext cx="7233649" cy="43060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Ellipse 25"/>
            <p:cNvSpPr/>
            <p:nvPr/>
          </p:nvSpPr>
          <p:spPr>
            <a:xfrm>
              <a:off x="11074541" y="2596223"/>
              <a:ext cx="144000" cy="144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9" name="Titel 3"/>
          <p:cNvSpPr txBox="1">
            <a:spLocks/>
          </p:cNvSpPr>
          <p:nvPr/>
        </p:nvSpPr>
        <p:spPr>
          <a:xfrm>
            <a:off x="175802" y="483370"/>
            <a:ext cx="9565099" cy="77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dirty="0" smtClean="0"/>
              <a:t>Energy Return </a:t>
            </a:r>
            <a:r>
              <a:rPr lang="de-DE" sz="3200" dirty="0" err="1" smtClean="0"/>
              <a:t>of</a:t>
            </a:r>
            <a:r>
              <a:rPr lang="de-DE" sz="3200" dirty="0" smtClean="0"/>
              <a:t> Investment (EROI)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smtClean="0"/>
              <a:t>Energy Payback Time (EPBT)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43207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4"/>
          </p:nvPr>
        </p:nvSpPr>
        <p:spPr>
          <a:xfrm>
            <a:off x="329399" y="2154221"/>
            <a:ext cx="11862601" cy="4460121"/>
          </a:xfrm>
        </p:spPr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study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Ferroni</a:t>
            </a:r>
            <a:r>
              <a:rPr lang="de-DE" dirty="0" smtClean="0"/>
              <a:t> </a:t>
            </a:r>
            <a:r>
              <a:rPr lang="de-DE" dirty="0" err="1"/>
              <a:t>a</a:t>
            </a:r>
            <a:r>
              <a:rPr lang="de-DE" dirty="0" err="1" smtClean="0"/>
              <a:t>nd</a:t>
            </a:r>
            <a:r>
              <a:rPr lang="de-DE" dirty="0" smtClean="0"/>
              <a:t> </a:t>
            </a:r>
            <a:r>
              <a:rPr lang="de-DE" dirty="0" err="1" smtClean="0"/>
              <a:t>Hopkirk</a:t>
            </a:r>
            <a:r>
              <a:rPr lang="de-DE" dirty="0" smtClean="0"/>
              <a:t> (2016)</a:t>
            </a:r>
          </a:p>
          <a:p>
            <a:r>
              <a:rPr lang="en-US" b="0" dirty="0" smtClean="0"/>
              <a:t>In a 2016 study </a:t>
            </a:r>
            <a:r>
              <a:rPr lang="en-US" b="0" dirty="0" err="1" smtClean="0"/>
              <a:t>Ferroni</a:t>
            </a:r>
            <a:r>
              <a:rPr lang="en-US" b="0" dirty="0" smtClean="0"/>
              <a:t> and </a:t>
            </a:r>
            <a:r>
              <a:rPr lang="en-US" b="0" dirty="0" err="1" smtClean="0"/>
              <a:t>Hopkirk</a:t>
            </a:r>
            <a:r>
              <a:rPr lang="en-US" b="0" dirty="0" smtClean="0"/>
              <a:t> calculated an EROI for a PV system in Switzerland, concluding that there was a net energy-loss.</a:t>
            </a:r>
          </a:p>
          <a:p>
            <a:r>
              <a:rPr lang="en-US" b="0" dirty="0" smtClean="0"/>
              <a:t>The study was challenged by a collaboration of several scientists working on carbon accounting (</a:t>
            </a:r>
            <a:r>
              <a:rPr lang="en-US" b="0" dirty="0" err="1" smtClean="0"/>
              <a:t>Raugi</a:t>
            </a:r>
            <a:r>
              <a:rPr lang="en-US" b="0" dirty="0" smtClean="0"/>
              <a:t> </a:t>
            </a:r>
            <a:r>
              <a:rPr lang="en-US" b="0" dirty="0" smtClean="0"/>
              <a:t>et al. 2017) </a:t>
            </a:r>
            <a:r>
              <a:rPr lang="en-US" b="0" dirty="0" smtClean="0"/>
              <a:t>who concluded that:</a:t>
            </a:r>
            <a:endParaRPr lang="en-US" b="0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 smtClean="0"/>
              <a:t>The paper deviates from recommendations for reference systems and uses different assumptions across their comparisons.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 smtClean="0"/>
              <a:t>The paper uses outdated information about PV systems.</a:t>
            </a:r>
            <a:endParaRPr lang="en-US" b="0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dirty="0" smtClean="0"/>
              <a:t>The paper double-accounts for several factors when calculating </a:t>
            </a:r>
            <a:r>
              <a:rPr lang="en-US" b="0" dirty="0" err="1" smtClean="0"/>
              <a:t>Ein</a:t>
            </a:r>
            <a:r>
              <a:rPr lang="en-US" b="0" dirty="0" smtClean="0"/>
              <a:t>. </a:t>
            </a:r>
            <a:endParaRPr lang="en-US" b="0" dirty="0" smtClean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0" dirty="0" smtClean="0"/>
              <a:t>A revised calculation resulted in a factor of between 7 and </a:t>
            </a:r>
            <a:r>
              <a:rPr lang="en-US" b="0" dirty="0" smtClean="0"/>
              <a:t>8.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347275" y="5788462"/>
            <a:ext cx="10592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E. </a:t>
            </a:r>
            <a:r>
              <a:rPr lang="de-DE" sz="1400" dirty="0" err="1" smtClean="0"/>
              <a:t>Ferroni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R. J. </a:t>
            </a:r>
            <a:r>
              <a:rPr lang="de-DE" sz="1400" dirty="0" err="1" smtClean="0"/>
              <a:t>Hopkirk</a:t>
            </a:r>
            <a:r>
              <a:rPr lang="de-DE" sz="1400" dirty="0" smtClean="0"/>
              <a:t>, </a:t>
            </a:r>
            <a:r>
              <a:rPr lang="en-US" sz="1400" dirty="0"/>
              <a:t>Energy Return on Energy Invested (</a:t>
            </a:r>
            <a:r>
              <a:rPr lang="en-US" sz="1400" dirty="0" err="1"/>
              <a:t>ERoEI</a:t>
            </a:r>
            <a:r>
              <a:rPr lang="en-US" sz="1400" dirty="0"/>
              <a:t>) for photovoltaic solar systems in regions of moderate insolation, Energy Policy </a:t>
            </a:r>
            <a:r>
              <a:rPr lang="en-US" sz="1400" dirty="0" smtClean="0"/>
              <a:t>94 (2016), 336-344.</a:t>
            </a:r>
          </a:p>
          <a:p>
            <a:r>
              <a:rPr lang="de-DE" sz="1400" dirty="0" smtClean="0"/>
              <a:t>M</a:t>
            </a:r>
            <a:r>
              <a:rPr lang="de-DE" sz="1400" dirty="0" smtClean="0"/>
              <a:t>. </a:t>
            </a:r>
            <a:r>
              <a:rPr lang="de-DE" sz="1400" dirty="0" err="1" smtClean="0"/>
              <a:t>Raugi</a:t>
            </a:r>
            <a:r>
              <a:rPr lang="de-DE" sz="1400" dirty="0" smtClean="0"/>
              <a:t> et al., </a:t>
            </a:r>
            <a:r>
              <a:rPr lang="en-US" sz="1400" dirty="0"/>
              <a:t>Energy Return on Energy Invested (</a:t>
            </a:r>
            <a:r>
              <a:rPr lang="en-US" sz="1400" dirty="0" err="1"/>
              <a:t>ERoEI</a:t>
            </a:r>
            <a:r>
              <a:rPr lang="en-US" sz="1400" dirty="0"/>
              <a:t>) for photovoltaic solar systems in regions of moderate insolation: A comprehensive </a:t>
            </a:r>
            <a:r>
              <a:rPr lang="en-US" sz="1400" dirty="0" smtClean="0"/>
              <a:t>response, </a:t>
            </a:r>
            <a:r>
              <a:rPr lang="en-US" sz="1400" dirty="0"/>
              <a:t>Energy Policy </a:t>
            </a:r>
            <a:r>
              <a:rPr lang="en-US" sz="1400" dirty="0" smtClean="0"/>
              <a:t>102 </a:t>
            </a:r>
            <a:r>
              <a:rPr lang="en-US" sz="1400" dirty="0"/>
              <a:t>(</a:t>
            </a:r>
            <a:r>
              <a:rPr lang="en-US" sz="1400" dirty="0" smtClean="0"/>
              <a:t>2017), 377-384., </a:t>
            </a:r>
            <a:endParaRPr lang="de-DE" sz="1400" dirty="0"/>
          </a:p>
        </p:txBody>
      </p:sp>
      <p:sp>
        <p:nvSpPr>
          <p:cNvPr id="18" name="Titel 3"/>
          <p:cNvSpPr txBox="1">
            <a:spLocks/>
          </p:cNvSpPr>
          <p:nvPr/>
        </p:nvSpPr>
        <p:spPr>
          <a:xfrm>
            <a:off x="175802" y="483370"/>
            <a:ext cx="9565099" cy="77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dirty="0" smtClean="0"/>
              <a:t>Energy Return </a:t>
            </a:r>
            <a:r>
              <a:rPr lang="de-DE" sz="3200" dirty="0" err="1" smtClean="0"/>
              <a:t>of</a:t>
            </a:r>
            <a:r>
              <a:rPr lang="de-DE" sz="3200" dirty="0" smtClean="0"/>
              <a:t> Investment (EROI)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smtClean="0"/>
              <a:t>Energy Payback Time (EPBT)</a:t>
            </a:r>
            <a:endParaRPr lang="de-DE" sz="3200" dirty="0"/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590614" y="1395863"/>
            <a:ext cx="10372026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 err="1" smtClean="0">
                <a:solidFill>
                  <a:schemeClr val="accent2"/>
                </a:solidFill>
              </a:rPr>
              <a:t>Why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is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there</a:t>
            </a:r>
            <a:r>
              <a:rPr lang="de-DE" dirty="0" smtClean="0">
                <a:solidFill>
                  <a:schemeClr val="accent2"/>
                </a:solidFill>
              </a:rPr>
              <a:t> a </a:t>
            </a:r>
            <a:r>
              <a:rPr lang="de-DE" dirty="0" err="1" smtClean="0">
                <a:solidFill>
                  <a:schemeClr val="accent2"/>
                </a:solidFill>
              </a:rPr>
              <a:t>controversy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about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this</a:t>
            </a:r>
            <a:r>
              <a:rPr lang="de-DE" dirty="0" smtClean="0">
                <a:solidFill>
                  <a:schemeClr val="accent2"/>
                </a:solidFill>
              </a:rPr>
              <a:t>?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82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0941" y="577134"/>
            <a:ext cx="8216190" cy="628086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12807" y="162697"/>
            <a:ext cx="10941810" cy="7196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Accounting for Solar!</a:t>
            </a:r>
            <a:endParaRPr lang="en-SG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925685" y="1730635"/>
            <a:ext cx="43975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 smtClean="0"/>
              <a:t>Photovoltaic</a:t>
            </a:r>
            <a:r>
              <a:rPr lang="de-DE" sz="2000" dirty="0" smtClean="0"/>
              <a:t> </a:t>
            </a:r>
            <a:r>
              <a:rPr lang="de-DE" sz="2000" dirty="0" err="1" smtClean="0"/>
              <a:t>energy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fastest </a:t>
            </a:r>
            <a:r>
              <a:rPr lang="de-DE" sz="2000" dirty="0" err="1" smtClean="0"/>
              <a:t>developing</a:t>
            </a:r>
            <a:r>
              <a:rPr lang="de-DE" sz="2000" dirty="0" smtClean="0"/>
              <a:t> </a:t>
            </a:r>
            <a:r>
              <a:rPr lang="de-DE" sz="2000" dirty="0" err="1" smtClean="0"/>
              <a:t>energy</a:t>
            </a:r>
            <a:r>
              <a:rPr lang="de-DE" sz="2000" dirty="0" smtClean="0"/>
              <a:t> </a:t>
            </a:r>
            <a:r>
              <a:rPr lang="de-DE" sz="2000" dirty="0" err="1" smtClean="0"/>
              <a:t>technology</a:t>
            </a:r>
            <a:r>
              <a:rPr lang="de-DE" sz="2000" dirty="0" smtClean="0"/>
              <a:t> in human </a:t>
            </a:r>
            <a:r>
              <a:rPr lang="de-DE" sz="2000" dirty="0" err="1" smtClean="0"/>
              <a:t>history</a:t>
            </a:r>
            <a:r>
              <a:rPr lang="de-DE" sz="20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Photovoltaics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cheapest</a:t>
            </a:r>
            <a:r>
              <a:rPr lang="de-DE" sz="2000" dirty="0" smtClean="0"/>
              <a:t> form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produce</a:t>
            </a:r>
            <a:r>
              <a:rPr lang="de-DE" sz="2000" dirty="0" smtClean="0"/>
              <a:t> </a:t>
            </a:r>
            <a:r>
              <a:rPr lang="de-DE" sz="2000" dirty="0" err="1" smtClean="0"/>
              <a:t>electricity</a:t>
            </a:r>
            <a:r>
              <a:rPr lang="de-DE" sz="2000" dirty="0" smtClean="0"/>
              <a:t> </a:t>
            </a:r>
            <a:r>
              <a:rPr lang="de-DE" sz="2000" dirty="0" err="1" smtClean="0"/>
              <a:t>that</a:t>
            </a:r>
            <a:r>
              <a:rPr lang="de-DE" sz="2000" dirty="0" smtClean="0"/>
              <a:t> </a:t>
            </a:r>
            <a:r>
              <a:rPr lang="de-DE" sz="2000" dirty="0" err="1" smtClean="0"/>
              <a:t>has</a:t>
            </a:r>
            <a:r>
              <a:rPr lang="de-DE" sz="2000" dirty="0" smtClean="0"/>
              <a:t> </a:t>
            </a:r>
            <a:r>
              <a:rPr lang="de-DE" sz="2000" dirty="0" err="1" smtClean="0"/>
              <a:t>ever</a:t>
            </a:r>
            <a:r>
              <a:rPr lang="de-DE" sz="2000" dirty="0" smtClean="0"/>
              <a:t> </a:t>
            </a:r>
            <a:r>
              <a:rPr lang="de-DE" sz="2000" dirty="0" err="1" smtClean="0"/>
              <a:t>been</a:t>
            </a:r>
            <a:r>
              <a:rPr lang="de-DE" sz="2000" dirty="0" smtClean="0"/>
              <a:t> </a:t>
            </a:r>
            <a:r>
              <a:rPr lang="de-DE" sz="2000" dirty="0" err="1" smtClean="0"/>
              <a:t>available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humankind</a:t>
            </a:r>
            <a:r>
              <a:rPr lang="de-DE" sz="2000" dirty="0" smtClean="0"/>
              <a:t>. </a:t>
            </a: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7094449" y="5723493"/>
            <a:ext cx="26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Science</a:t>
            </a:r>
            <a:r>
              <a:rPr lang="de-DE" dirty="0" smtClean="0"/>
              <a:t> – 9. Oktober 2022</a:t>
            </a:r>
            <a:endParaRPr lang="de-DE" dirty="0"/>
          </a:p>
        </p:txBody>
      </p:sp>
      <p:sp>
        <p:nvSpPr>
          <p:cNvPr id="30" name="TextBox 6"/>
          <p:cNvSpPr txBox="1"/>
          <p:nvPr/>
        </p:nvSpPr>
        <p:spPr>
          <a:xfrm>
            <a:off x="866145" y="728309"/>
            <a:ext cx="1002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US" sz="3200" b="1" dirty="0" smtClean="0">
                <a:solidFill>
                  <a:schemeClr val="accent2"/>
                </a:solidFill>
              </a:rPr>
              <a:t>The almost unbelievable development of photovoltaics</a:t>
            </a:r>
            <a:endParaRPr lang="en-SG" sz="3200" b="1" dirty="0">
              <a:solidFill>
                <a:schemeClr val="accent2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4329" y="4540829"/>
            <a:ext cx="4060288" cy="97544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0782" y="6090716"/>
            <a:ext cx="11631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Quellen</a:t>
            </a:r>
            <a:r>
              <a:rPr lang="en-US" sz="1200" b="1" dirty="0" smtClean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i="1" dirty="0" err="1"/>
              <a:t>Lazard</a:t>
            </a:r>
            <a:r>
              <a:rPr lang="de-DE" sz="1200" dirty="0"/>
              <a:t> – Levelized </a:t>
            </a:r>
            <a:r>
              <a:rPr lang="de-DE" sz="1200" dirty="0" err="1"/>
              <a:t>Cost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Energy V16 (2023)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95564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243260"/>
            <a:ext cx="12331964" cy="7224339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89560" y="6568440"/>
            <a:ext cx="10591800" cy="1310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17931" y="2883508"/>
            <a:ext cx="10695008" cy="5126682"/>
          </a:xfrm>
        </p:spPr>
        <p:txBody>
          <a:bodyPr/>
          <a:lstStyle/>
          <a:p>
            <a:pPr algn="ctr"/>
            <a:r>
              <a:rPr lang="de-DE" sz="4800" dirty="0" smtClean="0"/>
              <a:t>Do PV Modules </a:t>
            </a:r>
            <a:r>
              <a:rPr lang="de-DE" sz="4800" dirty="0" err="1" smtClean="0"/>
              <a:t>contribute</a:t>
            </a:r>
            <a:r>
              <a:rPr lang="de-DE" sz="4800" dirty="0" smtClean="0"/>
              <a:t> </a:t>
            </a:r>
            <a:r>
              <a:rPr lang="de-DE" sz="4800" dirty="0" err="1" smtClean="0"/>
              <a:t>to</a:t>
            </a:r>
            <a:r>
              <a:rPr lang="de-DE" sz="4800" dirty="0" smtClean="0"/>
              <a:t> </a:t>
            </a:r>
            <a:r>
              <a:rPr lang="de-DE" sz="4800" dirty="0" err="1" smtClean="0"/>
              <a:t>Reducing</a:t>
            </a:r>
            <a:r>
              <a:rPr lang="de-DE" sz="4800" dirty="0" smtClean="0"/>
              <a:t> Carbon </a:t>
            </a:r>
            <a:r>
              <a:rPr lang="de-DE" sz="4800" dirty="0" err="1" smtClean="0"/>
              <a:t>Emissions</a:t>
            </a:r>
            <a:r>
              <a:rPr lang="de-DE" sz="4800" dirty="0" smtClean="0"/>
              <a:t>?</a:t>
            </a:r>
            <a:endParaRPr lang="de-DE" sz="48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Freihandform 16"/>
          <p:cNvSpPr/>
          <p:nvPr/>
        </p:nvSpPr>
        <p:spPr>
          <a:xfrm>
            <a:off x="-1296" y="-4990"/>
            <a:ext cx="12193283" cy="800655"/>
          </a:xfrm>
          <a:custGeom>
            <a:avLst/>
            <a:gdLst>
              <a:gd name="connsiteX0" fmla="*/ 12160800 w 12196800"/>
              <a:gd name="connsiteY0" fmla="*/ 0 h 950400"/>
              <a:gd name="connsiteX1" fmla="*/ 0 w 12196800"/>
              <a:gd name="connsiteY1" fmla="*/ 0 h 950400"/>
              <a:gd name="connsiteX2" fmla="*/ 7200 w 12196800"/>
              <a:gd name="connsiteY2" fmla="*/ 273600 h 950400"/>
              <a:gd name="connsiteX3" fmla="*/ 9770400 w 12196800"/>
              <a:gd name="connsiteY3" fmla="*/ 259200 h 950400"/>
              <a:gd name="connsiteX4" fmla="*/ 10576800 w 12196800"/>
              <a:gd name="connsiteY4" fmla="*/ 943200 h 950400"/>
              <a:gd name="connsiteX5" fmla="*/ 12196800 w 12196800"/>
              <a:gd name="connsiteY5" fmla="*/ 950400 h 950400"/>
              <a:gd name="connsiteX6" fmla="*/ 12160800 w 12196800"/>
              <a:gd name="connsiteY6" fmla="*/ 0 h 950400"/>
              <a:gd name="connsiteX0" fmla="*/ 12188040 w 12196800"/>
              <a:gd name="connsiteY0" fmla="*/ 0 h 966770"/>
              <a:gd name="connsiteX1" fmla="*/ 0 w 12196800"/>
              <a:gd name="connsiteY1" fmla="*/ 16370 h 966770"/>
              <a:gd name="connsiteX2" fmla="*/ 7200 w 12196800"/>
              <a:gd name="connsiteY2" fmla="*/ 289970 h 966770"/>
              <a:gd name="connsiteX3" fmla="*/ 9770400 w 12196800"/>
              <a:gd name="connsiteY3" fmla="*/ 275570 h 966770"/>
              <a:gd name="connsiteX4" fmla="*/ 10576800 w 12196800"/>
              <a:gd name="connsiteY4" fmla="*/ 959570 h 966770"/>
              <a:gd name="connsiteX5" fmla="*/ 12196800 w 12196800"/>
              <a:gd name="connsiteY5" fmla="*/ 966770 h 966770"/>
              <a:gd name="connsiteX6" fmla="*/ 12188040 w 12196800"/>
              <a:gd name="connsiteY6" fmla="*/ 0 h 966770"/>
              <a:gd name="connsiteX0" fmla="*/ 12180840 w 12189600"/>
              <a:gd name="connsiteY0" fmla="*/ 0 h 966770"/>
              <a:gd name="connsiteX1" fmla="*/ 9145 w 12189600"/>
              <a:gd name="connsiteY1" fmla="*/ 16370 h 966770"/>
              <a:gd name="connsiteX2" fmla="*/ 0 w 12189600"/>
              <a:gd name="connsiteY2" fmla="*/ 289970 h 966770"/>
              <a:gd name="connsiteX3" fmla="*/ 9763200 w 12189600"/>
              <a:gd name="connsiteY3" fmla="*/ 275570 h 966770"/>
              <a:gd name="connsiteX4" fmla="*/ 10569600 w 12189600"/>
              <a:gd name="connsiteY4" fmla="*/ 959570 h 966770"/>
              <a:gd name="connsiteX5" fmla="*/ 12189600 w 12189600"/>
              <a:gd name="connsiteY5" fmla="*/ 966770 h 966770"/>
              <a:gd name="connsiteX6" fmla="*/ 12180840 w 12189600"/>
              <a:gd name="connsiteY6" fmla="*/ 0 h 966770"/>
              <a:gd name="connsiteX0" fmla="*/ 12180840 w 12189600"/>
              <a:gd name="connsiteY0" fmla="*/ 0 h 966770"/>
              <a:gd name="connsiteX1" fmla="*/ 9145 w 12189600"/>
              <a:gd name="connsiteY1" fmla="*/ 16370 h 966770"/>
              <a:gd name="connsiteX2" fmla="*/ 0 w 12189600"/>
              <a:gd name="connsiteY2" fmla="*/ 289970 h 966770"/>
              <a:gd name="connsiteX3" fmla="*/ 4709984 w 12189600"/>
              <a:gd name="connsiteY3" fmla="*/ 281019 h 966770"/>
              <a:gd name="connsiteX4" fmla="*/ 9763200 w 12189600"/>
              <a:gd name="connsiteY4" fmla="*/ 275570 h 966770"/>
              <a:gd name="connsiteX5" fmla="*/ 10569600 w 12189600"/>
              <a:gd name="connsiteY5" fmla="*/ 959570 h 966770"/>
              <a:gd name="connsiteX6" fmla="*/ 12189600 w 12189600"/>
              <a:gd name="connsiteY6" fmla="*/ 966770 h 966770"/>
              <a:gd name="connsiteX7" fmla="*/ 12180840 w 12189600"/>
              <a:gd name="connsiteY7" fmla="*/ 0 h 966770"/>
              <a:gd name="connsiteX0" fmla="*/ 12180840 w 12189600"/>
              <a:gd name="connsiteY0" fmla="*/ 0 h 966770"/>
              <a:gd name="connsiteX1" fmla="*/ 4729053 w 12189600"/>
              <a:gd name="connsiteY1" fmla="*/ 12276 h 966770"/>
              <a:gd name="connsiteX2" fmla="*/ 9145 w 12189600"/>
              <a:gd name="connsiteY2" fmla="*/ 16370 h 966770"/>
              <a:gd name="connsiteX3" fmla="*/ 0 w 12189600"/>
              <a:gd name="connsiteY3" fmla="*/ 289970 h 966770"/>
              <a:gd name="connsiteX4" fmla="*/ 4709984 w 12189600"/>
              <a:gd name="connsiteY4" fmla="*/ 281019 h 966770"/>
              <a:gd name="connsiteX5" fmla="*/ 9763200 w 12189600"/>
              <a:gd name="connsiteY5" fmla="*/ 275570 h 966770"/>
              <a:gd name="connsiteX6" fmla="*/ 10569600 w 12189600"/>
              <a:gd name="connsiteY6" fmla="*/ 959570 h 966770"/>
              <a:gd name="connsiteX7" fmla="*/ 12189600 w 12189600"/>
              <a:gd name="connsiteY7" fmla="*/ 966770 h 966770"/>
              <a:gd name="connsiteX8" fmla="*/ 12180840 w 12189600"/>
              <a:gd name="connsiteY8" fmla="*/ 0 h 966770"/>
              <a:gd name="connsiteX0" fmla="*/ 12180840 w 12189600"/>
              <a:gd name="connsiteY0" fmla="*/ 0 h 966770"/>
              <a:gd name="connsiteX1" fmla="*/ 4729053 w 12189600"/>
              <a:gd name="connsiteY1" fmla="*/ 12276 h 966770"/>
              <a:gd name="connsiteX2" fmla="*/ 65 w 12189600"/>
              <a:gd name="connsiteY2" fmla="*/ 12731 h 966770"/>
              <a:gd name="connsiteX3" fmla="*/ 0 w 12189600"/>
              <a:gd name="connsiteY3" fmla="*/ 289970 h 966770"/>
              <a:gd name="connsiteX4" fmla="*/ 4709984 w 12189600"/>
              <a:gd name="connsiteY4" fmla="*/ 281019 h 966770"/>
              <a:gd name="connsiteX5" fmla="*/ 9763200 w 12189600"/>
              <a:gd name="connsiteY5" fmla="*/ 275570 h 966770"/>
              <a:gd name="connsiteX6" fmla="*/ 10569600 w 12189600"/>
              <a:gd name="connsiteY6" fmla="*/ 959570 h 966770"/>
              <a:gd name="connsiteX7" fmla="*/ 12189600 w 12189600"/>
              <a:gd name="connsiteY7" fmla="*/ 966770 h 966770"/>
              <a:gd name="connsiteX8" fmla="*/ 12180840 w 12189600"/>
              <a:gd name="connsiteY8" fmla="*/ 0 h 966770"/>
              <a:gd name="connsiteX0" fmla="*/ 12180840 w 12189600"/>
              <a:gd name="connsiteY0" fmla="*/ 0 h 966770"/>
              <a:gd name="connsiteX1" fmla="*/ 4729053 w 12189600"/>
              <a:gd name="connsiteY1" fmla="*/ 12276 h 966770"/>
              <a:gd name="connsiteX2" fmla="*/ 65 w 12189600"/>
              <a:gd name="connsiteY2" fmla="*/ 12731 h 966770"/>
              <a:gd name="connsiteX3" fmla="*/ 0 w 12189600"/>
              <a:gd name="connsiteY3" fmla="*/ 288150 h 966770"/>
              <a:gd name="connsiteX4" fmla="*/ 4709984 w 12189600"/>
              <a:gd name="connsiteY4" fmla="*/ 281019 h 966770"/>
              <a:gd name="connsiteX5" fmla="*/ 9763200 w 12189600"/>
              <a:gd name="connsiteY5" fmla="*/ 275570 h 966770"/>
              <a:gd name="connsiteX6" fmla="*/ 10569600 w 12189600"/>
              <a:gd name="connsiteY6" fmla="*/ 959570 h 966770"/>
              <a:gd name="connsiteX7" fmla="*/ 12189600 w 12189600"/>
              <a:gd name="connsiteY7" fmla="*/ 966770 h 966770"/>
              <a:gd name="connsiteX8" fmla="*/ 12180840 w 12189600"/>
              <a:gd name="connsiteY8" fmla="*/ 0 h 966770"/>
              <a:gd name="connsiteX0" fmla="*/ 12180840 w 12189600"/>
              <a:gd name="connsiteY0" fmla="*/ 0 h 966770"/>
              <a:gd name="connsiteX1" fmla="*/ 4729053 w 12189600"/>
              <a:gd name="connsiteY1" fmla="*/ 12276 h 966770"/>
              <a:gd name="connsiteX2" fmla="*/ 5513 w 12189600"/>
              <a:gd name="connsiteY2" fmla="*/ 12731 h 966770"/>
              <a:gd name="connsiteX3" fmla="*/ 0 w 12189600"/>
              <a:gd name="connsiteY3" fmla="*/ 288150 h 966770"/>
              <a:gd name="connsiteX4" fmla="*/ 4709984 w 12189600"/>
              <a:gd name="connsiteY4" fmla="*/ 281019 h 966770"/>
              <a:gd name="connsiteX5" fmla="*/ 9763200 w 12189600"/>
              <a:gd name="connsiteY5" fmla="*/ 275570 h 966770"/>
              <a:gd name="connsiteX6" fmla="*/ 10569600 w 12189600"/>
              <a:gd name="connsiteY6" fmla="*/ 959570 h 966770"/>
              <a:gd name="connsiteX7" fmla="*/ 12189600 w 12189600"/>
              <a:gd name="connsiteY7" fmla="*/ 966770 h 966770"/>
              <a:gd name="connsiteX8" fmla="*/ 12180840 w 12189600"/>
              <a:gd name="connsiteY8" fmla="*/ 0 h 966770"/>
              <a:gd name="connsiteX0" fmla="*/ 12175392 w 12184152"/>
              <a:gd name="connsiteY0" fmla="*/ 0 h 966770"/>
              <a:gd name="connsiteX1" fmla="*/ 4723605 w 12184152"/>
              <a:gd name="connsiteY1" fmla="*/ 12276 h 966770"/>
              <a:gd name="connsiteX2" fmla="*/ 65 w 12184152"/>
              <a:gd name="connsiteY2" fmla="*/ 12731 h 966770"/>
              <a:gd name="connsiteX3" fmla="*/ 0 w 12184152"/>
              <a:gd name="connsiteY3" fmla="*/ 288150 h 966770"/>
              <a:gd name="connsiteX4" fmla="*/ 4704536 w 12184152"/>
              <a:gd name="connsiteY4" fmla="*/ 281019 h 966770"/>
              <a:gd name="connsiteX5" fmla="*/ 9757752 w 12184152"/>
              <a:gd name="connsiteY5" fmla="*/ 275570 h 966770"/>
              <a:gd name="connsiteX6" fmla="*/ 10564152 w 12184152"/>
              <a:gd name="connsiteY6" fmla="*/ 959570 h 966770"/>
              <a:gd name="connsiteX7" fmla="*/ 12184152 w 12184152"/>
              <a:gd name="connsiteY7" fmla="*/ 966770 h 966770"/>
              <a:gd name="connsiteX8" fmla="*/ 12175392 w 12184152"/>
              <a:gd name="connsiteY8" fmla="*/ 0 h 966770"/>
              <a:gd name="connsiteX0" fmla="*/ 12178052 w 12186812"/>
              <a:gd name="connsiteY0" fmla="*/ 0 h 966770"/>
              <a:gd name="connsiteX1" fmla="*/ 4726265 w 12186812"/>
              <a:gd name="connsiteY1" fmla="*/ 12276 h 966770"/>
              <a:gd name="connsiteX2" fmla="*/ 0 w 12186812"/>
              <a:gd name="connsiteY2" fmla="*/ 11367 h 966770"/>
              <a:gd name="connsiteX3" fmla="*/ 2660 w 12186812"/>
              <a:gd name="connsiteY3" fmla="*/ 288150 h 966770"/>
              <a:gd name="connsiteX4" fmla="*/ 4707196 w 12186812"/>
              <a:gd name="connsiteY4" fmla="*/ 281019 h 966770"/>
              <a:gd name="connsiteX5" fmla="*/ 9760412 w 12186812"/>
              <a:gd name="connsiteY5" fmla="*/ 275570 h 966770"/>
              <a:gd name="connsiteX6" fmla="*/ 10566812 w 12186812"/>
              <a:gd name="connsiteY6" fmla="*/ 959570 h 966770"/>
              <a:gd name="connsiteX7" fmla="*/ 12186812 w 12186812"/>
              <a:gd name="connsiteY7" fmla="*/ 966770 h 966770"/>
              <a:gd name="connsiteX8" fmla="*/ 12178052 w 12186812"/>
              <a:gd name="connsiteY8" fmla="*/ 0 h 966770"/>
              <a:gd name="connsiteX0" fmla="*/ 12179478 w 12188238"/>
              <a:gd name="connsiteY0" fmla="*/ 0 h 966770"/>
              <a:gd name="connsiteX1" fmla="*/ 4727691 w 12188238"/>
              <a:gd name="connsiteY1" fmla="*/ 12276 h 966770"/>
              <a:gd name="connsiteX2" fmla="*/ 1426 w 12188238"/>
              <a:gd name="connsiteY2" fmla="*/ 11367 h 966770"/>
              <a:gd name="connsiteX3" fmla="*/ 0 w 12188238"/>
              <a:gd name="connsiteY3" fmla="*/ 285421 h 966770"/>
              <a:gd name="connsiteX4" fmla="*/ 4708622 w 12188238"/>
              <a:gd name="connsiteY4" fmla="*/ 281019 h 966770"/>
              <a:gd name="connsiteX5" fmla="*/ 9761838 w 12188238"/>
              <a:gd name="connsiteY5" fmla="*/ 275570 h 966770"/>
              <a:gd name="connsiteX6" fmla="*/ 10568238 w 12188238"/>
              <a:gd name="connsiteY6" fmla="*/ 959570 h 966770"/>
              <a:gd name="connsiteX7" fmla="*/ 12188238 w 12188238"/>
              <a:gd name="connsiteY7" fmla="*/ 966770 h 966770"/>
              <a:gd name="connsiteX8" fmla="*/ 12179478 w 12188238"/>
              <a:gd name="connsiteY8" fmla="*/ 0 h 966770"/>
              <a:gd name="connsiteX0" fmla="*/ 12182138 w 12190898"/>
              <a:gd name="connsiteY0" fmla="*/ 0 h 966770"/>
              <a:gd name="connsiteX1" fmla="*/ 4730351 w 12190898"/>
              <a:gd name="connsiteY1" fmla="*/ 12276 h 966770"/>
              <a:gd name="connsiteX2" fmla="*/ 0 w 12190898"/>
              <a:gd name="connsiteY2" fmla="*/ 11367 h 966770"/>
              <a:gd name="connsiteX3" fmla="*/ 2660 w 12190898"/>
              <a:gd name="connsiteY3" fmla="*/ 285421 h 966770"/>
              <a:gd name="connsiteX4" fmla="*/ 4711282 w 12190898"/>
              <a:gd name="connsiteY4" fmla="*/ 281019 h 966770"/>
              <a:gd name="connsiteX5" fmla="*/ 9764498 w 12190898"/>
              <a:gd name="connsiteY5" fmla="*/ 275570 h 966770"/>
              <a:gd name="connsiteX6" fmla="*/ 10570898 w 12190898"/>
              <a:gd name="connsiteY6" fmla="*/ 959570 h 966770"/>
              <a:gd name="connsiteX7" fmla="*/ 12190898 w 12190898"/>
              <a:gd name="connsiteY7" fmla="*/ 966770 h 966770"/>
              <a:gd name="connsiteX8" fmla="*/ 12182138 w 12190898"/>
              <a:gd name="connsiteY8" fmla="*/ 0 h 966770"/>
              <a:gd name="connsiteX0" fmla="*/ 12182138 w 12190898"/>
              <a:gd name="connsiteY0" fmla="*/ 0 h 966770"/>
              <a:gd name="connsiteX1" fmla="*/ 4730351 w 12190898"/>
              <a:gd name="connsiteY1" fmla="*/ 12276 h 966770"/>
              <a:gd name="connsiteX2" fmla="*/ 0 w 12190898"/>
              <a:gd name="connsiteY2" fmla="*/ 11367 h 966770"/>
              <a:gd name="connsiteX3" fmla="*/ 5383 w 12190898"/>
              <a:gd name="connsiteY3" fmla="*/ 282693 h 966770"/>
              <a:gd name="connsiteX4" fmla="*/ 4711282 w 12190898"/>
              <a:gd name="connsiteY4" fmla="*/ 281019 h 966770"/>
              <a:gd name="connsiteX5" fmla="*/ 9764498 w 12190898"/>
              <a:gd name="connsiteY5" fmla="*/ 275570 h 966770"/>
              <a:gd name="connsiteX6" fmla="*/ 10570898 w 12190898"/>
              <a:gd name="connsiteY6" fmla="*/ 959570 h 966770"/>
              <a:gd name="connsiteX7" fmla="*/ 12190898 w 12190898"/>
              <a:gd name="connsiteY7" fmla="*/ 966770 h 966770"/>
              <a:gd name="connsiteX8" fmla="*/ 12182138 w 12190898"/>
              <a:gd name="connsiteY8" fmla="*/ 0 h 966770"/>
              <a:gd name="connsiteX0" fmla="*/ 12182138 w 12190898"/>
              <a:gd name="connsiteY0" fmla="*/ 0 h 966770"/>
              <a:gd name="connsiteX1" fmla="*/ 4730351 w 12190898"/>
              <a:gd name="connsiteY1" fmla="*/ 12276 h 966770"/>
              <a:gd name="connsiteX2" fmla="*/ 0 w 12190898"/>
              <a:gd name="connsiteY2" fmla="*/ 11367 h 966770"/>
              <a:gd name="connsiteX3" fmla="*/ 2660 w 12190898"/>
              <a:gd name="connsiteY3" fmla="*/ 282693 h 966770"/>
              <a:gd name="connsiteX4" fmla="*/ 4711282 w 12190898"/>
              <a:gd name="connsiteY4" fmla="*/ 281019 h 966770"/>
              <a:gd name="connsiteX5" fmla="*/ 9764498 w 12190898"/>
              <a:gd name="connsiteY5" fmla="*/ 275570 h 966770"/>
              <a:gd name="connsiteX6" fmla="*/ 10570898 w 12190898"/>
              <a:gd name="connsiteY6" fmla="*/ 959570 h 966770"/>
              <a:gd name="connsiteX7" fmla="*/ 12190898 w 12190898"/>
              <a:gd name="connsiteY7" fmla="*/ 966770 h 966770"/>
              <a:gd name="connsiteX8" fmla="*/ 12182138 w 12190898"/>
              <a:gd name="connsiteY8" fmla="*/ 0 h 966770"/>
              <a:gd name="connsiteX0" fmla="*/ 12182138 w 12190898"/>
              <a:gd name="connsiteY0" fmla="*/ 0 h 966770"/>
              <a:gd name="connsiteX1" fmla="*/ 4730351 w 12190898"/>
              <a:gd name="connsiteY1" fmla="*/ 12276 h 966770"/>
              <a:gd name="connsiteX2" fmla="*/ 0 w 12190898"/>
              <a:gd name="connsiteY2" fmla="*/ 11367 h 966770"/>
              <a:gd name="connsiteX3" fmla="*/ 1297 w 12190898"/>
              <a:gd name="connsiteY3" fmla="*/ 282693 h 966770"/>
              <a:gd name="connsiteX4" fmla="*/ 4711282 w 12190898"/>
              <a:gd name="connsiteY4" fmla="*/ 281019 h 966770"/>
              <a:gd name="connsiteX5" fmla="*/ 9764498 w 12190898"/>
              <a:gd name="connsiteY5" fmla="*/ 275570 h 966770"/>
              <a:gd name="connsiteX6" fmla="*/ 10570898 w 12190898"/>
              <a:gd name="connsiteY6" fmla="*/ 959570 h 966770"/>
              <a:gd name="connsiteX7" fmla="*/ 12190898 w 12190898"/>
              <a:gd name="connsiteY7" fmla="*/ 966770 h 966770"/>
              <a:gd name="connsiteX8" fmla="*/ 12182138 w 12190898"/>
              <a:gd name="connsiteY8" fmla="*/ 0 h 966770"/>
              <a:gd name="connsiteX0" fmla="*/ 12205293 w 12205293"/>
              <a:gd name="connsiteY0" fmla="*/ 3639 h 955403"/>
              <a:gd name="connsiteX1" fmla="*/ 4730351 w 12205293"/>
              <a:gd name="connsiteY1" fmla="*/ 909 h 955403"/>
              <a:gd name="connsiteX2" fmla="*/ 0 w 12205293"/>
              <a:gd name="connsiteY2" fmla="*/ 0 h 955403"/>
              <a:gd name="connsiteX3" fmla="*/ 1297 w 12205293"/>
              <a:gd name="connsiteY3" fmla="*/ 271326 h 955403"/>
              <a:gd name="connsiteX4" fmla="*/ 4711282 w 12205293"/>
              <a:gd name="connsiteY4" fmla="*/ 269652 h 955403"/>
              <a:gd name="connsiteX5" fmla="*/ 9764498 w 12205293"/>
              <a:gd name="connsiteY5" fmla="*/ 264203 h 955403"/>
              <a:gd name="connsiteX6" fmla="*/ 10570898 w 12205293"/>
              <a:gd name="connsiteY6" fmla="*/ 948203 h 955403"/>
              <a:gd name="connsiteX7" fmla="*/ 12190898 w 12205293"/>
              <a:gd name="connsiteY7" fmla="*/ 955403 h 955403"/>
              <a:gd name="connsiteX8" fmla="*/ 12205293 w 12205293"/>
              <a:gd name="connsiteY8" fmla="*/ 3639 h 955403"/>
              <a:gd name="connsiteX0" fmla="*/ 12205293 w 12205293"/>
              <a:gd name="connsiteY0" fmla="*/ 3639 h 955403"/>
              <a:gd name="connsiteX1" fmla="*/ 4730351 w 12205293"/>
              <a:gd name="connsiteY1" fmla="*/ 909 h 955403"/>
              <a:gd name="connsiteX2" fmla="*/ 0 w 12205293"/>
              <a:gd name="connsiteY2" fmla="*/ 0 h 955403"/>
              <a:gd name="connsiteX3" fmla="*/ 1297 w 12205293"/>
              <a:gd name="connsiteY3" fmla="*/ 271326 h 955403"/>
              <a:gd name="connsiteX4" fmla="*/ 4711282 w 12205293"/>
              <a:gd name="connsiteY4" fmla="*/ 269652 h 955403"/>
              <a:gd name="connsiteX5" fmla="*/ 9764498 w 12205293"/>
              <a:gd name="connsiteY5" fmla="*/ 264203 h 955403"/>
              <a:gd name="connsiteX6" fmla="*/ 10570898 w 12205293"/>
              <a:gd name="connsiteY6" fmla="*/ 948203 h 955403"/>
              <a:gd name="connsiteX7" fmla="*/ 12201795 w 12205293"/>
              <a:gd name="connsiteY7" fmla="*/ 955403 h 955403"/>
              <a:gd name="connsiteX8" fmla="*/ 12205293 w 12205293"/>
              <a:gd name="connsiteY8" fmla="*/ 3639 h 955403"/>
              <a:gd name="connsiteX0" fmla="*/ 12205293 w 12205293"/>
              <a:gd name="connsiteY0" fmla="*/ 3639 h 955403"/>
              <a:gd name="connsiteX1" fmla="*/ 4730351 w 12205293"/>
              <a:gd name="connsiteY1" fmla="*/ 909 h 955403"/>
              <a:gd name="connsiteX2" fmla="*/ 0 w 12205293"/>
              <a:gd name="connsiteY2" fmla="*/ 0 h 955403"/>
              <a:gd name="connsiteX3" fmla="*/ 1297 w 12205293"/>
              <a:gd name="connsiteY3" fmla="*/ 271326 h 955403"/>
              <a:gd name="connsiteX4" fmla="*/ 4711282 w 12205293"/>
              <a:gd name="connsiteY4" fmla="*/ 269652 h 955403"/>
              <a:gd name="connsiteX5" fmla="*/ 9764498 w 12205293"/>
              <a:gd name="connsiteY5" fmla="*/ 264203 h 955403"/>
              <a:gd name="connsiteX6" fmla="*/ 10570898 w 12205293"/>
              <a:gd name="connsiteY6" fmla="*/ 948203 h 955403"/>
              <a:gd name="connsiteX7" fmla="*/ 12204518 w 12205293"/>
              <a:gd name="connsiteY7" fmla="*/ 955403 h 955403"/>
              <a:gd name="connsiteX8" fmla="*/ 12205293 w 12205293"/>
              <a:gd name="connsiteY8" fmla="*/ 3639 h 955403"/>
              <a:gd name="connsiteX0" fmla="*/ 12205293 w 12205293"/>
              <a:gd name="connsiteY0" fmla="*/ 3639 h 955403"/>
              <a:gd name="connsiteX1" fmla="*/ 4730351 w 12205293"/>
              <a:gd name="connsiteY1" fmla="*/ 909 h 955403"/>
              <a:gd name="connsiteX2" fmla="*/ 0 w 12205293"/>
              <a:gd name="connsiteY2" fmla="*/ 0 h 955403"/>
              <a:gd name="connsiteX3" fmla="*/ 1297 w 12205293"/>
              <a:gd name="connsiteY3" fmla="*/ 271326 h 955403"/>
              <a:gd name="connsiteX4" fmla="*/ 4711282 w 12205293"/>
              <a:gd name="connsiteY4" fmla="*/ 269652 h 955403"/>
              <a:gd name="connsiteX5" fmla="*/ 9764498 w 12205293"/>
              <a:gd name="connsiteY5" fmla="*/ 264203 h 955403"/>
              <a:gd name="connsiteX6" fmla="*/ 10534577 w 12205293"/>
              <a:gd name="connsiteY6" fmla="*/ 802692 h 955403"/>
              <a:gd name="connsiteX7" fmla="*/ 12204518 w 12205293"/>
              <a:gd name="connsiteY7" fmla="*/ 955403 h 955403"/>
              <a:gd name="connsiteX8" fmla="*/ 12205293 w 12205293"/>
              <a:gd name="connsiteY8" fmla="*/ 3639 h 955403"/>
              <a:gd name="connsiteX0" fmla="*/ 12205293 w 12219050"/>
              <a:gd name="connsiteY0" fmla="*/ 3639 h 831717"/>
              <a:gd name="connsiteX1" fmla="*/ 4730351 w 12219050"/>
              <a:gd name="connsiteY1" fmla="*/ 909 h 831717"/>
              <a:gd name="connsiteX2" fmla="*/ 0 w 12219050"/>
              <a:gd name="connsiteY2" fmla="*/ 0 h 831717"/>
              <a:gd name="connsiteX3" fmla="*/ 1297 w 12219050"/>
              <a:gd name="connsiteY3" fmla="*/ 271326 h 831717"/>
              <a:gd name="connsiteX4" fmla="*/ 4711282 w 12219050"/>
              <a:gd name="connsiteY4" fmla="*/ 269652 h 831717"/>
              <a:gd name="connsiteX5" fmla="*/ 9764498 w 12219050"/>
              <a:gd name="connsiteY5" fmla="*/ 264203 h 831717"/>
              <a:gd name="connsiteX6" fmla="*/ 10534577 w 12219050"/>
              <a:gd name="connsiteY6" fmla="*/ 802692 h 831717"/>
              <a:gd name="connsiteX7" fmla="*/ 12219047 w 12219050"/>
              <a:gd name="connsiteY7" fmla="*/ 831717 h 831717"/>
              <a:gd name="connsiteX8" fmla="*/ 12205293 w 12219050"/>
              <a:gd name="connsiteY8" fmla="*/ 3639 h 831717"/>
              <a:gd name="connsiteX0" fmla="*/ 12205293 w 12219050"/>
              <a:gd name="connsiteY0" fmla="*/ 3639 h 824442"/>
              <a:gd name="connsiteX1" fmla="*/ 4730351 w 12219050"/>
              <a:gd name="connsiteY1" fmla="*/ 909 h 824442"/>
              <a:gd name="connsiteX2" fmla="*/ 0 w 12219050"/>
              <a:gd name="connsiteY2" fmla="*/ 0 h 824442"/>
              <a:gd name="connsiteX3" fmla="*/ 1297 w 12219050"/>
              <a:gd name="connsiteY3" fmla="*/ 271326 h 824442"/>
              <a:gd name="connsiteX4" fmla="*/ 4711282 w 12219050"/>
              <a:gd name="connsiteY4" fmla="*/ 269652 h 824442"/>
              <a:gd name="connsiteX5" fmla="*/ 9764498 w 12219050"/>
              <a:gd name="connsiteY5" fmla="*/ 264203 h 824442"/>
              <a:gd name="connsiteX6" fmla="*/ 10534577 w 12219050"/>
              <a:gd name="connsiteY6" fmla="*/ 802692 h 824442"/>
              <a:gd name="connsiteX7" fmla="*/ 12219047 w 12219050"/>
              <a:gd name="connsiteY7" fmla="*/ 824442 h 824442"/>
              <a:gd name="connsiteX8" fmla="*/ 12205293 w 12219050"/>
              <a:gd name="connsiteY8" fmla="*/ 3639 h 824442"/>
              <a:gd name="connsiteX0" fmla="*/ 12205293 w 12226313"/>
              <a:gd name="connsiteY0" fmla="*/ 3639 h 809891"/>
              <a:gd name="connsiteX1" fmla="*/ 4730351 w 12226313"/>
              <a:gd name="connsiteY1" fmla="*/ 909 h 809891"/>
              <a:gd name="connsiteX2" fmla="*/ 0 w 12226313"/>
              <a:gd name="connsiteY2" fmla="*/ 0 h 809891"/>
              <a:gd name="connsiteX3" fmla="*/ 1297 w 12226313"/>
              <a:gd name="connsiteY3" fmla="*/ 271326 h 809891"/>
              <a:gd name="connsiteX4" fmla="*/ 4711282 w 12226313"/>
              <a:gd name="connsiteY4" fmla="*/ 269652 h 809891"/>
              <a:gd name="connsiteX5" fmla="*/ 9764498 w 12226313"/>
              <a:gd name="connsiteY5" fmla="*/ 264203 h 809891"/>
              <a:gd name="connsiteX6" fmla="*/ 10534577 w 12226313"/>
              <a:gd name="connsiteY6" fmla="*/ 802692 h 809891"/>
              <a:gd name="connsiteX7" fmla="*/ 12226311 w 12226313"/>
              <a:gd name="connsiteY7" fmla="*/ 809891 h 809891"/>
              <a:gd name="connsiteX8" fmla="*/ 12205293 w 12226313"/>
              <a:gd name="connsiteY8" fmla="*/ 3639 h 809891"/>
              <a:gd name="connsiteX0" fmla="*/ 12205293 w 12211789"/>
              <a:gd name="connsiteY0" fmla="*/ 3639 h 802692"/>
              <a:gd name="connsiteX1" fmla="*/ 4730351 w 12211789"/>
              <a:gd name="connsiteY1" fmla="*/ 909 h 802692"/>
              <a:gd name="connsiteX2" fmla="*/ 0 w 12211789"/>
              <a:gd name="connsiteY2" fmla="*/ 0 h 802692"/>
              <a:gd name="connsiteX3" fmla="*/ 1297 w 12211789"/>
              <a:gd name="connsiteY3" fmla="*/ 271326 h 802692"/>
              <a:gd name="connsiteX4" fmla="*/ 4711282 w 12211789"/>
              <a:gd name="connsiteY4" fmla="*/ 269652 h 802692"/>
              <a:gd name="connsiteX5" fmla="*/ 9764498 w 12211789"/>
              <a:gd name="connsiteY5" fmla="*/ 264203 h 802692"/>
              <a:gd name="connsiteX6" fmla="*/ 10534577 w 12211789"/>
              <a:gd name="connsiteY6" fmla="*/ 802692 h 802692"/>
              <a:gd name="connsiteX7" fmla="*/ 12211783 w 12211789"/>
              <a:gd name="connsiteY7" fmla="*/ 780788 h 802692"/>
              <a:gd name="connsiteX8" fmla="*/ 12205293 w 12211789"/>
              <a:gd name="connsiteY8" fmla="*/ 3639 h 802692"/>
              <a:gd name="connsiteX0" fmla="*/ 12205293 w 12205293"/>
              <a:gd name="connsiteY0" fmla="*/ 3639 h 802692"/>
              <a:gd name="connsiteX1" fmla="*/ 4730351 w 12205293"/>
              <a:gd name="connsiteY1" fmla="*/ 909 h 802692"/>
              <a:gd name="connsiteX2" fmla="*/ 0 w 12205293"/>
              <a:gd name="connsiteY2" fmla="*/ 0 h 802692"/>
              <a:gd name="connsiteX3" fmla="*/ 1297 w 12205293"/>
              <a:gd name="connsiteY3" fmla="*/ 271326 h 802692"/>
              <a:gd name="connsiteX4" fmla="*/ 4711282 w 12205293"/>
              <a:gd name="connsiteY4" fmla="*/ 269652 h 802692"/>
              <a:gd name="connsiteX5" fmla="*/ 9764498 w 12205293"/>
              <a:gd name="connsiteY5" fmla="*/ 264203 h 802692"/>
              <a:gd name="connsiteX6" fmla="*/ 10534577 w 12205293"/>
              <a:gd name="connsiteY6" fmla="*/ 802692 h 802692"/>
              <a:gd name="connsiteX7" fmla="*/ 12204519 w 12205293"/>
              <a:gd name="connsiteY7" fmla="*/ 788064 h 802692"/>
              <a:gd name="connsiteX8" fmla="*/ 12205293 w 12205293"/>
              <a:gd name="connsiteY8" fmla="*/ 3639 h 802692"/>
              <a:gd name="connsiteX0" fmla="*/ 12205293 w 12205293"/>
              <a:gd name="connsiteY0" fmla="*/ 3639 h 802692"/>
              <a:gd name="connsiteX1" fmla="*/ 4730351 w 12205293"/>
              <a:gd name="connsiteY1" fmla="*/ 909 h 802692"/>
              <a:gd name="connsiteX2" fmla="*/ 0 w 12205293"/>
              <a:gd name="connsiteY2" fmla="*/ 0 h 802692"/>
              <a:gd name="connsiteX3" fmla="*/ 1297 w 12205293"/>
              <a:gd name="connsiteY3" fmla="*/ 271326 h 802692"/>
              <a:gd name="connsiteX4" fmla="*/ 4711282 w 12205293"/>
              <a:gd name="connsiteY4" fmla="*/ 269652 h 802692"/>
              <a:gd name="connsiteX5" fmla="*/ 9764498 w 12205293"/>
              <a:gd name="connsiteY5" fmla="*/ 264203 h 802692"/>
              <a:gd name="connsiteX6" fmla="*/ 10534577 w 12205293"/>
              <a:gd name="connsiteY6" fmla="*/ 802692 h 802692"/>
              <a:gd name="connsiteX7" fmla="*/ 12204519 w 12205293"/>
              <a:gd name="connsiteY7" fmla="*/ 788064 h 802692"/>
              <a:gd name="connsiteX8" fmla="*/ 12205293 w 12205293"/>
              <a:gd name="connsiteY8" fmla="*/ 3639 h 802692"/>
              <a:gd name="connsiteX0" fmla="*/ 12205293 w 12205293"/>
              <a:gd name="connsiteY0" fmla="*/ 3639 h 802692"/>
              <a:gd name="connsiteX1" fmla="*/ 4730351 w 12205293"/>
              <a:gd name="connsiteY1" fmla="*/ 909 h 802692"/>
              <a:gd name="connsiteX2" fmla="*/ 0 w 12205293"/>
              <a:gd name="connsiteY2" fmla="*/ 0 h 802692"/>
              <a:gd name="connsiteX3" fmla="*/ 1297 w 12205293"/>
              <a:gd name="connsiteY3" fmla="*/ 271326 h 802692"/>
              <a:gd name="connsiteX4" fmla="*/ 4711282 w 12205293"/>
              <a:gd name="connsiteY4" fmla="*/ 269652 h 802692"/>
              <a:gd name="connsiteX5" fmla="*/ 9764498 w 12205293"/>
              <a:gd name="connsiteY5" fmla="*/ 264203 h 802692"/>
              <a:gd name="connsiteX6" fmla="*/ 10534577 w 12205293"/>
              <a:gd name="connsiteY6" fmla="*/ 802692 h 802692"/>
              <a:gd name="connsiteX7" fmla="*/ 12204519 w 12205293"/>
              <a:gd name="connsiteY7" fmla="*/ 795339 h 802692"/>
              <a:gd name="connsiteX8" fmla="*/ 12205293 w 12205293"/>
              <a:gd name="connsiteY8" fmla="*/ 3639 h 8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5293" h="802692">
                <a:moveTo>
                  <a:pt x="12205293" y="3639"/>
                </a:moveTo>
                <a:lnTo>
                  <a:pt x="4730351" y="909"/>
                </a:lnTo>
                <a:lnTo>
                  <a:pt x="0" y="0"/>
                </a:lnTo>
                <a:cubicBezTo>
                  <a:pt x="-22" y="92413"/>
                  <a:pt x="1319" y="178913"/>
                  <a:pt x="1297" y="271326"/>
                </a:cubicBezTo>
                <a:lnTo>
                  <a:pt x="4711282" y="269652"/>
                </a:lnTo>
                <a:lnTo>
                  <a:pt x="9764498" y="264203"/>
                </a:lnTo>
                <a:lnTo>
                  <a:pt x="10534577" y="802692"/>
                </a:lnTo>
                <a:lnTo>
                  <a:pt x="12204519" y="795339"/>
                </a:lnTo>
                <a:cubicBezTo>
                  <a:pt x="12204777" y="478084"/>
                  <a:pt x="12205035" y="320894"/>
                  <a:pt x="12205293" y="363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5256" y="68090"/>
            <a:ext cx="1219163" cy="65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5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el 4"/>
          <p:cNvSpPr txBox="1">
            <a:spLocks/>
          </p:cNvSpPr>
          <p:nvPr/>
        </p:nvSpPr>
        <p:spPr>
          <a:xfrm>
            <a:off x="175801" y="263914"/>
            <a:ext cx="9565099" cy="7711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dirty="0" err="1" smtClean="0">
                <a:latin typeface="+mn-lt"/>
              </a:rPr>
              <a:t>Embodied</a:t>
            </a:r>
            <a:r>
              <a:rPr lang="de-DE" sz="3600" dirty="0" smtClean="0">
                <a:latin typeface="+mn-lt"/>
              </a:rPr>
              <a:t> Carbon</a:t>
            </a:r>
            <a:endParaRPr lang="de-DE" sz="3600" dirty="0"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692" y="1960026"/>
            <a:ext cx="5620178" cy="3745322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551330" y="1960026"/>
            <a:ext cx="3143617" cy="4452583"/>
            <a:chOff x="551330" y="1960026"/>
            <a:chExt cx="3143617" cy="4452583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080" y="1960026"/>
              <a:ext cx="1690956" cy="1127304"/>
            </a:xfrm>
            <a:prstGeom prst="rect">
              <a:avLst/>
            </a:prstGeom>
          </p:spPr>
        </p:pic>
        <p:pic>
          <p:nvPicPr>
            <p:cNvPr id="6146" name="Picture 2" descr="Rounded Triangle Clip Art Free PNG Image｜Illustoon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11" b="8851"/>
            <a:stretch/>
          </p:blipFill>
          <p:spPr bwMode="auto">
            <a:xfrm rot="10800000">
              <a:off x="1268543" y="3530725"/>
              <a:ext cx="1158030" cy="74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080" y="4501853"/>
              <a:ext cx="1690956" cy="11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feld 7"/>
                <p:cNvSpPr txBox="1"/>
                <p:nvPr/>
              </p:nvSpPr>
              <p:spPr>
                <a:xfrm>
                  <a:off x="551330" y="6043277"/>
                  <a:ext cx="314361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𝑆𝑖𝑂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+2 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sz="240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𝑆𝑖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+2 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𝐶𝑂</m:t>
                        </m:r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8" name="Textfeld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330" y="6043277"/>
                  <a:ext cx="3143617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744" r="-1744" b="-1311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3823" y="4037096"/>
            <a:ext cx="1882055" cy="122333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3951" y="1847566"/>
            <a:ext cx="1841797" cy="1841797"/>
          </a:xfrm>
          <a:prstGeom prst="rect">
            <a:avLst/>
          </a:prstGeom>
        </p:spPr>
      </p:pic>
      <p:sp>
        <p:nvSpPr>
          <p:cNvPr id="12" name="Title 2"/>
          <p:cNvSpPr txBox="1">
            <a:spLocks/>
          </p:cNvSpPr>
          <p:nvPr/>
        </p:nvSpPr>
        <p:spPr>
          <a:xfrm>
            <a:off x="590613" y="948823"/>
            <a:ext cx="11135299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accent2"/>
                </a:solidFill>
              </a:rPr>
              <a:t>How much carbon is released during module production?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52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el 4"/>
          <p:cNvSpPr txBox="1">
            <a:spLocks/>
          </p:cNvSpPr>
          <p:nvPr/>
        </p:nvSpPr>
        <p:spPr>
          <a:xfrm>
            <a:off x="175801" y="263914"/>
            <a:ext cx="9565099" cy="7711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dirty="0" err="1" smtClean="0">
                <a:latin typeface="+mn-lt"/>
              </a:rPr>
              <a:t>Embodied</a:t>
            </a:r>
            <a:r>
              <a:rPr lang="de-DE" sz="3600" dirty="0" smtClean="0">
                <a:latin typeface="+mn-lt"/>
              </a:rPr>
              <a:t> Carbon – </a:t>
            </a:r>
            <a:r>
              <a:rPr lang="de-DE" sz="3600" dirty="0" err="1" smtClean="0">
                <a:latin typeface="+mn-lt"/>
              </a:rPr>
              <a:t>Reduction</a:t>
            </a:r>
            <a:r>
              <a:rPr lang="de-DE" sz="3600" dirty="0" smtClean="0">
                <a:latin typeface="+mn-lt"/>
              </a:rPr>
              <a:t> </a:t>
            </a:r>
            <a:r>
              <a:rPr lang="de-DE" sz="3600" dirty="0" err="1" smtClean="0">
                <a:latin typeface="+mn-lt"/>
              </a:rPr>
              <a:t>of</a:t>
            </a:r>
            <a:r>
              <a:rPr lang="de-DE" sz="3600" dirty="0" smtClean="0">
                <a:latin typeface="+mn-lt"/>
              </a:rPr>
              <a:t> SiO</a:t>
            </a:r>
            <a:r>
              <a:rPr lang="de-DE" sz="3600" baseline="-25000" dirty="0" smtClean="0">
                <a:latin typeface="+mn-lt"/>
              </a:rPr>
              <a:t>2</a:t>
            </a:r>
            <a:endParaRPr lang="de-DE" sz="3600" baseline="-25000" dirty="0">
              <a:latin typeface="+mn-lt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551330" y="1960026"/>
            <a:ext cx="3143617" cy="4452583"/>
            <a:chOff x="551330" y="1960026"/>
            <a:chExt cx="3143617" cy="4452583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080" y="1960026"/>
              <a:ext cx="1690956" cy="1127304"/>
            </a:xfrm>
            <a:prstGeom prst="rect">
              <a:avLst/>
            </a:prstGeom>
          </p:spPr>
        </p:pic>
        <p:pic>
          <p:nvPicPr>
            <p:cNvPr id="6146" name="Picture 2" descr="Rounded Triangle Clip Art Free PNG Image｜Illustoon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11" b="8851"/>
            <a:stretch/>
          </p:blipFill>
          <p:spPr bwMode="auto">
            <a:xfrm rot="10800000">
              <a:off x="1268543" y="3530725"/>
              <a:ext cx="1158030" cy="74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080" y="4501853"/>
              <a:ext cx="1690956" cy="11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feld 7"/>
                <p:cNvSpPr txBox="1"/>
                <p:nvPr/>
              </p:nvSpPr>
              <p:spPr>
                <a:xfrm>
                  <a:off x="551330" y="6043277"/>
                  <a:ext cx="314361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</a:rPr>
                              <m:t>𝑆𝑖𝑂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+2 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sz="240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𝑆𝑖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+2 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𝐶𝑂</m:t>
                        </m:r>
                      </m:oMath>
                    </m:oMathPara>
                  </a14:m>
                  <a:endParaRPr lang="de-DE" sz="2400" dirty="0"/>
                </a:p>
              </p:txBody>
            </p:sp>
          </mc:Choice>
          <mc:Fallback xmlns="">
            <p:sp>
              <p:nvSpPr>
                <p:cNvPr id="8" name="Textfeld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330" y="6043277"/>
                  <a:ext cx="314361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744" r="-1744" b="-1311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feld 3"/>
          <p:cNvSpPr txBox="1"/>
          <p:nvPr/>
        </p:nvSpPr>
        <p:spPr>
          <a:xfrm>
            <a:off x="5339674" y="2411222"/>
            <a:ext cx="38141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Si </a:t>
            </a:r>
            <a:r>
              <a:rPr lang="de-DE" sz="2400" dirty="0" smtClean="0"/>
              <a:t>	– 	28.09 </a:t>
            </a:r>
            <a:r>
              <a:rPr lang="de-DE" sz="2400" dirty="0" smtClean="0"/>
              <a:t>u</a:t>
            </a:r>
          </a:p>
          <a:p>
            <a:r>
              <a:rPr lang="de-DE" sz="2400" dirty="0" smtClean="0"/>
              <a:t>CO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</a:t>
            </a:r>
            <a:r>
              <a:rPr lang="de-DE" sz="2400" dirty="0" smtClean="0"/>
              <a:t>	– 	44.00 </a:t>
            </a:r>
            <a:r>
              <a:rPr lang="de-DE" sz="2400" dirty="0" smtClean="0"/>
              <a:t>u</a:t>
            </a:r>
          </a:p>
          <a:p>
            <a:r>
              <a:rPr lang="de-DE" sz="2400" dirty="0" smtClean="0">
                <a:sym typeface="Wingdings" panose="05000000000000000000" pitchFamily="2" charset="2"/>
              </a:rPr>
              <a:t></a:t>
            </a:r>
            <a:r>
              <a:rPr lang="de-DE" sz="2400" dirty="0" smtClean="0"/>
              <a:t> </a:t>
            </a:r>
            <a:r>
              <a:rPr lang="de-DE" sz="2400" b="1" dirty="0" smtClean="0"/>
              <a:t>3.14g CO</a:t>
            </a:r>
            <a:r>
              <a:rPr lang="de-DE" sz="2400" b="1" baseline="-25000" dirty="0" smtClean="0"/>
              <a:t>2</a:t>
            </a:r>
            <a:r>
              <a:rPr lang="de-DE" sz="2400" b="1" dirty="0" smtClean="0"/>
              <a:t> / g </a:t>
            </a:r>
            <a:r>
              <a:rPr lang="de-DE" sz="2400" b="1" dirty="0" err="1" smtClean="0"/>
              <a:t>silicon</a:t>
            </a:r>
            <a:endParaRPr lang="de-DE" sz="2400" b="1" dirty="0" smtClean="0"/>
          </a:p>
          <a:p>
            <a:endParaRPr lang="de-DE" sz="2400" dirty="0"/>
          </a:p>
          <a:p>
            <a:r>
              <a:rPr lang="de-DE" sz="2400" dirty="0" smtClean="0"/>
              <a:t>2.5g/</a:t>
            </a:r>
            <a:r>
              <a:rPr lang="de-DE" sz="2400" dirty="0" err="1" smtClean="0"/>
              <a:t>silicon</a:t>
            </a:r>
            <a:r>
              <a:rPr lang="de-DE" sz="2400" dirty="0" smtClean="0"/>
              <a:t> per </a:t>
            </a:r>
            <a:r>
              <a:rPr lang="de-DE" sz="2400" dirty="0" err="1" smtClean="0"/>
              <a:t>Wp</a:t>
            </a:r>
            <a:endParaRPr lang="de-DE" sz="2400" dirty="0" smtClean="0"/>
          </a:p>
          <a:p>
            <a:r>
              <a:rPr lang="de-DE" sz="2400" dirty="0" smtClean="0"/>
              <a:t>340W </a:t>
            </a:r>
            <a:r>
              <a:rPr lang="de-DE" sz="2400" dirty="0" err="1" smtClean="0"/>
              <a:t>module</a:t>
            </a:r>
            <a:endParaRPr lang="de-DE" sz="2400" dirty="0" smtClean="0"/>
          </a:p>
          <a:p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dirty="0" smtClean="0"/>
              <a:t> </a:t>
            </a:r>
            <a:r>
              <a:rPr lang="de-DE" sz="2400" b="1" dirty="0" smtClean="0"/>
              <a:t>2.7kg CO</a:t>
            </a:r>
            <a:r>
              <a:rPr lang="de-DE" sz="2400" b="1" baseline="-25000" dirty="0" smtClean="0"/>
              <a:t>2</a:t>
            </a:r>
            <a:r>
              <a:rPr lang="de-DE" sz="2400" b="1" dirty="0" smtClean="0"/>
              <a:t> / </a:t>
            </a:r>
            <a:r>
              <a:rPr lang="de-DE" sz="2400" b="1" dirty="0" err="1" smtClean="0"/>
              <a:t>module</a:t>
            </a:r>
            <a:endParaRPr lang="de-DE" sz="2400" b="1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90613" y="948823"/>
            <a:ext cx="11135299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accent2"/>
                </a:solidFill>
              </a:rPr>
              <a:t>How much carbon is released in the chemical process?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9420473" y="5874000"/>
            <a:ext cx="2305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/>
              <a:t>(Not a </a:t>
            </a:r>
            <a:r>
              <a:rPr lang="de-DE" sz="4000" dirty="0" err="1" smtClean="0"/>
              <a:t>lot</a:t>
            </a:r>
            <a:r>
              <a:rPr lang="de-DE" sz="4000" dirty="0" smtClean="0"/>
              <a:t>)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60660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/>
          <p:cNvSpPr/>
          <p:nvPr/>
        </p:nvSpPr>
        <p:spPr>
          <a:xfrm>
            <a:off x="550244" y="1788625"/>
            <a:ext cx="440810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Die Produktion relevanter Stoffe wird bilanziert und auf einen Referenzstoff übertragen.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Bei Treibhausgasen ist die Referenz CO</a:t>
            </a:r>
            <a:r>
              <a:rPr lang="de-DE" baseline="-25000" dirty="0" smtClean="0"/>
              <a:t>2</a:t>
            </a:r>
            <a:r>
              <a:rPr lang="de-DE" dirty="0" smtClean="0"/>
              <a:t>, anderen Stoffen wird ein äquivalentes Potential zugeordnet.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Angabe in Tonnen CO</a:t>
            </a:r>
            <a:r>
              <a:rPr lang="de-DE" baseline="-25000" dirty="0" smtClean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Equivalenz</a:t>
            </a:r>
            <a:endParaRPr lang="de-DE" dirty="0" smtClean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Life Cycle Analysis (LCA)</a:t>
            </a:r>
            <a:endParaRPr lang="de-DE" sz="32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1023646" y="4153008"/>
                <a:ext cx="3072059" cy="8943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i="1" smtClean="0">
                          <a:latin typeface="Cambria Math" panose="02040503050406030204" pitchFamily="18" charset="0"/>
                        </a:rPr>
                        <m:t>𝑮𝑾𝑷</m:t>
                      </m:r>
                      <m:r>
                        <a:rPr lang="de-DE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de-DE" sz="24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de-DE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de-DE" sz="24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de-DE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𝑮𝑾𝑷</m:t>
                              </m:r>
                            </m:e>
                            <m:sub>
                              <m:r>
                                <a:rPr lang="de-DE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sz="2400" b="1" dirty="0"/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646" y="4153008"/>
                <a:ext cx="3072059" cy="8943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elle 4"/>
          <p:cNvGraphicFramePr>
            <a:graphicFrameLocks noGrp="1"/>
          </p:cNvGraphicFramePr>
          <p:nvPr>
            <p:extLst/>
          </p:nvPr>
        </p:nvGraphicFramePr>
        <p:xfrm>
          <a:off x="4958350" y="1940170"/>
          <a:ext cx="6603999" cy="20116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201333">
                  <a:extLst>
                    <a:ext uri="{9D8B030D-6E8A-4147-A177-3AD203B41FA5}">
                      <a16:colId xmlns:a16="http://schemas.microsoft.com/office/drawing/2014/main" val="1132237181"/>
                    </a:ext>
                  </a:extLst>
                </a:gridCol>
                <a:gridCol w="2201333">
                  <a:extLst>
                    <a:ext uri="{9D8B030D-6E8A-4147-A177-3AD203B41FA5}">
                      <a16:colId xmlns:a16="http://schemas.microsoft.com/office/drawing/2014/main" val="3989649857"/>
                    </a:ext>
                  </a:extLst>
                </a:gridCol>
                <a:gridCol w="2201333">
                  <a:extLst>
                    <a:ext uri="{9D8B030D-6E8A-4147-A177-3AD203B41FA5}">
                      <a16:colId xmlns:a16="http://schemas.microsoft.com/office/drawing/2014/main" val="808162799"/>
                    </a:ext>
                  </a:extLst>
                </a:gridCol>
              </a:tblGrid>
              <a:tr h="29677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Stoff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Chemische</a:t>
                      </a:r>
                      <a:r>
                        <a:rPr lang="de-DE" sz="1600" baseline="0" dirty="0" smtClean="0"/>
                        <a:t> Formel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GWPi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745634"/>
                  </a:ext>
                </a:extLst>
              </a:tr>
              <a:tr h="29677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Kohlendioxid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CO</a:t>
                      </a:r>
                      <a:r>
                        <a:rPr lang="de-DE" sz="1600" baseline="-25000" dirty="0" smtClean="0"/>
                        <a:t>2</a:t>
                      </a:r>
                      <a:endParaRPr lang="de-DE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1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355383"/>
                  </a:ext>
                </a:extLst>
              </a:tr>
              <a:tr h="29677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Methan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NH</a:t>
                      </a:r>
                      <a:r>
                        <a:rPr lang="de-DE" sz="1600" baseline="-25000" dirty="0" smtClean="0"/>
                        <a:t>3</a:t>
                      </a:r>
                      <a:endParaRPr lang="de-DE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25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498267"/>
                  </a:ext>
                </a:extLst>
              </a:tr>
              <a:tr h="296774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Lachgas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N</a:t>
                      </a:r>
                      <a:r>
                        <a:rPr lang="de-DE" sz="1600" baseline="-25000" dirty="0" smtClean="0"/>
                        <a:t>2</a:t>
                      </a:r>
                      <a:r>
                        <a:rPr lang="de-DE" sz="1600" dirty="0" smtClean="0"/>
                        <a:t>O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298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606377"/>
                  </a:ext>
                </a:extLst>
              </a:tr>
              <a:tr h="296774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Difluormethan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effectLst/>
                        </a:rPr>
                        <a:t>CH</a:t>
                      </a:r>
                      <a:r>
                        <a:rPr lang="de-DE" sz="1600" baseline="-25000" dirty="0">
                          <a:effectLst/>
                        </a:rPr>
                        <a:t>2</a:t>
                      </a:r>
                      <a:r>
                        <a:rPr lang="de-DE" sz="1600" dirty="0">
                          <a:effectLst/>
                        </a:rPr>
                        <a:t>F</a:t>
                      </a:r>
                      <a:r>
                        <a:rPr lang="de-DE" sz="1600" baseline="-25000" dirty="0">
                          <a:effectLst/>
                        </a:rPr>
                        <a:t>2</a:t>
                      </a:r>
                      <a:endParaRPr lang="de-DE" sz="16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effectLst/>
                        </a:rPr>
                        <a:t>675 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2912359"/>
                  </a:ext>
                </a:extLst>
              </a:tr>
              <a:tr h="296774">
                <a:tc>
                  <a:txBody>
                    <a:bodyPr/>
                    <a:lstStyle/>
                    <a:p>
                      <a:pPr algn="l"/>
                      <a:r>
                        <a:rPr lang="de-DE" sz="1600" dirty="0" err="1">
                          <a:effectLst/>
                        </a:rPr>
                        <a:t>Schwefelhexafluorid</a:t>
                      </a:r>
                      <a:endParaRPr lang="de-DE" sz="16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>
                          <a:effectLst/>
                        </a:rPr>
                        <a:t>SF</a:t>
                      </a:r>
                      <a:r>
                        <a:rPr lang="de-DE" sz="1600" baseline="-25000">
                          <a:effectLst/>
                        </a:rPr>
                        <a:t>6</a:t>
                      </a:r>
                      <a:endParaRPr lang="de-DE" sz="16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effectLst/>
                        </a:rPr>
                        <a:t>22800 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6530126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4906547" y="4055735"/>
            <a:ext cx="6655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smtClean="0"/>
              <a:t>Faktoren zur Berechnung der Treibhausgasemissionen gemäß </a:t>
            </a:r>
            <a:r>
              <a:rPr lang="de-DE" sz="1600" i="1" dirty="0"/>
              <a:t>United </a:t>
            </a:r>
            <a:r>
              <a:rPr lang="de-DE" sz="1600" i="1" dirty="0" err="1"/>
              <a:t>Nations</a:t>
            </a:r>
            <a:r>
              <a:rPr lang="de-DE" sz="1600" i="1" dirty="0"/>
              <a:t> FCCC/CP/2013/10/Add.3 Anhang III</a:t>
            </a:r>
          </a:p>
        </p:txBody>
      </p:sp>
      <p:sp>
        <p:nvSpPr>
          <p:cNvPr id="26" name="Rechteck 25"/>
          <p:cNvSpPr/>
          <p:nvPr/>
        </p:nvSpPr>
        <p:spPr>
          <a:xfrm>
            <a:off x="155692" y="6367437"/>
            <a:ext cx="10478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/>
              <a:t>M. Held, R. Ilg, </a:t>
            </a:r>
            <a:r>
              <a:rPr lang="en-US" sz="1400" dirty="0"/>
              <a:t>Update of environmental indicators and </a:t>
            </a:r>
            <a:r>
              <a:rPr lang="en-US" sz="1400" dirty="0" smtClean="0"/>
              <a:t>energy payback </a:t>
            </a:r>
            <a:r>
              <a:rPr lang="en-US" sz="1400" dirty="0"/>
              <a:t>time of </a:t>
            </a:r>
            <a:r>
              <a:rPr lang="en-US" sz="1400" dirty="0" err="1"/>
              <a:t>CdTe</a:t>
            </a:r>
            <a:r>
              <a:rPr lang="en-US" sz="1400" dirty="0"/>
              <a:t> PV systems in </a:t>
            </a:r>
            <a:r>
              <a:rPr lang="en-US" sz="1400" dirty="0" smtClean="0"/>
              <a:t>Europe</a:t>
            </a:r>
            <a:r>
              <a:rPr lang="en-US" sz="1400" dirty="0"/>
              <a:t>, Prog.Photovolt:Res.Appl.2011;19:614–626 </a:t>
            </a:r>
            <a:r>
              <a:rPr lang="de-DE" sz="1400" dirty="0" smtClean="0"/>
              <a:t> </a:t>
            </a:r>
            <a:endParaRPr lang="de-DE" sz="1400" dirty="0"/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590613" y="948823"/>
            <a:ext cx="11135299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 smtClean="0">
                <a:solidFill>
                  <a:schemeClr val="accent2"/>
                </a:solidFill>
              </a:rPr>
              <a:t>Methodik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zur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Berechnung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verschiedener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Schädigungspotentiale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23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171" y="1571696"/>
            <a:ext cx="5639918" cy="4706614"/>
          </a:xfrm>
          <a:prstGeom prst="rect">
            <a:avLst/>
          </a:prstGeom>
        </p:spPr>
      </p:pic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813660"/>
              </p:ext>
            </p:extLst>
          </p:nvPr>
        </p:nvGraphicFramePr>
        <p:xfrm>
          <a:off x="2976861" y="1662047"/>
          <a:ext cx="5596000" cy="4281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18" name="Objekt 1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76861" y="1662047"/>
                        <a:ext cx="5596000" cy="4281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/>
          <p:cNvSpPr/>
          <p:nvPr/>
        </p:nvSpPr>
        <p:spPr>
          <a:xfrm>
            <a:off x="328201" y="6300751"/>
            <a:ext cx="10478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A.</a:t>
            </a:r>
            <a:r>
              <a:rPr lang="en-US" sz="1400" dirty="0"/>
              <a:t> Müller et al., A comparative life cycle assessment of silicon PV modules: Impact of</a:t>
            </a:r>
          </a:p>
          <a:p>
            <a:r>
              <a:rPr lang="en-US" sz="1400" dirty="0"/>
              <a:t>module design, manufacturing location and inventory, </a:t>
            </a:r>
            <a:r>
              <a:rPr lang="de-DE" sz="1400" i="1" dirty="0" smtClean="0"/>
              <a:t>Solar Energy Materials </a:t>
            </a:r>
            <a:r>
              <a:rPr lang="de-DE" sz="1400" i="1" dirty="0" err="1" smtClean="0"/>
              <a:t>and</a:t>
            </a:r>
            <a:r>
              <a:rPr lang="de-DE" sz="1400" i="1" dirty="0" smtClean="0"/>
              <a:t> </a:t>
            </a:r>
            <a:r>
              <a:rPr lang="de-DE" sz="1400" i="1" dirty="0"/>
              <a:t>Solar Cells</a:t>
            </a:r>
            <a:r>
              <a:rPr lang="de-DE" sz="1400" dirty="0"/>
              <a:t>, 230 (2021) 111277</a:t>
            </a:r>
            <a:r>
              <a:rPr lang="en-US" sz="1400" dirty="0" smtClean="0"/>
              <a:t>. </a:t>
            </a:r>
            <a:endParaRPr lang="de-DE" sz="1400" dirty="0"/>
          </a:p>
        </p:txBody>
      </p:sp>
      <p:sp>
        <p:nvSpPr>
          <p:cNvPr id="24" name="Titel 4"/>
          <p:cNvSpPr txBox="1">
            <a:spLocks/>
          </p:cNvSpPr>
          <p:nvPr/>
        </p:nvSpPr>
        <p:spPr>
          <a:xfrm>
            <a:off x="328201" y="416314"/>
            <a:ext cx="9565099" cy="7711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dirty="0" err="1" smtClean="0">
                <a:latin typeface="+mn-lt"/>
              </a:rPr>
              <a:t>Embodied</a:t>
            </a:r>
            <a:r>
              <a:rPr lang="de-DE" sz="3600" dirty="0" smtClean="0">
                <a:latin typeface="+mn-lt"/>
              </a:rPr>
              <a:t> Carbon – Energy </a:t>
            </a:r>
            <a:r>
              <a:rPr lang="de-DE" sz="3600" dirty="0" err="1" smtClean="0">
                <a:latin typeface="+mn-lt"/>
              </a:rPr>
              <a:t>need</a:t>
            </a:r>
            <a:endParaRPr lang="de-DE" sz="3600" dirty="0">
              <a:latin typeface="+mn-lt"/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590613" y="948823"/>
            <a:ext cx="11135299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accent2"/>
                </a:solidFill>
              </a:rPr>
              <a:t>How much carbon is released by energy needed in the process?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24574" y="1544100"/>
            <a:ext cx="306755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Energy </a:t>
            </a:r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glass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silicon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contributor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embodied</a:t>
            </a:r>
            <a:r>
              <a:rPr lang="de-DE" dirty="0" smtClean="0"/>
              <a:t> </a:t>
            </a:r>
            <a:r>
              <a:rPr lang="de-DE" dirty="0" err="1" smtClean="0"/>
              <a:t>carbon</a:t>
            </a:r>
            <a:r>
              <a:rPr lang="de-DE" dirty="0" smtClean="0"/>
              <a:t>. 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Carbon </a:t>
            </a:r>
            <a:r>
              <a:rPr lang="de-DE" dirty="0" err="1" smtClean="0"/>
              <a:t>balance</a:t>
            </a:r>
            <a:r>
              <a:rPr lang="de-DE" dirty="0" smtClean="0"/>
              <a:t> </a:t>
            </a:r>
            <a:r>
              <a:rPr lang="de-DE" dirty="0" err="1" smtClean="0"/>
              <a:t>depends</a:t>
            </a:r>
            <a:r>
              <a:rPr lang="de-DE" dirty="0" smtClean="0"/>
              <a:t> on </a:t>
            </a:r>
            <a:r>
              <a:rPr lang="de-DE" dirty="0" err="1" smtClean="0"/>
              <a:t>energy</a:t>
            </a:r>
            <a:r>
              <a:rPr lang="de-DE" dirty="0" smtClean="0"/>
              <a:t> mix </a:t>
            </a:r>
            <a:r>
              <a:rPr lang="de-DE" dirty="0" err="1" smtClean="0"/>
              <a:t>and</a:t>
            </a:r>
            <a:r>
              <a:rPr lang="de-DE" dirty="0" smtClean="0"/>
              <a:t>, </a:t>
            </a:r>
            <a:r>
              <a:rPr lang="de-DE" dirty="0" err="1" smtClean="0"/>
              <a:t>hence</a:t>
            </a:r>
            <a:r>
              <a:rPr lang="de-DE" dirty="0" smtClean="0"/>
              <a:t>, </a:t>
            </a:r>
            <a:r>
              <a:rPr lang="de-DE" dirty="0" err="1" smtClean="0"/>
              <a:t>location</a:t>
            </a:r>
            <a:r>
              <a:rPr lang="de-DE" dirty="0" smtClean="0"/>
              <a:t>!.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Below </a:t>
            </a:r>
            <a:r>
              <a:rPr lang="de-DE" dirty="0" smtClean="0"/>
              <a:t>1t pro kWp installierter Leistung</a:t>
            </a:r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For</a:t>
            </a:r>
            <a:r>
              <a:rPr lang="de-DE" dirty="0" smtClean="0"/>
              <a:t> 30 </a:t>
            </a:r>
            <a:r>
              <a:rPr lang="de-DE" dirty="0" err="1" smtClean="0"/>
              <a:t>year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life</a:t>
            </a:r>
            <a:r>
              <a:rPr lang="de-DE" dirty="0" smtClean="0"/>
              <a:t>, </a:t>
            </a:r>
            <a:r>
              <a:rPr lang="de-DE" dirty="0" err="1" smtClean="0"/>
              <a:t>weigthed</a:t>
            </a:r>
            <a:r>
              <a:rPr lang="de-DE" dirty="0" smtClean="0"/>
              <a:t> </a:t>
            </a:r>
            <a:r>
              <a:rPr lang="de-DE" dirty="0" err="1" smtClean="0"/>
              <a:t>carbon</a:t>
            </a:r>
            <a:r>
              <a:rPr lang="de-DE" dirty="0" smtClean="0"/>
              <a:t> </a:t>
            </a:r>
            <a:r>
              <a:rPr lang="de-DE" dirty="0" err="1" smtClean="0"/>
              <a:t>emissions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at </a:t>
            </a:r>
            <a:r>
              <a:rPr lang="de-DE" b="1" dirty="0" smtClean="0"/>
              <a:t>38g/kWh.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342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893" y="1552363"/>
            <a:ext cx="6827520" cy="4440555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Wo befindet sich die Stadt Erlangen? - Medienwerkstatt-Wissen © 2006-2023  Medienwerkstat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80" y="1885345"/>
            <a:ext cx="3207813" cy="380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el 4"/>
          <p:cNvSpPr txBox="1">
            <a:spLocks/>
          </p:cNvSpPr>
          <p:nvPr/>
        </p:nvSpPr>
        <p:spPr>
          <a:xfrm>
            <a:off x="175801" y="263914"/>
            <a:ext cx="9565099" cy="7711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dirty="0" err="1" smtClean="0">
                <a:latin typeface="+mn-lt"/>
              </a:rPr>
              <a:t>Introduction</a:t>
            </a:r>
            <a:endParaRPr lang="de-DE" sz="3600" dirty="0">
              <a:latin typeface="+mn-lt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03777" y="754162"/>
            <a:ext cx="1669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de-DE" sz="3200" b="1" dirty="0">
                <a:solidFill>
                  <a:schemeClr val="accent2"/>
                </a:solidFill>
              </a:rPr>
              <a:t>Erlangen</a:t>
            </a:r>
          </a:p>
        </p:txBody>
      </p:sp>
      <p:pic>
        <p:nvPicPr>
          <p:cNvPr id="1028" name="Picture 4" descr="Georg Simon Ohm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495" y="1093656"/>
            <a:ext cx="209550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7509414" y="649495"/>
            <a:ext cx="2129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smtClean="0"/>
              <a:t>Georg Simon Ohm</a:t>
            </a:r>
          </a:p>
          <a:p>
            <a:pPr algn="ctr"/>
            <a:r>
              <a:rPr lang="de-DE" sz="2000" b="1" dirty="0" smtClean="0"/>
              <a:t> (1789 – 1854)</a:t>
            </a:r>
            <a:endParaRPr lang="de-DE" sz="2000" b="1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2791" y="3839835"/>
            <a:ext cx="4125063" cy="2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8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9" name="Picture 2" descr="https://ars.els-cdn.com/content/image/1-s2.0-S0306261915014646-fx1_lr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184" y="1611393"/>
            <a:ext cx="6594105" cy="46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hteck 21"/>
          <p:cNvSpPr/>
          <p:nvPr/>
        </p:nvSpPr>
        <p:spPr>
          <a:xfrm>
            <a:off x="348987" y="6334780"/>
            <a:ext cx="10478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G. </a:t>
            </a:r>
            <a:r>
              <a:rPr lang="en-US" sz="1400" dirty="0" err="1" smtClean="0"/>
              <a:t>Hou</a:t>
            </a:r>
            <a:r>
              <a:rPr lang="en-US" sz="1400" dirty="0" smtClean="0"/>
              <a:t> et al., Life cycle assessment of grid-connected photovoltaic power generation from crystalline silicon solar modules in China, Applied Energy, 164 (2016), 882-890</a:t>
            </a:r>
            <a:r>
              <a:rPr lang="en-US" sz="1400" dirty="0"/>
              <a:t>. </a:t>
            </a:r>
            <a:endParaRPr lang="de-DE" sz="1400" dirty="0"/>
          </a:p>
        </p:txBody>
      </p:sp>
      <p:sp>
        <p:nvSpPr>
          <p:cNvPr id="3" name="Textfeld 2"/>
          <p:cNvSpPr txBox="1"/>
          <p:nvPr/>
        </p:nvSpPr>
        <p:spPr>
          <a:xfrm>
            <a:off x="590613" y="2966871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. </a:t>
            </a:r>
            <a:endParaRPr lang="de-DE" dirty="0"/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590613" y="948823"/>
            <a:ext cx="11135299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accent2"/>
                </a:solidFill>
              </a:rPr>
              <a:t>Comparison with other power sources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647289" y="4505918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(2016)</a:t>
            </a:r>
            <a:endParaRPr lang="de-DE" dirty="0"/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8253703" y="4887413"/>
            <a:ext cx="393586" cy="1245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>
            <a:off x="8677769" y="5054600"/>
            <a:ext cx="169333" cy="90029"/>
          </a:xfrm>
          <a:prstGeom prst="rect">
            <a:avLst/>
          </a:prstGeom>
          <a:solidFill>
            <a:srgbClr val="00B04E"/>
          </a:solidFill>
          <a:ln>
            <a:solidFill>
              <a:srgbClr val="00B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r Verbinder 20"/>
          <p:cNvCxnSpPr/>
          <p:nvPr/>
        </p:nvCxnSpPr>
        <p:spPr>
          <a:xfrm>
            <a:off x="7630160" y="5154789"/>
            <a:ext cx="242469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8855402" y="4825274"/>
            <a:ext cx="2210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de-DE" dirty="0" smtClean="0"/>
              <a:t> </a:t>
            </a:r>
            <a:r>
              <a:rPr lang="de-DE" dirty="0" smtClean="0"/>
              <a:t>(</a:t>
            </a:r>
            <a:r>
              <a:rPr lang="de-DE" dirty="0" smtClean="0"/>
              <a:t>2023 - Edinburgh)</a:t>
            </a:r>
            <a:endParaRPr lang="de-DE" dirty="0"/>
          </a:p>
        </p:txBody>
      </p:sp>
      <p:sp>
        <p:nvSpPr>
          <p:cNvPr id="25" name="Titel 4"/>
          <p:cNvSpPr txBox="1">
            <a:spLocks/>
          </p:cNvSpPr>
          <p:nvPr/>
        </p:nvSpPr>
        <p:spPr>
          <a:xfrm>
            <a:off x="328201" y="416314"/>
            <a:ext cx="9565099" cy="7711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dirty="0" err="1" smtClean="0">
                <a:latin typeface="+mn-lt"/>
              </a:rPr>
              <a:t>Embodied</a:t>
            </a:r>
            <a:r>
              <a:rPr lang="de-DE" sz="3600" dirty="0" smtClean="0">
                <a:latin typeface="+mn-lt"/>
              </a:rPr>
              <a:t> Carbon </a:t>
            </a:r>
            <a:r>
              <a:rPr lang="de-DE" sz="3600" dirty="0" smtClean="0">
                <a:latin typeface="+mn-lt"/>
              </a:rPr>
              <a:t>in </a:t>
            </a:r>
            <a:r>
              <a:rPr lang="de-DE" sz="3600" dirty="0" err="1" smtClean="0">
                <a:latin typeface="+mn-lt"/>
              </a:rPr>
              <a:t>the</a:t>
            </a:r>
            <a:r>
              <a:rPr lang="de-DE" sz="3600" dirty="0" smtClean="0">
                <a:latin typeface="+mn-lt"/>
              </a:rPr>
              <a:t> </a:t>
            </a:r>
            <a:r>
              <a:rPr lang="de-DE" sz="3600" dirty="0" err="1" smtClean="0">
                <a:latin typeface="+mn-lt"/>
              </a:rPr>
              <a:t>energy</a:t>
            </a:r>
            <a:r>
              <a:rPr lang="de-DE" sz="3600" dirty="0" smtClean="0">
                <a:latin typeface="+mn-lt"/>
              </a:rPr>
              <a:t> mix</a:t>
            </a:r>
            <a:endParaRPr lang="de-DE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727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 smtClean="0"/>
              <a:t>Displacing</a:t>
            </a:r>
            <a:r>
              <a:rPr lang="de-DE" sz="3200" dirty="0" smtClean="0"/>
              <a:t> Carbon </a:t>
            </a:r>
            <a:r>
              <a:rPr lang="de-DE" sz="3200" dirty="0" err="1" smtClean="0"/>
              <a:t>emissions</a:t>
            </a:r>
            <a:endParaRPr lang="de-DE" sz="32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23" name="Objek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954915"/>
              </p:ext>
            </p:extLst>
          </p:nvPr>
        </p:nvGraphicFramePr>
        <p:xfrm>
          <a:off x="5881816" y="1559727"/>
          <a:ext cx="6064339" cy="426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23" name="Objek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1816" y="1559727"/>
                        <a:ext cx="6064339" cy="42657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2"/>
          <p:cNvSpPr txBox="1">
            <a:spLocks/>
          </p:cNvSpPr>
          <p:nvPr/>
        </p:nvSpPr>
        <p:spPr>
          <a:xfrm>
            <a:off x="590613" y="948823"/>
            <a:ext cx="11135299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accent2"/>
                </a:solidFill>
              </a:rPr>
              <a:t>The whole point of installing solar panels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590613" y="1629225"/>
            <a:ext cx="485871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 PV plant in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doesn</a:t>
            </a:r>
            <a:r>
              <a:rPr lang="de-DE" dirty="0" smtClean="0"/>
              <a:t> not </a:t>
            </a:r>
            <a:r>
              <a:rPr lang="de-DE" dirty="0" err="1" smtClean="0"/>
              <a:t>emit</a:t>
            </a:r>
            <a:r>
              <a:rPr lang="de-DE" dirty="0" smtClean="0"/>
              <a:t> </a:t>
            </a:r>
            <a:r>
              <a:rPr lang="de-DE" dirty="0" err="1" smtClean="0"/>
              <a:t>carbon</a:t>
            </a:r>
            <a:r>
              <a:rPr lang="de-DE" dirty="0" smtClean="0"/>
              <a:t>, but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does</a:t>
            </a:r>
            <a:r>
              <a:rPr lang="de-DE" dirty="0" smtClean="0"/>
              <a:t> </a:t>
            </a:r>
            <a:r>
              <a:rPr lang="de-DE" dirty="0" err="1" smtClean="0"/>
              <a:t>produce</a:t>
            </a:r>
            <a:r>
              <a:rPr lang="de-DE" dirty="0" smtClean="0"/>
              <a:t> </a:t>
            </a:r>
            <a:r>
              <a:rPr lang="de-DE" dirty="0" err="1" smtClean="0"/>
              <a:t>electricity</a:t>
            </a:r>
            <a:r>
              <a:rPr lang="de-DE" dirty="0" smtClean="0"/>
              <a:t>! The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installing</a:t>
            </a:r>
            <a:r>
              <a:rPr lang="de-DE" dirty="0" smtClean="0"/>
              <a:t> solar </a:t>
            </a:r>
            <a:r>
              <a:rPr lang="de-DE" dirty="0" err="1" smtClean="0"/>
              <a:t>panels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get</a:t>
            </a:r>
            <a:r>
              <a:rPr lang="de-DE" dirty="0" smtClean="0"/>
              <a:t> </a:t>
            </a:r>
            <a:r>
              <a:rPr lang="de-DE" dirty="0" err="1" smtClean="0"/>
              <a:t>rid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carbon</a:t>
            </a:r>
            <a:r>
              <a:rPr lang="de-DE" dirty="0" smtClean="0"/>
              <a:t>. 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The </a:t>
            </a:r>
            <a:r>
              <a:rPr lang="de-DE" dirty="0" err="1" smtClean="0"/>
              <a:t>graph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right</a:t>
            </a:r>
            <a:r>
              <a:rPr lang="de-DE" dirty="0" smtClean="0"/>
              <a:t> </a:t>
            </a:r>
            <a:r>
              <a:rPr lang="de-DE" dirty="0" err="1" smtClean="0"/>
              <a:t>shows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way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account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carbon</a:t>
            </a:r>
            <a:r>
              <a:rPr lang="de-DE" dirty="0" smtClean="0"/>
              <a:t> </a:t>
            </a:r>
            <a:r>
              <a:rPr lang="de-DE" dirty="0" err="1" smtClean="0"/>
              <a:t>displacements</a:t>
            </a:r>
            <a:r>
              <a:rPr lang="de-DE" dirty="0" smtClean="0"/>
              <a:t>.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panel</a:t>
            </a:r>
            <a:r>
              <a:rPr lang="de-DE" dirty="0" smtClean="0"/>
              <a:t> </a:t>
            </a:r>
            <a:r>
              <a:rPr lang="de-DE" dirty="0" err="1" smtClean="0"/>
              <a:t>displaces</a:t>
            </a:r>
            <a:r>
              <a:rPr lang="de-DE" dirty="0" smtClean="0"/>
              <a:t> an </a:t>
            </a:r>
            <a:r>
              <a:rPr lang="de-DE" dirty="0" err="1" smtClean="0"/>
              <a:t>amount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CO</a:t>
            </a:r>
            <a:r>
              <a:rPr lang="de-DE" baseline="-25000" dirty="0" smtClean="0"/>
              <a:t>2 </a:t>
            </a:r>
            <a:r>
              <a:rPr lang="de-DE" dirty="0" err="1" smtClean="0"/>
              <a:t>equal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produced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countries </a:t>
            </a:r>
            <a:r>
              <a:rPr lang="de-DE" dirty="0" err="1" smtClean="0"/>
              <a:t>energy</a:t>
            </a:r>
            <a:r>
              <a:rPr lang="de-DE" dirty="0" smtClean="0"/>
              <a:t> mix.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As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panels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mix </a:t>
            </a:r>
            <a:r>
              <a:rPr lang="de-DE" dirty="0" err="1" smtClean="0"/>
              <a:t>gets</a:t>
            </a:r>
            <a:r>
              <a:rPr lang="de-DE" dirty="0" smtClean="0"/>
              <a:t> cleaner,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carbon</a:t>
            </a:r>
            <a:r>
              <a:rPr lang="de-DE" dirty="0" smtClean="0"/>
              <a:t> </a:t>
            </a:r>
            <a:r>
              <a:rPr lang="de-DE" dirty="0" err="1" smtClean="0"/>
              <a:t>displacement</a:t>
            </a:r>
            <a:r>
              <a:rPr lang="de-DE" dirty="0" smtClean="0"/>
              <a:t> potential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reduced</a:t>
            </a:r>
            <a:r>
              <a:rPr lang="de-DE" dirty="0" smtClean="0"/>
              <a:t>.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9" name="Rechteck 18"/>
          <p:cNvSpPr/>
          <p:nvPr/>
        </p:nvSpPr>
        <p:spPr>
          <a:xfrm>
            <a:off x="348987" y="6334780"/>
            <a:ext cx="104780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I. M. Peters et </a:t>
            </a:r>
            <a:r>
              <a:rPr lang="en-US" sz="1400" dirty="0" smtClean="0"/>
              <a:t>al., </a:t>
            </a:r>
            <a:r>
              <a:rPr lang="en-US" sz="1400" dirty="0" smtClean="0"/>
              <a:t>The role of innovations for the sustainability of photovoltaics, </a:t>
            </a:r>
            <a:r>
              <a:rPr lang="en-US" sz="1400" i="1" dirty="0" err="1" smtClean="0"/>
              <a:t>iSicience</a:t>
            </a:r>
            <a:r>
              <a:rPr lang="en-US" sz="1400" dirty="0" smtClean="0"/>
              <a:t> (2023).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63890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3"/>
          <a:stretch/>
        </p:blipFill>
        <p:spPr>
          <a:xfrm>
            <a:off x="1" y="1052052"/>
            <a:ext cx="12192000" cy="14642706"/>
          </a:xfrm>
        </p:spPr>
      </p:pic>
      <p:pic>
        <p:nvPicPr>
          <p:cNvPr id="6" name="Inhaltsplatzhalt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58" t="71055" r="2392" b="5405"/>
          <a:stretch/>
        </p:blipFill>
        <p:spPr>
          <a:xfrm>
            <a:off x="9601200" y="2648585"/>
            <a:ext cx="1981200" cy="2177534"/>
          </a:xfrm>
          <a:prstGeom prst="rect">
            <a:avLst/>
          </a:prstGeom>
        </p:spPr>
      </p:pic>
      <p:sp>
        <p:nvSpPr>
          <p:cNvPr id="7" name="Abgerundetes Rechteck 6"/>
          <p:cNvSpPr/>
          <p:nvPr/>
        </p:nvSpPr>
        <p:spPr>
          <a:xfrm>
            <a:off x="447040" y="2204720"/>
            <a:ext cx="11501120" cy="2743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>
          <a:xfrm>
            <a:off x="175801" y="263914"/>
            <a:ext cx="9565099" cy="771162"/>
          </a:xfrm>
        </p:spPr>
        <p:txBody>
          <a:bodyPr/>
          <a:lstStyle/>
          <a:p>
            <a:r>
              <a:rPr lang="de-DE" sz="3200" dirty="0" smtClean="0"/>
              <a:t>Solar </a:t>
            </a:r>
            <a:r>
              <a:rPr lang="de-DE" sz="3200" dirty="0" err="1" smtClean="0"/>
              <a:t>is</a:t>
            </a:r>
            <a:r>
              <a:rPr lang="de-DE" sz="3200" dirty="0" smtClean="0"/>
              <a:t> </a:t>
            </a:r>
            <a:r>
              <a:rPr lang="de-DE" sz="3200" dirty="0" err="1" smtClean="0"/>
              <a:t>the</a:t>
            </a:r>
            <a:r>
              <a:rPr lang="de-DE" sz="3200" dirty="0" smtClean="0"/>
              <a:t> </a:t>
            </a:r>
            <a:r>
              <a:rPr lang="de-DE" sz="3200" dirty="0" err="1" smtClean="0"/>
              <a:t>best</a:t>
            </a:r>
            <a:r>
              <a:rPr lang="de-DE" sz="3200" dirty="0" smtClean="0"/>
              <a:t> </a:t>
            </a:r>
            <a:r>
              <a:rPr lang="de-DE" sz="3200" dirty="0" err="1" smtClean="0"/>
              <a:t>way</a:t>
            </a:r>
            <a:r>
              <a:rPr lang="de-DE" sz="3200" dirty="0" smtClean="0"/>
              <a:t> </a:t>
            </a:r>
            <a:r>
              <a:rPr lang="de-DE" sz="3200" dirty="0" err="1" smtClean="0"/>
              <a:t>to</a:t>
            </a:r>
            <a:r>
              <a:rPr lang="de-DE" sz="3200" dirty="0" smtClean="0"/>
              <a:t> </a:t>
            </a:r>
            <a:r>
              <a:rPr lang="de-DE" sz="3200" dirty="0" err="1" smtClean="0"/>
              <a:t>reduce</a:t>
            </a:r>
            <a:r>
              <a:rPr lang="de-DE" sz="3200" dirty="0" smtClean="0"/>
              <a:t> </a:t>
            </a:r>
            <a:r>
              <a:rPr lang="de-DE" sz="3200" dirty="0" err="1" smtClean="0"/>
              <a:t>carbon</a:t>
            </a:r>
            <a:r>
              <a:rPr lang="de-DE" sz="3200" dirty="0" smtClean="0"/>
              <a:t>!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50062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649" y="934732"/>
            <a:ext cx="6436075" cy="5400047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5801" y="263914"/>
            <a:ext cx="10177567" cy="771162"/>
          </a:xfrm>
        </p:spPr>
        <p:txBody>
          <a:bodyPr/>
          <a:lstStyle/>
          <a:p>
            <a:r>
              <a:rPr lang="de-DE" sz="3200" dirty="0" err="1" smtClean="0"/>
              <a:t>Displacing</a:t>
            </a:r>
            <a:r>
              <a:rPr lang="de-DE" sz="3200" dirty="0" smtClean="0"/>
              <a:t> Carbon </a:t>
            </a:r>
            <a:r>
              <a:rPr lang="de-DE" sz="3200" dirty="0" err="1" smtClean="0"/>
              <a:t>emissions</a:t>
            </a:r>
            <a:r>
              <a:rPr lang="de-DE" sz="3200" dirty="0" smtClean="0"/>
              <a:t> in </a:t>
            </a:r>
            <a:r>
              <a:rPr lang="de-DE" sz="3200" dirty="0" err="1" smtClean="0"/>
              <a:t>the</a:t>
            </a:r>
            <a:r>
              <a:rPr lang="de-DE" sz="3200" dirty="0" smtClean="0"/>
              <a:t> </a:t>
            </a:r>
            <a:r>
              <a:rPr lang="de-DE" sz="3200" dirty="0" err="1" smtClean="0"/>
              <a:t>Bristish</a:t>
            </a:r>
            <a:r>
              <a:rPr lang="de-DE" sz="3200" dirty="0" smtClean="0"/>
              <a:t> </a:t>
            </a:r>
            <a:r>
              <a:rPr lang="de-DE" sz="3200" dirty="0" err="1" smtClean="0"/>
              <a:t>Isles</a:t>
            </a:r>
            <a:endParaRPr lang="de-DE" sz="32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590613" y="948823"/>
            <a:ext cx="11135299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accent2"/>
                </a:solidFill>
              </a:rPr>
              <a:t>A scenario for 100% renewable energy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590613" y="1629225"/>
            <a:ext cx="485871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 PV plant in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doesn</a:t>
            </a:r>
            <a:r>
              <a:rPr lang="de-DE" dirty="0" smtClean="0"/>
              <a:t> not </a:t>
            </a:r>
            <a:r>
              <a:rPr lang="de-DE" dirty="0" err="1" smtClean="0"/>
              <a:t>emit</a:t>
            </a:r>
            <a:r>
              <a:rPr lang="de-DE" dirty="0" smtClean="0"/>
              <a:t> </a:t>
            </a:r>
            <a:r>
              <a:rPr lang="de-DE" dirty="0" err="1" smtClean="0"/>
              <a:t>carbon</a:t>
            </a:r>
            <a:r>
              <a:rPr lang="de-DE" dirty="0" smtClean="0"/>
              <a:t>, but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does</a:t>
            </a:r>
            <a:r>
              <a:rPr lang="de-DE" dirty="0" smtClean="0"/>
              <a:t> </a:t>
            </a:r>
            <a:r>
              <a:rPr lang="de-DE" dirty="0" err="1" smtClean="0"/>
              <a:t>produce</a:t>
            </a:r>
            <a:r>
              <a:rPr lang="de-DE" dirty="0" smtClean="0"/>
              <a:t> </a:t>
            </a:r>
            <a:r>
              <a:rPr lang="de-DE" dirty="0" err="1" smtClean="0"/>
              <a:t>electricity</a:t>
            </a:r>
            <a:r>
              <a:rPr lang="de-DE" dirty="0" smtClean="0"/>
              <a:t>! The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installing</a:t>
            </a:r>
            <a:r>
              <a:rPr lang="de-DE" dirty="0" smtClean="0"/>
              <a:t> solar </a:t>
            </a:r>
            <a:r>
              <a:rPr lang="de-DE" dirty="0" err="1" smtClean="0"/>
              <a:t>panels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get</a:t>
            </a:r>
            <a:r>
              <a:rPr lang="de-DE" dirty="0" smtClean="0"/>
              <a:t> </a:t>
            </a:r>
            <a:r>
              <a:rPr lang="de-DE" dirty="0" err="1" smtClean="0"/>
              <a:t>rid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carbon</a:t>
            </a:r>
            <a:r>
              <a:rPr lang="de-DE" dirty="0" smtClean="0"/>
              <a:t>. 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The </a:t>
            </a:r>
            <a:r>
              <a:rPr lang="de-DE" dirty="0" err="1" smtClean="0"/>
              <a:t>graph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right</a:t>
            </a:r>
            <a:r>
              <a:rPr lang="de-DE" dirty="0" smtClean="0"/>
              <a:t> </a:t>
            </a:r>
            <a:r>
              <a:rPr lang="de-DE" dirty="0" err="1" smtClean="0"/>
              <a:t>shows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way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account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carbon</a:t>
            </a:r>
            <a:r>
              <a:rPr lang="de-DE" dirty="0" smtClean="0"/>
              <a:t> </a:t>
            </a:r>
            <a:r>
              <a:rPr lang="de-DE" dirty="0" err="1" smtClean="0"/>
              <a:t>displacements</a:t>
            </a:r>
            <a:r>
              <a:rPr lang="de-DE" dirty="0" smtClean="0"/>
              <a:t>.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panel</a:t>
            </a:r>
            <a:r>
              <a:rPr lang="de-DE" dirty="0" smtClean="0"/>
              <a:t> </a:t>
            </a:r>
            <a:r>
              <a:rPr lang="de-DE" dirty="0" err="1" smtClean="0"/>
              <a:t>displaces</a:t>
            </a:r>
            <a:r>
              <a:rPr lang="de-DE" dirty="0" smtClean="0"/>
              <a:t> an </a:t>
            </a:r>
            <a:r>
              <a:rPr lang="de-DE" dirty="0" err="1" smtClean="0"/>
              <a:t>amount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CO</a:t>
            </a:r>
            <a:r>
              <a:rPr lang="de-DE" baseline="-25000" dirty="0" smtClean="0"/>
              <a:t>2 </a:t>
            </a:r>
            <a:r>
              <a:rPr lang="de-DE" dirty="0" err="1" smtClean="0"/>
              <a:t>equal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produced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countries </a:t>
            </a:r>
            <a:r>
              <a:rPr lang="de-DE" dirty="0" err="1" smtClean="0"/>
              <a:t>energy</a:t>
            </a:r>
            <a:r>
              <a:rPr lang="de-DE" dirty="0" smtClean="0"/>
              <a:t> mix.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As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panels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mix </a:t>
            </a:r>
            <a:r>
              <a:rPr lang="de-DE" dirty="0" err="1" smtClean="0"/>
              <a:t>gets</a:t>
            </a:r>
            <a:r>
              <a:rPr lang="de-DE" dirty="0" smtClean="0"/>
              <a:t> cleaner,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carbon</a:t>
            </a:r>
            <a:r>
              <a:rPr lang="de-DE" dirty="0" smtClean="0"/>
              <a:t> </a:t>
            </a:r>
            <a:r>
              <a:rPr lang="de-DE" dirty="0" err="1" smtClean="0"/>
              <a:t>displacement</a:t>
            </a:r>
            <a:r>
              <a:rPr lang="de-DE" dirty="0" smtClean="0"/>
              <a:t> potential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reduced</a:t>
            </a:r>
            <a:r>
              <a:rPr lang="de-DE" dirty="0" smtClean="0"/>
              <a:t>.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9" name="Rechteck 18"/>
          <p:cNvSpPr/>
          <p:nvPr/>
        </p:nvSpPr>
        <p:spPr>
          <a:xfrm>
            <a:off x="348987" y="6334780"/>
            <a:ext cx="10478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Diesing</a:t>
            </a:r>
            <a:r>
              <a:rPr lang="en-US" sz="1400" dirty="0" smtClean="0"/>
              <a:t> et </a:t>
            </a:r>
            <a:r>
              <a:rPr lang="en-US" sz="1400" dirty="0"/>
              <a:t>al., Offshore versus onshore: The underestimated impact of </a:t>
            </a:r>
            <a:r>
              <a:rPr lang="en-US" sz="1400" dirty="0" smtClean="0"/>
              <a:t>onshore wind </a:t>
            </a:r>
            <a:r>
              <a:rPr lang="en-US" sz="1400" dirty="0"/>
              <a:t>and solar photovoltaics for the energy transition of the </a:t>
            </a:r>
            <a:r>
              <a:rPr lang="en-US" sz="1400" dirty="0" smtClean="0"/>
              <a:t>British Isles</a:t>
            </a:r>
            <a:r>
              <a:rPr lang="en-US" sz="1400" dirty="0"/>
              <a:t>, </a:t>
            </a:r>
            <a:r>
              <a:rPr lang="en-US" sz="1400" i="1" dirty="0"/>
              <a:t>IET </a:t>
            </a:r>
            <a:r>
              <a:rPr lang="en-US" sz="1400" i="1" dirty="0" smtClean="0"/>
              <a:t>Renewable </a:t>
            </a:r>
            <a:r>
              <a:rPr lang="en-US" sz="1400" i="1" dirty="0"/>
              <a:t>Power </a:t>
            </a:r>
            <a:r>
              <a:rPr lang="en-US" sz="1400" i="1" dirty="0" smtClean="0"/>
              <a:t>Generation </a:t>
            </a:r>
            <a:r>
              <a:rPr lang="en-US" sz="1400" dirty="0"/>
              <a:t>2023</a:t>
            </a:r>
            <a:r>
              <a:rPr lang="en-US" sz="1400" dirty="0" smtClean="0"/>
              <a:t>; 1–27</a:t>
            </a:r>
            <a:r>
              <a:rPr lang="en-US" sz="1400" dirty="0"/>
              <a:t>.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951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64024" y="188383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itel 4"/>
          <p:cNvSpPr txBox="1">
            <a:spLocks/>
          </p:cNvSpPr>
          <p:nvPr/>
        </p:nvSpPr>
        <p:spPr>
          <a:xfrm rot="16200000">
            <a:off x="-2807462" y="2862746"/>
            <a:ext cx="6709719" cy="7711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6600" dirty="0" smtClean="0">
                <a:latin typeface="+mn-lt"/>
              </a:rPr>
              <a:t>Summary</a:t>
            </a:r>
            <a:endParaRPr lang="de-DE" sz="6600" dirty="0">
              <a:latin typeface="+mn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5066396" y="813061"/>
            <a:ext cx="265647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663558" y="3429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1101955" y="992633"/>
            <a:ext cx="1075372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2925" lvl="1" indent="-276225">
              <a:buFont typeface="Arial" panose="020B0604020202020204" pitchFamily="34" charset="0"/>
              <a:buChar char="•"/>
              <a:defRPr>
                <a:cs typeface="Arial"/>
              </a:defRPr>
            </a:lvl2pPr>
          </a:lstStyle>
          <a:p>
            <a:pPr marL="361950" indent="-276225" algn="just">
              <a:buFont typeface="Arial" panose="020B0604020202020204" pitchFamily="34" charset="0"/>
              <a:buChar char="•"/>
            </a:pP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Carbon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accounting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for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solar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panels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needs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to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include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carbon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released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during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PV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panel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fabrication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+mn-lt"/>
                <a:cs typeface="Arial"/>
              </a:rPr>
              <a:t>and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the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carbon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displacement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potential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of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solar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panels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!</a:t>
            </a:r>
          </a:p>
          <a:p>
            <a:pPr marL="361950" indent="-276225" algn="just">
              <a:buFont typeface="Arial" panose="020B0604020202020204" pitchFamily="34" charset="0"/>
              <a:buChar char="•"/>
            </a:pPr>
            <a:endParaRPr lang="de-DE" b="0" dirty="0">
              <a:solidFill>
                <a:schemeClr val="tx1"/>
              </a:solidFill>
              <a:latin typeface="+mn-lt"/>
              <a:cs typeface="Arial"/>
            </a:endParaRPr>
          </a:p>
          <a:p>
            <a:pPr marL="361950" indent="-276225" algn="just">
              <a:buFont typeface="Arial" panose="020B0604020202020204" pitchFamily="34" charset="0"/>
              <a:buChar char="•"/>
            </a:pP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Embodied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carbon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in solar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panels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is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dominated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by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carbon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emitted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for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electricity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generation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. 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In a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carbon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free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energy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system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, solar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panel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production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is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(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next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to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)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carbon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free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.</a:t>
            </a:r>
          </a:p>
          <a:p>
            <a:pPr marL="361950" indent="-276225" algn="just">
              <a:buFont typeface="Arial" panose="020B0604020202020204" pitchFamily="34" charset="0"/>
              <a:buChar char="•"/>
            </a:pPr>
            <a:endParaRPr lang="de-DE" b="0" dirty="0">
              <a:solidFill>
                <a:schemeClr val="tx1"/>
              </a:solidFill>
              <a:latin typeface="+mn-lt"/>
              <a:cs typeface="Arial"/>
            </a:endParaRPr>
          </a:p>
          <a:p>
            <a:pPr marL="361950" indent="-276225" algn="just">
              <a:buFont typeface="Arial" panose="020B0604020202020204" pitchFamily="34" charset="0"/>
              <a:buChar char="•"/>
            </a:pP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Solar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panels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do not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emit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carbon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dioxide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in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operation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, but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they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generate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electricity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. Fossil-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based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energy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sources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are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incapable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of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this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.</a:t>
            </a:r>
          </a:p>
          <a:p>
            <a:pPr marL="361950" indent="-276225" algn="just">
              <a:buFont typeface="Arial" panose="020B0604020202020204" pitchFamily="34" charset="0"/>
              <a:buChar char="•"/>
            </a:pPr>
            <a:endParaRPr lang="de-DE" b="0" dirty="0">
              <a:solidFill>
                <a:schemeClr val="tx1"/>
              </a:solidFill>
              <a:latin typeface="+mn-lt"/>
              <a:cs typeface="Arial"/>
            </a:endParaRPr>
          </a:p>
          <a:p>
            <a:pPr marL="361950" indent="-276225" algn="just">
              <a:buFont typeface="Arial" panose="020B0604020202020204" pitchFamily="34" charset="0"/>
              <a:buChar char="•"/>
            </a:pP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Solar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panels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are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recognised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by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the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IPCC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as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the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best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possible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way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to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reduce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carbon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emissions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,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both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in potential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and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in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cost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.</a:t>
            </a:r>
          </a:p>
          <a:p>
            <a:pPr marL="361950" indent="-276225" algn="just">
              <a:buFont typeface="Arial" panose="020B0604020202020204" pitchFamily="34" charset="0"/>
              <a:buChar char="•"/>
            </a:pPr>
            <a:endParaRPr lang="de-DE" b="0" dirty="0">
              <a:solidFill>
                <a:schemeClr val="tx1"/>
              </a:solidFill>
              <a:latin typeface="+mn-lt"/>
              <a:cs typeface="Arial"/>
            </a:endParaRPr>
          </a:p>
          <a:p>
            <a:pPr marL="361950" indent="-276225" algn="just">
              <a:buFont typeface="Arial" panose="020B0604020202020204" pitchFamily="34" charset="0"/>
              <a:buChar char="•"/>
            </a:pP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Solar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panels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can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make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a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significant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contribution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to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decarbonize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the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British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Isles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. In a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scenario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with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100%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renewable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energies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, solar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produces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30%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of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total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energy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,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requiring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a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capacity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de-DE" b="0" dirty="0" err="1" smtClean="0">
                <a:solidFill>
                  <a:schemeClr val="tx1"/>
                </a:solidFill>
                <a:latin typeface="+mn-lt"/>
                <a:cs typeface="Arial"/>
              </a:rPr>
              <a:t>of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200GW in 2040. </a:t>
            </a:r>
            <a:r>
              <a:rPr lang="de-DE" b="0" dirty="0" smtClean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endParaRPr lang="de-DE" b="0" dirty="0" smtClean="0">
              <a:solidFill>
                <a:schemeClr val="tx1"/>
              </a:solidFill>
              <a:latin typeface="+mn-lt"/>
              <a:cs typeface="Arial"/>
            </a:endParaRPr>
          </a:p>
          <a:p>
            <a:pPr marL="361950" indent="-276225" algn="just">
              <a:buFont typeface="Arial" panose="020B0604020202020204" pitchFamily="34" charset="0"/>
              <a:buChar char="•"/>
            </a:pPr>
            <a:endParaRPr lang="de-DE" sz="2400" dirty="0" smtClean="0">
              <a:solidFill>
                <a:schemeClr val="tx1"/>
              </a:solidFill>
              <a:latin typeface="+mn-lt"/>
              <a:cs typeface="Arial"/>
            </a:endParaRPr>
          </a:p>
          <a:p>
            <a:pPr marL="85725" algn="just"/>
            <a:endParaRPr lang="de-DE" sz="2400" b="0" dirty="0">
              <a:solidFill>
                <a:schemeClr val="tx1"/>
              </a:solidFill>
              <a:latin typeface="+mn-lt"/>
              <a:cs typeface="Arial"/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058400" y="633412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2619034-FEFE-41DF-8382-638D7FEEE46D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323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26"/>
    </mc:Choice>
    <mc:Fallback xmlns="">
      <p:transition spd="slow" advTm="3852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73" y="3231976"/>
            <a:ext cx="3971327" cy="1734146"/>
          </a:xfrm>
        </p:spPr>
      </p:pic>
      <p:sp>
        <p:nvSpPr>
          <p:cNvPr id="5" name="Rechteck 4"/>
          <p:cNvSpPr/>
          <p:nvPr/>
        </p:nvSpPr>
        <p:spPr>
          <a:xfrm>
            <a:off x="2961409" y="1627148"/>
            <a:ext cx="4899029" cy="737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2790411" y="2941722"/>
            <a:ext cx="6827078" cy="2142699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/>
          <a:p>
            <a:pPr algn="ctr"/>
            <a:r>
              <a:rPr lang="de-DE" sz="2000" dirty="0" smtClean="0"/>
              <a:t>Kontakt:</a:t>
            </a:r>
            <a:endParaRPr lang="de-DE" sz="2000" dirty="0"/>
          </a:p>
          <a:p>
            <a:pPr algn="ctr"/>
            <a:r>
              <a:rPr lang="de-DE" sz="2000" dirty="0"/>
              <a:t>Dr. </a:t>
            </a:r>
            <a:r>
              <a:rPr lang="de-DE" sz="2000" dirty="0" smtClean="0"/>
              <a:t>Ian Marius Peters- </a:t>
            </a:r>
          </a:p>
          <a:p>
            <a:pPr algn="ctr"/>
            <a:r>
              <a:rPr lang="de-DE" sz="2000" dirty="0" smtClean="0"/>
              <a:t>Helmholtz </a:t>
            </a:r>
            <a:r>
              <a:rPr lang="de-DE" sz="2000" dirty="0"/>
              <a:t>Institut </a:t>
            </a:r>
            <a:r>
              <a:rPr lang="de-DE" sz="2000" dirty="0" smtClean="0"/>
              <a:t>Erlangen-Nürnberg</a:t>
            </a:r>
            <a:endParaRPr lang="de-DE" sz="2000" dirty="0"/>
          </a:p>
          <a:p>
            <a:pPr algn="ctr"/>
            <a:r>
              <a:rPr lang="de-DE" sz="2000" dirty="0"/>
              <a:t>+49 9131 9398 </a:t>
            </a:r>
            <a:r>
              <a:rPr lang="de-DE" sz="2000" dirty="0" smtClean="0"/>
              <a:t>152, </a:t>
            </a:r>
          </a:p>
          <a:p>
            <a:pPr algn="ctr"/>
            <a:r>
              <a:rPr lang="de-DE" sz="2000" b="1" dirty="0" smtClean="0"/>
              <a:t>im.peters@fz-juelich.de</a:t>
            </a:r>
            <a:endParaRPr lang="de-DE" sz="20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46" y="2364903"/>
            <a:ext cx="2794147" cy="2803461"/>
          </a:xfrm>
          <a:prstGeom prst="rect">
            <a:avLst/>
          </a:prstGeom>
        </p:spPr>
      </p:pic>
      <p:sp>
        <p:nvSpPr>
          <p:cNvPr id="9" name="Titel 4"/>
          <p:cNvSpPr txBox="1">
            <a:spLocks/>
          </p:cNvSpPr>
          <p:nvPr/>
        </p:nvSpPr>
        <p:spPr>
          <a:xfrm>
            <a:off x="3476029" y="1627148"/>
            <a:ext cx="7309202" cy="7711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4400" dirty="0" err="1" smtClean="0">
                <a:latin typeface="+mn-lt"/>
              </a:rPr>
              <a:t>That‘s</a:t>
            </a:r>
            <a:r>
              <a:rPr lang="de-DE" sz="4400" dirty="0" smtClean="0">
                <a:latin typeface="+mn-lt"/>
              </a:rPr>
              <a:t> all, </a:t>
            </a:r>
            <a:r>
              <a:rPr lang="de-DE" sz="4400" dirty="0" err="1" smtClean="0">
                <a:latin typeface="+mn-lt"/>
              </a:rPr>
              <a:t>folks</a:t>
            </a:r>
            <a:r>
              <a:rPr lang="de-DE" sz="4400" dirty="0" smtClean="0">
                <a:latin typeface="+mn-lt"/>
              </a:rPr>
              <a:t>. </a:t>
            </a:r>
            <a:r>
              <a:rPr lang="de-DE" sz="4400" dirty="0" err="1" smtClean="0">
                <a:latin typeface="+mn-lt"/>
              </a:rPr>
              <a:t>Questions</a:t>
            </a:r>
            <a:r>
              <a:rPr lang="de-DE" sz="4400" dirty="0" smtClean="0">
                <a:latin typeface="+mn-lt"/>
              </a:rPr>
              <a:t>?</a:t>
            </a:r>
            <a:endParaRPr lang="de-DE" sz="4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383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0"/>
    </mc:Choice>
    <mc:Fallback xmlns="">
      <p:transition spd="slow" advTm="455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/>
          <a:srcRect l="30734" t="23669" r="13157" b="5822"/>
          <a:stretch/>
        </p:blipFill>
        <p:spPr>
          <a:xfrm>
            <a:off x="485217" y="1904806"/>
            <a:ext cx="6421121" cy="4328721"/>
          </a:xfrm>
          <a:prstGeom prst="rect">
            <a:avLst/>
          </a:prstGeom>
        </p:spPr>
      </p:pic>
      <p:graphicFrame>
        <p:nvGraphicFramePr>
          <p:cNvPr id="16" name="Diagramm 15"/>
          <p:cNvGraphicFramePr/>
          <p:nvPr>
            <p:extLst/>
          </p:nvPr>
        </p:nvGraphicFramePr>
        <p:xfrm>
          <a:off x="6648207" y="2000446"/>
          <a:ext cx="4404017" cy="4031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Rechteck 16"/>
          <p:cNvSpPr/>
          <p:nvPr/>
        </p:nvSpPr>
        <p:spPr>
          <a:xfrm>
            <a:off x="1" y="6128031"/>
            <a:ext cx="108102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E. </a:t>
            </a:r>
            <a:r>
              <a:rPr lang="en-US" sz="1400" dirty="0" err="1"/>
              <a:t>Leccisi</a:t>
            </a:r>
            <a:r>
              <a:rPr lang="en-US" sz="1400" dirty="0"/>
              <a:t> et al., Updated sustainability status of crystalline </a:t>
            </a:r>
            <a:r>
              <a:rPr lang="en-US" sz="1400" dirty="0" smtClean="0"/>
              <a:t>silicon-based photovoltaic </a:t>
            </a:r>
            <a:r>
              <a:rPr lang="en-US" sz="1400" dirty="0"/>
              <a:t>systems: Life-cycle energy and </a:t>
            </a:r>
            <a:r>
              <a:rPr lang="en-US" sz="1400" dirty="0" smtClean="0"/>
              <a:t>environmental </a:t>
            </a:r>
            <a:r>
              <a:rPr lang="de-DE" sz="1400" dirty="0" err="1" smtClean="0"/>
              <a:t>impact</a:t>
            </a:r>
            <a:r>
              <a:rPr lang="de-DE" sz="1400" dirty="0" smtClean="0"/>
              <a:t> </a:t>
            </a:r>
            <a:r>
              <a:rPr lang="de-DE" sz="1400" dirty="0" err="1"/>
              <a:t>reduction</a:t>
            </a:r>
            <a:r>
              <a:rPr lang="de-DE" sz="1400" dirty="0"/>
              <a:t> </a:t>
            </a:r>
            <a:r>
              <a:rPr lang="de-DE" sz="1400" dirty="0" err="1"/>
              <a:t>trends</a:t>
            </a:r>
            <a:r>
              <a:rPr lang="en-US" sz="1400" dirty="0" smtClean="0"/>
              <a:t>, </a:t>
            </a:r>
            <a:r>
              <a:rPr lang="de-DE" sz="1400" dirty="0" err="1"/>
              <a:t>Prog</a:t>
            </a:r>
            <a:r>
              <a:rPr lang="de-DE" sz="1400" dirty="0"/>
              <a:t> </a:t>
            </a:r>
            <a:r>
              <a:rPr lang="de-DE" sz="1400" dirty="0" err="1"/>
              <a:t>Photovolt</a:t>
            </a:r>
            <a:r>
              <a:rPr lang="de-DE" sz="1400" dirty="0"/>
              <a:t> Res </a:t>
            </a:r>
            <a:r>
              <a:rPr lang="de-DE" sz="1400" dirty="0" err="1"/>
              <a:t>Appl</a:t>
            </a:r>
            <a:r>
              <a:rPr lang="de-DE" sz="1400" dirty="0"/>
              <a:t>. 2021;29:1068–1077</a:t>
            </a:r>
            <a:r>
              <a:rPr lang="en-US" sz="1400" dirty="0" smtClean="0"/>
              <a:t>.</a:t>
            </a:r>
          </a:p>
          <a:p>
            <a:r>
              <a:rPr lang="de-DE" sz="1400" dirty="0"/>
              <a:t>N Cheung, U.C. </a:t>
            </a:r>
            <a:r>
              <a:rPr lang="de-DE" sz="1400" dirty="0" smtClean="0"/>
              <a:t>Berkeley, </a:t>
            </a:r>
            <a:r>
              <a:rPr lang="de-DE" sz="1400" dirty="0" err="1" smtClean="0"/>
              <a:t>Lecture</a:t>
            </a:r>
            <a:r>
              <a:rPr lang="de-DE" sz="1400" dirty="0" smtClean="0"/>
              <a:t> on Solar Cell </a:t>
            </a:r>
            <a:r>
              <a:rPr lang="de-DE" sz="1400" dirty="0" err="1" smtClean="0"/>
              <a:t>Fabrication</a:t>
            </a:r>
            <a:r>
              <a:rPr lang="de-DE" sz="1400" dirty="0" smtClean="0"/>
              <a:t> </a:t>
            </a:r>
            <a:r>
              <a:rPr lang="de-DE" sz="1400" dirty="0" err="1" smtClean="0"/>
              <a:t>Tecniques</a:t>
            </a:r>
            <a:r>
              <a:rPr lang="de-DE" sz="1400" dirty="0" smtClean="0"/>
              <a:t>, UC </a:t>
            </a:r>
            <a:r>
              <a:rPr lang="de-DE" sz="1400" dirty="0" err="1" smtClean="0"/>
              <a:t>Berkely</a:t>
            </a:r>
            <a:r>
              <a:rPr lang="de-DE" sz="1400" dirty="0" smtClean="0"/>
              <a:t> (2010)</a:t>
            </a:r>
            <a:r>
              <a:rPr lang="en-US" sz="1400" dirty="0" smtClean="0"/>
              <a:t> </a:t>
            </a:r>
            <a:endParaRPr lang="de-DE" sz="1400" dirty="0"/>
          </a:p>
        </p:txBody>
      </p:sp>
      <p:sp>
        <p:nvSpPr>
          <p:cNvPr id="18" name="Titel 3"/>
          <p:cNvSpPr txBox="1">
            <a:spLocks/>
          </p:cNvSpPr>
          <p:nvPr/>
        </p:nvSpPr>
        <p:spPr>
          <a:xfrm>
            <a:off x="175802" y="483370"/>
            <a:ext cx="9565099" cy="77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dirty="0" err="1" smtClean="0"/>
              <a:t>Energy</a:t>
            </a:r>
            <a:r>
              <a:rPr lang="de-DE" sz="3200" dirty="0" smtClean="0"/>
              <a:t> Return </a:t>
            </a:r>
            <a:r>
              <a:rPr lang="de-DE" sz="3200" dirty="0" err="1" smtClean="0"/>
              <a:t>of</a:t>
            </a:r>
            <a:r>
              <a:rPr lang="de-DE" sz="3200" dirty="0" smtClean="0"/>
              <a:t> Investment (EROI) und </a:t>
            </a:r>
            <a:r>
              <a:rPr lang="de-DE" sz="3200" dirty="0" err="1" smtClean="0"/>
              <a:t>Energy</a:t>
            </a:r>
            <a:r>
              <a:rPr lang="de-DE" sz="3200" dirty="0" smtClean="0"/>
              <a:t> Payback Time (EPBT)</a:t>
            </a:r>
            <a:endParaRPr lang="de-DE" sz="3200" dirty="0"/>
          </a:p>
        </p:txBody>
      </p:sp>
      <p:sp>
        <p:nvSpPr>
          <p:cNvPr id="19" name="Rechteck 18"/>
          <p:cNvSpPr/>
          <p:nvPr/>
        </p:nvSpPr>
        <p:spPr>
          <a:xfrm>
            <a:off x="5968401" y="3244334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-</a:t>
            </a:r>
            <a:endParaRPr lang="de-DE" dirty="0"/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590614" y="1395863"/>
            <a:ext cx="10372026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 smtClean="0">
                <a:solidFill>
                  <a:schemeClr val="accent2"/>
                </a:solidFill>
              </a:rPr>
              <a:t>Energiebilanz der Herstellung eines PV Moduls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2" name="Geschweifte Klammer rechts 21"/>
          <p:cNvSpPr/>
          <p:nvPr/>
        </p:nvSpPr>
        <p:spPr>
          <a:xfrm>
            <a:off x="10174147" y="2000446"/>
            <a:ext cx="451413" cy="4031945"/>
          </a:xfrm>
          <a:prstGeom prst="rightBrace">
            <a:avLst>
              <a:gd name="adj1" fmla="val 59615"/>
              <a:gd name="adj2" fmla="val 50000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10740057" y="3352668"/>
            <a:ext cx="1050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~</a:t>
            </a:r>
            <a:r>
              <a:rPr lang="de-DE" sz="3600" b="1" dirty="0" smtClean="0"/>
              <a:t>500</a:t>
            </a:r>
            <a:r>
              <a:rPr lang="de-DE" sz="2400" b="1" dirty="0" smtClean="0"/>
              <a:t> kWh / Modul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13237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bgerundetes Rechteck 30"/>
          <p:cNvSpPr/>
          <p:nvPr/>
        </p:nvSpPr>
        <p:spPr>
          <a:xfrm>
            <a:off x="312514" y="843824"/>
            <a:ext cx="7211029" cy="4573127"/>
          </a:xfrm>
          <a:prstGeom prst="roundRect">
            <a:avLst>
              <a:gd name="adj" fmla="val 7977"/>
            </a:avLst>
          </a:prstGeom>
          <a:solidFill>
            <a:srgbClr val="1BBBFF">
              <a:alpha val="2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Abgerundetes Rechteck 27"/>
          <p:cNvSpPr/>
          <p:nvPr/>
        </p:nvSpPr>
        <p:spPr>
          <a:xfrm>
            <a:off x="370389" y="901700"/>
            <a:ext cx="6076709" cy="3847344"/>
          </a:xfrm>
          <a:prstGeom prst="roundRect">
            <a:avLst>
              <a:gd name="adj" fmla="val 7977"/>
            </a:avLst>
          </a:prstGeom>
          <a:solidFill>
            <a:srgbClr val="1BBBFF">
              <a:alpha val="2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Abgerundetes Rechteck 14"/>
          <p:cNvSpPr/>
          <p:nvPr/>
        </p:nvSpPr>
        <p:spPr>
          <a:xfrm>
            <a:off x="451414" y="961509"/>
            <a:ext cx="4919239" cy="2995452"/>
          </a:xfrm>
          <a:prstGeom prst="roundRect">
            <a:avLst>
              <a:gd name="adj" fmla="val 7977"/>
            </a:avLst>
          </a:prstGeom>
          <a:solidFill>
            <a:srgbClr val="1BBBFF">
              <a:alpha val="2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/>
          <p:cNvSpPr/>
          <p:nvPr/>
        </p:nvSpPr>
        <p:spPr>
          <a:xfrm>
            <a:off x="497375" y="1024293"/>
            <a:ext cx="3746503" cy="2096988"/>
          </a:xfrm>
          <a:prstGeom prst="roundRect">
            <a:avLst>
              <a:gd name="adj" fmla="val 7977"/>
            </a:avLst>
          </a:prstGeom>
          <a:solidFill>
            <a:srgbClr val="1BBBFF">
              <a:alpha val="20000"/>
            </a:srgbClr>
          </a:solidFill>
          <a:ln w="1270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Abgerundetes Rechteck 16"/>
          <p:cNvSpPr/>
          <p:nvPr/>
        </p:nvSpPr>
        <p:spPr>
          <a:xfrm>
            <a:off x="540371" y="1074900"/>
            <a:ext cx="2688966" cy="1304794"/>
          </a:xfrm>
          <a:prstGeom prst="roundRect">
            <a:avLst/>
          </a:prstGeom>
          <a:solidFill>
            <a:srgbClr val="1BBBFF"/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>
            <a:off x="644474" y="1412689"/>
            <a:ext cx="1872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Manufacture</a:t>
            </a:r>
            <a:endParaRPr lang="de-DE" dirty="0" smtClean="0"/>
          </a:p>
          <a:p>
            <a:r>
              <a:rPr lang="de-DE" dirty="0" err="1" smtClean="0"/>
              <a:t>m</a:t>
            </a:r>
            <a:r>
              <a:rPr lang="de-DE" dirty="0" err="1" smtClean="0"/>
              <a:t>odule</a:t>
            </a:r>
            <a:endParaRPr lang="de-DE" dirty="0" smtClean="0"/>
          </a:p>
          <a:p>
            <a:r>
              <a:rPr lang="de-DE" dirty="0" smtClean="0"/>
              <a:t>(480 kWh/Modul)</a:t>
            </a:r>
            <a:endParaRPr lang="de-DE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4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9912" y="857334"/>
            <a:ext cx="1570997" cy="1570997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612000" y="1071620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 smtClean="0"/>
              <a:t>E</a:t>
            </a:r>
            <a:r>
              <a:rPr lang="de-DE" sz="2400" b="1" baseline="-25000" dirty="0" smtClean="0"/>
              <a:t>1</a:t>
            </a:r>
            <a:r>
              <a:rPr lang="de-DE" sz="2400" b="1" dirty="0" smtClean="0"/>
              <a:t>:</a:t>
            </a:r>
            <a:endParaRPr lang="de-DE" sz="2400" b="1" dirty="0"/>
          </a:p>
        </p:txBody>
      </p:sp>
      <p:sp>
        <p:nvSpPr>
          <p:cNvPr id="21" name="Textfeld 20"/>
          <p:cNvSpPr txBox="1"/>
          <p:nvPr/>
        </p:nvSpPr>
        <p:spPr>
          <a:xfrm>
            <a:off x="1080000" y="2474949"/>
            <a:ext cx="301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Operation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maintenance</a:t>
            </a:r>
            <a:endParaRPr lang="de-DE" dirty="0" smtClean="0"/>
          </a:p>
          <a:p>
            <a:r>
              <a:rPr lang="de-DE" dirty="0" smtClean="0"/>
              <a:t>(5 - 35 kWh/Modul)</a:t>
            </a:r>
            <a:endParaRPr lang="de-DE" dirty="0"/>
          </a:p>
        </p:txBody>
      </p:sp>
      <p:sp>
        <p:nvSpPr>
          <p:cNvPr id="22" name="Rechteck 21"/>
          <p:cNvSpPr/>
          <p:nvPr/>
        </p:nvSpPr>
        <p:spPr>
          <a:xfrm>
            <a:off x="684000" y="2500664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 smtClean="0"/>
              <a:t>E</a:t>
            </a:r>
            <a:r>
              <a:rPr lang="de-DE" sz="2400" b="1" baseline="-25000" dirty="0" smtClean="0"/>
              <a:t>2</a:t>
            </a:r>
            <a:r>
              <a:rPr lang="de-DE" sz="2400" b="1" dirty="0" smtClean="0"/>
              <a:t>:</a:t>
            </a:r>
            <a:endParaRPr lang="de-DE" sz="2400" b="1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2565" y="1446147"/>
            <a:ext cx="648000" cy="648000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1152000" y="3277194"/>
            <a:ext cx="301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Transport (2.5 kWh/Modul </a:t>
            </a:r>
            <a:r>
              <a:rPr lang="de-DE" dirty="0" err="1" smtClean="0"/>
              <a:t>shipping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China)</a:t>
            </a:r>
            <a:endParaRPr lang="de-DE" dirty="0" smtClean="0"/>
          </a:p>
        </p:txBody>
      </p:sp>
      <p:sp>
        <p:nvSpPr>
          <p:cNvPr id="25" name="Rechteck 24"/>
          <p:cNvSpPr/>
          <p:nvPr/>
        </p:nvSpPr>
        <p:spPr>
          <a:xfrm>
            <a:off x="756000" y="3260684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 smtClean="0"/>
              <a:t>E</a:t>
            </a:r>
            <a:r>
              <a:rPr lang="de-DE" sz="2400" b="1" baseline="-25000" dirty="0"/>
              <a:t>3</a:t>
            </a:r>
            <a:r>
              <a:rPr lang="de-DE" sz="2400" b="1" dirty="0" smtClean="0"/>
              <a:t>:</a:t>
            </a:r>
            <a:endParaRPr lang="de-DE" sz="2400" b="1" dirty="0"/>
          </a:p>
        </p:txBody>
      </p:sp>
      <p:sp>
        <p:nvSpPr>
          <p:cNvPr id="29" name="Textfeld 28"/>
          <p:cNvSpPr txBox="1"/>
          <p:nvPr/>
        </p:nvSpPr>
        <p:spPr>
          <a:xfrm>
            <a:off x="1224000" y="4055649"/>
            <a:ext cx="41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Factory, </a:t>
            </a:r>
            <a:r>
              <a:rPr lang="de-DE" dirty="0" err="1" smtClean="0"/>
              <a:t>supply</a:t>
            </a:r>
            <a:r>
              <a:rPr lang="de-DE" dirty="0" smtClean="0"/>
              <a:t> </a:t>
            </a:r>
            <a:r>
              <a:rPr lang="de-DE" dirty="0" err="1" smtClean="0"/>
              <a:t>chain</a:t>
            </a:r>
            <a:r>
              <a:rPr lang="de-DE" dirty="0" smtClean="0"/>
              <a:t>,…</a:t>
            </a:r>
            <a:endParaRPr lang="de-DE" dirty="0" smtClean="0"/>
          </a:p>
        </p:txBody>
      </p:sp>
      <p:sp>
        <p:nvSpPr>
          <p:cNvPr id="30" name="Rechteck 29"/>
          <p:cNvSpPr/>
          <p:nvPr/>
        </p:nvSpPr>
        <p:spPr>
          <a:xfrm>
            <a:off x="828000" y="4063917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 smtClean="0"/>
              <a:t>E</a:t>
            </a:r>
            <a:r>
              <a:rPr lang="de-DE" sz="2400" b="1" baseline="-25000" dirty="0" smtClean="0"/>
              <a:t>4</a:t>
            </a:r>
            <a:r>
              <a:rPr lang="de-DE" sz="2400" b="1" dirty="0" smtClean="0"/>
              <a:t>:</a:t>
            </a:r>
            <a:endParaRPr lang="de-DE" sz="2400" b="1" dirty="0"/>
          </a:p>
        </p:txBody>
      </p:sp>
      <p:sp>
        <p:nvSpPr>
          <p:cNvPr id="32" name="Rechteck 31"/>
          <p:cNvSpPr/>
          <p:nvPr/>
        </p:nvSpPr>
        <p:spPr>
          <a:xfrm>
            <a:off x="900000" y="4782102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 smtClean="0"/>
              <a:t>E</a:t>
            </a:r>
            <a:r>
              <a:rPr lang="de-DE" sz="2400" b="1" baseline="-25000" dirty="0" smtClean="0"/>
              <a:t>5</a:t>
            </a:r>
            <a:r>
              <a:rPr lang="de-DE" sz="2400" b="1" dirty="0" smtClean="0"/>
              <a:t>:</a:t>
            </a:r>
            <a:endParaRPr lang="de-DE" sz="2400" b="1" dirty="0"/>
          </a:p>
        </p:txBody>
      </p:sp>
      <p:sp>
        <p:nvSpPr>
          <p:cNvPr id="33" name="Textfeld 32"/>
          <p:cNvSpPr txBox="1"/>
          <p:nvPr/>
        </p:nvSpPr>
        <p:spPr>
          <a:xfrm>
            <a:off x="1296000" y="4800668"/>
            <a:ext cx="4859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Energy </a:t>
            </a:r>
            <a:r>
              <a:rPr lang="de-DE" dirty="0" err="1" smtClean="0"/>
              <a:t>utilized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workers</a:t>
            </a:r>
            <a:r>
              <a:rPr lang="de-DE" dirty="0" smtClean="0"/>
              <a:t>,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families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services</a:t>
            </a:r>
            <a:r>
              <a:rPr lang="de-DE" dirty="0" smtClean="0"/>
              <a:t> </a:t>
            </a:r>
            <a:r>
              <a:rPr lang="de-DE" dirty="0" err="1" smtClean="0"/>
              <a:t>they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,…</a:t>
            </a:r>
            <a:endParaRPr lang="de-DE" dirty="0" smtClean="0"/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396" y="1642832"/>
            <a:ext cx="756000" cy="756000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r="20708" b="9642"/>
          <a:stretch/>
        </p:blipFill>
        <p:spPr>
          <a:xfrm>
            <a:off x="5315944" y="2005049"/>
            <a:ext cx="1012887" cy="834689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9119" y="2309547"/>
            <a:ext cx="1239256" cy="106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4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Life Cycle Analysis (LCA)</a:t>
            </a:r>
            <a:endParaRPr lang="de-DE" sz="32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18" name="Objekt 17"/>
          <p:cNvGraphicFramePr>
            <a:graphicFrameLocks noChangeAspect="1"/>
          </p:cNvGraphicFramePr>
          <p:nvPr>
            <p:extLst/>
          </p:nvPr>
        </p:nvGraphicFramePr>
        <p:xfrm>
          <a:off x="4554229" y="1308893"/>
          <a:ext cx="6199686" cy="4743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18" name="Objekt 1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54229" y="1308893"/>
                        <a:ext cx="6199686" cy="4743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/>
          <p:cNvSpPr/>
          <p:nvPr/>
        </p:nvSpPr>
        <p:spPr>
          <a:xfrm>
            <a:off x="324662" y="6326601"/>
            <a:ext cx="10478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E. </a:t>
            </a:r>
            <a:r>
              <a:rPr lang="en-US" sz="1400" dirty="0" err="1"/>
              <a:t>Leccisi</a:t>
            </a:r>
            <a:r>
              <a:rPr lang="en-US" sz="1400" dirty="0"/>
              <a:t> et al., Updated sustainability status of crystalline </a:t>
            </a:r>
            <a:r>
              <a:rPr lang="en-US" sz="1400" dirty="0" smtClean="0"/>
              <a:t>silicon-based photovoltaic </a:t>
            </a:r>
            <a:r>
              <a:rPr lang="en-US" sz="1400" dirty="0"/>
              <a:t>systems: Life-cycle energy and </a:t>
            </a:r>
            <a:r>
              <a:rPr lang="en-US" sz="1400" dirty="0" smtClean="0"/>
              <a:t>environmental </a:t>
            </a:r>
            <a:r>
              <a:rPr lang="de-DE" sz="1400" dirty="0" err="1" smtClean="0"/>
              <a:t>impact</a:t>
            </a:r>
            <a:r>
              <a:rPr lang="de-DE" sz="1400" dirty="0" smtClean="0"/>
              <a:t> </a:t>
            </a:r>
            <a:r>
              <a:rPr lang="de-DE" sz="1400" dirty="0" err="1"/>
              <a:t>reduction</a:t>
            </a:r>
            <a:r>
              <a:rPr lang="de-DE" sz="1400" dirty="0"/>
              <a:t> </a:t>
            </a:r>
            <a:r>
              <a:rPr lang="de-DE" sz="1400" dirty="0" err="1"/>
              <a:t>trends</a:t>
            </a:r>
            <a:r>
              <a:rPr lang="en-US" sz="1400" dirty="0" smtClean="0"/>
              <a:t>, </a:t>
            </a:r>
            <a:r>
              <a:rPr lang="de-DE" sz="1400" dirty="0" err="1"/>
              <a:t>Prog</a:t>
            </a:r>
            <a:r>
              <a:rPr lang="de-DE" sz="1400" dirty="0"/>
              <a:t> </a:t>
            </a:r>
            <a:r>
              <a:rPr lang="de-DE" sz="1400" dirty="0" err="1"/>
              <a:t>Photovolt</a:t>
            </a:r>
            <a:r>
              <a:rPr lang="de-DE" sz="1400" dirty="0"/>
              <a:t> Res </a:t>
            </a:r>
            <a:r>
              <a:rPr lang="de-DE" sz="1400" dirty="0" err="1"/>
              <a:t>Appl</a:t>
            </a:r>
            <a:r>
              <a:rPr lang="de-DE" sz="1400" dirty="0"/>
              <a:t>. 2021;29:1068–1077</a:t>
            </a:r>
            <a:r>
              <a:rPr lang="en-US" sz="1400" dirty="0" smtClean="0"/>
              <a:t>. </a:t>
            </a:r>
            <a:endParaRPr lang="de-DE" sz="1400" dirty="0"/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590613" y="948823"/>
            <a:ext cx="11135299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 smtClean="0">
                <a:solidFill>
                  <a:schemeClr val="accent2"/>
                </a:solidFill>
              </a:rPr>
              <a:t>Kohlendioxid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Quellen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bei</a:t>
            </a:r>
            <a:r>
              <a:rPr lang="en-US" dirty="0" smtClean="0">
                <a:solidFill>
                  <a:schemeClr val="accent2"/>
                </a:solidFill>
              </a:rPr>
              <a:t> der </a:t>
            </a:r>
            <a:r>
              <a:rPr lang="en-US" dirty="0" err="1" smtClean="0">
                <a:solidFill>
                  <a:schemeClr val="accent2"/>
                </a:solidFill>
              </a:rPr>
              <a:t>Herstellung</a:t>
            </a:r>
            <a:r>
              <a:rPr lang="en-US" dirty="0" smtClean="0">
                <a:solidFill>
                  <a:schemeClr val="accent2"/>
                </a:solidFill>
              </a:rPr>
              <a:t> von PV </a:t>
            </a:r>
            <a:r>
              <a:rPr lang="en-US" dirty="0" err="1" smtClean="0">
                <a:solidFill>
                  <a:schemeClr val="accent2"/>
                </a:solidFill>
              </a:rPr>
              <a:t>Modulen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324574" y="1544100"/>
            <a:ext cx="449569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Der wesentliche Beitrag zur Freisetzung von Treibhausgasen kommt durch die benötigte Energie und Elektrizität.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Die CO</a:t>
            </a:r>
            <a:r>
              <a:rPr lang="de-DE" baseline="-25000" dirty="0" smtClean="0"/>
              <a:t>2</a:t>
            </a:r>
            <a:r>
              <a:rPr lang="de-DE" dirty="0" smtClean="0"/>
              <a:t>-Bilanz hängt damit vom Energiemix ab, die für die Herstellung eines PV Moduls verwendet wird.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Größenordnung: etwa 1t pro kWp </a:t>
            </a:r>
            <a:r>
              <a:rPr lang="de-DE" dirty="0" smtClean="0"/>
              <a:t>installierter Leistung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Bei einer Laufzeit von 30 Jahren ergibt sich für Freiburg ein Wert von etwa 30g/kWh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 </a:t>
            </a:r>
            <a:r>
              <a:rPr lang="de-DE" dirty="0"/>
              <a:t>einem CO</a:t>
            </a:r>
            <a:r>
              <a:rPr lang="de-DE" baseline="-25000" dirty="0"/>
              <a:t>2</a:t>
            </a:r>
            <a:r>
              <a:rPr lang="de-DE" dirty="0"/>
              <a:t> freien Stromnetz ist auch die Produktion von Solarpaneelen (nahezu) Klimaneutral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896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Life Cycle Analysis (LCA)</a:t>
            </a:r>
            <a:endParaRPr lang="de-DE" sz="32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23" name="Objekt 22"/>
          <p:cNvGraphicFramePr>
            <a:graphicFrameLocks noChangeAspect="1"/>
          </p:cNvGraphicFramePr>
          <p:nvPr>
            <p:extLst/>
          </p:nvPr>
        </p:nvGraphicFramePr>
        <p:xfrm>
          <a:off x="5881816" y="1559727"/>
          <a:ext cx="6064339" cy="426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23" name="Objek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1816" y="1559727"/>
                        <a:ext cx="6064339" cy="42657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2"/>
          <p:cNvSpPr txBox="1">
            <a:spLocks/>
          </p:cNvSpPr>
          <p:nvPr/>
        </p:nvSpPr>
        <p:spPr>
          <a:xfrm>
            <a:off x="590613" y="948823"/>
            <a:ext cx="11135299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 smtClean="0">
                <a:solidFill>
                  <a:schemeClr val="accent2"/>
                </a:solidFill>
              </a:rPr>
              <a:t>Kohlendioxid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Vermeidung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durch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ein</a:t>
            </a:r>
            <a:r>
              <a:rPr lang="en-US" dirty="0" smtClean="0">
                <a:solidFill>
                  <a:schemeClr val="accent2"/>
                </a:solidFill>
              </a:rPr>
              <a:t> PV </a:t>
            </a:r>
            <a:r>
              <a:rPr lang="en-US" dirty="0" err="1" smtClean="0">
                <a:solidFill>
                  <a:schemeClr val="accent2"/>
                </a:solidFill>
              </a:rPr>
              <a:t>Modul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590613" y="1629225"/>
            <a:ext cx="485871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Zu Beginn hat ein Modul eine CO</a:t>
            </a:r>
            <a:r>
              <a:rPr lang="de-DE" baseline="-25000" dirty="0" smtClean="0"/>
              <a:t>2</a:t>
            </a:r>
            <a:r>
              <a:rPr lang="de-DE" dirty="0" smtClean="0"/>
              <a:t> Last, durch Freisetzung während der Produktion.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Im Betrieb wird (nahezu) kein </a:t>
            </a:r>
            <a:r>
              <a:rPr lang="de-DE" dirty="0"/>
              <a:t>CO</a:t>
            </a:r>
            <a:r>
              <a:rPr lang="de-DE" baseline="-25000" dirty="0"/>
              <a:t>2</a:t>
            </a:r>
            <a:r>
              <a:rPr lang="de-DE" dirty="0"/>
              <a:t> </a:t>
            </a:r>
            <a:r>
              <a:rPr lang="de-DE" dirty="0" smtClean="0"/>
              <a:t>generiert, und das Modul ersetzt einen Teil der bisherigen Strom-</a:t>
            </a:r>
            <a:r>
              <a:rPr lang="de-DE" dirty="0" err="1" smtClean="0"/>
              <a:t>Mixes</a:t>
            </a:r>
            <a:r>
              <a:rPr lang="de-DE" dirty="0" smtClean="0"/>
              <a:t>, dadurch wird CO</a:t>
            </a:r>
            <a:r>
              <a:rPr lang="de-DE" baseline="-25000" dirty="0" smtClean="0"/>
              <a:t>2</a:t>
            </a:r>
            <a:r>
              <a:rPr lang="de-DE" dirty="0" smtClean="0"/>
              <a:t> eingespart.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Über die Zeit reduzieren Staaten den CO</a:t>
            </a:r>
            <a:r>
              <a:rPr lang="de-DE" baseline="-25000" dirty="0" smtClean="0"/>
              <a:t>2</a:t>
            </a:r>
            <a:r>
              <a:rPr lang="de-DE" dirty="0" smtClean="0"/>
              <a:t> Ausstoße in der Energieproduktion, wodurch sich die Einsparungen über Zeit reduzieren.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In einem CO</a:t>
            </a:r>
            <a:r>
              <a:rPr lang="de-DE" baseline="-25000" dirty="0" smtClean="0"/>
              <a:t>2</a:t>
            </a:r>
            <a:r>
              <a:rPr lang="de-DE" dirty="0" smtClean="0"/>
              <a:t> neutralen Stromnetz (angestrebt für 2045) wird kein CO</a:t>
            </a:r>
            <a:r>
              <a:rPr lang="de-DE" baseline="-25000" dirty="0" smtClean="0"/>
              <a:t>2</a:t>
            </a:r>
            <a:r>
              <a:rPr lang="de-DE" dirty="0" smtClean="0"/>
              <a:t> generiert, und auch keines eingespart. 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10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itel 4"/>
          <p:cNvSpPr txBox="1">
            <a:spLocks/>
          </p:cNvSpPr>
          <p:nvPr/>
        </p:nvSpPr>
        <p:spPr>
          <a:xfrm>
            <a:off x="175801" y="263914"/>
            <a:ext cx="9565099" cy="7711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dirty="0" smtClean="0">
                <a:latin typeface="+mn-lt"/>
              </a:rPr>
              <a:t>Carbon </a:t>
            </a:r>
            <a:r>
              <a:rPr lang="de-DE" sz="3600" dirty="0" err="1" smtClean="0">
                <a:latin typeface="+mn-lt"/>
              </a:rPr>
              <a:t>emission</a:t>
            </a:r>
            <a:r>
              <a:rPr lang="de-DE" sz="3600" dirty="0" smtClean="0">
                <a:latin typeface="+mn-lt"/>
              </a:rPr>
              <a:t> </a:t>
            </a:r>
            <a:r>
              <a:rPr lang="de-DE" sz="3600" dirty="0" err="1" smtClean="0">
                <a:latin typeface="+mn-lt"/>
              </a:rPr>
              <a:t>of</a:t>
            </a:r>
            <a:r>
              <a:rPr lang="de-DE" sz="3600" dirty="0" smtClean="0">
                <a:latin typeface="+mn-lt"/>
              </a:rPr>
              <a:t> a PV </a:t>
            </a:r>
            <a:r>
              <a:rPr lang="de-DE" sz="3600" dirty="0" err="1" smtClean="0">
                <a:latin typeface="+mn-lt"/>
              </a:rPr>
              <a:t>system</a:t>
            </a:r>
            <a:endParaRPr lang="de-DE" sz="3600" dirty="0"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t="11222" b="15798"/>
          <a:stretch/>
        </p:blipFill>
        <p:spPr>
          <a:xfrm>
            <a:off x="1328477" y="1247314"/>
            <a:ext cx="8412423" cy="4096148"/>
          </a:xfrm>
          <a:prstGeom prst="rect">
            <a:avLst/>
          </a:prstGeom>
        </p:spPr>
      </p:pic>
      <p:sp>
        <p:nvSpPr>
          <p:cNvPr id="24" name="Rechteck 23"/>
          <p:cNvSpPr/>
          <p:nvPr/>
        </p:nvSpPr>
        <p:spPr>
          <a:xfrm>
            <a:off x="2626335" y="5689076"/>
            <a:ext cx="6257867" cy="590931"/>
          </a:xfrm>
          <a:prstGeom prst="rect">
            <a:avLst/>
          </a:prstGeom>
        </p:spPr>
        <p:txBody>
          <a:bodyPr/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de-DE" sz="3600" b="1" dirty="0" smtClean="0">
                <a:ea typeface="+mj-ea"/>
                <a:cs typeface="Arial" panose="020B0604020202020204" pitchFamily="34" charset="0"/>
              </a:rPr>
              <a:t>A PV </a:t>
            </a:r>
            <a:r>
              <a:rPr lang="de-DE" sz="3600" b="1" dirty="0" err="1" smtClean="0">
                <a:ea typeface="+mj-ea"/>
                <a:cs typeface="Arial" panose="020B0604020202020204" pitchFamily="34" charset="0"/>
              </a:rPr>
              <a:t>system</a:t>
            </a:r>
            <a:r>
              <a:rPr lang="de-DE" sz="3600" b="1" dirty="0" smtClean="0">
                <a:ea typeface="+mj-ea"/>
                <a:cs typeface="Arial" panose="020B0604020202020204" pitchFamily="34" charset="0"/>
              </a:rPr>
              <a:t> </a:t>
            </a:r>
            <a:r>
              <a:rPr lang="de-DE" sz="3600" b="1" dirty="0" err="1" smtClean="0">
                <a:ea typeface="+mj-ea"/>
                <a:cs typeface="Arial" panose="020B0604020202020204" pitchFamily="34" charset="0"/>
              </a:rPr>
              <a:t>does</a:t>
            </a:r>
            <a:r>
              <a:rPr lang="de-DE" sz="3600" b="1" dirty="0" smtClean="0">
                <a:ea typeface="+mj-ea"/>
                <a:cs typeface="Arial" panose="020B0604020202020204" pitchFamily="34" charset="0"/>
              </a:rPr>
              <a:t> </a:t>
            </a:r>
            <a:r>
              <a:rPr lang="de-DE" sz="3600" b="1" u="sng" dirty="0" smtClean="0">
                <a:ea typeface="+mj-ea"/>
                <a:cs typeface="Arial" panose="020B0604020202020204" pitchFamily="34" charset="0"/>
              </a:rPr>
              <a:t>NOT</a:t>
            </a:r>
            <a:r>
              <a:rPr lang="de-DE" sz="3600" b="1" dirty="0" smtClean="0">
                <a:ea typeface="+mj-ea"/>
                <a:cs typeface="Arial" panose="020B0604020202020204" pitchFamily="34" charset="0"/>
              </a:rPr>
              <a:t> </a:t>
            </a:r>
            <a:r>
              <a:rPr lang="de-DE" sz="3600" b="1" dirty="0" err="1" smtClean="0">
                <a:ea typeface="+mj-ea"/>
                <a:cs typeface="Arial" panose="020B0604020202020204" pitchFamily="34" charset="0"/>
              </a:rPr>
              <a:t>emit</a:t>
            </a:r>
            <a:r>
              <a:rPr lang="de-DE" sz="3600" b="1" dirty="0" smtClean="0">
                <a:ea typeface="+mj-ea"/>
                <a:cs typeface="Arial" panose="020B0604020202020204" pitchFamily="34" charset="0"/>
              </a:rPr>
              <a:t> CO</a:t>
            </a:r>
            <a:r>
              <a:rPr lang="de-DE" sz="3600" b="1" baseline="-25000" dirty="0" smtClean="0">
                <a:ea typeface="+mj-ea"/>
                <a:cs typeface="Arial" panose="020B0604020202020204" pitchFamily="34" charset="0"/>
              </a:rPr>
              <a:t>2</a:t>
            </a:r>
            <a:endParaRPr lang="de-DE" sz="3600" b="1" baseline="-25000" dirty="0">
              <a:ea typeface="+mj-ea"/>
              <a:cs typeface="Arial" panose="020B0604020202020204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30993" y="1877947"/>
            <a:ext cx="2088758" cy="208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4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03743" y="5909920"/>
            <a:ext cx="96947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i="1" dirty="0"/>
              <a:t>M. </a:t>
            </a:r>
            <a:r>
              <a:rPr lang="de-DE" sz="1400" i="1" dirty="0" err="1"/>
              <a:t>Raugi</a:t>
            </a:r>
            <a:r>
              <a:rPr lang="de-DE" sz="1400" i="1" dirty="0"/>
              <a:t> et al., </a:t>
            </a:r>
            <a:r>
              <a:rPr lang="de-DE" sz="1400" i="1" dirty="0" err="1"/>
              <a:t>Energy</a:t>
            </a:r>
            <a:r>
              <a:rPr lang="de-DE" sz="1400" i="1" dirty="0"/>
              <a:t> Return on </a:t>
            </a:r>
            <a:r>
              <a:rPr lang="de-DE" sz="1400" i="1" dirty="0" err="1"/>
              <a:t>Energy</a:t>
            </a:r>
            <a:r>
              <a:rPr lang="de-DE" sz="1400" i="1" dirty="0"/>
              <a:t> </a:t>
            </a:r>
            <a:r>
              <a:rPr lang="de-DE" sz="1400" i="1" dirty="0" err="1"/>
              <a:t>Invested</a:t>
            </a:r>
            <a:r>
              <a:rPr lang="de-DE" sz="1400" i="1" dirty="0"/>
              <a:t> (</a:t>
            </a:r>
            <a:r>
              <a:rPr lang="de-DE" sz="1400" i="1" dirty="0" err="1"/>
              <a:t>ERoEI</a:t>
            </a:r>
            <a:r>
              <a:rPr lang="de-DE" sz="1400" i="1" dirty="0"/>
              <a:t>) </a:t>
            </a:r>
            <a:r>
              <a:rPr lang="de-DE" sz="1400" i="1" dirty="0" err="1"/>
              <a:t>for</a:t>
            </a:r>
            <a:r>
              <a:rPr lang="de-DE" sz="1400" i="1" dirty="0"/>
              <a:t> </a:t>
            </a:r>
            <a:r>
              <a:rPr lang="de-DE" sz="1400" i="1" dirty="0" err="1"/>
              <a:t>photovoltaic</a:t>
            </a:r>
            <a:r>
              <a:rPr lang="de-DE" sz="1400" i="1" dirty="0"/>
              <a:t> solar </a:t>
            </a:r>
            <a:r>
              <a:rPr lang="de-DE" sz="1400" i="1" dirty="0" err="1"/>
              <a:t>systems</a:t>
            </a:r>
            <a:r>
              <a:rPr lang="de-DE" sz="1400" i="1" dirty="0"/>
              <a:t> in </a:t>
            </a:r>
            <a:r>
              <a:rPr lang="de-DE" sz="1400" i="1" dirty="0" err="1"/>
              <a:t>regions</a:t>
            </a:r>
            <a:r>
              <a:rPr lang="de-DE" sz="1400" i="1" dirty="0"/>
              <a:t> </a:t>
            </a:r>
            <a:r>
              <a:rPr lang="de-DE" sz="1400" i="1" dirty="0" err="1"/>
              <a:t>of</a:t>
            </a:r>
            <a:r>
              <a:rPr lang="de-DE" sz="1400" i="1" dirty="0"/>
              <a:t> moderate </a:t>
            </a:r>
            <a:r>
              <a:rPr lang="de-DE" sz="1400" i="1" dirty="0" err="1"/>
              <a:t>insolation</a:t>
            </a:r>
            <a:r>
              <a:rPr lang="de-DE" sz="1400" i="1" dirty="0"/>
              <a:t>: A </a:t>
            </a:r>
            <a:r>
              <a:rPr lang="de-DE" sz="1400" i="1" dirty="0" err="1"/>
              <a:t>comprehensive</a:t>
            </a:r>
            <a:r>
              <a:rPr lang="de-DE" sz="1400" i="1" dirty="0"/>
              <a:t> </a:t>
            </a:r>
            <a:r>
              <a:rPr lang="de-DE" sz="1400" i="1" dirty="0" err="1"/>
              <a:t>response</a:t>
            </a:r>
            <a:r>
              <a:rPr lang="de-DE" sz="1400" i="1" dirty="0"/>
              <a:t>, </a:t>
            </a:r>
            <a:r>
              <a:rPr lang="de-DE" sz="1400" i="1" dirty="0" err="1"/>
              <a:t>Energy</a:t>
            </a:r>
            <a:r>
              <a:rPr lang="de-DE" sz="1400" i="1" dirty="0"/>
              <a:t> </a:t>
            </a:r>
            <a:r>
              <a:rPr lang="de-DE" sz="1400" i="1" dirty="0" err="1"/>
              <a:t>Policy</a:t>
            </a:r>
            <a:r>
              <a:rPr lang="de-DE" sz="1400" i="1" dirty="0"/>
              <a:t> 102 (2017), 377-384</a:t>
            </a:r>
            <a:r>
              <a:rPr lang="de-DE" sz="1400" i="1" dirty="0" smtClean="0"/>
              <a:t>.</a:t>
            </a:r>
          </a:p>
          <a:p>
            <a:r>
              <a:rPr lang="de-DE" sz="1400" i="1" dirty="0" smtClean="0"/>
              <a:t>R. Frischknecht </a:t>
            </a:r>
            <a:r>
              <a:rPr lang="de-DE" sz="1400" i="1" dirty="0" err="1" smtClean="0"/>
              <a:t>eal</a:t>
            </a:r>
            <a:r>
              <a:rPr lang="de-DE" sz="1400" i="1" dirty="0" smtClean="0"/>
              <a:t>.,, </a:t>
            </a:r>
            <a:r>
              <a:rPr lang="de-DE" sz="1400" i="1" dirty="0"/>
              <a:t>2016. </a:t>
            </a:r>
            <a:r>
              <a:rPr lang="de-DE" sz="1400" i="1" dirty="0" err="1"/>
              <a:t>Methodology</a:t>
            </a:r>
            <a:r>
              <a:rPr lang="de-DE" sz="1400" i="1" dirty="0"/>
              <a:t> Guidelines on Life Cycle Assessment </a:t>
            </a:r>
            <a:r>
              <a:rPr lang="de-DE" sz="1400" i="1" dirty="0" err="1" smtClean="0"/>
              <a:t>of</a:t>
            </a:r>
            <a:r>
              <a:rPr lang="de-DE" sz="1400" i="1" dirty="0" smtClean="0"/>
              <a:t> </a:t>
            </a:r>
            <a:r>
              <a:rPr lang="de-DE" sz="1400" i="1" dirty="0" err="1" smtClean="0"/>
              <a:t>Photovoltaic</a:t>
            </a:r>
            <a:r>
              <a:rPr lang="de-DE" sz="1400" i="1" dirty="0" smtClean="0"/>
              <a:t> </a:t>
            </a:r>
            <a:r>
              <a:rPr lang="de-DE" sz="1400" i="1" dirty="0" err="1"/>
              <a:t>Electricity</a:t>
            </a:r>
            <a:r>
              <a:rPr lang="de-DE" sz="1400" i="1" dirty="0"/>
              <a:t>. 3rd </a:t>
            </a:r>
            <a:r>
              <a:rPr lang="de-DE" sz="1400" i="1" dirty="0" err="1"/>
              <a:t>ed</a:t>
            </a:r>
            <a:r>
              <a:rPr lang="de-DE" sz="1400" i="1" dirty="0"/>
              <a:t>. International </a:t>
            </a:r>
            <a:r>
              <a:rPr lang="de-DE" sz="1400" i="1" dirty="0" err="1" smtClean="0"/>
              <a:t>Energy</a:t>
            </a:r>
            <a:r>
              <a:rPr lang="de-DE" sz="1400" i="1" dirty="0" smtClean="0"/>
              <a:t>  </a:t>
            </a:r>
            <a:r>
              <a:rPr lang="de-DE" sz="1400" i="1" dirty="0"/>
              <a:t>Agency (IEA) PVPS Task </a:t>
            </a:r>
            <a:r>
              <a:rPr lang="de-DE" sz="1400" i="1" dirty="0" smtClean="0"/>
              <a:t>12, Report </a:t>
            </a:r>
            <a:r>
              <a:rPr lang="de-DE" sz="1400" i="1" dirty="0"/>
              <a:t>T12-08:2016. </a:t>
            </a:r>
            <a:r>
              <a:rPr lang="de-DE" sz="1400" i="1" dirty="0" err="1"/>
              <a:t>Available</a:t>
            </a:r>
            <a:r>
              <a:rPr lang="de-DE" sz="1400" i="1" dirty="0"/>
              <a:t> at: 〈http://www.iea-pvps.org</a:t>
            </a:r>
            <a:r>
              <a:rPr lang="de-DE" sz="1400" i="1" dirty="0" smtClean="0"/>
              <a:t>〉</a:t>
            </a:r>
            <a:endParaRPr lang="de-DE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itle 2"/>
              <p:cNvSpPr txBox="1">
                <a:spLocks/>
              </p:cNvSpPr>
              <p:nvPr/>
            </p:nvSpPr>
            <p:spPr>
              <a:xfrm>
                <a:off x="590614" y="1035076"/>
                <a:ext cx="10372026" cy="508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defPPr>
                  <a:defRPr lang="de-DE"/>
                </a:defPPr>
                <a:lvl1pPr defTabSz="685800">
                  <a:lnSpc>
                    <a:spcPct val="90000"/>
                  </a:lnSpc>
                  <a:spcBef>
                    <a:spcPct val="0"/>
                  </a:spcBef>
                  <a:buNone/>
                  <a:defRPr sz="2800" b="1" baseline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r>
                  <a:rPr lang="en-US" dirty="0" err="1" smtClean="0">
                    <a:solidFill>
                      <a:schemeClr val="accent2"/>
                    </a:solidFill>
                  </a:rPr>
                  <a:t>Berechnung</a:t>
                </a:r>
                <a:r>
                  <a:rPr lang="en-US" dirty="0" smtClean="0">
                    <a:solidFill>
                      <a:schemeClr val="accent2"/>
                    </a:solidFill>
                  </a:rPr>
                  <a:t>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𝒊𝒏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accent2"/>
                    </a:solidFill>
                  </a:rPr>
                  <a:t> - </a:t>
                </a:r>
                <a:r>
                  <a:rPr lang="en-US" i="1" dirty="0" err="1" smtClean="0">
                    <a:solidFill>
                      <a:schemeClr val="accent2"/>
                    </a:solidFill>
                  </a:rPr>
                  <a:t>oder</a:t>
                </a:r>
                <a:r>
                  <a:rPr lang="en-US" i="1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en-US" dirty="0">
                    <a:solidFill>
                      <a:schemeClr val="accent2"/>
                    </a:solidFill>
                  </a:rPr>
                  <a:t>-</a:t>
                </a:r>
                <a:r>
                  <a:rPr lang="en-US" i="1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en-US" dirty="0" err="1" smtClean="0">
                    <a:solidFill>
                      <a:schemeClr val="accent2"/>
                    </a:solidFill>
                  </a:rPr>
                  <a:t>ein</a:t>
                </a:r>
                <a:r>
                  <a:rPr lang="en-US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en-US" dirty="0" err="1" smtClean="0">
                    <a:solidFill>
                      <a:schemeClr val="accent2"/>
                    </a:solidFill>
                  </a:rPr>
                  <a:t>grundlegendes</a:t>
                </a:r>
                <a:r>
                  <a:rPr lang="en-US" dirty="0" smtClean="0">
                    <a:solidFill>
                      <a:schemeClr val="accent2"/>
                    </a:solidFill>
                  </a:rPr>
                  <a:t> Problem</a:t>
                </a:r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5" name="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14" y="1035076"/>
                <a:ext cx="10372026" cy="508000"/>
              </a:xfrm>
              <a:prstGeom prst="rect">
                <a:avLst/>
              </a:prstGeom>
              <a:blipFill>
                <a:blip r:embed="rId3"/>
                <a:stretch>
                  <a:fillRect l="-1235" t="-18072" b="-301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hteck 30"/>
          <p:cNvSpPr/>
          <p:nvPr/>
        </p:nvSpPr>
        <p:spPr>
          <a:xfrm>
            <a:off x="590614" y="1938335"/>
            <a:ext cx="44081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Welche Faktoren werden einbezogen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Es </a:t>
            </a:r>
            <a:r>
              <a:rPr lang="de-DE" dirty="0"/>
              <a:t>gibt Empfehlungen zur Berechnung der </a:t>
            </a:r>
            <a:r>
              <a:rPr lang="en-US" dirty="0"/>
              <a:t>International Energy Agency (IEA</a:t>
            </a:r>
            <a:r>
              <a:rPr lang="en-US" dirty="0" smtClean="0"/>
              <a:t>).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IEA Empfehlung: Produkt, Konstruktion, Verwendung und End-</a:t>
            </a:r>
            <a:r>
              <a:rPr lang="de-DE" dirty="0" err="1" smtClean="0"/>
              <a:t>of</a:t>
            </a:r>
            <a:r>
              <a:rPr lang="de-DE" dirty="0" smtClean="0"/>
              <a:t>-Life.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Bei Vergleichen stets darauf achten, dass derselbe Rahmen verwendet wird</a:t>
            </a:r>
            <a:r>
              <a:rPr lang="de-DE" dirty="0"/>
              <a:t> </a:t>
            </a:r>
            <a:r>
              <a:rPr lang="de-DE" dirty="0" smtClean="0"/>
              <a:t>(Konsistenz).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Richtwert: </a:t>
            </a:r>
            <a:r>
              <a:rPr lang="de-DE" sz="2400" b="1" dirty="0" smtClean="0"/>
              <a:t>500kWh pro Modul</a:t>
            </a:r>
            <a:endParaRPr lang="de-DE" b="1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120" y="1996924"/>
            <a:ext cx="5957047" cy="3816465"/>
          </a:xfrm>
          <a:prstGeom prst="rect">
            <a:avLst/>
          </a:prstGeom>
        </p:spPr>
      </p:pic>
      <p:sp>
        <p:nvSpPr>
          <p:cNvPr id="20" name="Titel 4"/>
          <p:cNvSpPr txBox="1">
            <a:spLocks/>
          </p:cNvSpPr>
          <p:nvPr/>
        </p:nvSpPr>
        <p:spPr>
          <a:xfrm>
            <a:off x="175801" y="263914"/>
            <a:ext cx="9565099" cy="7711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dirty="0" err="1" smtClean="0">
                <a:latin typeface="+mn-lt"/>
              </a:rPr>
              <a:t>Embodied</a:t>
            </a:r>
            <a:r>
              <a:rPr lang="de-DE" sz="3600" dirty="0" smtClean="0">
                <a:latin typeface="+mn-lt"/>
              </a:rPr>
              <a:t> Carbon – Energy </a:t>
            </a:r>
            <a:r>
              <a:rPr lang="de-DE" sz="3600" dirty="0" err="1" smtClean="0">
                <a:latin typeface="+mn-lt"/>
              </a:rPr>
              <a:t>need</a:t>
            </a:r>
            <a:endParaRPr lang="de-DE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640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el 4"/>
          <p:cNvSpPr txBox="1">
            <a:spLocks/>
          </p:cNvSpPr>
          <p:nvPr/>
        </p:nvSpPr>
        <p:spPr>
          <a:xfrm>
            <a:off x="175801" y="263914"/>
            <a:ext cx="9565099" cy="7711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dirty="0" err="1" smtClean="0">
                <a:latin typeface="+mn-lt"/>
              </a:rPr>
              <a:t>Embodied</a:t>
            </a:r>
            <a:r>
              <a:rPr lang="de-DE" sz="3600" dirty="0" smtClean="0">
                <a:latin typeface="+mn-lt"/>
              </a:rPr>
              <a:t> Carbon – Energy </a:t>
            </a:r>
            <a:r>
              <a:rPr lang="de-DE" sz="3600" dirty="0" err="1" smtClean="0">
                <a:latin typeface="+mn-lt"/>
              </a:rPr>
              <a:t>need</a:t>
            </a:r>
            <a:endParaRPr lang="de-DE" sz="3600" dirty="0">
              <a:latin typeface="+mn-lt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209" y="4046929"/>
            <a:ext cx="1882055" cy="122333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37" y="1857399"/>
            <a:ext cx="1841797" cy="184179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938" y="1765884"/>
            <a:ext cx="8560315" cy="386662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42953" y="6317343"/>
            <a:ext cx="9105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C. Reichel et al.  </a:t>
            </a:r>
            <a:r>
              <a:rPr lang="de-DE" sz="1400" i="1" dirty="0"/>
              <a:t>Einfluss des Energiemix und des Energieertrags auf die CO2-Emissionen von Silizium-Photovoltaikmodulen </a:t>
            </a:r>
            <a:r>
              <a:rPr lang="de-DE" sz="1400" dirty="0" smtClean="0"/>
              <a:t>, </a:t>
            </a:r>
            <a:r>
              <a:rPr lang="de-DE" sz="1400" dirty="0" err="1" smtClean="0"/>
              <a:t>Presented</a:t>
            </a:r>
            <a:r>
              <a:rPr lang="de-DE" sz="1400" dirty="0" smtClean="0"/>
              <a:t> at </a:t>
            </a:r>
            <a:r>
              <a:rPr lang="de-DE" sz="1400" dirty="0" err="1" smtClean="0"/>
              <a:t>the</a:t>
            </a:r>
            <a:r>
              <a:rPr lang="de-DE" sz="1400" dirty="0" smtClean="0"/>
              <a:t> 2023 PV Symposium, Bad Staffelstein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00900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el 4"/>
          <p:cNvSpPr txBox="1">
            <a:spLocks/>
          </p:cNvSpPr>
          <p:nvPr/>
        </p:nvSpPr>
        <p:spPr>
          <a:xfrm>
            <a:off x="175801" y="263914"/>
            <a:ext cx="9565099" cy="7711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dirty="0" err="1" smtClean="0">
                <a:latin typeface="+mn-lt"/>
              </a:rPr>
              <a:t>Embodied</a:t>
            </a:r>
            <a:r>
              <a:rPr lang="de-DE" sz="3600" dirty="0" smtClean="0">
                <a:latin typeface="+mn-lt"/>
              </a:rPr>
              <a:t> Carbon – Energy </a:t>
            </a:r>
            <a:r>
              <a:rPr lang="de-DE" sz="3600" dirty="0" err="1" smtClean="0">
                <a:latin typeface="+mn-lt"/>
              </a:rPr>
              <a:t>need</a:t>
            </a:r>
            <a:endParaRPr lang="de-DE" sz="3600" dirty="0">
              <a:latin typeface="+mn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766" y="1888718"/>
            <a:ext cx="9250234" cy="352904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11" y="4151987"/>
            <a:ext cx="1882055" cy="122333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39" y="1962457"/>
            <a:ext cx="1841797" cy="1841797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1" y="6128031"/>
            <a:ext cx="108102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E. </a:t>
            </a:r>
            <a:r>
              <a:rPr lang="en-US" sz="1400" dirty="0" err="1"/>
              <a:t>Leccisi</a:t>
            </a:r>
            <a:r>
              <a:rPr lang="en-US" sz="1400" dirty="0"/>
              <a:t> et al., Updated sustainability status of crystalline </a:t>
            </a:r>
            <a:r>
              <a:rPr lang="en-US" sz="1400" dirty="0" smtClean="0"/>
              <a:t>silicon-based photovoltaic </a:t>
            </a:r>
            <a:r>
              <a:rPr lang="en-US" sz="1400" dirty="0"/>
              <a:t>systems: Life-cycle energy and </a:t>
            </a:r>
            <a:r>
              <a:rPr lang="en-US" sz="1400" dirty="0" smtClean="0"/>
              <a:t>environmental </a:t>
            </a:r>
            <a:r>
              <a:rPr lang="de-DE" sz="1400" dirty="0" err="1" smtClean="0"/>
              <a:t>impact</a:t>
            </a:r>
            <a:r>
              <a:rPr lang="de-DE" sz="1400" dirty="0" smtClean="0"/>
              <a:t> </a:t>
            </a:r>
            <a:r>
              <a:rPr lang="de-DE" sz="1400" dirty="0" err="1"/>
              <a:t>reduction</a:t>
            </a:r>
            <a:r>
              <a:rPr lang="de-DE" sz="1400" dirty="0"/>
              <a:t> </a:t>
            </a:r>
            <a:r>
              <a:rPr lang="de-DE" sz="1400" dirty="0" err="1"/>
              <a:t>trends</a:t>
            </a:r>
            <a:r>
              <a:rPr lang="en-US" sz="1400" dirty="0" smtClean="0"/>
              <a:t>, </a:t>
            </a:r>
            <a:r>
              <a:rPr lang="de-DE" sz="1400" dirty="0" err="1"/>
              <a:t>Prog</a:t>
            </a:r>
            <a:r>
              <a:rPr lang="de-DE" sz="1400" dirty="0"/>
              <a:t> </a:t>
            </a:r>
            <a:r>
              <a:rPr lang="de-DE" sz="1400" dirty="0" err="1"/>
              <a:t>Photovolt</a:t>
            </a:r>
            <a:r>
              <a:rPr lang="de-DE" sz="1400" dirty="0"/>
              <a:t> Res </a:t>
            </a:r>
            <a:r>
              <a:rPr lang="de-DE" sz="1400" dirty="0" err="1"/>
              <a:t>Appl</a:t>
            </a:r>
            <a:r>
              <a:rPr lang="de-DE" sz="1400" dirty="0"/>
              <a:t>. 2021;29:1068–1077</a:t>
            </a:r>
            <a:r>
              <a:rPr lang="en-US" sz="1400" dirty="0" smtClean="0"/>
              <a:t>.</a:t>
            </a:r>
          </a:p>
          <a:p>
            <a:r>
              <a:rPr lang="de-DE" sz="1400" dirty="0"/>
              <a:t>N Cheung, U.C. </a:t>
            </a:r>
            <a:r>
              <a:rPr lang="de-DE" sz="1400" dirty="0" smtClean="0"/>
              <a:t>Berkeley, </a:t>
            </a:r>
            <a:r>
              <a:rPr lang="de-DE" sz="1400" dirty="0" err="1" smtClean="0"/>
              <a:t>Lecture</a:t>
            </a:r>
            <a:r>
              <a:rPr lang="de-DE" sz="1400" dirty="0" smtClean="0"/>
              <a:t> on Solar Cell </a:t>
            </a:r>
            <a:r>
              <a:rPr lang="de-DE" sz="1400" dirty="0" err="1" smtClean="0"/>
              <a:t>Fabrication</a:t>
            </a:r>
            <a:r>
              <a:rPr lang="de-DE" sz="1400" dirty="0" smtClean="0"/>
              <a:t> </a:t>
            </a:r>
            <a:r>
              <a:rPr lang="de-DE" sz="1400" dirty="0" err="1" smtClean="0"/>
              <a:t>Tecniques</a:t>
            </a:r>
            <a:r>
              <a:rPr lang="de-DE" sz="1400" dirty="0" smtClean="0"/>
              <a:t>, UC </a:t>
            </a:r>
            <a:r>
              <a:rPr lang="de-DE" sz="1400" dirty="0" err="1" smtClean="0"/>
              <a:t>Berkely</a:t>
            </a:r>
            <a:r>
              <a:rPr lang="de-DE" sz="1400" dirty="0" smtClean="0"/>
              <a:t> (2010)</a:t>
            </a:r>
            <a:r>
              <a:rPr lang="en-US" sz="1400" dirty="0" smtClean="0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43617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Life Cycle Analysis (LCA)</a:t>
            </a:r>
            <a:endParaRPr lang="de-DE" sz="32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9" name="Picture 2" descr="https://ars.els-cdn.com/content/image/1-s2.0-S0306261915014646-fx1_l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184" y="1611393"/>
            <a:ext cx="6594105" cy="46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hteck 21"/>
          <p:cNvSpPr/>
          <p:nvPr/>
        </p:nvSpPr>
        <p:spPr>
          <a:xfrm>
            <a:off x="348987" y="6334780"/>
            <a:ext cx="10478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G. </a:t>
            </a:r>
            <a:r>
              <a:rPr lang="en-US" sz="1400" dirty="0" err="1" smtClean="0"/>
              <a:t>Hou</a:t>
            </a:r>
            <a:r>
              <a:rPr lang="en-US" sz="1400" dirty="0" smtClean="0"/>
              <a:t> et al., Life cycle assessment of grid-connected photovoltaic power generation from crystalline silicon solar modules in China, Applied Energy, 164 (2016), 882-890</a:t>
            </a:r>
            <a:r>
              <a:rPr lang="en-US" sz="1400" dirty="0"/>
              <a:t>. </a:t>
            </a:r>
            <a:endParaRPr lang="de-DE" sz="1400" dirty="0"/>
          </a:p>
        </p:txBody>
      </p:sp>
      <p:sp>
        <p:nvSpPr>
          <p:cNvPr id="3" name="Textfeld 2"/>
          <p:cNvSpPr txBox="1"/>
          <p:nvPr/>
        </p:nvSpPr>
        <p:spPr>
          <a:xfrm>
            <a:off x="590613" y="2966871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. </a:t>
            </a:r>
            <a:endParaRPr lang="de-DE" dirty="0"/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590613" y="948823"/>
            <a:ext cx="11135299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 baseline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 smtClean="0">
                <a:solidFill>
                  <a:schemeClr val="accent2"/>
                </a:solidFill>
              </a:rPr>
              <a:t>Kohlendioxid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Bilanz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eines</a:t>
            </a:r>
            <a:r>
              <a:rPr lang="en-US" dirty="0" smtClean="0">
                <a:solidFill>
                  <a:schemeClr val="accent2"/>
                </a:solidFill>
              </a:rPr>
              <a:t> PV </a:t>
            </a:r>
            <a:r>
              <a:rPr lang="en-US" dirty="0" err="1" smtClean="0">
                <a:solidFill>
                  <a:schemeClr val="accent2"/>
                </a:solidFill>
              </a:rPr>
              <a:t>Moduls</a:t>
            </a:r>
            <a:r>
              <a:rPr lang="en-US" dirty="0" smtClean="0">
                <a:solidFill>
                  <a:schemeClr val="accent2"/>
                </a:solidFill>
              </a:rPr>
              <a:t> und </a:t>
            </a:r>
            <a:r>
              <a:rPr lang="en-US" dirty="0" err="1" smtClean="0">
                <a:solidFill>
                  <a:schemeClr val="accent2"/>
                </a:solidFill>
              </a:rPr>
              <a:t>Vergleich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647289" y="4505918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(2016)</a:t>
            </a:r>
            <a:endParaRPr lang="de-DE" dirty="0"/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8253703" y="4887413"/>
            <a:ext cx="393586" cy="1245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>
            <a:off x="8677769" y="5054600"/>
            <a:ext cx="169333" cy="90029"/>
          </a:xfrm>
          <a:prstGeom prst="rect">
            <a:avLst/>
          </a:prstGeom>
          <a:solidFill>
            <a:srgbClr val="00B04E"/>
          </a:solidFill>
          <a:ln>
            <a:solidFill>
              <a:srgbClr val="00B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r Verbinder 20"/>
          <p:cNvCxnSpPr/>
          <p:nvPr/>
        </p:nvCxnSpPr>
        <p:spPr>
          <a:xfrm>
            <a:off x="7630160" y="5154789"/>
            <a:ext cx="242469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8855402" y="4825274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B0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de-DE" dirty="0" smtClean="0"/>
              <a:t> (2022)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074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73" y="3231976"/>
            <a:ext cx="3971327" cy="1734146"/>
          </a:xfrm>
        </p:spPr>
      </p:pic>
      <p:sp>
        <p:nvSpPr>
          <p:cNvPr id="5" name="Rechteck 4"/>
          <p:cNvSpPr/>
          <p:nvPr/>
        </p:nvSpPr>
        <p:spPr>
          <a:xfrm>
            <a:off x="2961409" y="1627148"/>
            <a:ext cx="4899029" cy="737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2790411" y="2941722"/>
            <a:ext cx="6827078" cy="2142699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/>
          <a:p>
            <a:pPr algn="ctr"/>
            <a:r>
              <a:rPr lang="de-DE" sz="2000" dirty="0" smtClean="0"/>
              <a:t>Kontakt:</a:t>
            </a:r>
            <a:endParaRPr lang="de-DE" sz="2000" dirty="0"/>
          </a:p>
          <a:p>
            <a:pPr algn="ctr"/>
            <a:r>
              <a:rPr lang="de-DE" sz="2000" dirty="0"/>
              <a:t>Dr. </a:t>
            </a:r>
            <a:r>
              <a:rPr lang="de-DE" sz="2000" dirty="0" smtClean="0"/>
              <a:t>Ian Marius Peters- </a:t>
            </a:r>
          </a:p>
          <a:p>
            <a:pPr algn="ctr"/>
            <a:r>
              <a:rPr lang="de-DE" sz="2000" dirty="0" smtClean="0"/>
              <a:t>Helmholtz </a:t>
            </a:r>
            <a:r>
              <a:rPr lang="de-DE" sz="2000" dirty="0"/>
              <a:t>Institut </a:t>
            </a:r>
            <a:r>
              <a:rPr lang="de-DE" sz="2000" dirty="0" smtClean="0"/>
              <a:t>Erlangen-Nürnberg</a:t>
            </a:r>
            <a:endParaRPr lang="de-DE" sz="2000" dirty="0"/>
          </a:p>
          <a:p>
            <a:pPr algn="ctr"/>
            <a:r>
              <a:rPr lang="de-DE" sz="2000" dirty="0"/>
              <a:t>+49 9131 9398 </a:t>
            </a:r>
            <a:r>
              <a:rPr lang="de-DE" sz="2000" dirty="0" smtClean="0"/>
              <a:t>152, </a:t>
            </a:r>
          </a:p>
          <a:p>
            <a:pPr algn="ctr"/>
            <a:r>
              <a:rPr lang="de-DE" sz="2000" b="1" dirty="0" smtClean="0"/>
              <a:t>im.peters@fz-juelich.de</a:t>
            </a:r>
            <a:endParaRPr lang="de-DE" sz="20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46" y="2364903"/>
            <a:ext cx="2794147" cy="2803461"/>
          </a:xfrm>
          <a:prstGeom prst="rect">
            <a:avLst/>
          </a:prstGeom>
        </p:spPr>
      </p:pic>
      <p:sp>
        <p:nvSpPr>
          <p:cNvPr id="9" name="Titel 4"/>
          <p:cNvSpPr txBox="1">
            <a:spLocks/>
          </p:cNvSpPr>
          <p:nvPr/>
        </p:nvSpPr>
        <p:spPr>
          <a:xfrm>
            <a:off x="3436700" y="1281968"/>
            <a:ext cx="7309202" cy="7711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4400" dirty="0" err="1" smtClean="0">
                <a:latin typeface="+mn-lt"/>
              </a:rPr>
              <a:t>Glad</a:t>
            </a:r>
            <a:r>
              <a:rPr lang="de-DE" sz="4400" dirty="0" smtClean="0">
                <a:latin typeface="+mn-lt"/>
              </a:rPr>
              <a:t> </a:t>
            </a:r>
            <a:r>
              <a:rPr lang="de-DE" sz="4400" dirty="0" err="1" smtClean="0">
                <a:latin typeface="+mn-lt"/>
              </a:rPr>
              <a:t>we</a:t>
            </a:r>
            <a:r>
              <a:rPr lang="de-DE" sz="4400" dirty="0" smtClean="0">
                <a:latin typeface="+mn-lt"/>
              </a:rPr>
              <a:t> </a:t>
            </a:r>
            <a:r>
              <a:rPr lang="de-DE" sz="4400" dirty="0" err="1" smtClean="0">
                <a:latin typeface="+mn-lt"/>
              </a:rPr>
              <a:t>could</a:t>
            </a:r>
            <a:r>
              <a:rPr lang="de-DE" sz="4400" dirty="0" smtClean="0">
                <a:latin typeface="+mn-lt"/>
              </a:rPr>
              <a:t> </a:t>
            </a:r>
            <a:r>
              <a:rPr lang="de-DE" sz="4400" dirty="0" err="1" smtClean="0">
                <a:latin typeface="+mn-lt"/>
              </a:rPr>
              <a:t>reslve</a:t>
            </a:r>
            <a:r>
              <a:rPr lang="de-DE" sz="4400" dirty="0" smtClean="0">
                <a:latin typeface="+mn-lt"/>
              </a:rPr>
              <a:t> </a:t>
            </a:r>
            <a:r>
              <a:rPr lang="de-DE" sz="4400" dirty="0" err="1" smtClean="0">
                <a:latin typeface="+mn-lt"/>
              </a:rPr>
              <a:t>this</a:t>
            </a:r>
            <a:r>
              <a:rPr lang="de-DE" sz="4400" dirty="0" smtClean="0">
                <a:latin typeface="+mn-lt"/>
              </a:rPr>
              <a:t> </a:t>
            </a:r>
            <a:r>
              <a:rPr lang="de-DE" sz="4400" dirty="0" err="1" smtClean="0">
                <a:latin typeface="+mn-lt"/>
              </a:rPr>
              <a:t>one</a:t>
            </a:r>
            <a:r>
              <a:rPr lang="de-DE" sz="4400" dirty="0" smtClean="0">
                <a:latin typeface="+mn-lt"/>
              </a:rPr>
              <a:t>. </a:t>
            </a:r>
            <a:r>
              <a:rPr lang="de-DE" sz="4400" dirty="0" err="1" smtClean="0">
                <a:latin typeface="+mn-lt"/>
              </a:rPr>
              <a:t>Questions</a:t>
            </a:r>
            <a:r>
              <a:rPr lang="de-DE" sz="4400" dirty="0" smtClean="0">
                <a:latin typeface="+mn-lt"/>
              </a:rPr>
              <a:t>?</a:t>
            </a:r>
            <a:endParaRPr lang="de-DE" sz="4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866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0"/>
    </mc:Choice>
    <mc:Fallback xmlns="">
      <p:transition spd="slow" advTm="455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itel 4"/>
          <p:cNvSpPr txBox="1">
            <a:spLocks/>
          </p:cNvSpPr>
          <p:nvPr/>
        </p:nvSpPr>
        <p:spPr>
          <a:xfrm>
            <a:off x="175801" y="263914"/>
            <a:ext cx="9565099" cy="7711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dirty="0" smtClean="0">
                <a:latin typeface="+mn-lt"/>
              </a:rPr>
              <a:t>Carbon </a:t>
            </a:r>
            <a:r>
              <a:rPr lang="de-DE" sz="3600" dirty="0" err="1" smtClean="0">
                <a:latin typeface="+mn-lt"/>
              </a:rPr>
              <a:t>emission</a:t>
            </a:r>
            <a:r>
              <a:rPr lang="de-DE" sz="3600" dirty="0" smtClean="0">
                <a:latin typeface="+mn-lt"/>
              </a:rPr>
              <a:t> </a:t>
            </a:r>
            <a:r>
              <a:rPr lang="de-DE" sz="3600" dirty="0" err="1" smtClean="0">
                <a:latin typeface="+mn-lt"/>
              </a:rPr>
              <a:t>of</a:t>
            </a:r>
            <a:r>
              <a:rPr lang="de-DE" sz="3600" dirty="0" smtClean="0">
                <a:latin typeface="+mn-lt"/>
              </a:rPr>
              <a:t> a PV </a:t>
            </a:r>
            <a:r>
              <a:rPr lang="de-DE" sz="3600" dirty="0" err="1" smtClean="0">
                <a:latin typeface="+mn-lt"/>
              </a:rPr>
              <a:t>system</a:t>
            </a:r>
            <a:endParaRPr lang="de-DE" sz="3600" dirty="0">
              <a:latin typeface="+mn-lt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2626335" y="5689076"/>
            <a:ext cx="6257867" cy="590931"/>
          </a:xfrm>
          <a:prstGeom prst="rect">
            <a:avLst/>
          </a:prstGeom>
        </p:spPr>
        <p:txBody>
          <a:bodyPr/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de-DE" sz="3600" b="1" dirty="0" smtClean="0">
                <a:ea typeface="+mj-ea"/>
                <a:cs typeface="Arial" panose="020B0604020202020204" pitchFamily="34" charset="0"/>
              </a:rPr>
              <a:t>A PV </a:t>
            </a:r>
            <a:r>
              <a:rPr lang="de-DE" sz="3600" b="1" dirty="0" err="1" smtClean="0">
                <a:ea typeface="+mj-ea"/>
                <a:cs typeface="Arial" panose="020B0604020202020204" pitchFamily="34" charset="0"/>
              </a:rPr>
              <a:t>system</a:t>
            </a:r>
            <a:r>
              <a:rPr lang="de-DE" sz="3600" b="1" dirty="0" smtClean="0">
                <a:ea typeface="+mj-ea"/>
                <a:cs typeface="Arial" panose="020B0604020202020204" pitchFamily="34" charset="0"/>
              </a:rPr>
              <a:t> </a:t>
            </a:r>
            <a:r>
              <a:rPr lang="de-DE" sz="3600" b="1" dirty="0" err="1" smtClean="0">
                <a:ea typeface="+mj-ea"/>
                <a:cs typeface="Arial" panose="020B0604020202020204" pitchFamily="34" charset="0"/>
              </a:rPr>
              <a:t>does</a:t>
            </a:r>
            <a:r>
              <a:rPr lang="de-DE" sz="3600" b="1" dirty="0" smtClean="0">
                <a:ea typeface="+mj-ea"/>
                <a:cs typeface="Arial" panose="020B0604020202020204" pitchFamily="34" charset="0"/>
              </a:rPr>
              <a:t> </a:t>
            </a:r>
            <a:r>
              <a:rPr lang="de-DE" sz="3600" b="1" u="sng" dirty="0" smtClean="0">
                <a:ea typeface="+mj-ea"/>
                <a:cs typeface="Arial" panose="020B0604020202020204" pitchFamily="34" charset="0"/>
              </a:rPr>
              <a:t>NOT</a:t>
            </a:r>
            <a:r>
              <a:rPr lang="de-DE" sz="3600" b="1" dirty="0" smtClean="0">
                <a:ea typeface="+mj-ea"/>
                <a:cs typeface="Arial" panose="020B0604020202020204" pitchFamily="34" charset="0"/>
              </a:rPr>
              <a:t> </a:t>
            </a:r>
            <a:r>
              <a:rPr lang="de-DE" sz="3600" b="1" dirty="0" err="1" smtClean="0">
                <a:ea typeface="+mj-ea"/>
                <a:cs typeface="Arial" panose="020B0604020202020204" pitchFamily="34" charset="0"/>
              </a:rPr>
              <a:t>emit</a:t>
            </a:r>
            <a:r>
              <a:rPr lang="de-DE" sz="3600" b="1" dirty="0" smtClean="0">
                <a:ea typeface="+mj-ea"/>
                <a:cs typeface="Arial" panose="020B0604020202020204" pitchFamily="34" charset="0"/>
              </a:rPr>
              <a:t> CO</a:t>
            </a:r>
            <a:r>
              <a:rPr lang="de-DE" sz="3600" b="1" baseline="-25000" dirty="0" smtClean="0">
                <a:ea typeface="+mj-ea"/>
                <a:cs typeface="Arial" panose="020B0604020202020204" pitchFamily="34" charset="0"/>
              </a:rPr>
              <a:t>2</a:t>
            </a:r>
            <a:endParaRPr lang="de-DE" sz="3600" b="1" baseline="-25000" dirty="0">
              <a:ea typeface="+mj-ea"/>
              <a:cs typeface="Arial" panose="020B0604020202020204" pitchFamily="34" charset="0"/>
            </a:endParaRPr>
          </a:p>
        </p:txBody>
      </p:sp>
      <p:pic>
        <p:nvPicPr>
          <p:cNvPr id="5122" name="Picture 2" descr="Which society is technologically more advanced, the one in Star Wars or the  one in The Hitchhiker's Guide to the Galaxy? - Qu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8429"/>
            <a:ext cx="12192000" cy="911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el 4"/>
          <p:cNvSpPr txBox="1">
            <a:spLocks/>
          </p:cNvSpPr>
          <p:nvPr/>
        </p:nvSpPr>
        <p:spPr>
          <a:xfrm>
            <a:off x="772158" y="516119"/>
            <a:ext cx="7309202" cy="7711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4400" dirty="0" smtClean="0">
                <a:solidFill>
                  <a:schemeClr val="bg1"/>
                </a:solidFill>
                <a:latin typeface="+mn-lt"/>
              </a:rPr>
              <a:t>Backup </a:t>
            </a:r>
            <a:r>
              <a:rPr lang="de-DE" sz="4400" dirty="0" err="1" smtClean="0">
                <a:solidFill>
                  <a:schemeClr val="bg1"/>
                </a:solidFill>
                <a:latin typeface="+mn-lt"/>
              </a:rPr>
              <a:t>slides</a:t>
            </a:r>
            <a:endParaRPr lang="de-DE" sz="4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740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243260"/>
            <a:ext cx="12331964" cy="7224339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417931" y="2036841"/>
            <a:ext cx="10695008" cy="5126682"/>
          </a:xfrm>
        </p:spPr>
        <p:txBody>
          <a:bodyPr/>
          <a:lstStyle/>
          <a:p>
            <a:pPr algn="ctr"/>
            <a:r>
              <a:rPr lang="de-DE" sz="4800" dirty="0" err="1" smtClean="0"/>
              <a:t>Does</a:t>
            </a:r>
            <a:r>
              <a:rPr lang="de-DE" sz="4800" dirty="0" smtClean="0"/>
              <a:t> a PV </a:t>
            </a:r>
            <a:r>
              <a:rPr lang="de-DE" sz="4800" dirty="0" err="1" smtClean="0"/>
              <a:t>module</a:t>
            </a:r>
            <a:r>
              <a:rPr lang="de-DE" sz="4800" dirty="0" smtClean="0"/>
              <a:t> </a:t>
            </a:r>
            <a:r>
              <a:rPr lang="de-DE" sz="4800" dirty="0" err="1" smtClean="0"/>
              <a:t>generate</a:t>
            </a:r>
            <a:r>
              <a:rPr lang="de-DE" sz="4800" dirty="0" smtClean="0"/>
              <a:t> </a:t>
            </a:r>
            <a:r>
              <a:rPr lang="de-DE" sz="4800" dirty="0" err="1" smtClean="0"/>
              <a:t>more</a:t>
            </a:r>
            <a:r>
              <a:rPr lang="de-DE" sz="4800" dirty="0" smtClean="0"/>
              <a:t> </a:t>
            </a:r>
            <a:r>
              <a:rPr lang="de-DE" sz="4800" dirty="0" err="1" smtClean="0"/>
              <a:t>energy</a:t>
            </a:r>
            <a:r>
              <a:rPr lang="de-DE" sz="4800" dirty="0" smtClean="0"/>
              <a:t> </a:t>
            </a:r>
            <a:r>
              <a:rPr lang="de-DE" sz="4800" dirty="0" err="1" smtClean="0"/>
              <a:t>than</a:t>
            </a:r>
            <a:r>
              <a:rPr lang="de-DE" sz="4800" dirty="0" smtClean="0"/>
              <a:t> </a:t>
            </a:r>
            <a:r>
              <a:rPr lang="de-DE" sz="4800" dirty="0" err="1" smtClean="0"/>
              <a:t>is</a:t>
            </a:r>
            <a:r>
              <a:rPr lang="de-DE" sz="4800" dirty="0" smtClean="0"/>
              <a:t> </a:t>
            </a:r>
            <a:r>
              <a:rPr lang="de-DE" sz="4800" dirty="0" err="1" smtClean="0"/>
              <a:t>used</a:t>
            </a:r>
            <a:r>
              <a:rPr lang="de-DE" sz="4800" dirty="0" smtClean="0"/>
              <a:t> </a:t>
            </a:r>
            <a:r>
              <a:rPr lang="de-DE" sz="4800" dirty="0" err="1" smtClean="0"/>
              <a:t>for</a:t>
            </a:r>
            <a:r>
              <a:rPr lang="de-DE" sz="4800" dirty="0" smtClean="0"/>
              <a:t> </a:t>
            </a:r>
            <a:r>
              <a:rPr lang="de-DE" sz="4800" dirty="0" err="1" smtClean="0"/>
              <a:t>its</a:t>
            </a:r>
            <a:r>
              <a:rPr lang="de-DE" sz="4800" dirty="0" smtClean="0"/>
              <a:t> </a:t>
            </a:r>
            <a:r>
              <a:rPr lang="de-DE" sz="4800" dirty="0" err="1" smtClean="0"/>
              <a:t>production</a:t>
            </a:r>
            <a:r>
              <a:rPr lang="de-DE" sz="4800" dirty="0" smtClean="0"/>
              <a:t> ?</a:t>
            </a:r>
            <a:endParaRPr lang="de-DE" sz="48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89560" y="6568440"/>
            <a:ext cx="10591800" cy="1310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reihandform 16"/>
          <p:cNvSpPr/>
          <p:nvPr/>
        </p:nvSpPr>
        <p:spPr>
          <a:xfrm>
            <a:off x="-1296" y="-4990"/>
            <a:ext cx="12193283" cy="800655"/>
          </a:xfrm>
          <a:custGeom>
            <a:avLst/>
            <a:gdLst>
              <a:gd name="connsiteX0" fmla="*/ 12160800 w 12196800"/>
              <a:gd name="connsiteY0" fmla="*/ 0 h 950400"/>
              <a:gd name="connsiteX1" fmla="*/ 0 w 12196800"/>
              <a:gd name="connsiteY1" fmla="*/ 0 h 950400"/>
              <a:gd name="connsiteX2" fmla="*/ 7200 w 12196800"/>
              <a:gd name="connsiteY2" fmla="*/ 273600 h 950400"/>
              <a:gd name="connsiteX3" fmla="*/ 9770400 w 12196800"/>
              <a:gd name="connsiteY3" fmla="*/ 259200 h 950400"/>
              <a:gd name="connsiteX4" fmla="*/ 10576800 w 12196800"/>
              <a:gd name="connsiteY4" fmla="*/ 943200 h 950400"/>
              <a:gd name="connsiteX5" fmla="*/ 12196800 w 12196800"/>
              <a:gd name="connsiteY5" fmla="*/ 950400 h 950400"/>
              <a:gd name="connsiteX6" fmla="*/ 12160800 w 12196800"/>
              <a:gd name="connsiteY6" fmla="*/ 0 h 950400"/>
              <a:gd name="connsiteX0" fmla="*/ 12188040 w 12196800"/>
              <a:gd name="connsiteY0" fmla="*/ 0 h 966770"/>
              <a:gd name="connsiteX1" fmla="*/ 0 w 12196800"/>
              <a:gd name="connsiteY1" fmla="*/ 16370 h 966770"/>
              <a:gd name="connsiteX2" fmla="*/ 7200 w 12196800"/>
              <a:gd name="connsiteY2" fmla="*/ 289970 h 966770"/>
              <a:gd name="connsiteX3" fmla="*/ 9770400 w 12196800"/>
              <a:gd name="connsiteY3" fmla="*/ 275570 h 966770"/>
              <a:gd name="connsiteX4" fmla="*/ 10576800 w 12196800"/>
              <a:gd name="connsiteY4" fmla="*/ 959570 h 966770"/>
              <a:gd name="connsiteX5" fmla="*/ 12196800 w 12196800"/>
              <a:gd name="connsiteY5" fmla="*/ 966770 h 966770"/>
              <a:gd name="connsiteX6" fmla="*/ 12188040 w 12196800"/>
              <a:gd name="connsiteY6" fmla="*/ 0 h 966770"/>
              <a:gd name="connsiteX0" fmla="*/ 12180840 w 12189600"/>
              <a:gd name="connsiteY0" fmla="*/ 0 h 966770"/>
              <a:gd name="connsiteX1" fmla="*/ 9145 w 12189600"/>
              <a:gd name="connsiteY1" fmla="*/ 16370 h 966770"/>
              <a:gd name="connsiteX2" fmla="*/ 0 w 12189600"/>
              <a:gd name="connsiteY2" fmla="*/ 289970 h 966770"/>
              <a:gd name="connsiteX3" fmla="*/ 9763200 w 12189600"/>
              <a:gd name="connsiteY3" fmla="*/ 275570 h 966770"/>
              <a:gd name="connsiteX4" fmla="*/ 10569600 w 12189600"/>
              <a:gd name="connsiteY4" fmla="*/ 959570 h 966770"/>
              <a:gd name="connsiteX5" fmla="*/ 12189600 w 12189600"/>
              <a:gd name="connsiteY5" fmla="*/ 966770 h 966770"/>
              <a:gd name="connsiteX6" fmla="*/ 12180840 w 12189600"/>
              <a:gd name="connsiteY6" fmla="*/ 0 h 966770"/>
              <a:gd name="connsiteX0" fmla="*/ 12180840 w 12189600"/>
              <a:gd name="connsiteY0" fmla="*/ 0 h 966770"/>
              <a:gd name="connsiteX1" fmla="*/ 9145 w 12189600"/>
              <a:gd name="connsiteY1" fmla="*/ 16370 h 966770"/>
              <a:gd name="connsiteX2" fmla="*/ 0 w 12189600"/>
              <a:gd name="connsiteY2" fmla="*/ 289970 h 966770"/>
              <a:gd name="connsiteX3" fmla="*/ 4709984 w 12189600"/>
              <a:gd name="connsiteY3" fmla="*/ 281019 h 966770"/>
              <a:gd name="connsiteX4" fmla="*/ 9763200 w 12189600"/>
              <a:gd name="connsiteY4" fmla="*/ 275570 h 966770"/>
              <a:gd name="connsiteX5" fmla="*/ 10569600 w 12189600"/>
              <a:gd name="connsiteY5" fmla="*/ 959570 h 966770"/>
              <a:gd name="connsiteX6" fmla="*/ 12189600 w 12189600"/>
              <a:gd name="connsiteY6" fmla="*/ 966770 h 966770"/>
              <a:gd name="connsiteX7" fmla="*/ 12180840 w 12189600"/>
              <a:gd name="connsiteY7" fmla="*/ 0 h 966770"/>
              <a:gd name="connsiteX0" fmla="*/ 12180840 w 12189600"/>
              <a:gd name="connsiteY0" fmla="*/ 0 h 966770"/>
              <a:gd name="connsiteX1" fmla="*/ 4729053 w 12189600"/>
              <a:gd name="connsiteY1" fmla="*/ 12276 h 966770"/>
              <a:gd name="connsiteX2" fmla="*/ 9145 w 12189600"/>
              <a:gd name="connsiteY2" fmla="*/ 16370 h 966770"/>
              <a:gd name="connsiteX3" fmla="*/ 0 w 12189600"/>
              <a:gd name="connsiteY3" fmla="*/ 289970 h 966770"/>
              <a:gd name="connsiteX4" fmla="*/ 4709984 w 12189600"/>
              <a:gd name="connsiteY4" fmla="*/ 281019 h 966770"/>
              <a:gd name="connsiteX5" fmla="*/ 9763200 w 12189600"/>
              <a:gd name="connsiteY5" fmla="*/ 275570 h 966770"/>
              <a:gd name="connsiteX6" fmla="*/ 10569600 w 12189600"/>
              <a:gd name="connsiteY6" fmla="*/ 959570 h 966770"/>
              <a:gd name="connsiteX7" fmla="*/ 12189600 w 12189600"/>
              <a:gd name="connsiteY7" fmla="*/ 966770 h 966770"/>
              <a:gd name="connsiteX8" fmla="*/ 12180840 w 12189600"/>
              <a:gd name="connsiteY8" fmla="*/ 0 h 966770"/>
              <a:gd name="connsiteX0" fmla="*/ 12180840 w 12189600"/>
              <a:gd name="connsiteY0" fmla="*/ 0 h 966770"/>
              <a:gd name="connsiteX1" fmla="*/ 4729053 w 12189600"/>
              <a:gd name="connsiteY1" fmla="*/ 12276 h 966770"/>
              <a:gd name="connsiteX2" fmla="*/ 65 w 12189600"/>
              <a:gd name="connsiteY2" fmla="*/ 12731 h 966770"/>
              <a:gd name="connsiteX3" fmla="*/ 0 w 12189600"/>
              <a:gd name="connsiteY3" fmla="*/ 289970 h 966770"/>
              <a:gd name="connsiteX4" fmla="*/ 4709984 w 12189600"/>
              <a:gd name="connsiteY4" fmla="*/ 281019 h 966770"/>
              <a:gd name="connsiteX5" fmla="*/ 9763200 w 12189600"/>
              <a:gd name="connsiteY5" fmla="*/ 275570 h 966770"/>
              <a:gd name="connsiteX6" fmla="*/ 10569600 w 12189600"/>
              <a:gd name="connsiteY6" fmla="*/ 959570 h 966770"/>
              <a:gd name="connsiteX7" fmla="*/ 12189600 w 12189600"/>
              <a:gd name="connsiteY7" fmla="*/ 966770 h 966770"/>
              <a:gd name="connsiteX8" fmla="*/ 12180840 w 12189600"/>
              <a:gd name="connsiteY8" fmla="*/ 0 h 966770"/>
              <a:gd name="connsiteX0" fmla="*/ 12180840 w 12189600"/>
              <a:gd name="connsiteY0" fmla="*/ 0 h 966770"/>
              <a:gd name="connsiteX1" fmla="*/ 4729053 w 12189600"/>
              <a:gd name="connsiteY1" fmla="*/ 12276 h 966770"/>
              <a:gd name="connsiteX2" fmla="*/ 65 w 12189600"/>
              <a:gd name="connsiteY2" fmla="*/ 12731 h 966770"/>
              <a:gd name="connsiteX3" fmla="*/ 0 w 12189600"/>
              <a:gd name="connsiteY3" fmla="*/ 288150 h 966770"/>
              <a:gd name="connsiteX4" fmla="*/ 4709984 w 12189600"/>
              <a:gd name="connsiteY4" fmla="*/ 281019 h 966770"/>
              <a:gd name="connsiteX5" fmla="*/ 9763200 w 12189600"/>
              <a:gd name="connsiteY5" fmla="*/ 275570 h 966770"/>
              <a:gd name="connsiteX6" fmla="*/ 10569600 w 12189600"/>
              <a:gd name="connsiteY6" fmla="*/ 959570 h 966770"/>
              <a:gd name="connsiteX7" fmla="*/ 12189600 w 12189600"/>
              <a:gd name="connsiteY7" fmla="*/ 966770 h 966770"/>
              <a:gd name="connsiteX8" fmla="*/ 12180840 w 12189600"/>
              <a:gd name="connsiteY8" fmla="*/ 0 h 966770"/>
              <a:gd name="connsiteX0" fmla="*/ 12180840 w 12189600"/>
              <a:gd name="connsiteY0" fmla="*/ 0 h 966770"/>
              <a:gd name="connsiteX1" fmla="*/ 4729053 w 12189600"/>
              <a:gd name="connsiteY1" fmla="*/ 12276 h 966770"/>
              <a:gd name="connsiteX2" fmla="*/ 5513 w 12189600"/>
              <a:gd name="connsiteY2" fmla="*/ 12731 h 966770"/>
              <a:gd name="connsiteX3" fmla="*/ 0 w 12189600"/>
              <a:gd name="connsiteY3" fmla="*/ 288150 h 966770"/>
              <a:gd name="connsiteX4" fmla="*/ 4709984 w 12189600"/>
              <a:gd name="connsiteY4" fmla="*/ 281019 h 966770"/>
              <a:gd name="connsiteX5" fmla="*/ 9763200 w 12189600"/>
              <a:gd name="connsiteY5" fmla="*/ 275570 h 966770"/>
              <a:gd name="connsiteX6" fmla="*/ 10569600 w 12189600"/>
              <a:gd name="connsiteY6" fmla="*/ 959570 h 966770"/>
              <a:gd name="connsiteX7" fmla="*/ 12189600 w 12189600"/>
              <a:gd name="connsiteY7" fmla="*/ 966770 h 966770"/>
              <a:gd name="connsiteX8" fmla="*/ 12180840 w 12189600"/>
              <a:gd name="connsiteY8" fmla="*/ 0 h 966770"/>
              <a:gd name="connsiteX0" fmla="*/ 12175392 w 12184152"/>
              <a:gd name="connsiteY0" fmla="*/ 0 h 966770"/>
              <a:gd name="connsiteX1" fmla="*/ 4723605 w 12184152"/>
              <a:gd name="connsiteY1" fmla="*/ 12276 h 966770"/>
              <a:gd name="connsiteX2" fmla="*/ 65 w 12184152"/>
              <a:gd name="connsiteY2" fmla="*/ 12731 h 966770"/>
              <a:gd name="connsiteX3" fmla="*/ 0 w 12184152"/>
              <a:gd name="connsiteY3" fmla="*/ 288150 h 966770"/>
              <a:gd name="connsiteX4" fmla="*/ 4704536 w 12184152"/>
              <a:gd name="connsiteY4" fmla="*/ 281019 h 966770"/>
              <a:gd name="connsiteX5" fmla="*/ 9757752 w 12184152"/>
              <a:gd name="connsiteY5" fmla="*/ 275570 h 966770"/>
              <a:gd name="connsiteX6" fmla="*/ 10564152 w 12184152"/>
              <a:gd name="connsiteY6" fmla="*/ 959570 h 966770"/>
              <a:gd name="connsiteX7" fmla="*/ 12184152 w 12184152"/>
              <a:gd name="connsiteY7" fmla="*/ 966770 h 966770"/>
              <a:gd name="connsiteX8" fmla="*/ 12175392 w 12184152"/>
              <a:gd name="connsiteY8" fmla="*/ 0 h 966770"/>
              <a:gd name="connsiteX0" fmla="*/ 12178052 w 12186812"/>
              <a:gd name="connsiteY0" fmla="*/ 0 h 966770"/>
              <a:gd name="connsiteX1" fmla="*/ 4726265 w 12186812"/>
              <a:gd name="connsiteY1" fmla="*/ 12276 h 966770"/>
              <a:gd name="connsiteX2" fmla="*/ 0 w 12186812"/>
              <a:gd name="connsiteY2" fmla="*/ 11367 h 966770"/>
              <a:gd name="connsiteX3" fmla="*/ 2660 w 12186812"/>
              <a:gd name="connsiteY3" fmla="*/ 288150 h 966770"/>
              <a:gd name="connsiteX4" fmla="*/ 4707196 w 12186812"/>
              <a:gd name="connsiteY4" fmla="*/ 281019 h 966770"/>
              <a:gd name="connsiteX5" fmla="*/ 9760412 w 12186812"/>
              <a:gd name="connsiteY5" fmla="*/ 275570 h 966770"/>
              <a:gd name="connsiteX6" fmla="*/ 10566812 w 12186812"/>
              <a:gd name="connsiteY6" fmla="*/ 959570 h 966770"/>
              <a:gd name="connsiteX7" fmla="*/ 12186812 w 12186812"/>
              <a:gd name="connsiteY7" fmla="*/ 966770 h 966770"/>
              <a:gd name="connsiteX8" fmla="*/ 12178052 w 12186812"/>
              <a:gd name="connsiteY8" fmla="*/ 0 h 966770"/>
              <a:gd name="connsiteX0" fmla="*/ 12179478 w 12188238"/>
              <a:gd name="connsiteY0" fmla="*/ 0 h 966770"/>
              <a:gd name="connsiteX1" fmla="*/ 4727691 w 12188238"/>
              <a:gd name="connsiteY1" fmla="*/ 12276 h 966770"/>
              <a:gd name="connsiteX2" fmla="*/ 1426 w 12188238"/>
              <a:gd name="connsiteY2" fmla="*/ 11367 h 966770"/>
              <a:gd name="connsiteX3" fmla="*/ 0 w 12188238"/>
              <a:gd name="connsiteY3" fmla="*/ 285421 h 966770"/>
              <a:gd name="connsiteX4" fmla="*/ 4708622 w 12188238"/>
              <a:gd name="connsiteY4" fmla="*/ 281019 h 966770"/>
              <a:gd name="connsiteX5" fmla="*/ 9761838 w 12188238"/>
              <a:gd name="connsiteY5" fmla="*/ 275570 h 966770"/>
              <a:gd name="connsiteX6" fmla="*/ 10568238 w 12188238"/>
              <a:gd name="connsiteY6" fmla="*/ 959570 h 966770"/>
              <a:gd name="connsiteX7" fmla="*/ 12188238 w 12188238"/>
              <a:gd name="connsiteY7" fmla="*/ 966770 h 966770"/>
              <a:gd name="connsiteX8" fmla="*/ 12179478 w 12188238"/>
              <a:gd name="connsiteY8" fmla="*/ 0 h 966770"/>
              <a:gd name="connsiteX0" fmla="*/ 12182138 w 12190898"/>
              <a:gd name="connsiteY0" fmla="*/ 0 h 966770"/>
              <a:gd name="connsiteX1" fmla="*/ 4730351 w 12190898"/>
              <a:gd name="connsiteY1" fmla="*/ 12276 h 966770"/>
              <a:gd name="connsiteX2" fmla="*/ 0 w 12190898"/>
              <a:gd name="connsiteY2" fmla="*/ 11367 h 966770"/>
              <a:gd name="connsiteX3" fmla="*/ 2660 w 12190898"/>
              <a:gd name="connsiteY3" fmla="*/ 285421 h 966770"/>
              <a:gd name="connsiteX4" fmla="*/ 4711282 w 12190898"/>
              <a:gd name="connsiteY4" fmla="*/ 281019 h 966770"/>
              <a:gd name="connsiteX5" fmla="*/ 9764498 w 12190898"/>
              <a:gd name="connsiteY5" fmla="*/ 275570 h 966770"/>
              <a:gd name="connsiteX6" fmla="*/ 10570898 w 12190898"/>
              <a:gd name="connsiteY6" fmla="*/ 959570 h 966770"/>
              <a:gd name="connsiteX7" fmla="*/ 12190898 w 12190898"/>
              <a:gd name="connsiteY7" fmla="*/ 966770 h 966770"/>
              <a:gd name="connsiteX8" fmla="*/ 12182138 w 12190898"/>
              <a:gd name="connsiteY8" fmla="*/ 0 h 966770"/>
              <a:gd name="connsiteX0" fmla="*/ 12182138 w 12190898"/>
              <a:gd name="connsiteY0" fmla="*/ 0 h 966770"/>
              <a:gd name="connsiteX1" fmla="*/ 4730351 w 12190898"/>
              <a:gd name="connsiteY1" fmla="*/ 12276 h 966770"/>
              <a:gd name="connsiteX2" fmla="*/ 0 w 12190898"/>
              <a:gd name="connsiteY2" fmla="*/ 11367 h 966770"/>
              <a:gd name="connsiteX3" fmla="*/ 5383 w 12190898"/>
              <a:gd name="connsiteY3" fmla="*/ 282693 h 966770"/>
              <a:gd name="connsiteX4" fmla="*/ 4711282 w 12190898"/>
              <a:gd name="connsiteY4" fmla="*/ 281019 h 966770"/>
              <a:gd name="connsiteX5" fmla="*/ 9764498 w 12190898"/>
              <a:gd name="connsiteY5" fmla="*/ 275570 h 966770"/>
              <a:gd name="connsiteX6" fmla="*/ 10570898 w 12190898"/>
              <a:gd name="connsiteY6" fmla="*/ 959570 h 966770"/>
              <a:gd name="connsiteX7" fmla="*/ 12190898 w 12190898"/>
              <a:gd name="connsiteY7" fmla="*/ 966770 h 966770"/>
              <a:gd name="connsiteX8" fmla="*/ 12182138 w 12190898"/>
              <a:gd name="connsiteY8" fmla="*/ 0 h 966770"/>
              <a:gd name="connsiteX0" fmla="*/ 12182138 w 12190898"/>
              <a:gd name="connsiteY0" fmla="*/ 0 h 966770"/>
              <a:gd name="connsiteX1" fmla="*/ 4730351 w 12190898"/>
              <a:gd name="connsiteY1" fmla="*/ 12276 h 966770"/>
              <a:gd name="connsiteX2" fmla="*/ 0 w 12190898"/>
              <a:gd name="connsiteY2" fmla="*/ 11367 h 966770"/>
              <a:gd name="connsiteX3" fmla="*/ 2660 w 12190898"/>
              <a:gd name="connsiteY3" fmla="*/ 282693 h 966770"/>
              <a:gd name="connsiteX4" fmla="*/ 4711282 w 12190898"/>
              <a:gd name="connsiteY4" fmla="*/ 281019 h 966770"/>
              <a:gd name="connsiteX5" fmla="*/ 9764498 w 12190898"/>
              <a:gd name="connsiteY5" fmla="*/ 275570 h 966770"/>
              <a:gd name="connsiteX6" fmla="*/ 10570898 w 12190898"/>
              <a:gd name="connsiteY6" fmla="*/ 959570 h 966770"/>
              <a:gd name="connsiteX7" fmla="*/ 12190898 w 12190898"/>
              <a:gd name="connsiteY7" fmla="*/ 966770 h 966770"/>
              <a:gd name="connsiteX8" fmla="*/ 12182138 w 12190898"/>
              <a:gd name="connsiteY8" fmla="*/ 0 h 966770"/>
              <a:gd name="connsiteX0" fmla="*/ 12182138 w 12190898"/>
              <a:gd name="connsiteY0" fmla="*/ 0 h 966770"/>
              <a:gd name="connsiteX1" fmla="*/ 4730351 w 12190898"/>
              <a:gd name="connsiteY1" fmla="*/ 12276 h 966770"/>
              <a:gd name="connsiteX2" fmla="*/ 0 w 12190898"/>
              <a:gd name="connsiteY2" fmla="*/ 11367 h 966770"/>
              <a:gd name="connsiteX3" fmla="*/ 1297 w 12190898"/>
              <a:gd name="connsiteY3" fmla="*/ 282693 h 966770"/>
              <a:gd name="connsiteX4" fmla="*/ 4711282 w 12190898"/>
              <a:gd name="connsiteY4" fmla="*/ 281019 h 966770"/>
              <a:gd name="connsiteX5" fmla="*/ 9764498 w 12190898"/>
              <a:gd name="connsiteY5" fmla="*/ 275570 h 966770"/>
              <a:gd name="connsiteX6" fmla="*/ 10570898 w 12190898"/>
              <a:gd name="connsiteY6" fmla="*/ 959570 h 966770"/>
              <a:gd name="connsiteX7" fmla="*/ 12190898 w 12190898"/>
              <a:gd name="connsiteY7" fmla="*/ 966770 h 966770"/>
              <a:gd name="connsiteX8" fmla="*/ 12182138 w 12190898"/>
              <a:gd name="connsiteY8" fmla="*/ 0 h 966770"/>
              <a:gd name="connsiteX0" fmla="*/ 12205293 w 12205293"/>
              <a:gd name="connsiteY0" fmla="*/ 3639 h 955403"/>
              <a:gd name="connsiteX1" fmla="*/ 4730351 w 12205293"/>
              <a:gd name="connsiteY1" fmla="*/ 909 h 955403"/>
              <a:gd name="connsiteX2" fmla="*/ 0 w 12205293"/>
              <a:gd name="connsiteY2" fmla="*/ 0 h 955403"/>
              <a:gd name="connsiteX3" fmla="*/ 1297 w 12205293"/>
              <a:gd name="connsiteY3" fmla="*/ 271326 h 955403"/>
              <a:gd name="connsiteX4" fmla="*/ 4711282 w 12205293"/>
              <a:gd name="connsiteY4" fmla="*/ 269652 h 955403"/>
              <a:gd name="connsiteX5" fmla="*/ 9764498 w 12205293"/>
              <a:gd name="connsiteY5" fmla="*/ 264203 h 955403"/>
              <a:gd name="connsiteX6" fmla="*/ 10570898 w 12205293"/>
              <a:gd name="connsiteY6" fmla="*/ 948203 h 955403"/>
              <a:gd name="connsiteX7" fmla="*/ 12190898 w 12205293"/>
              <a:gd name="connsiteY7" fmla="*/ 955403 h 955403"/>
              <a:gd name="connsiteX8" fmla="*/ 12205293 w 12205293"/>
              <a:gd name="connsiteY8" fmla="*/ 3639 h 955403"/>
              <a:gd name="connsiteX0" fmla="*/ 12205293 w 12205293"/>
              <a:gd name="connsiteY0" fmla="*/ 3639 h 955403"/>
              <a:gd name="connsiteX1" fmla="*/ 4730351 w 12205293"/>
              <a:gd name="connsiteY1" fmla="*/ 909 h 955403"/>
              <a:gd name="connsiteX2" fmla="*/ 0 w 12205293"/>
              <a:gd name="connsiteY2" fmla="*/ 0 h 955403"/>
              <a:gd name="connsiteX3" fmla="*/ 1297 w 12205293"/>
              <a:gd name="connsiteY3" fmla="*/ 271326 h 955403"/>
              <a:gd name="connsiteX4" fmla="*/ 4711282 w 12205293"/>
              <a:gd name="connsiteY4" fmla="*/ 269652 h 955403"/>
              <a:gd name="connsiteX5" fmla="*/ 9764498 w 12205293"/>
              <a:gd name="connsiteY5" fmla="*/ 264203 h 955403"/>
              <a:gd name="connsiteX6" fmla="*/ 10570898 w 12205293"/>
              <a:gd name="connsiteY6" fmla="*/ 948203 h 955403"/>
              <a:gd name="connsiteX7" fmla="*/ 12201795 w 12205293"/>
              <a:gd name="connsiteY7" fmla="*/ 955403 h 955403"/>
              <a:gd name="connsiteX8" fmla="*/ 12205293 w 12205293"/>
              <a:gd name="connsiteY8" fmla="*/ 3639 h 955403"/>
              <a:gd name="connsiteX0" fmla="*/ 12205293 w 12205293"/>
              <a:gd name="connsiteY0" fmla="*/ 3639 h 955403"/>
              <a:gd name="connsiteX1" fmla="*/ 4730351 w 12205293"/>
              <a:gd name="connsiteY1" fmla="*/ 909 h 955403"/>
              <a:gd name="connsiteX2" fmla="*/ 0 w 12205293"/>
              <a:gd name="connsiteY2" fmla="*/ 0 h 955403"/>
              <a:gd name="connsiteX3" fmla="*/ 1297 w 12205293"/>
              <a:gd name="connsiteY3" fmla="*/ 271326 h 955403"/>
              <a:gd name="connsiteX4" fmla="*/ 4711282 w 12205293"/>
              <a:gd name="connsiteY4" fmla="*/ 269652 h 955403"/>
              <a:gd name="connsiteX5" fmla="*/ 9764498 w 12205293"/>
              <a:gd name="connsiteY5" fmla="*/ 264203 h 955403"/>
              <a:gd name="connsiteX6" fmla="*/ 10570898 w 12205293"/>
              <a:gd name="connsiteY6" fmla="*/ 948203 h 955403"/>
              <a:gd name="connsiteX7" fmla="*/ 12204518 w 12205293"/>
              <a:gd name="connsiteY7" fmla="*/ 955403 h 955403"/>
              <a:gd name="connsiteX8" fmla="*/ 12205293 w 12205293"/>
              <a:gd name="connsiteY8" fmla="*/ 3639 h 955403"/>
              <a:gd name="connsiteX0" fmla="*/ 12205293 w 12205293"/>
              <a:gd name="connsiteY0" fmla="*/ 3639 h 955403"/>
              <a:gd name="connsiteX1" fmla="*/ 4730351 w 12205293"/>
              <a:gd name="connsiteY1" fmla="*/ 909 h 955403"/>
              <a:gd name="connsiteX2" fmla="*/ 0 w 12205293"/>
              <a:gd name="connsiteY2" fmla="*/ 0 h 955403"/>
              <a:gd name="connsiteX3" fmla="*/ 1297 w 12205293"/>
              <a:gd name="connsiteY3" fmla="*/ 271326 h 955403"/>
              <a:gd name="connsiteX4" fmla="*/ 4711282 w 12205293"/>
              <a:gd name="connsiteY4" fmla="*/ 269652 h 955403"/>
              <a:gd name="connsiteX5" fmla="*/ 9764498 w 12205293"/>
              <a:gd name="connsiteY5" fmla="*/ 264203 h 955403"/>
              <a:gd name="connsiteX6" fmla="*/ 10534577 w 12205293"/>
              <a:gd name="connsiteY6" fmla="*/ 802692 h 955403"/>
              <a:gd name="connsiteX7" fmla="*/ 12204518 w 12205293"/>
              <a:gd name="connsiteY7" fmla="*/ 955403 h 955403"/>
              <a:gd name="connsiteX8" fmla="*/ 12205293 w 12205293"/>
              <a:gd name="connsiteY8" fmla="*/ 3639 h 955403"/>
              <a:gd name="connsiteX0" fmla="*/ 12205293 w 12219050"/>
              <a:gd name="connsiteY0" fmla="*/ 3639 h 831717"/>
              <a:gd name="connsiteX1" fmla="*/ 4730351 w 12219050"/>
              <a:gd name="connsiteY1" fmla="*/ 909 h 831717"/>
              <a:gd name="connsiteX2" fmla="*/ 0 w 12219050"/>
              <a:gd name="connsiteY2" fmla="*/ 0 h 831717"/>
              <a:gd name="connsiteX3" fmla="*/ 1297 w 12219050"/>
              <a:gd name="connsiteY3" fmla="*/ 271326 h 831717"/>
              <a:gd name="connsiteX4" fmla="*/ 4711282 w 12219050"/>
              <a:gd name="connsiteY4" fmla="*/ 269652 h 831717"/>
              <a:gd name="connsiteX5" fmla="*/ 9764498 w 12219050"/>
              <a:gd name="connsiteY5" fmla="*/ 264203 h 831717"/>
              <a:gd name="connsiteX6" fmla="*/ 10534577 w 12219050"/>
              <a:gd name="connsiteY6" fmla="*/ 802692 h 831717"/>
              <a:gd name="connsiteX7" fmla="*/ 12219047 w 12219050"/>
              <a:gd name="connsiteY7" fmla="*/ 831717 h 831717"/>
              <a:gd name="connsiteX8" fmla="*/ 12205293 w 12219050"/>
              <a:gd name="connsiteY8" fmla="*/ 3639 h 831717"/>
              <a:gd name="connsiteX0" fmla="*/ 12205293 w 12219050"/>
              <a:gd name="connsiteY0" fmla="*/ 3639 h 824442"/>
              <a:gd name="connsiteX1" fmla="*/ 4730351 w 12219050"/>
              <a:gd name="connsiteY1" fmla="*/ 909 h 824442"/>
              <a:gd name="connsiteX2" fmla="*/ 0 w 12219050"/>
              <a:gd name="connsiteY2" fmla="*/ 0 h 824442"/>
              <a:gd name="connsiteX3" fmla="*/ 1297 w 12219050"/>
              <a:gd name="connsiteY3" fmla="*/ 271326 h 824442"/>
              <a:gd name="connsiteX4" fmla="*/ 4711282 w 12219050"/>
              <a:gd name="connsiteY4" fmla="*/ 269652 h 824442"/>
              <a:gd name="connsiteX5" fmla="*/ 9764498 w 12219050"/>
              <a:gd name="connsiteY5" fmla="*/ 264203 h 824442"/>
              <a:gd name="connsiteX6" fmla="*/ 10534577 w 12219050"/>
              <a:gd name="connsiteY6" fmla="*/ 802692 h 824442"/>
              <a:gd name="connsiteX7" fmla="*/ 12219047 w 12219050"/>
              <a:gd name="connsiteY7" fmla="*/ 824442 h 824442"/>
              <a:gd name="connsiteX8" fmla="*/ 12205293 w 12219050"/>
              <a:gd name="connsiteY8" fmla="*/ 3639 h 824442"/>
              <a:gd name="connsiteX0" fmla="*/ 12205293 w 12226313"/>
              <a:gd name="connsiteY0" fmla="*/ 3639 h 809891"/>
              <a:gd name="connsiteX1" fmla="*/ 4730351 w 12226313"/>
              <a:gd name="connsiteY1" fmla="*/ 909 h 809891"/>
              <a:gd name="connsiteX2" fmla="*/ 0 w 12226313"/>
              <a:gd name="connsiteY2" fmla="*/ 0 h 809891"/>
              <a:gd name="connsiteX3" fmla="*/ 1297 w 12226313"/>
              <a:gd name="connsiteY3" fmla="*/ 271326 h 809891"/>
              <a:gd name="connsiteX4" fmla="*/ 4711282 w 12226313"/>
              <a:gd name="connsiteY4" fmla="*/ 269652 h 809891"/>
              <a:gd name="connsiteX5" fmla="*/ 9764498 w 12226313"/>
              <a:gd name="connsiteY5" fmla="*/ 264203 h 809891"/>
              <a:gd name="connsiteX6" fmla="*/ 10534577 w 12226313"/>
              <a:gd name="connsiteY6" fmla="*/ 802692 h 809891"/>
              <a:gd name="connsiteX7" fmla="*/ 12226311 w 12226313"/>
              <a:gd name="connsiteY7" fmla="*/ 809891 h 809891"/>
              <a:gd name="connsiteX8" fmla="*/ 12205293 w 12226313"/>
              <a:gd name="connsiteY8" fmla="*/ 3639 h 809891"/>
              <a:gd name="connsiteX0" fmla="*/ 12205293 w 12211789"/>
              <a:gd name="connsiteY0" fmla="*/ 3639 h 802692"/>
              <a:gd name="connsiteX1" fmla="*/ 4730351 w 12211789"/>
              <a:gd name="connsiteY1" fmla="*/ 909 h 802692"/>
              <a:gd name="connsiteX2" fmla="*/ 0 w 12211789"/>
              <a:gd name="connsiteY2" fmla="*/ 0 h 802692"/>
              <a:gd name="connsiteX3" fmla="*/ 1297 w 12211789"/>
              <a:gd name="connsiteY3" fmla="*/ 271326 h 802692"/>
              <a:gd name="connsiteX4" fmla="*/ 4711282 w 12211789"/>
              <a:gd name="connsiteY4" fmla="*/ 269652 h 802692"/>
              <a:gd name="connsiteX5" fmla="*/ 9764498 w 12211789"/>
              <a:gd name="connsiteY5" fmla="*/ 264203 h 802692"/>
              <a:gd name="connsiteX6" fmla="*/ 10534577 w 12211789"/>
              <a:gd name="connsiteY6" fmla="*/ 802692 h 802692"/>
              <a:gd name="connsiteX7" fmla="*/ 12211783 w 12211789"/>
              <a:gd name="connsiteY7" fmla="*/ 780788 h 802692"/>
              <a:gd name="connsiteX8" fmla="*/ 12205293 w 12211789"/>
              <a:gd name="connsiteY8" fmla="*/ 3639 h 802692"/>
              <a:gd name="connsiteX0" fmla="*/ 12205293 w 12205293"/>
              <a:gd name="connsiteY0" fmla="*/ 3639 h 802692"/>
              <a:gd name="connsiteX1" fmla="*/ 4730351 w 12205293"/>
              <a:gd name="connsiteY1" fmla="*/ 909 h 802692"/>
              <a:gd name="connsiteX2" fmla="*/ 0 w 12205293"/>
              <a:gd name="connsiteY2" fmla="*/ 0 h 802692"/>
              <a:gd name="connsiteX3" fmla="*/ 1297 w 12205293"/>
              <a:gd name="connsiteY3" fmla="*/ 271326 h 802692"/>
              <a:gd name="connsiteX4" fmla="*/ 4711282 w 12205293"/>
              <a:gd name="connsiteY4" fmla="*/ 269652 h 802692"/>
              <a:gd name="connsiteX5" fmla="*/ 9764498 w 12205293"/>
              <a:gd name="connsiteY5" fmla="*/ 264203 h 802692"/>
              <a:gd name="connsiteX6" fmla="*/ 10534577 w 12205293"/>
              <a:gd name="connsiteY6" fmla="*/ 802692 h 802692"/>
              <a:gd name="connsiteX7" fmla="*/ 12204519 w 12205293"/>
              <a:gd name="connsiteY7" fmla="*/ 788064 h 802692"/>
              <a:gd name="connsiteX8" fmla="*/ 12205293 w 12205293"/>
              <a:gd name="connsiteY8" fmla="*/ 3639 h 802692"/>
              <a:gd name="connsiteX0" fmla="*/ 12205293 w 12205293"/>
              <a:gd name="connsiteY0" fmla="*/ 3639 h 802692"/>
              <a:gd name="connsiteX1" fmla="*/ 4730351 w 12205293"/>
              <a:gd name="connsiteY1" fmla="*/ 909 h 802692"/>
              <a:gd name="connsiteX2" fmla="*/ 0 w 12205293"/>
              <a:gd name="connsiteY2" fmla="*/ 0 h 802692"/>
              <a:gd name="connsiteX3" fmla="*/ 1297 w 12205293"/>
              <a:gd name="connsiteY3" fmla="*/ 271326 h 802692"/>
              <a:gd name="connsiteX4" fmla="*/ 4711282 w 12205293"/>
              <a:gd name="connsiteY4" fmla="*/ 269652 h 802692"/>
              <a:gd name="connsiteX5" fmla="*/ 9764498 w 12205293"/>
              <a:gd name="connsiteY5" fmla="*/ 264203 h 802692"/>
              <a:gd name="connsiteX6" fmla="*/ 10534577 w 12205293"/>
              <a:gd name="connsiteY6" fmla="*/ 802692 h 802692"/>
              <a:gd name="connsiteX7" fmla="*/ 12204519 w 12205293"/>
              <a:gd name="connsiteY7" fmla="*/ 788064 h 802692"/>
              <a:gd name="connsiteX8" fmla="*/ 12205293 w 12205293"/>
              <a:gd name="connsiteY8" fmla="*/ 3639 h 802692"/>
              <a:gd name="connsiteX0" fmla="*/ 12205293 w 12205293"/>
              <a:gd name="connsiteY0" fmla="*/ 3639 h 802692"/>
              <a:gd name="connsiteX1" fmla="*/ 4730351 w 12205293"/>
              <a:gd name="connsiteY1" fmla="*/ 909 h 802692"/>
              <a:gd name="connsiteX2" fmla="*/ 0 w 12205293"/>
              <a:gd name="connsiteY2" fmla="*/ 0 h 802692"/>
              <a:gd name="connsiteX3" fmla="*/ 1297 w 12205293"/>
              <a:gd name="connsiteY3" fmla="*/ 271326 h 802692"/>
              <a:gd name="connsiteX4" fmla="*/ 4711282 w 12205293"/>
              <a:gd name="connsiteY4" fmla="*/ 269652 h 802692"/>
              <a:gd name="connsiteX5" fmla="*/ 9764498 w 12205293"/>
              <a:gd name="connsiteY5" fmla="*/ 264203 h 802692"/>
              <a:gd name="connsiteX6" fmla="*/ 10534577 w 12205293"/>
              <a:gd name="connsiteY6" fmla="*/ 802692 h 802692"/>
              <a:gd name="connsiteX7" fmla="*/ 12204519 w 12205293"/>
              <a:gd name="connsiteY7" fmla="*/ 795339 h 802692"/>
              <a:gd name="connsiteX8" fmla="*/ 12205293 w 12205293"/>
              <a:gd name="connsiteY8" fmla="*/ 3639 h 8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5293" h="802692">
                <a:moveTo>
                  <a:pt x="12205293" y="3639"/>
                </a:moveTo>
                <a:lnTo>
                  <a:pt x="4730351" y="909"/>
                </a:lnTo>
                <a:lnTo>
                  <a:pt x="0" y="0"/>
                </a:lnTo>
                <a:cubicBezTo>
                  <a:pt x="-22" y="92413"/>
                  <a:pt x="1319" y="178913"/>
                  <a:pt x="1297" y="271326"/>
                </a:cubicBezTo>
                <a:lnTo>
                  <a:pt x="4711282" y="269652"/>
                </a:lnTo>
                <a:lnTo>
                  <a:pt x="9764498" y="264203"/>
                </a:lnTo>
                <a:lnTo>
                  <a:pt x="10534577" y="802692"/>
                </a:lnTo>
                <a:lnTo>
                  <a:pt x="12204519" y="795339"/>
                </a:lnTo>
                <a:cubicBezTo>
                  <a:pt x="12204777" y="478084"/>
                  <a:pt x="12205035" y="320894"/>
                  <a:pt x="12205293" y="363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5256" y="68090"/>
            <a:ext cx="1219163" cy="65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0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4"/>
          </p:nvPr>
        </p:nvSpPr>
        <p:spPr>
          <a:xfrm>
            <a:off x="248954" y="1773406"/>
            <a:ext cx="11862601" cy="4460121"/>
          </a:xfrm>
        </p:spPr>
        <p:txBody>
          <a:bodyPr/>
          <a:lstStyle/>
          <a:p>
            <a:r>
              <a:rPr lang="de-DE" dirty="0" smtClean="0"/>
              <a:t>Energy Return </a:t>
            </a:r>
            <a:r>
              <a:rPr lang="de-DE" dirty="0" err="1" smtClean="0"/>
              <a:t>of</a:t>
            </a:r>
            <a:r>
              <a:rPr lang="de-DE" dirty="0" smtClean="0"/>
              <a:t> Investment (EROI):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Energy</a:t>
            </a:r>
            <a:r>
              <a:rPr lang="de-DE" dirty="0" smtClean="0"/>
              <a:t> Payback Time (EPBT):</a:t>
            </a:r>
            <a:endParaRPr lang="de-DE" dirty="0"/>
          </a:p>
          <a:p>
            <a:endParaRPr lang="en-US" b="0" dirty="0"/>
          </a:p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Titel 3"/>
          <p:cNvSpPr txBox="1">
            <a:spLocks/>
          </p:cNvSpPr>
          <p:nvPr/>
        </p:nvSpPr>
        <p:spPr>
          <a:xfrm>
            <a:off x="175802" y="483370"/>
            <a:ext cx="9565099" cy="77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dirty="0" smtClean="0"/>
              <a:t>Energy Return </a:t>
            </a:r>
            <a:r>
              <a:rPr lang="de-DE" sz="3200" dirty="0" err="1" smtClean="0"/>
              <a:t>of</a:t>
            </a:r>
            <a:r>
              <a:rPr lang="de-DE" sz="3200" dirty="0" smtClean="0"/>
              <a:t> Investment (EROI)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smtClean="0"/>
              <a:t>Energy Payback Time (EPBT)</a:t>
            </a:r>
            <a:endParaRPr lang="de-DE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2673569" y="2206953"/>
                <a:ext cx="6407652" cy="1519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b="0" i="1" smtClean="0">
                          <a:latin typeface="Cambria Math" panose="02040503050406030204" pitchFamily="18" charset="0"/>
                        </a:rPr>
                        <m:t>𝐸𝑅𝑂𝐼</m:t>
                      </m:r>
                      <m:r>
                        <a:rPr lang="de-DE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de-DE" sz="3200" b="1" i="1">
                                  <a:latin typeface="Cambria Math" panose="02040503050406030204" pitchFamily="18" charset="0"/>
                                </a:rPr>
                                <m:t>𝒐𝒖𝒕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de-DE" sz="3200" b="1" i="1">
                                  <a:latin typeface="Cambria Math" panose="02040503050406030204" pitchFamily="18" charset="0"/>
                                </a:rPr>
                                <m:t>𝒊𝒏</m:t>
                              </m:r>
                            </m:sub>
                          </m:sSub>
                        </m:den>
                      </m:f>
                      <m:r>
                        <a:rPr lang="de-DE" sz="32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de-DE" sz="32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32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de-DE" sz="3200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p>
                            <m:e>
                              <m:r>
                                <a:rPr lang="de-DE" sz="3200" b="1" i="1">
                                  <a:latin typeface="Cambria Math" panose="02040503050406030204" pitchFamily="18" charset="0"/>
                                </a:rPr>
                                <m:t>𝒅𝒕</m:t>
                              </m:r>
                              <m:r>
                                <a:rPr lang="de-DE" sz="3200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𝑬𝒀</m:t>
                              </m:r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de-DE" sz="3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de-DE" sz="32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  <m:r>
                            <a:rPr lang="de-DE" sz="32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p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𝒅𝒕</m:t>
                              </m:r>
                              <m:sSub>
                                <m:sSubPr>
                                  <m:ctrlPr>
                                    <a:rPr lang="de-DE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3200" b="1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DE" sz="3200" b="1" i="1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de-DE" sz="3200" b="1" i="1">
                                      <a:latin typeface="Cambria Math" panose="02040503050406030204" pitchFamily="18" charset="0"/>
                                    </a:rPr>
                                    <m:t>𝒐𝒑</m:t>
                                  </m:r>
                                </m:sub>
                              </m:sSub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569" y="2206953"/>
                <a:ext cx="6407652" cy="1519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hteck 18"/>
              <p:cNvSpPr/>
              <p:nvPr/>
            </p:nvSpPr>
            <p:spPr>
              <a:xfrm>
                <a:off x="2025339" y="4845326"/>
                <a:ext cx="8626208" cy="1388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DE" sz="3200" b="0" i="1" smtClean="0">
                              <a:latin typeface="Cambria Math" panose="02040503050406030204" pitchFamily="18" charset="0"/>
                            </a:rPr>
                            <m:t>𝐸𝑃𝐵</m:t>
                          </m:r>
                        </m:sub>
                      </m:sSub>
                      <m:r>
                        <a:rPr lang="de-DE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de-DE" sz="3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200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de-DE" sz="32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de-DE" sz="3200" b="1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de-DE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3200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𝐸𝑃𝐵</m:t>
                              </m:r>
                            </m:sub>
                          </m:sSub>
                        </m:sup>
                        <m:e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𝒅𝒕</m:t>
                          </m:r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sz="3200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de-DE" sz="3200" b="1" i="1">
                                  <a:latin typeface="Cambria Math" panose="02040503050406030204" pitchFamily="18" charset="0"/>
                                </a:rPr>
                                <m:t>𝒐𝒑</m:t>
                              </m:r>
                            </m:sub>
                          </m:sSub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sz="3200" b="1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de-DE" sz="3200" b="1" i="1" smtClean="0">
                                <a:latin typeface="Cambria Math" panose="02040503050406030204" pitchFamily="18" charset="0"/>
                              </a:rPr>
                              <m:t>!</m:t>
                            </m:r>
                          </m:e>
                        </m:mr>
                        <m:mr>
                          <m:e>
                            <m:r>
                              <a:rPr lang="de-DE" sz="3200" b="1" i="1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</m:mr>
                        <m:mr>
                          <m:e/>
                        </m:mr>
                      </m:m>
                      <m:nary>
                        <m:naryPr>
                          <m:ctrlPr>
                            <a:rPr lang="de-DE" sz="32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32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sSub>
                            <m:sSubPr>
                              <m:ctrlPr>
                                <a:rPr lang="de-DE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de-DE" sz="3200" i="1">
                                  <a:latin typeface="Cambria Math" panose="02040503050406030204" pitchFamily="18" charset="0"/>
                                </a:rPr>
                                <m:t>𝐸𝑃𝐵</m:t>
                              </m:r>
                            </m:sub>
                          </m:sSub>
                        </m:sup>
                        <m:e>
                          <m:r>
                            <a:rPr lang="de-DE" sz="3200" b="1" i="1">
                              <a:latin typeface="Cambria Math" panose="02040503050406030204" pitchFamily="18" charset="0"/>
                            </a:rPr>
                            <m:t>𝒅𝒕</m:t>
                          </m:r>
                          <m:r>
                            <a:rPr lang="de-DE" sz="32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𝑬𝒀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de-DE" sz="32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19" name="Rechteck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339" y="4845326"/>
                <a:ext cx="8626208" cy="13882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067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4"/>
          </p:nvPr>
        </p:nvSpPr>
        <p:spPr>
          <a:xfrm>
            <a:off x="329399" y="2223182"/>
            <a:ext cx="11862601" cy="4460121"/>
          </a:xfrm>
        </p:spPr>
        <p:txBody>
          <a:bodyPr/>
          <a:lstStyle/>
          <a:p>
            <a:endParaRPr lang="de-DE" dirty="0" smtClean="0"/>
          </a:p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5" b="7221"/>
          <a:stretch/>
        </p:blipFill>
        <p:spPr>
          <a:xfrm>
            <a:off x="5398821" y="2006247"/>
            <a:ext cx="5855664" cy="267721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29399" y="6309061"/>
            <a:ext cx="79972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/>
              <a:t>D. Jordan et al., </a:t>
            </a:r>
            <a:r>
              <a:rPr lang="en-US" sz="1400" dirty="0"/>
              <a:t>Compendium of photovoltaic degradation </a:t>
            </a:r>
            <a:r>
              <a:rPr lang="en-US" sz="1400" dirty="0" smtClean="0"/>
              <a:t>rates, </a:t>
            </a:r>
            <a:r>
              <a:rPr lang="en-US" sz="1400" i="1" dirty="0" smtClean="0"/>
              <a:t>P</a:t>
            </a:r>
            <a:r>
              <a:rPr lang="de-DE" sz="1400" i="1" dirty="0" smtClean="0"/>
              <a:t>rog.Photovolt:Res.Appl</a:t>
            </a:r>
            <a:r>
              <a:rPr lang="de-DE" sz="1400" dirty="0" smtClean="0"/>
              <a:t>.2016;24:978–989</a:t>
            </a:r>
          </a:p>
          <a:p>
            <a:r>
              <a:rPr lang="de-DE" sz="1400" dirty="0" smtClean="0"/>
              <a:t>I. M. Peters et al., The </a:t>
            </a:r>
            <a:r>
              <a:rPr lang="de-DE" sz="1400" dirty="0" err="1" smtClean="0"/>
              <a:t>value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stability</a:t>
            </a:r>
            <a:r>
              <a:rPr lang="de-DE" sz="1400" dirty="0" smtClean="0"/>
              <a:t> in </a:t>
            </a:r>
            <a:r>
              <a:rPr lang="de-DE" sz="1400" dirty="0" err="1" smtClean="0"/>
              <a:t>Photovoltaics</a:t>
            </a:r>
            <a:r>
              <a:rPr lang="de-DE" sz="1400" dirty="0" smtClean="0"/>
              <a:t>, </a:t>
            </a:r>
            <a:r>
              <a:rPr lang="de-DE" sz="1400" i="1" dirty="0" smtClean="0"/>
              <a:t>Joule</a:t>
            </a:r>
            <a:r>
              <a:rPr lang="de-DE" sz="1400" dirty="0" smtClean="0"/>
              <a:t> (2021)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itle 2"/>
              <p:cNvSpPr txBox="1">
                <a:spLocks/>
              </p:cNvSpPr>
              <p:nvPr/>
            </p:nvSpPr>
            <p:spPr>
              <a:xfrm>
                <a:off x="590614" y="1395863"/>
                <a:ext cx="10372026" cy="508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defPPr>
                  <a:defRPr lang="de-DE"/>
                </a:defPPr>
                <a:lvl1pPr defTabSz="685800">
                  <a:lnSpc>
                    <a:spcPct val="90000"/>
                  </a:lnSpc>
                  <a:spcBef>
                    <a:spcPct val="0"/>
                  </a:spcBef>
                  <a:buNone/>
                  <a:defRPr sz="2800" b="1" baseline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r>
                  <a:rPr lang="de-DE" dirty="0" smtClean="0">
                    <a:solidFill>
                      <a:schemeClr val="accent2"/>
                    </a:solidFill>
                  </a:rPr>
                  <a:t>Energy </a:t>
                </a:r>
                <a:r>
                  <a:rPr lang="de-DE" dirty="0" err="1" smtClean="0">
                    <a:solidFill>
                      <a:schemeClr val="accent2"/>
                    </a:solidFill>
                  </a:rPr>
                  <a:t>generated</a:t>
                </a:r>
                <a:r>
                  <a:rPr lang="de-DE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accent2"/>
                    </a:solidFill>
                  </a:rPr>
                  <a:t>by</a:t>
                </a:r>
                <a:r>
                  <a:rPr lang="de-DE" dirty="0" smtClean="0">
                    <a:solidFill>
                      <a:schemeClr val="accent2"/>
                    </a:solidFill>
                  </a:rPr>
                  <a:t> a PV </a:t>
                </a:r>
                <a:r>
                  <a:rPr lang="de-DE" dirty="0" err="1" smtClean="0">
                    <a:solidFill>
                      <a:schemeClr val="accent2"/>
                    </a:solidFill>
                  </a:rPr>
                  <a:t>system</a:t>
                </a:r>
                <a:r>
                  <a:rPr lang="de-DE" dirty="0" smtClean="0">
                    <a:solidFill>
                      <a:schemeClr val="accent2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𝒐𝒖𝒕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accent2"/>
                    </a:solidFill>
                  </a:rPr>
                  <a:t>)</a:t>
                </a:r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1" name="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14" y="1395863"/>
                <a:ext cx="10372026" cy="508000"/>
              </a:xfrm>
              <a:prstGeom prst="rect">
                <a:avLst/>
              </a:prstGeom>
              <a:blipFill>
                <a:blip r:embed="rId4"/>
                <a:stretch>
                  <a:fillRect l="-1235" t="-18072" b="-313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hteck 21"/>
              <p:cNvSpPr/>
              <p:nvPr/>
            </p:nvSpPr>
            <p:spPr>
              <a:xfrm>
                <a:off x="514714" y="2088090"/>
                <a:ext cx="4406157" cy="35086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de-DE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𝒐𝒖𝒕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chemeClr val="tx2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depends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 on:</a:t>
                </a:r>
              </a:p>
              <a:p>
                <a:endParaRPr lang="de-DE" dirty="0">
                  <a:solidFill>
                    <a:schemeClr val="tx2"/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de-DE" dirty="0" smtClean="0">
                    <a:solidFill>
                      <a:schemeClr val="tx2"/>
                    </a:solidFill>
                  </a:rPr>
                  <a:t>The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available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 solar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resource</a:t>
                </a:r>
                <a:endParaRPr lang="de-DE" dirty="0" smtClean="0">
                  <a:solidFill>
                    <a:schemeClr val="tx2"/>
                  </a:solidFill>
                </a:endParaRPr>
              </a:p>
              <a:p>
                <a:pPr marL="342900" indent="-342900">
                  <a:buAutoNum type="arabicPeriod"/>
                </a:pPr>
                <a:endParaRPr lang="de-DE" dirty="0" smtClean="0">
                  <a:solidFill>
                    <a:schemeClr val="tx2"/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de-DE" dirty="0" smtClean="0">
                    <a:solidFill>
                      <a:schemeClr val="tx2"/>
                    </a:solidFill>
                  </a:rPr>
                  <a:t>The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operation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 time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of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the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module</a:t>
                </a:r>
                <a:endParaRPr lang="de-DE" dirty="0" smtClean="0">
                  <a:solidFill>
                    <a:schemeClr val="tx2"/>
                  </a:solidFill>
                </a:endParaRPr>
              </a:p>
              <a:p>
                <a:pPr marL="342900" indent="-342900">
                  <a:buAutoNum type="arabicPeriod"/>
                </a:pPr>
                <a:endParaRPr lang="de-DE" dirty="0">
                  <a:solidFill>
                    <a:schemeClr val="tx2"/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de-DE" dirty="0" smtClean="0">
                    <a:solidFill>
                      <a:schemeClr val="tx2"/>
                    </a:solidFill>
                  </a:rPr>
                  <a:t>The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degradation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 rate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of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the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module</a:t>
                </a:r>
                <a:endParaRPr lang="de-DE" dirty="0" smtClean="0">
                  <a:solidFill>
                    <a:schemeClr val="tx2"/>
                  </a:solidFill>
                </a:endParaRPr>
              </a:p>
              <a:p>
                <a:pPr marL="342900" indent="-342900">
                  <a:buAutoNum type="arabicPeriod"/>
                </a:pPr>
                <a:endParaRPr lang="de-DE" dirty="0">
                  <a:solidFill>
                    <a:schemeClr val="tx2"/>
                  </a:solidFill>
                </a:endParaRPr>
              </a:p>
              <a:p>
                <a:r>
                  <a:rPr lang="de-DE" dirty="0">
                    <a:solidFill>
                      <a:schemeClr val="tx2"/>
                    </a:solidFill>
                  </a:rPr>
                  <a:t>A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 340W Modul in 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Edinburgh (909 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kWh / kWp)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with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 a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lifetime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of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 30 Jahren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and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anual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degradation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of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  0.9%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anually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tx2"/>
                    </a:solidFill>
                  </a:rPr>
                  <a:t>generates</a:t>
                </a:r>
                <a:r>
                  <a:rPr lang="de-DE" dirty="0" smtClean="0">
                    <a:solidFill>
                      <a:schemeClr val="tx2"/>
                    </a:solidFill>
                  </a:rPr>
                  <a:t>:  </a:t>
                </a:r>
                <a:r>
                  <a:rPr lang="de-DE" sz="2400" b="1" dirty="0" smtClean="0">
                    <a:solidFill>
                      <a:schemeClr val="tx2"/>
                    </a:solidFill>
                  </a:rPr>
                  <a:t>8.300 </a:t>
                </a:r>
                <a:r>
                  <a:rPr lang="de-DE" sz="2400" b="1" dirty="0" smtClean="0">
                    <a:solidFill>
                      <a:schemeClr val="tx2"/>
                    </a:solidFill>
                  </a:rPr>
                  <a:t>kWh</a:t>
                </a:r>
              </a:p>
            </p:txBody>
          </p:sp>
        </mc:Choice>
        <mc:Fallback>
          <p:sp>
            <p:nvSpPr>
              <p:cNvPr id="22" name="Rechteck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14" y="2088090"/>
                <a:ext cx="4406157" cy="3508653"/>
              </a:xfrm>
              <a:prstGeom prst="rect">
                <a:avLst/>
              </a:prstGeom>
              <a:blipFill>
                <a:blip r:embed="rId5"/>
                <a:stretch>
                  <a:fillRect l="-2075" t="-1043" b="-31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hteck 22"/>
          <p:cNvSpPr/>
          <p:nvPr/>
        </p:nvSpPr>
        <p:spPr>
          <a:xfrm>
            <a:off x="5427715" y="3847914"/>
            <a:ext cx="3286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6"/>
              </a:rPr>
              <a:t>https://globalsolaratlas.info/map</a:t>
            </a:r>
            <a:endParaRPr lang="de-DE" dirty="0"/>
          </a:p>
        </p:txBody>
      </p:sp>
      <p:graphicFrame>
        <p:nvGraphicFramePr>
          <p:cNvPr id="19" name="Diagramm 18"/>
          <p:cNvGraphicFramePr>
            <a:graphicFrameLocks/>
          </p:cNvGraphicFramePr>
          <p:nvPr>
            <p:extLst/>
          </p:nvPr>
        </p:nvGraphicFramePr>
        <p:xfrm>
          <a:off x="5257638" y="4897648"/>
          <a:ext cx="5911357" cy="1504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78377" r="12811" b="7667"/>
          <a:stretch/>
        </p:blipFill>
        <p:spPr>
          <a:xfrm>
            <a:off x="5469007" y="4198861"/>
            <a:ext cx="5746066" cy="617703"/>
          </a:xfrm>
          <a:prstGeom prst="rect">
            <a:avLst/>
          </a:prstGeom>
        </p:spPr>
      </p:pic>
      <p:sp>
        <p:nvSpPr>
          <p:cNvPr id="24" name="Titel 3"/>
          <p:cNvSpPr txBox="1">
            <a:spLocks/>
          </p:cNvSpPr>
          <p:nvPr/>
        </p:nvSpPr>
        <p:spPr>
          <a:xfrm>
            <a:off x="175802" y="483370"/>
            <a:ext cx="9565099" cy="77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dirty="0" smtClean="0"/>
              <a:t>Energy Return </a:t>
            </a:r>
            <a:r>
              <a:rPr lang="de-DE" sz="3200" dirty="0" err="1" smtClean="0"/>
              <a:t>of</a:t>
            </a:r>
            <a:r>
              <a:rPr lang="de-DE" sz="3200" dirty="0" smtClean="0"/>
              <a:t> Investment (EROI)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smtClean="0"/>
              <a:t>Energy Payback Time (EPBT)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75334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/>
          <a:srcRect l="30734" t="23669" r="13157" b="5822"/>
          <a:stretch/>
        </p:blipFill>
        <p:spPr>
          <a:xfrm>
            <a:off x="485217" y="1904806"/>
            <a:ext cx="6421121" cy="4328721"/>
          </a:xfrm>
          <a:prstGeom prst="rect">
            <a:avLst/>
          </a:prstGeom>
        </p:spPr>
      </p:pic>
      <p:graphicFrame>
        <p:nvGraphicFramePr>
          <p:cNvPr id="16" name="Diagramm 15"/>
          <p:cNvGraphicFramePr/>
          <p:nvPr>
            <p:extLst/>
          </p:nvPr>
        </p:nvGraphicFramePr>
        <p:xfrm>
          <a:off x="6648207" y="2000446"/>
          <a:ext cx="4404017" cy="4031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Rechteck 16"/>
          <p:cNvSpPr/>
          <p:nvPr/>
        </p:nvSpPr>
        <p:spPr>
          <a:xfrm>
            <a:off x="1" y="6128031"/>
            <a:ext cx="108102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E. </a:t>
            </a:r>
            <a:r>
              <a:rPr lang="en-US" sz="1400" dirty="0" err="1"/>
              <a:t>Leccisi</a:t>
            </a:r>
            <a:r>
              <a:rPr lang="en-US" sz="1400" dirty="0"/>
              <a:t> et al., Updated sustainability status of crystalline </a:t>
            </a:r>
            <a:r>
              <a:rPr lang="en-US" sz="1400" dirty="0" smtClean="0"/>
              <a:t>silicon-based photovoltaic </a:t>
            </a:r>
            <a:r>
              <a:rPr lang="en-US" sz="1400" dirty="0"/>
              <a:t>systems: Life-cycle energy and </a:t>
            </a:r>
            <a:r>
              <a:rPr lang="en-US" sz="1400" dirty="0" smtClean="0"/>
              <a:t>environmental </a:t>
            </a:r>
            <a:r>
              <a:rPr lang="de-DE" sz="1400" dirty="0" err="1" smtClean="0"/>
              <a:t>impact</a:t>
            </a:r>
            <a:r>
              <a:rPr lang="de-DE" sz="1400" dirty="0" smtClean="0"/>
              <a:t> </a:t>
            </a:r>
            <a:r>
              <a:rPr lang="de-DE" sz="1400" dirty="0" err="1"/>
              <a:t>reduction</a:t>
            </a:r>
            <a:r>
              <a:rPr lang="de-DE" sz="1400" dirty="0"/>
              <a:t> </a:t>
            </a:r>
            <a:r>
              <a:rPr lang="de-DE" sz="1400" dirty="0" err="1"/>
              <a:t>trends</a:t>
            </a:r>
            <a:r>
              <a:rPr lang="en-US" sz="1400" dirty="0" smtClean="0"/>
              <a:t>, </a:t>
            </a:r>
            <a:r>
              <a:rPr lang="de-DE" sz="1400" dirty="0" err="1"/>
              <a:t>Prog</a:t>
            </a:r>
            <a:r>
              <a:rPr lang="de-DE" sz="1400" dirty="0"/>
              <a:t> </a:t>
            </a:r>
            <a:r>
              <a:rPr lang="de-DE" sz="1400" dirty="0" err="1"/>
              <a:t>Photovolt</a:t>
            </a:r>
            <a:r>
              <a:rPr lang="de-DE" sz="1400" dirty="0"/>
              <a:t> Res </a:t>
            </a:r>
            <a:r>
              <a:rPr lang="de-DE" sz="1400" dirty="0" err="1"/>
              <a:t>Appl</a:t>
            </a:r>
            <a:r>
              <a:rPr lang="de-DE" sz="1400" dirty="0"/>
              <a:t>. 2021;29:1068–1077</a:t>
            </a:r>
            <a:r>
              <a:rPr lang="en-US" sz="1400" dirty="0" smtClean="0"/>
              <a:t>.</a:t>
            </a:r>
          </a:p>
          <a:p>
            <a:r>
              <a:rPr lang="de-DE" sz="1400" dirty="0"/>
              <a:t>N Cheung, U.C. </a:t>
            </a:r>
            <a:r>
              <a:rPr lang="de-DE" sz="1400" dirty="0" smtClean="0"/>
              <a:t>Berkeley, </a:t>
            </a:r>
            <a:r>
              <a:rPr lang="de-DE" sz="1400" dirty="0" err="1" smtClean="0"/>
              <a:t>Lecture</a:t>
            </a:r>
            <a:r>
              <a:rPr lang="de-DE" sz="1400" dirty="0" smtClean="0"/>
              <a:t> on Solar Cell </a:t>
            </a:r>
            <a:r>
              <a:rPr lang="de-DE" sz="1400" dirty="0" err="1" smtClean="0"/>
              <a:t>Fabrication</a:t>
            </a:r>
            <a:r>
              <a:rPr lang="de-DE" sz="1400" dirty="0" smtClean="0"/>
              <a:t> </a:t>
            </a:r>
            <a:r>
              <a:rPr lang="de-DE" sz="1400" dirty="0" err="1" smtClean="0"/>
              <a:t>Tecniques</a:t>
            </a:r>
            <a:r>
              <a:rPr lang="de-DE" sz="1400" dirty="0" smtClean="0"/>
              <a:t>, UC </a:t>
            </a:r>
            <a:r>
              <a:rPr lang="de-DE" sz="1400" dirty="0" err="1" smtClean="0"/>
              <a:t>Berkely</a:t>
            </a:r>
            <a:r>
              <a:rPr lang="de-DE" sz="1400" dirty="0" smtClean="0"/>
              <a:t> (2010)</a:t>
            </a:r>
            <a:r>
              <a:rPr lang="en-US" sz="1400" dirty="0" smtClean="0"/>
              <a:t> </a:t>
            </a:r>
            <a:endParaRPr lang="de-DE" sz="1400" dirty="0"/>
          </a:p>
        </p:txBody>
      </p:sp>
      <p:sp>
        <p:nvSpPr>
          <p:cNvPr id="19" name="Rechteck 18"/>
          <p:cNvSpPr/>
          <p:nvPr/>
        </p:nvSpPr>
        <p:spPr>
          <a:xfrm>
            <a:off x="5968401" y="3244334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-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itle 2"/>
              <p:cNvSpPr txBox="1">
                <a:spLocks/>
              </p:cNvSpPr>
              <p:nvPr/>
            </p:nvSpPr>
            <p:spPr>
              <a:xfrm>
                <a:off x="590614" y="1395863"/>
                <a:ext cx="10372026" cy="508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defPPr>
                  <a:defRPr lang="de-DE"/>
                </a:defPPr>
                <a:lvl1pPr defTabSz="685800">
                  <a:lnSpc>
                    <a:spcPct val="90000"/>
                  </a:lnSpc>
                  <a:spcBef>
                    <a:spcPct val="0"/>
                  </a:spcBef>
                  <a:buNone/>
                  <a:defRPr sz="2800" b="1" baseline="0">
                    <a:solidFill>
                      <a:schemeClr val="accent2">
                        <a:lumMod val="75000"/>
                      </a:schemeClr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r>
                  <a:rPr lang="de-DE" dirty="0" smtClean="0">
                    <a:solidFill>
                      <a:schemeClr val="accent2"/>
                    </a:solidFill>
                  </a:rPr>
                  <a:t>Energy </a:t>
                </a:r>
                <a:r>
                  <a:rPr lang="de-DE" dirty="0" err="1" smtClean="0">
                    <a:solidFill>
                      <a:schemeClr val="accent2"/>
                    </a:solidFill>
                  </a:rPr>
                  <a:t>needed</a:t>
                </a:r>
                <a:r>
                  <a:rPr lang="de-DE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accent2"/>
                    </a:solidFill>
                  </a:rPr>
                  <a:t>to</a:t>
                </a:r>
                <a:r>
                  <a:rPr lang="de-DE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accent2"/>
                    </a:solidFill>
                  </a:rPr>
                  <a:t>make</a:t>
                </a:r>
                <a:r>
                  <a:rPr lang="de-DE" dirty="0" smtClean="0">
                    <a:solidFill>
                      <a:schemeClr val="accent2"/>
                    </a:solidFill>
                  </a:rPr>
                  <a:t> a PV </a:t>
                </a:r>
                <a:r>
                  <a:rPr lang="de-DE" dirty="0" err="1" smtClean="0">
                    <a:solidFill>
                      <a:schemeClr val="accent2"/>
                    </a:solidFill>
                  </a:rPr>
                  <a:t>module</a:t>
                </a:r>
                <a:r>
                  <a:rPr lang="de-DE" dirty="0" smtClean="0">
                    <a:solidFill>
                      <a:schemeClr val="accent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de-DE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𝒊𝒏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0" name="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14" y="1395863"/>
                <a:ext cx="10372026" cy="508000"/>
              </a:xfrm>
              <a:prstGeom prst="rect">
                <a:avLst/>
              </a:prstGeom>
              <a:blipFill>
                <a:blip r:embed="rId9"/>
                <a:stretch>
                  <a:fillRect l="-1235" t="-18072" b="-313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Geschweifte Klammer rechts 21"/>
          <p:cNvSpPr/>
          <p:nvPr/>
        </p:nvSpPr>
        <p:spPr>
          <a:xfrm>
            <a:off x="10174147" y="2000446"/>
            <a:ext cx="451413" cy="4031945"/>
          </a:xfrm>
          <a:prstGeom prst="rightBrace">
            <a:avLst>
              <a:gd name="adj1" fmla="val 59615"/>
              <a:gd name="adj2" fmla="val 50000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10740057" y="3352668"/>
            <a:ext cx="1050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~</a:t>
            </a:r>
            <a:r>
              <a:rPr lang="de-DE" sz="3600" b="1" dirty="0" smtClean="0"/>
              <a:t>500</a:t>
            </a:r>
            <a:r>
              <a:rPr lang="de-DE" sz="2400" b="1" dirty="0" smtClean="0"/>
              <a:t> kWh / Modul</a:t>
            </a:r>
            <a:endParaRPr lang="de-DE" sz="2400" b="1" dirty="0"/>
          </a:p>
        </p:txBody>
      </p:sp>
      <p:sp>
        <p:nvSpPr>
          <p:cNvPr id="21" name="Titel 3"/>
          <p:cNvSpPr txBox="1">
            <a:spLocks/>
          </p:cNvSpPr>
          <p:nvPr/>
        </p:nvSpPr>
        <p:spPr>
          <a:xfrm>
            <a:off x="175802" y="483370"/>
            <a:ext cx="9565099" cy="77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dirty="0" smtClean="0"/>
              <a:t>Energy Return </a:t>
            </a:r>
            <a:r>
              <a:rPr lang="de-DE" sz="3200" dirty="0" err="1" smtClean="0"/>
              <a:t>of</a:t>
            </a:r>
            <a:r>
              <a:rPr lang="de-DE" sz="3200" dirty="0" smtClean="0"/>
              <a:t> Investment (EROI)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smtClean="0"/>
              <a:t>Energy Payback Time (EPBT)</a:t>
            </a:r>
            <a:endParaRPr lang="de-DE" sz="3200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10"/>
          <a:srcRect r="50474"/>
          <a:stretch/>
        </p:blipFill>
        <p:spPr>
          <a:xfrm>
            <a:off x="3022004" y="207595"/>
            <a:ext cx="4430144" cy="643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2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I ERN ZAE Standard 2019new">
  <a:themeElements>
    <a:clrScheme name="HI ERN Colors">
      <a:dk1>
        <a:srgbClr val="005B82"/>
      </a:dk1>
      <a:lt1>
        <a:srgbClr val="FFFFFF"/>
      </a:lt1>
      <a:dk2>
        <a:srgbClr val="005B82"/>
      </a:dk2>
      <a:lt2>
        <a:srgbClr val="FFFFFF"/>
      </a:lt2>
      <a:accent1>
        <a:srgbClr val="64C1BE"/>
      </a:accent1>
      <a:accent2>
        <a:srgbClr val="D96709"/>
      </a:accent2>
      <a:accent3>
        <a:srgbClr val="009A3D"/>
      </a:accent3>
      <a:accent4>
        <a:srgbClr val="8C8C8C"/>
      </a:accent4>
      <a:accent5>
        <a:srgbClr val="BBCF00"/>
      </a:accent5>
      <a:accent6>
        <a:srgbClr val="3E4C54"/>
      </a:accent6>
      <a:hlink>
        <a:srgbClr val="0000FF"/>
      </a:hlink>
      <a:folHlink>
        <a:srgbClr val="00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 ERN ZAE Standard 2019new" id="{8A5961DB-2C51-493D-9727-BF9D2E6982EF}" vid="{E3A80096-8332-40B9-B111-4D3EC7C52E4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3480</Words>
  <Application>Microsoft Office PowerPoint</Application>
  <PresentationFormat>Breitbild</PresentationFormat>
  <Paragraphs>371</Paragraphs>
  <Slides>33</Slides>
  <Notes>19</Notes>
  <HiddenSlides>3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33</vt:i4>
      </vt:variant>
    </vt:vector>
  </HeadingPairs>
  <TitlesOfParts>
    <vt:vector size="41" baseType="lpstr">
      <vt:lpstr>Arial</vt:lpstr>
      <vt:lpstr>Calibri</vt:lpstr>
      <vt:lpstr>Cambria Math</vt:lpstr>
      <vt:lpstr>Times New Roman</vt:lpstr>
      <vt:lpstr>Wingdings</vt:lpstr>
      <vt:lpstr>HI ERN ZAE Standard 2019new</vt:lpstr>
      <vt:lpstr>Graph</vt:lpstr>
      <vt:lpstr>Unicode Origin Graph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Life Cycle Analysis (LCA)</vt:lpstr>
      <vt:lpstr>PowerPoint-Präsentation</vt:lpstr>
      <vt:lpstr>PowerPoint-Präsentation</vt:lpstr>
      <vt:lpstr>Displacing Carbon emissions</vt:lpstr>
      <vt:lpstr>Solar is the best way to reduce carbon!</vt:lpstr>
      <vt:lpstr>Displacing Carbon emissions in the Bristish Isles</vt:lpstr>
      <vt:lpstr>PowerPoint-Präsentation</vt:lpstr>
      <vt:lpstr>PowerPoint-Präsentation</vt:lpstr>
      <vt:lpstr>PowerPoint-Präsentation</vt:lpstr>
      <vt:lpstr>PowerPoint-Präsentation</vt:lpstr>
      <vt:lpstr>Life Cycle Analysis (LCA)</vt:lpstr>
      <vt:lpstr>Life Cycle Analysis (LCA)</vt:lpstr>
      <vt:lpstr>PowerPoint-Präsentation</vt:lpstr>
      <vt:lpstr>PowerPoint-Präsentation</vt:lpstr>
      <vt:lpstr>PowerPoint-Präsentation</vt:lpstr>
      <vt:lpstr>Life Cycle Analysis (LCA)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Peters, Marius Ian</dc:creator>
  <cp:lastModifiedBy>Peters, Marius Ian</cp:lastModifiedBy>
  <cp:revision>325</cp:revision>
  <cp:lastPrinted>2023-02-28T09:12:08Z</cp:lastPrinted>
  <dcterms:created xsi:type="dcterms:W3CDTF">2020-02-11T12:34:25Z</dcterms:created>
  <dcterms:modified xsi:type="dcterms:W3CDTF">2023-09-25T09:52:50Z</dcterms:modified>
</cp:coreProperties>
</file>