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3328" r:id="rId2"/>
    <p:sldId id="3144" r:id="rId3"/>
    <p:sldId id="317" r:id="rId4"/>
    <p:sldId id="413" r:id="rId5"/>
    <p:sldId id="3122" r:id="rId6"/>
    <p:sldId id="269" r:id="rId7"/>
    <p:sldId id="3121" r:id="rId8"/>
    <p:sldId id="3230" r:id="rId9"/>
    <p:sldId id="374" r:id="rId10"/>
    <p:sldId id="338" r:id="rId11"/>
    <p:sldId id="3164" r:id="rId12"/>
    <p:sldId id="3324" r:id="rId13"/>
    <p:sldId id="3174" r:id="rId14"/>
    <p:sldId id="3165" r:id="rId15"/>
    <p:sldId id="3147" r:id="rId16"/>
    <p:sldId id="3305" r:id="rId17"/>
    <p:sldId id="3149" r:id="rId18"/>
    <p:sldId id="3314" r:id="rId19"/>
    <p:sldId id="3157" r:id="rId20"/>
    <p:sldId id="3229" r:id="rId21"/>
    <p:sldId id="3315" r:id="rId22"/>
    <p:sldId id="3325" r:id="rId23"/>
    <p:sldId id="3150" r:id="rId24"/>
    <p:sldId id="3309" r:id="rId25"/>
    <p:sldId id="3313" r:id="rId26"/>
    <p:sldId id="3310" r:id="rId27"/>
    <p:sldId id="3312" r:id="rId28"/>
    <p:sldId id="3124" r:id="rId29"/>
    <p:sldId id="373" r:id="rId30"/>
    <p:sldId id="3227" r:id="rId31"/>
    <p:sldId id="3232" r:id="rId32"/>
    <p:sldId id="375" r:id="rId33"/>
    <p:sldId id="409" r:id="rId34"/>
    <p:sldId id="3180" r:id="rId35"/>
    <p:sldId id="3213" r:id="rId36"/>
    <p:sldId id="3203" r:id="rId37"/>
    <p:sldId id="3212" r:id="rId38"/>
    <p:sldId id="3163" r:id="rId39"/>
    <p:sldId id="3215" r:id="rId40"/>
    <p:sldId id="3179" r:id="rId41"/>
    <p:sldId id="3185" r:id="rId42"/>
    <p:sldId id="3188" r:id="rId43"/>
    <p:sldId id="3186" r:id="rId44"/>
    <p:sldId id="3182" r:id="rId45"/>
    <p:sldId id="3189" r:id="rId46"/>
    <p:sldId id="3193" r:id="rId47"/>
    <p:sldId id="3159" r:id="rId48"/>
    <p:sldId id="369" r:id="rId49"/>
    <p:sldId id="3218" r:id="rId50"/>
    <p:sldId id="3228" r:id="rId51"/>
    <p:sldId id="3139" r:id="rId52"/>
    <p:sldId id="3158" r:id="rId53"/>
    <p:sldId id="3233" r:id="rId54"/>
    <p:sldId id="3220" r:id="rId55"/>
    <p:sldId id="3222" r:id="rId56"/>
    <p:sldId id="3153" r:id="rId57"/>
    <p:sldId id="3142" r:id="rId58"/>
    <p:sldId id="3223" r:id="rId59"/>
    <p:sldId id="3126" r:id="rId60"/>
    <p:sldId id="3123" r:id="rId61"/>
    <p:sldId id="3226" r:id="rId62"/>
    <p:sldId id="3156" r:id="rId63"/>
    <p:sldId id="3225" r:id="rId64"/>
    <p:sldId id="3283" r:id="rId65"/>
    <p:sldId id="507" r:id="rId66"/>
    <p:sldId id="535" r:id="rId67"/>
    <p:sldId id="534" r:id="rId68"/>
    <p:sldId id="540" r:id="rId69"/>
    <p:sldId id="539" r:id="rId70"/>
    <p:sldId id="491" r:id="rId71"/>
    <p:sldId id="508" r:id="rId72"/>
    <p:sldId id="3248" r:id="rId73"/>
    <p:sldId id="3224" r:id="rId74"/>
    <p:sldId id="3161" r:id="rId75"/>
    <p:sldId id="3300" r:id="rId76"/>
    <p:sldId id="3285" r:id="rId77"/>
    <p:sldId id="3270" r:id="rId78"/>
    <p:sldId id="3273" r:id="rId79"/>
    <p:sldId id="3286" r:id="rId80"/>
    <p:sldId id="3263" r:id="rId81"/>
    <p:sldId id="3266" r:id="rId82"/>
    <p:sldId id="3274" r:id="rId83"/>
    <p:sldId id="3287" r:id="rId84"/>
    <p:sldId id="3267" r:id="rId85"/>
    <p:sldId id="3268" r:id="rId86"/>
    <p:sldId id="3272" r:id="rId87"/>
    <p:sldId id="3195" r:id="rId88"/>
    <p:sldId id="3282" r:id="rId89"/>
    <p:sldId id="3296" r:id="rId90"/>
    <p:sldId id="3281" r:id="rId91"/>
    <p:sldId id="3278" r:id="rId92"/>
    <p:sldId id="3294" r:id="rId93"/>
    <p:sldId id="3280" r:id="rId94"/>
    <p:sldId id="3289" r:id="rId95"/>
    <p:sldId id="3284" r:id="rId96"/>
    <p:sldId id="3299" r:id="rId97"/>
    <p:sldId id="3304" r:id="rId98"/>
    <p:sldId id="3306" r:id="rId99"/>
    <p:sldId id="3297" r:id="rId100"/>
    <p:sldId id="3326" r:id="rId101"/>
    <p:sldId id="3327" r:id="rId102"/>
  </p:sldIdLst>
  <p:sldSz cx="12192000" cy="6858000"/>
  <p:notesSz cx="7772400" cy="14173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C09"/>
    <a:srgbClr val="E47B24"/>
    <a:srgbClr val="40A7CF"/>
    <a:srgbClr val="80C3B3"/>
    <a:srgbClr val="C74930"/>
    <a:srgbClr val="4472C4"/>
    <a:srgbClr val="D9D9DA"/>
    <a:srgbClr val="FFFFFF"/>
    <a:srgbClr val="3C5181"/>
    <a:srgbClr val="3C5B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30" autoAdjust="0"/>
    <p:restoredTop sz="83618" autoAdjust="0"/>
  </p:normalViewPr>
  <p:slideViewPr>
    <p:cSldViewPr snapToGrid="0">
      <p:cViewPr varScale="1">
        <p:scale>
          <a:sx n="57" d="100"/>
          <a:sy n="57" d="100"/>
        </p:scale>
        <p:origin x="456" y="68"/>
      </p:cViewPr>
      <p:guideLst>
        <p:guide orient="horz" pos="2160"/>
        <p:guide pos="3840"/>
      </p:guideLst>
    </p:cSldViewPr>
  </p:slideViewPr>
  <p:outlineViewPr>
    <p:cViewPr>
      <p:scale>
        <a:sx n="33" d="100"/>
        <a:sy n="33" d="100"/>
      </p:scale>
      <p:origin x="0" y="-1592"/>
    </p:cViewPr>
  </p:outlin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040" cy="711121"/>
          </a:xfrm>
          <a:prstGeom prst="rect">
            <a:avLst/>
          </a:prstGeom>
        </p:spPr>
        <p:txBody>
          <a:bodyPr vert="horz" lIns="125401" tIns="62700" rIns="125401" bIns="62700" rtlCol="0"/>
          <a:lstStyle>
            <a:lvl1pPr algn="l">
              <a:defRPr sz="1600"/>
            </a:lvl1pPr>
          </a:lstStyle>
          <a:p>
            <a:endParaRPr lang="en-US"/>
          </a:p>
        </p:txBody>
      </p:sp>
      <p:sp>
        <p:nvSpPr>
          <p:cNvPr id="3" name="Date Placeholder 2"/>
          <p:cNvSpPr>
            <a:spLocks noGrp="1"/>
          </p:cNvSpPr>
          <p:nvPr>
            <p:ph type="dt" idx="1"/>
          </p:nvPr>
        </p:nvSpPr>
        <p:spPr>
          <a:xfrm>
            <a:off x="4402561" y="0"/>
            <a:ext cx="3368040" cy="711121"/>
          </a:xfrm>
          <a:prstGeom prst="rect">
            <a:avLst/>
          </a:prstGeom>
        </p:spPr>
        <p:txBody>
          <a:bodyPr vert="horz" lIns="125401" tIns="62700" rIns="125401" bIns="62700" rtlCol="0"/>
          <a:lstStyle>
            <a:lvl1pPr algn="r">
              <a:defRPr sz="1600"/>
            </a:lvl1pPr>
          </a:lstStyle>
          <a:p>
            <a:fld id="{FD7676A5-B0A6-4299-AC94-CA06263F6455}" type="datetimeFigureOut">
              <a:rPr lang="en-US" smtClean="0"/>
              <a:t>9/26/2023</a:t>
            </a:fld>
            <a:endParaRPr lang="en-US"/>
          </a:p>
        </p:txBody>
      </p:sp>
      <p:sp>
        <p:nvSpPr>
          <p:cNvPr id="4" name="Slide Image Placeholder 3"/>
          <p:cNvSpPr>
            <a:spLocks noGrp="1" noRot="1" noChangeAspect="1"/>
          </p:cNvSpPr>
          <p:nvPr>
            <p:ph type="sldImg" idx="2"/>
          </p:nvPr>
        </p:nvSpPr>
        <p:spPr>
          <a:xfrm>
            <a:off x="-365125" y="1771650"/>
            <a:ext cx="8502650" cy="4783138"/>
          </a:xfrm>
          <a:prstGeom prst="rect">
            <a:avLst/>
          </a:prstGeom>
          <a:noFill/>
          <a:ln w="12700">
            <a:solidFill>
              <a:prstClr val="black"/>
            </a:solidFill>
          </a:ln>
        </p:spPr>
        <p:txBody>
          <a:bodyPr vert="horz" lIns="125401" tIns="62700" rIns="125401" bIns="62700" rtlCol="0" anchor="ctr"/>
          <a:lstStyle/>
          <a:p>
            <a:endParaRPr lang="en-US"/>
          </a:p>
        </p:txBody>
      </p:sp>
      <p:sp>
        <p:nvSpPr>
          <p:cNvPr id="5" name="Notes Placeholder 4"/>
          <p:cNvSpPr>
            <a:spLocks noGrp="1"/>
          </p:cNvSpPr>
          <p:nvPr>
            <p:ph type="body" sz="quarter" idx="3"/>
          </p:nvPr>
        </p:nvSpPr>
        <p:spPr>
          <a:xfrm>
            <a:off x="777240" y="6820852"/>
            <a:ext cx="6217920" cy="5580698"/>
          </a:xfrm>
          <a:prstGeom prst="rect">
            <a:avLst/>
          </a:prstGeom>
        </p:spPr>
        <p:txBody>
          <a:bodyPr vert="horz" lIns="125401" tIns="62700" rIns="125401" bIns="6270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3462081"/>
            <a:ext cx="3368040" cy="711120"/>
          </a:xfrm>
          <a:prstGeom prst="rect">
            <a:avLst/>
          </a:prstGeom>
        </p:spPr>
        <p:txBody>
          <a:bodyPr vert="horz" lIns="125401" tIns="62700" rIns="125401" bIns="62700" rtlCol="0" anchor="b"/>
          <a:lstStyle>
            <a:lvl1pPr algn="l">
              <a:defRPr sz="1600"/>
            </a:lvl1pPr>
          </a:lstStyle>
          <a:p>
            <a:endParaRPr lang="en-US"/>
          </a:p>
        </p:txBody>
      </p:sp>
      <p:sp>
        <p:nvSpPr>
          <p:cNvPr id="7" name="Slide Number Placeholder 6"/>
          <p:cNvSpPr>
            <a:spLocks noGrp="1"/>
          </p:cNvSpPr>
          <p:nvPr>
            <p:ph type="sldNum" sz="quarter" idx="5"/>
          </p:nvPr>
        </p:nvSpPr>
        <p:spPr>
          <a:xfrm>
            <a:off x="4402561" y="13462081"/>
            <a:ext cx="3368040" cy="711120"/>
          </a:xfrm>
          <a:prstGeom prst="rect">
            <a:avLst/>
          </a:prstGeom>
        </p:spPr>
        <p:txBody>
          <a:bodyPr vert="horz" lIns="125401" tIns="62700" rIns="125401" bIns="62700" rtlCol="0" anchor="b"/>
          <a:lstStyle>
            <a:lvl1pPr algn="r">
              <a:defRPr sz="1600"/>
            </a:lvl1pPr>
          </a:lstStyle>
          <a:p>
            <a:fld id="{DA897DDF-3B0B-470E-838A-3E1F02416A0E}" type="slidenum">
              <a:rPr lang="en-US" smtClean="0"/>
              <a:t>‹#›</a:t>
            </a:fld>
            <a:endParaRPr lang="en-US"/>
          </a:p>
        </p:txBody>
      </p:sp>
    </p:spTree>
    <p:extLst>
      <p:ext uri="{BB962C8B-B14F-4D97-AF65-F5344CB8AC3E}">
        <p14:creationId xmlns:p14="http://schemas.microsoft.com/office/powerpoint/2010/main" val="723107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04" lvl="0" indent="0">
              <a:buFont typeface="Arial" panose="020B0604020202020204" pitchFamily="34" charset="0"/>
              <a:buNone/>
            </a:pPr>
            <a:r>
              <a:rPr lang="en-US" dirty="0"/>
              <a:t>Hello everybody, my name is Dan Overbey.</a:t>
            </a:r>
          </a:p>
        </p:txBody>
      </p:sp>
      <p:sp>
        <p:nvSpPr>
          <p:cNvPr id="4" name="Slide Number Placeholder 3"/>
          <p:cNvSpPr>
            <a:spLocks noGrp="1"/>
          </p:cNvSpPr>
          <p:nvPr>
            <p:ph type="sldNum" sz="quarter" idx="10"/>
          </p:nvPr>
        </p:nvSpPr>
        <p:spPr/>
        <p:txBody>
          <a:bodyPr/>
          <a:lstStyle/>
          <a:p>
            <a:fld id="{DA897DDF-3B0B-470E-838A-3E1F02416A0E}" type="slidenum">
              <a:rPr lang="en-US" smtClean="0"/>
              <a:t>1</a:t>
            </a:fld>
            <a:endParaRPr lang="en-US"/>
          </a:p>
        </p:txBody>
      </p:sp>
    </p:spTree>
    <p:extLst>
      <p:ext uri="{BB962C8B-B14F-4D97-AF65-F5344CB8AC3E}">
        <p14:creationId xmlns:p14="http://schemas.microsoft.com/office/powerpoint/2010/main" val="1709419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Industrial Revolution, we have seen an exponential increase in global greenhouse gas emissions - across all regions of the globe. </a:t>
            </a:r>
          </a:p>
          <a:p>
            <a:endParaRPr lang="en-US" dirty="0"/>
          </a:p>
          <a:p>
            <a:r>
              <a:rPr lang="en-US" dirty="0"/>
              <a:t>The US and Europe combine for about 1/3 of total emissions.</a:t>
            </a:r>
          </a:p>
        </p:txBody>
      </p:sp>
      <p:sp>
        <p:nvSpPr>
          <p:cNvPr id="4" name="Slide Number Placeholder 3"/>
          <p:cNvSpPr>
            <a:spLocks noGrp="1"/>
          </p:cNvSpPr>
          <p:nvPr>
            <p:ph type="sldNum" sz="quarter" idx="10"/>
          </p:nvPr>
        </p:nvSpPr>
        <p:spPr/>
        <p:txBody>
          <a:bodyPr/>
          <a:lstStyle/>
          <a:p>
            <a:fld id="{DA897DDF-3B0B-470E-838A-3E1F02416A0E}" type="slidenum">
              <a:rPr lang="en-US" smtClean="0"/>
              <a:t>10</a:t>
            </a:fld>
            <a:endParaRPr lang="en-US"/>
          </a:p>
        </p:txBody>
      </p:sp>
    </p:spTree>
    <p:extLst>
      <p:ext uri="{BB962C8B-B14F-4D97-AF65-F5344CB8AC3E}">
        <p14:creationId xmlns:p14="http://schemas.microsoft.com/office/powerpoint/2010/main" val="1672073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100</a:t>
            </a:fld>
            <a:endParaRPr lang="en-US"/>
          </a:p>
        </p:txBody>
      </p:sp>
    </p:spTree>
    <p:extLst>
      <p:ext uri="{BB962C8B-B14F-4D97-AF65-F5344CB8AC3E}">
        <p14:creationId xmlns:p14="http://schemas.microsoft.com/office/powerpoint/2010/main" val="17665722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04"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101</a:t>
            </a:fld>
            <a:endParaRPr lang="en-US"/>
          </a:p>
        </p:txBody>
      </p:sp>
    </p:spTree>
    <p:extLst>
      <p:ext uri="{BB962C8B-B14F-4D97-AF65-F5344CB8AC3E}">
        <p14:creationId xmlns:p14="http://schemas.microsoft.com/office/powerpoint/2010/main" val="2815956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the IPCC (sixth assessment report) AR6 Synthesis Report, current policies are likely to maintain a FLATLINE in emissions reductions - nowhere near the cuts we need to limit warming to 2*C or better.</a:t>
            </a:r>
          </a:p>
          <a:p>
            <a:endParaRPr lang="en-US" dirty="0"/>
          </a:p>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11</a:t>
            </a:fld>
            <a:endParaRPr lang="en-US"/>
          </a:p>
        </p:txBody>
      </p:sp>
    </p:spTree>
    <p:extLst>
      <p:ext uri="{BB962C8B-B14F-4D97-AF65-F5344CB8AC3E}">
        <p14:creationId xmlns:p14="http://schemas.microsoft.com/office/powerpoint/2010/main" val="2758466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 been - and will continue to be - consequences for our collective FLATLINING...</a:t>
            </a:r>
          </a:p>
        </p:txBody>
      </p:sp>
      <p:sp>
        <p:nvSpPr>
          <p:cNvPr id="4" name="Slide Number Placeholder 3"/>
          <p:cNvSpPr>
            <a:spLocks noGrp="1"/>
          </p:cNvSpPr>
          <p:nvPr>
            <p:ph type="sldNum" sz="quarter" idx="10"/>
          </p:nvPr>
        </p:nvSpPr>
        <p:spPr/>
        <p:txBody>
          <a:bodyPr/>
          <a:lstStyle/>
          <a:p>
            <a:fld id="{DA897DDF-3B0B-470E-838A-3E1F02416A0E}" type="slidenum">
              <a:rPr lang="en-US" smtClean="0"/>
              <a:t>12</a:t>
            </a:fld>
            <a:endParaRPr lang="en-US"/>
          </a:p>
        </p:txBody>
      </p:sp>
    </p:spTree>
    <p:extLst>
      <p:ext uri="{BB962C8B-B14F-4D97-AF65-F5344CB8AC3E}">
        <p14:creationId xmlns:p14="http://schemas.microsoft.com/office/powerpoint/2010/main" val="2580180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where Alex’s story comes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New Orleans, Louisiana. </a:t>
            </a:r>
          </a:p>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13</a:t>
            </a:fld>
            <a:endParaRPr lang="en-US"/>
          </a:p>
        </p:txBody>
      </p:sp>
    </p:spTree>
    <p:extLst>
      <p:ext uri="{BB962C8B-B14F-4D97-AF65-F5344CB8AC3E}">
        <p14:creationId xmlns:p14="http://schemas.microsoft.com/office/powerpoint/2010/main" val="735592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Hurricane Katrina devastated this major US city in late August 2005.</a:t>
            </a:r>
          </a:p>
        </p:txBody>
      </p:sp>
      <p:sp>
        <p:nvSpPr>
          <p:cNvPr id="4" name="Slide Number Placeholder 3"/>
          <p:cNvSpPr>
            <a:spLocks noGrp="1"/>
          </p:cNvSpPr>
          <p:nvPr>
            <p:ph type="sldNum" sz="quarter" idx="10"/>
          </p:nvPr>
        </p:nvSpPr>
        <p:spPr/>
        <p:txBody>
          <a:bodyPr/>
          <a:lstStyle/>
          <a:p>
            <a:fld id="{DA897DDF-3B0B-470E-838A-3E1F02416A0E}" type="slidenum">
              <a:rPr lang="en-US" smtClean="0"/>
              <a:t>14</a:t>
            </a:fld>
            <a:endParaRPr lang="en-US"/>
          </a:p>
        </p:txBody>
      </p:sp>
    </p:spTree>
    <p:extLst>
      <p:ext uri="{BB962C8B-B14F-4D97-AF65-F5344CB8AC3E}">
        <p14:creationId xmlns:p14="http://schemas.microsoft.com/office/powerpoint/2010/main" val="2550375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Thousands of residents were forced to evacuate their homes due to flooding. </a:t>
            </a:r>
          </a:p>
          <a:p>
            <a:endParaRPr lang="en-US" dirty="0"/>
          </a:p>
          <a:p>
            <a:r>
              <a:rPr lang="en-US" dirty="0"/>
              <a:t>Many took refuge in the 83,000 seat Superdome. Only to be evacuate away a day later. The arena was not able to maintain safe thermal conditions without power. </a:t>
            </a:r>
          </a:p>
          <a:p>
            <a:endParaRPr lang="en-US" dirty="0"/>
          </a:p>
          <a:p>
            <a:r>
              <a:rPr lang="en-US" dirty="0"/>
              <a:t>Older homes in New Orleans fared fine without power. These pre-war structures were in the “shotgun” vernacular and designed without needing to rely on mechanical air conditioning. </a:t>
            </a:r>
          </a:p>
          <a:p>
            <a:endParaRPr lang="en-US" dirty="0"/>
          </a:p>
          <a:p>
            <a:r>
              <a:rPr lang="en-US" dirty="0"/>
              <a:t>Shouldn’t today’s homes do at least as well as those our grandparents and great-grandparents built? </a:t>
            </a:r>
          </a:p>
        </p:txBody>
      </p:sp>
      <p:sp>
        <p:nvSpPr>
          <p:cNvPr id="4" name="Slide Number Placeholder 3"/>
          <p:cNvSpPr>
            <a:spLocks noGrp="1"/>
          </p:cNvSpPr>
          <p:nvPr>
            <p:ph type="sldNum" sz="quarter" idx="10"/>
          </p:nvPr>
        </p:nvSpPr>
        <p:spPr/>
        <p:txBody>
          <a:bodyPr/>
          <a:lstStyle/>
          <a:p>
            <a:fld id="{DA897DDF-3B0B-470E-838A-3E1F02416A0E}" type="slidenum">
              <a:rPr lang="en-US" smtClean="0"/>
              <a:t>15</a:t>
            </a:fld>
            <a:endParaRPr lang="en-US"/>
          </a:p>
        </p:txBody>
      </p:sp>
    </p:spTree>
    <p:extLst>
      <p:ext uri="{BB962C8B-B14F-4D97-AF65-F5344CB8AC3E}">
        <p14:creationId xmlns:p14="http://schemas.microsoft.com/office/powerpoint/2010/main" val="1038138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 and a group of roughly 200 participants gathered in Atlanta a few weeks after Katrina to being the redesign and rebuild of the city.</a:t>
            </a:r>
          </a:p>
          <a:p>
            <a:endParaRPr lang="en-US" dirty="0"/>
          </a:p>
          <a:p>
            <a:r>
              <a:rPr lang="en-US" dirty="0"/>
              <a:t>The outcome was the New Orleans Principles.</a:t>
            </a:r>
          </a:p>
        </p:txBody>
      </p:sp>
      <p:sp>
        <p:nvSpPr>
          <p:cNvPr id="4" name="Slide Number Placeholder 3"/>
          <p:cNvSpPr>
            <a:spLocks noGrp="1"/>
          </p:cNvSpPr>
          <p:nvPr>
            <p:ph type="sldNum" sz="quarter" idx="10"/>
          </p:nvPr>
        </p:nvSpPr>
        <p:spPr/>
        <p:txBody>
          <a:bodyPr/>
          <a:lstStyle/>
          <a:p>
            <a:fld id="{DA897DDF-3B0B-470E-838A-3E1F02416A0E}" type="slidenum">
              <a:rPr lang="en-US" smtClean="0"/>
              <a:t>16</a:t>
            </a:fld>
            <a:endParaRPr lang="en-US"/>
          </a:p>
        </p:txBody>
      </p:sp>
    </p:spTree>
    <p:extLst>
      <p:ext uri="{BB962C8B-B14F-4D97-AF65-F5344CB8AC3E}">
        <p14:creationId xmlns:p14="http://schemas.microsoft.com/office/powerpoint/2010/main" val="737125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the 10 principles is number 8, exhibited here: Provide for Passive Survivability.</a:t>
            </a:r>
          </a:p>
          <a:p>
            <a:endParaRPr lang="en-US" dirty="0"/>
          </a:p>
          <a:p>
            <a:r>
              <a:rPr lang="en-US" dirty="0"/>
              <a:t>”Homes, schools, public buildings, and neighborhoods should be designed and built or rebuilt to serve as livable refuges in the event of crisis or breakdown of energy, water, and sewer systems.”</a:t>
            </a:r>
          </a:p>
        </p:txBody>
      </p:sp>
      <p:sp>
        <p:nvSpPr>
          <p:cNvPr id="4" name="Slide Number Placeholder 3"/>
          <p:cNvSpPr>
            <a:spLocks noGrp="1"/>
          </p:cNvSpPr>
          <p:nvPr>
            <p:ph type="sldNum" sz="quarter" idx="10"/>
          </p:nvPr>
        </p:nvSpPr>
        <p:spPr/>
        <p:txBody>
          <a:bodyPr/>
          <a:lstStyle/>
          <a:p>
            <a:fld id="{DA897DDF-3B0B-470E-838A-3E1F02416A0E}" type="slidenum">
              <a:rPr lang="en-US" smtClean="0"/>
              <a:t>17</a:t>
            </a:fld>
            <a:endParaRPr lang="en-US"/>
          </a:p>
        </p:txBody>
      </p:sp>
    </p:spTree>
    <p:extLst>
      <p:ext uri="{BB962C8B-B14F-4D97-AF65-F5344CB8AC3E}">
        <p14:creationId xmlns:p14="http://schemas.microsoft.com/office/powerpoint/2010/main" val="4282945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acute threat during Katrina was FLOODING.</a:t>
            </a:r>
          </a:p>
          <a:p>
            <a:r>
              <a:rPr lang="en-US" dirty="0"/>
              <a:t>We quickly learned that the chronic threat was (and IS) THERMAL STRESS. </a:t>
            </a:r>
          </a:p>
        </p:txBody>
      </p:sp>
      <p:sp>
        <p:nvSpPr>
          <p:cNvPr id="4" name="Slide Number Placeholder 3"/>
          <p:cNvSpPr>
            <a:spLocks noGrp="1"/>
          </p:cNvSpPr>
          <p:nvPr>
            <p:ph type="sldNum" sz="quarter" idx="10"/>
          </p:nvPr>
        </p:nvSpPr>
        <p:spPr/>
        <p:txBody>
          <a:bodyPr/>
          <a:lstStyle/>
          <a:p>
            <a:fld id="{DA897DDF-3B0B-470E-838A-3E1F02416A0E}" type="slidenum">
              <a:rPr lang="en-US" smtClean="0"/>
              <a:t>18</a:t>
            </a:fld>
            <a:endParaRPr lang="en-US"/>
          </a:p>
        </p:txBody>
      </p:sp>
    </p:spTree>
    <p:extLst>
      <p:ext uri="{BB962C8B-B14F-4D97-AF65-F5344CB8AC3E}">
        <p14:creationId xmlns:p14="http://schemas.microsoft.com/office/powerpoint/2010/main" val="2513766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19</a:t>
            </a:fld>
            <a:endParaRPr lang="en-US"/>
          </a:p>
        </p:txBody>
      </p:sp>
    </p:spTree>
    <p:extLst>
      <p:ext uri="{BB962C8B-B14F-4D97-AF65-F5344CB8AC3E}">
        <p14:creationId xmlns:p14="http://schemas.microsoft.com/office/powerpoint/2010/main" val="1579661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an Associate Principal at Browning Day in Indianapolis, Indiana – a leading architecture firm in the US Midwest for sustainable design.</a:t>
            </a:r>
          </a:p>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2</a:t>
            </a:fld>
            <a:endParaRPr lang="en-US"/>
          </a:p>
        </p:txBody>
      </p:sp>
    </p:spTree>
    <p:extLst>
      <p:ext uri="{BB962C8B-B14F-4D97-AF65-F5344CB8AC3E}">
        <p14:creationId xmlns:p14="http://schemas.microsoft.com/office/powerpoint/2010/main" val="928144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20</a:t>
            </a:fld>
            <a:endParaRPr lang="en-US"/>
          </a:p>
        </p:txBody>
      </p:sp>
    </p:spTree>
    <p:extLst>
      <p:ext uri="{BB962C8B-B14F-4D97-AF65-F5344CB8AC3E}">
        <p14:creationId xmlns:p14="http://schemas.microsoft.com/office/powerpoint/2010/main" val="3440795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21</a:t>
            </a:fld>
            <a:endParaRPr lang="en-US"/>
          </a:p>
        </p:txBody>
      </p:sp>
    </p:spTree>
    <p:extLst>
      <p:ext uri="{BB962C8B-B14F-4D97-AF65-F5344CB8AC3E}">
        <p14:creationId xmlns:p14="http://schemas.microsoft.com/office/powerpoint/2010/main" val="2420081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22</a:t>
            </a:fld>
            <a:endParaRPr lang="en-US"/>
          </a:p>
        </p:txBody>
      </p:sp>
    </p:spTree>
    <p:extLst>
      <p:ext uri="{BB962C8B-B14F-4D97-AF65-F5344CB8AC3E}">
        <p14:creationId xmlns:p14="http://schemas.microsoft.com/office/powerpoint/2010/main" val="7572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97DDF-3B0B-470E-838A-3E1F02416A0E}" type="slidenum">
              <a:rPr lang="en-US" smtClean="0"/>
              <a:t>23</a:t>
            </a:fld>
            <a:endParaRPr lang="en-US"/>
          </a:p>
        </p:txBody>
      </p:sp>
    </p:spTree>
    <p:extLst>
      <p:ext uri="{BB962C8B-B14F-4D97-AF65-F5344CB8AC3E}">
        <p14:creationId xmlns:p14="http://schemas.microsoft.com/office/powerpoint/2010/main" val="3809851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Overheating, applies to new residential buildings only.</a:t>
            </a:r>
          </a:p>
          <a:p>
            <a:endParaRPr lang="en-US" dirty="0"/>
          </a:p>
          <a:p>
            <a:r>
              <a:rPr lang="en-US" dirty="0"/>
              <a:t>Metric: For naturally ventilated homes- Hours of exceedance, additionally for bedrooms fixed operative temp threshold. </a:t>
            </a:r>
          </a:p>
          <a:p>
            <a:endParaRPr lang="en-US" dirty="0"/>
          </a:p>
          <a:p>
            <a:r>
              <a:rPr lang="en-US" dirty="0"/>
              <a:t>For mechanically ventilated homes, fixed operative temperature threshold.</a:t>
            </a:r>
          </a:p>
          <a:p>
            <a:endParaRPr lang="en-US" dirty="0"/>
          </a:p>
          <a:p>
            <a:r>
              <a:rPr lang="en-US" dirty="0"/>
              <a:t>22°C = 71.6°F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26°C = 78.8°F</a:t>
            </a:r>
          </a:p>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24</a:t>
            </a:fld>
            <a:endParaRPr lang="en-US"/>
          </a:p>
        </p:txBody>
      </p:sp>
    </p:spTree>
    <p:extLst>
      <p:ext uri="{BB962C8B-B14F-4D97-AF65-F5344CB8AC3E}">
        <p14:creationId xmlns:p14="http://schemas.microsoft.com/office/powerpoint/2010/main" val="2839423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Overheating in residential buildings located in typical cold climates.</a:t>
            </a:r>
          </a:p>
          <a:p>
            <a:endParaRPr lang="en-US" dirty="0"/>
          </a:p>
          <a:p>
            <a:r>
              <a:rPr lang="en-US" dirty="0"/>
              <a:t>Metric: </a:t>
            </a:r>
            <a:r>
              <a:rPr lang="en-US" b="1" dirty="0"/>
              <a:t>SET thresholds</a:t>
            </a:r>
            <a:r>
              <a:rPr lang="en-US" dirty="0"/>
              <a:t> for occupants in the sleeping and active states, for different building types, adaptation and age groups.</a:t>
            </a:r>
          </a:p>
        </p:txBody>
      </p:sp>
      <p:sp>
        <p:nvSpPr>
          <p:cNvPr id="4" name="Slide Number Placeholder 3"/>
          <p:cNvSpPr>
            <a:spLocks noGrp="1"/>
          </p:cNvSpPr>
          <p:nvPr>
            <p:ph type="sldNum" sz="quarter" idx="10"/>
          </p:nvPr>
        </p:nvSpPr>
        <p:spPr/>
        <p:txBody>
          <a:bodyPr/>
          <a:lstStyle/>
          <a:p>
            <a:fld id="{DA897DDF-3B0B-470E-838A-3E1F02416A0E}" type="slidenum">
              <a:rPr lang="en-US" smtClean="0"/>
              <a:t>25</a:t>
            </a:fld>
            <a:endParaRPr lang="en-US"/>
          </a:p>
        </p:txBody>
      </p:sp>
    </p:spTree>
    <p:extLst>
      <p:ext uri="{BB962C8B-B14F-4D97-AF65-F5344CB8AC3E}">
        <p14:creationId xmlns:p14="http://schemas.microsoft.com/office/powerpoint/2010/main" val="2325875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IAQ &amp; Thermal Comfort, applies to new and refurbished school buildings.</a:t>
            </a:r>
          </a:p>
          <a:p>
            <a:endParaRPr lang="en-US" dirty="0"/>
          </a:p>
          <a:p>
            <a:r>
              <a:rPr lang="en-US" dirty="0"/>
              <a:t>Metric: CO2 concentrations (800 -1250 ppm) and</a:t>
            </a:r>
          </a:p>
          <a:p>
            <a:r>
              <a:rPr lang="en-US" dirty="0"/>
              <a:t>Temperature (18-25°C) (64.4-77°F)</a:t>
            </a:r>
          </a:p>
        </p:txBody>
      </p:sp>
      <p:sp>
        <p:nvSpPr>
          <p:cNvPr id="4" name="Slide Number Placeholder 3"/>
          <p:cNvSpPr>
            <a:spLocks noGrp="1"/>
          </p:cNvSpPr>
          <p:nvPr>
            <p:ph type="sldNum" sz="quarter" idx="10"/>
          </p:nvPr>
        </p:nvSpPr>
        <p:spPr/>
        <p:txBody>
          <a:bodyPr/>
          <a:lstStyle/>
          <a:p>
            <a:fld id="{DA897DDF-3B0B-470E-838A-3E1F02416A0E}" type="slidenum">
              <a:rPr lang="en-US" smtClean="0"/>
              <a:t>26</a:t>
            </a:fld>
            <a:endParaRPr lang="en-US"/>
          </a:p>
        </p:txBody>
      </p:sp>
    </p:spTree>
    <p:extLst>
      <p:ext uri="{BB962C8B-B14F-4D97-AF65-F5344CB8AC3E}">
        <p14:creationId xmlns:p14="http://schemas.microsoft.com/office/powerpoint/2010/main" val="2868245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Multiple hazards: Heatwave, Flooding, Storms, Subsidence, Heavy precipitation,</a:t>
            </a:r>
          </a:p>
          <a:p>
            <a:r>
              <a:rPr lang="en-US" dirty="0"/>
              <a:t>Drought. (for both new and existing buildings)</a:t>
            </a:r>
          </a:p>
          <a:p>
            <a:endParaRPr lang="en-US" dirty="0"/>
          </a:p>
          <a:p>
            <a:r>
              <a:rPr lang="en-US" dirty="0"/>
              <a:t>Provides best practices for each hazard and proposes a </a:t>
            </a:r>
            <a:r>
              <a:rPr lang="en-US" b="1" dirty="0"/>
              <a:t>climate resilience rating approach</a:t>
            </a:r>
            <a:r>
              <a:rPr lang="en-US" dirty="0"/>
              <a:t> based on vulnerability and risk assessment.</a:t>
            </a:r>
          </a:p>
        </p:txBody>
      </p:sp>
      <p:sp>
        <p:nvSpPr>
          <p:cNvPr id="4" name="Slide Number Placeholder 3"/>
          <p:cNvSpPr>
            <a:spLocks noGrp="1"/>
          </p:cNvSpPr>
          <p:nvPr>
            <p:ph type="sldNum" sz="quarter" idx="10"/>
          </p:nvPr>
        </p:nvSpPr>
        <p:spPr/>
        <p:txBody>
          <a:bodyPr/>
          <a:lstStyle/>
          <a:p>
            <a:fld id="{DA897DDF-3B0B-470E-838A-3E1F02416A0E}" type="slidenum">
              <a:rPr lang="en-US" smtClean="0"/>
              <a:t>27</a:t>
            </a:fld>
            <a:endParaRPr lang="en-US"/>
          </a:p>
        </p:txBody>
      </p:sp>
    </p:spTree>
    <p:extLst>
      <p:ext uri="{BB962C8B-B14F-4D97-AF65-F5344CB8AC3E}">
        <p14:creationId xmlns:p14="http://schemas.microsoft.com/office/powerpoint/2010/main" val="2828788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Passive Survivability is not magic. It’s all about tapping into the natural energy flows of a site to create safe and enduring structures. </a:t>
            </a:r>
          </a:p>
          <a:p>
            <a:endParaRPr lang="en-US" dirty="0"/>
          </a:p>
          <a:p>
            <a:r>
              <a:rPr lang="en-US" dirty="0"/>
              <a:t>These strategies make sense for resilience AND energy efficiency.</a:t>
            </a:r>
          </a:p>
        </p:txBody>
      </p:sp>
      <p:sp>
        <p:nvSpPr>
          <p:cNvPr id="4" name="Slide Number Placeholder 3"/>
          <p:cNvSpPr>
            <a:spLocks noGrp="1"/>
          </p:cNvSpPr>
          <p:nvPr>
            <p:ph type="sldNum" sz="quarter" idx="10"/>
          </p:nvPr>
        </p:nvSpPr>
        <p:spPr/>
        <p:txBody>
          <a:bodyPr/>
          <a:lstStyle/>
          <a:p>
            <a:fld id="{DA897DDF-3B0B-470E-838A-3E1F02416A0E}" type="slidenum">
              <a:rPr lang="en-US" smtClean="0"/>
              <a:t>28</a:t>
            </a:fld>
            <a:endParaRPr lang="en-US"/>
          </a:p>
        </p:txBody>
      </p:sp>
    </p:spTree>
    <p:extLst>
      <p:ext uri="{BB962C8B-B14F-4D97-AF65-F5344CB8AC3E}">
        <p14:creationId xmlns:p14="http://schemas.microsoft.com/office/powerpoint/2010/main" val="875818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gets us to the foundational question that brings me here today.</a:t>
            </a:r>
          </a:p>
          <a:p>
            <a:endParaRPr lang="en-US" dirty="0"/>
          </a:p>
          <a:p>
            <a:r>
              <a:rPr lang="en-US" dirty="0"/>
              <a:t>Does resilient design and sustainable design OVERLAP? </a:t>
            </a:r>
          </a:p>
        </p:txBody>
      </p:sp>
      <p:sp>
        <p:nvSpPr>
          <p:cNvPr id="4" name="Slide Number Placeholder 3"/>
          <p:cNvSpPr>
            <a:spLocks noGrp="1"/>
          </p:cNvSpPr>
          <p:nvPr>
            <p:ph type="sldNum" sz="quarter" idx="10"/>
          </p:nvPr>
        </p:nvSpPr>
        <p:spPr/>
        <p:txBody>
          <a:bodyPr/>
          <a:lstStyle/>
          <a:p>
            <a:fld id="{DA897DDF-3B0B-470E-838A-3E1F02416A0E}" type="slidenum">
              <a:rPr lang="en-US" smtClean="0"/>
              <a:t>29</a:t>
            </a:fld>
            <a:endParaRPr lang="en-US"/>
          </a:p>
        </p:txBody>
      </p:sp>
    </p:spTree>
    <p:extLst>
      <p:ext uri="{BB962C8B-B14F-4D97-AF65-F5344CB8AC3E}">
        <p14:creationId xmlns:p14="http://schemas.microsoft.com/office/powerpoint/2010/main" val="1564664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also building science educator at Ball State University in Muncie, Indiana – where I get to regularly MAKE METRICS RELATABLE AND INTERESTING.</a:t>
            </a:r>
          </a:p>
          <a:p>
            <a:endParaRPr lang="en-US" dirty="0"/>
          </a:p>
          <a:p>
            <a:r>
              <a:rPr lang="en-US" dirty="0"/>
              <a:t>Which is what I am aim to do for the next 20 minutes.</a:t>
            </a:r>
          </a:p>
        </p:txBody>
      </p:sp>
      <p:sp>
        <p:nvSpPr>
          <p:cNvPr id="4" name="Slide Number Placeholder 3"/>
          <p:cNvSpPr>
            <a:spLocks noGrp="1"/>
          </p:cNvSpPr>
          <p:nvPr>
            <p:ph type="sldNum" sz="quarter" idx="10"/>
          </p:nvPr>
        </p:nvSpPr>
        <p:spPr/>
        <p:txBody>
          <a:bodyPr/>
          <a:lstStyle/>
          <a:p>
            <a:fld id="{DA897DDF-3B0B-470E-838A-3E1F02416A0E}" type="slidenum">
              <a:rPr lang="en-US" smtClean="0"/>
              <a:t>3</a:t>
            </a:fld>
            <a:endParaRPr lang="en-US"/>
          </a:p>
        </p:txBody>
      </p:sp>
    </p:spTree>
    <p:extLst>
      <p:ext uri="{BB962C8B-B14F-4D97-AF65-F5344CB8AC3E}">
        <p14:creationId xmlns:p14="http://schemas.microsoft.com/office/powerpoint/2010/main" val="4012333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pursue NET-ZERO, you necessarily address both Sustainable Design and Resilient Design.</a:t>
            </a:r>
          </a:p>
          <a:p>
            <a:endParaRPr lang="en-US" dirty="0"/>
          </a:p>
          <a:p>
            <a:r>
              <a:rPr lang="en-US" dirty="0"/>
              <a:t>BUT we have largely failed to achieve basic levels of passive survivability.</a:t>
            </a:r>
          </a:p>
        </p:txBody>
      </p:sp>
      <p:sp>
        <p:nvSpPr>
          <p:cNvPr id="4" name="Slide Number Placeholder 3"/>
          <p:cNvSpPr>
            <a:spLocks noGrp="1"/>
          </p:cNvSpPr>
          <p:nvPr>
            <p:ph type="sldNum" sz="quarter" idx="10"/>
          </p:nvPr>
        </p:nvSpPr>
        <p:spPr/>
        <p:txBody>
          <a:bodyPr/>
          <a:lstStyle/>
          <a:p>
            <a:fld id="{DA897DDF-3B0B-470E-838A-3E1F02416A0E}" type="slidenum">
              <a:rPr lang="en-US" smtClean="0"/>
              <a:t>30</a:t>
            </a:fld>
            <a:endParaRPr lang="en-US"/>
          </a:p>
        </p:txBody>
      </p:sp>
    </p:spTree>
    <p:extLst>
      <p:ext uri="{BB962C8B-B14F-4D97-AF65-F5344CB8AC3E}">
        <p14:creationId xmlns:p14="http://schemas.microsoft.com/office/powerpoint/2010/main" val="948721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my work with Alex, RDI, and others, we've determined 3 primary barriers to passive survivability uptake.</a:t>
            </a:r>
          </a:p>
        </p:txBody>
      </p:sp>
      <p:sp>
        <p:nvSpPr>
          <p:cNvPr id="4" name="Slide Number Placeholder 3"/>
          <p:cNvSpPr>
            <a:spLocks noGrp="1"/>
          </p:cNvSpPr>
          <p:nvPr>
            <p:ph type="sldNum" sz="quarter" idx="10"/>
          </p:nvPr>
        </p:nvSpPr>
        <p:spPr/>
        <p:txBody>
          <a:bodyPr/>
          <a:lstStyle/>
          <a:p>
            <a:fld id="{DA897DDF-3B0B-470E-838A-3E1F02416A0E}" type="slidenum">
              <a:rPr lang="en-US" smtClean="0"/>
              <a:t>31</a:t>
            </a:fld>
            <a:endParaRPr lang="en-US"/>
          </a:p>
        </p:txBody>
      </p:sp>
    </p:spTree>
    <p:extLst>
      <p:ext uri="{BB962C8B-B14F-4D97-AF65-F5344CB8AC3E}">
        <p14:creationId xmlns:p14="http://schemas.microsoft.com/office/powerpoint/2010/main" val="2879283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32</a:t>
            </a:fld>
            <a:endParaRPr lang="en-US"/>
          </a:p>
        </p:txBody>
      </p:sp>
    </p:spTree>
    <p:extLst>
      <p:ext uri="{BB962C8B-B14F-4D97-AF65-F5344CB8AC3E}">
        <p14:creationId xmlns:p14="http://schemas.microsoft.com/office/powerpoint/2010/main" val="38975843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it is considered best practice to assess a location's </a:t>
            </a:r>
            <a:r>
              <a:rPr lang="en-US" sz="1200" dirty="0" err="1"/>
              <a:t>MACROclimate</a:t>
            </a:r>
            <a:r>
              <a:rPr lang="en-US" sz="1200" dirty="0"/>
              <a:t> in advance of developing a building design. </a:t>
            </a:r>
          </a:p>
          <a:p>
            <a:r>
              <a:rPr lang="en-US" sz="1200" dirty="0"/>
              <a:t/>
            </a:r>
            <a:br>
              <a:rPr lang="en-US" sz="1200" dirty="0"/>
            </a:br>
            <a:r>
              <a:rPr lang="en-US" sz="1200" dirty="0"/>
              <a:t>We do this using climate data.</a:t>
            </a:r>
          </a:p>
          <a:p>
            <a:endParaRPr lang="en-US" sz="1200" dirty="0"/>
          </a:p>
          <a:p>
            <a:r>
              <a:rPr lang="en-US" sz="1200" dirty="0"/>
              <a:t>However, standard practice entails aggregating historic data to determine a TYPICAL meteorological year - TMY.</a:t>
            </a:r>
          </a:p>
          <a:p>
            <a:endParaRPr lang="en-US" sz="1200" dirty="0"/>
          </a:p>
          <a:p>
            <a:r>
              <a:rPr lang="en-US" sz="1200" dirty="0"/>
              <a:t>When we look at the shifts in global average temperature, we see how deeply flawed this standard practice has become.</a:t>
            </a:r>
          </a:p>
        </p:txBody>
      </p:sp>
      <p:sp>
        <p:nvSpPr>
          <p:cNvPr id="4" name="Slide Number Placeholder 3"/>
          <p:cNvSpPr>
            <a:spLocks noGrp="1"/>
          </p:cNvSpPr>
          <p:nvPr>
            <p:ph type="sldNum" sz="quarter" idx="10"/>
          </p:nvPr>
        </p:nvSpPr>
        <p:spPr/>
        <p:txBody>
          <a:bodyPr/>
          <a:lstStyle/>
          <a:p>
            <a:fld id="{DA897DDF-3B0B-470E-838A-3E1F02416A0E}" type="slidenum">
              <a:rPr lang="en-US" smtClean="0"/>
              <a:t>33</a:t>
            </a:fld>
            <a:endParaRPr lang="en-US"/>
          </a:p>
        </p:txBody>
      </p:sp>
    </p:spTree>
    <p:extLst>
      <p:ext uri="{BB962C8B-B14F-4D97-AF65-F5344CB8AC3E}">
        <p14:creationId xmlns:p14="http://schemas.microsoft.com/office/powerpoint/2010/main" val="18163634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the Windy City for instance. Chicago, Illinois. </a:t>
            </a:r>
          </a:p>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34</a:t>
            </a:fld>
            <a:endParaRPr lang="en-US"/>
          </a:p>
        </p:txBody>
      </p:sp>
    </p:spTree>
    <p:extLst>
      <p:ext uri="{BB962C8B-B14F-4D97-AF65-F5344CB8AC3E}">
        <p14:creationId xmlns:p14="http://schemas.microsoft.com/office/powerpoint/2010/main" val="3463130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would consider Chicago predominantly COLD.</a:t>
            </a:r>
          </a:p>
        </p:txBody>
      </p:sp>
      <p:sp>
        <p:nvSpPr>
          <p:cNvPr id="4" name="Slide Number Placeholder 3"/>
          <p:cNvSpPr>
            <a:spLocks noGrp="1"/>
          </p:cNvSpPr>
          <p:nvPr>
            <p:ph type="sldNum" sz="quarter" idx="5"/>
          </p:nvPr>
        </p:nvSpPr>
        <p:spPr/>
        <p:txBody>
          <a:bodyPr/>
          <a:lstStyle/>
          <a:p>
            <a:fld id="{DA897DDF-3B0B-470E-838A-3E1F02416A0E}" type="slidenum">
              <a:rPr lang="en-US" smtClean="0"/>
              <a:t>35</a:t>
            </a:fld>
            <a:endParaRPr lang="en-US"/>
          </a:p>
        </p:txBody>
      </p:sp>
    </p:spTree>
    <p:extLst>
      <p:ext uri="{BB962C8B-B14F-4D97-AF65-F5344CB8AC3E}">
        <p14:creationId xmlns:p14="http://schemas.microsoft.com/office/powerpoint/2010/main" val="3229634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students may very well pull this exactly data set for their projects. </a:t>
            </a:r>
          </a:p>
          <a:p>
            <a:endParaRPr lang="en-US" dirty="0"/>
          </a:p>
          <a:p>
            <a:r>
              <a:rPr lang="en-US" dirty="0"/>
              <a:t>Depicted here are </a:t>
            </a:r>
            <a:r>
              <a:rPr lang="en-US" dirty="0" err="1"/>
              <a:t>US.Normals</a:t>
            </a:r>
            <a:r>
              <a:rPr lang="en-US" dirty="0"/>
              <a:t> for Chicago using data from 1991-2020</a:t>
            </a:r>
          </a:p>
        </p:txBody>
      </p:sp>
      <p:sp>
        <p:nvSpPr>
          <p:cNvPr id="4" name="Slide Number Placeholder 3"/>
          <p:cNvSpPr>
            <a:spLocks noGrp="1"/>
          </p:cNvSpPr>
          <p:nvPr>
            <p:ph type="sldNum" sz="quarter" idx="10"/>
          </p:nvPr>
        </p:nvSpPr>
        <p:spPr/>
        <p:txBody>
          <a:bodyPr/>
          <a:lstStyle/>
          <a:p>
            <a:fld id="{DA897DDF-3B0B-470E-838A-3E1F02416A0E}" type="slidenum">
              <a:rPr lang="en-US" smtClean="0"/>
              <a:t>36</a:t>
            </a:fld>
            <a:endParaRPr lang="en-US"/>
          </a:p>
        </p:txBody>
      </p:sp>
    </p:spTree>
    <p:extLst>
      <p:ext uri="{BB962C8B-B14F-4D97-AF65-F5344CB8AC3E}">
        <p14:creationId xmlns:p14="http://schemas.microsoft.com/office/powerpoint/2010/main" val="4179072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instead use downscaled climate projection data </a:t>
            </a:r>
          </a:p>
          <a:p>
            <a:r>
              <a:rPr lang="en-US" dirty="0"/>
              <a:t>And assume RCP 8.5, we have quite a different story. NO LONGER PREDOMINANTLY COLD.</a:t>
            </a:r>
          </a:p>
          <a:p>
            <a:endParaRPr lang="en-US" dirty="0"/>
          </a:p>
          <a:p>
            <a:r>
              <a:rPr lang="en-US" dirty="0"/>
              <a:t>(RCP 8.5 would result in the highest greenhouse gas concentration)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(“representative concentration pathways”)</a:t>
            </a:r>
          </a:p>
        </p:txBody>
      </p:sp>
      <p:sp>
        <p:nvSpPr>
          <p:cNvPr id="4" name="Slide Number Placeholder 3"/>
          <p:cNvSpPr>
            <a:spLocks noGrp="1"/>
          </p:cNvSpPr>
          <p:nvPr>
            <p:ph type="sldNum" sz="quarter" idx="10"/>
          </p:nvPr>
        </p:nvSpPr>
        <p:spPr/>
        <p:txBody>
          <a:bodyPr/>
          <a:lstStyle/>
          <a:p>
            <a:fld id="{DA897DDF-3B0B-470E-838A-3E1F02416A0E}" type="slidenum">
              <a:rPr lang="en-US" smtClean="0"/>
              <a:t>37</a:t>
            </a:fld>
            <a:endParaRPr lang="en-US"/>
          </a:p>
        </p:txBody>
      </p:sp>
    </p:spTree>
    <p:extLst>
      <p:ext uri="{BB962C8B-B14F-4D97-AF65-F5344CB8AC3E}">
        <p14:creationId xmlns:p14="http://schemas.microsoft.com/office/powerpoint/2010/main" val="2010086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we don’t use the RCP 8.5 scenario, recent work by HGA and the University of Minnesota shows that the FUTURE will not mimic the PAST.</a:t>
            </a:r>
          </a:p>
        </p:txBody>
      </p:sp>
      <p:sp>
        <p:nvSpPr>
          <p:cNvPr id="4" name="Slide Number Placeholder 3"/>
          <p:cNvSpPr>
            <a:spLocks noGrp="1"/>
          </p:cNvSpPr>
          <p:nvPr>
            <p:ph type="sldNum" sz="quarter" idx="10"/>
          </p:nvPr>
        </p:nvSpPr>
        <p:spPr/>
        <p:txBody>
          <a:bodyPr/>
          <a:lstStyle/>
          <a:p>
            <a:fld id="{DA897DDF-3B0B-470E-838A-3E1F02416A0E}" type="slidenum">
              <a:rPr lang="en-US" smtClean="0"/>
              <a:t>38</a:t>
            </a:fld>
            <a:endParaRPr lang="en-US"/>
          </a:p>
        </p:txBody>
      </p:sp>
    </p:spTree>
    <p:extLst>
      <p:ext uri="{BB962C8B-B14F-4D97-AF65-F5344CB8AC3E}">
        <p14:creationId xmlns:p14="http://schemas.microsoft.com/office/powerpoint/2010/main" val="42614003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39</a:t>
            </a:fld>
            <a:endParaRPr lang="en-US"/>
          </a:p>
        </p:txBody>
      </p:sp>
    </p:spTree>
    <p:extLst>
      <p:ext uri="{BB962C8B-B14F-4D97-AF65-F5344CB8AC3E}">
        <p14:creationId xmlns:p14="http://schemas.microsoft.com/office/powerpoint/2010/main" val="2383492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honored and excited when my colleague, Alex Wilson (Director of the Resilient Design Institute) connected me with Sue for this conference to share some of our recent work. </a:t>
            </a:r>
          </a:p>
          <a:p>
            <a:endParaRPr lang="en-US" dirty="0"/>
          </a:p>
          <a:p>
            <a:r>
              <a:rPr lang="en-US" dirty="0"/>
              <a:t>I have been an admirer of Sue's leadership since I had the pleasure of hosting her at the University of Nevada, Las Vegas (UNLV) 17 years ago (2006) as part of the 2030 Challenge Lecture series.</a:t>
            </a:r>
          </a:p>
          <a:p>
            <a:endParaRPr lang="en-US" dirty="0"/>
          </a:p>
          <a:p>
            <a:r>
              <a:rPr lang="en-US" dirty="0"/>
              <a:t>Ed </a:t>
            </a:r>
            <a:r>
              <a:rPr lang="en-US" dirty="0" err="1"/>
              <a:t>Mazria</a:t>
            </a:r>
            <a:r>
              <a:rPr lang="en-US" dirty="0"/>
              <a:t> actually gave us a preview one of the first 2030 Challenge keynotes, which was given in Los Angeles the day after he addressed our college.</a:t>
            </a:r>
          </a:p>
        </p:txBody>
      </p:sp>
      <p:sp>
        <p:nvSpPr>
          <p:cNvPr id="4" name="Slide Number Placeholder 3"/>
          <p:cNvSpPr>
            <a:spLocks noGrp="1"/>
          </p:cNvSpPr>
          <p:nvPr>
            <p:ph type="sldNum" sz="quarter" idx="5"/>
          </p:nvPr>
        </p:nvSpPr>
        <p:spPr/>
        <p:txBody>
          <a:bodyPr/>
          <a:lstStyle/>
          <a:p>
            <a:fld id="{DA897DDF-3B0B-470E-838A-3E1F02416A0E}" type="slidenum">
              <a:rPr lang="en-US" smtClean="0"/>
              <a:t>4</a:t>
            </a:fld>
            <a:endParaRPr lang="en-US"/>
          </a:p>
        </p:txBody>
      </p:sp>
    </p:spTree>
    <p:extLst>
      <p:ext uri="{BB962C8B-B14F-4D97-AF65-F5344CB8AC3E}">
        <p14:creationId xmlns:p14="http://schemas.microsoft.com/office/powerpoint/2010/main" val="21947253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give you a great example of this from my time at the Boston Architectural College, where Alex and I have both provided guest lectures and workshops on resilient design.</a:t>
            </a:r>
          </a:p>
        </p:txBody>
      </p:sp>
      <p:sp>
        <p:nvSpPr>
          <p:cNvPr id="4" name="Slide Number Placeholder 3"/>
          <p:cNvSpPr>
            <a:spLocks noGrp="1"/>
          </p:cNvSpPr>
          <p:nvPr>
            <p:ph type="sldNum" sz="quarter" idx="10"/>
          </p:nvPr>
        </p:nvSpPr>
        <p:spPr/>
        <p:txBody>
          <a:bodyPr/>
          <a:lstStyle/>
          <a:p>
            <a:fld id="{DA897DDF-3B0B-470E-838A-3E1F02416A0E}" type="slidenum">
              <a:rPr lang="en-US" smtClean="0"/>
              <a:t>40</a:t>
            </a:fld>
            <a:endParaRPr lang="en-US"/>
          </a:p>
        </p:txBody>
      </p:sp>
    </p:spTree>
    <p:extLst>
      <p:ext uri="{BB962C8B-B14F-4D97-AF65-F5344CB8AC3E}">
        <p14:creationId xmlns:p14="http://schemas.microsoft.com/office/powerpoint/2010/main" val="1424999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2004: Boston’s christened its first Platinum LEED-certified facility, the Artists For Humanity </a:t>
            </a:r>
            <a:r>
              <a:rPr lang="en-US" dirty="0" err="1"/>
              <a:t>EpiCenter</a:t>
            </a:r>
            <a:endParaRPr lang="en-US" dirty="0"/>
          </a:p>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41</a:t>
            </a:fld>
            <a:endParaRPr lang="en-US"/>
          </a:p>
        </p:txBody>
      </p:sp>
    </p:spTree>
    <p:extLst>
      <p:ext uri="{BB962C8B-B14F-4D97-AF65-F5344CB8AC3E}">
        <p14:creationId xmlns:p14="http://schemas.microsoft.com/office/powerpoint/2010/main" val="6860586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Artists For Humanity (AFH) provides underserved teens the skills and resources for self-sufficiency through paid employment in art and design.</a:t>
            </a:r>
          </a:p>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42</a:t>
            </a:fld>
            <a:endParaRPr lang="en-US"/>
          </a:p>
        </p:txBody>
      </p:sp>
    </p:spTree>
    <p:extLst>
      <p:ext uri="{BB962C8B-B14F-4D97-AF65-F5344CB8AC3E}">
        <p14:creationId xmlns:p14="http://schemas.microsoft.com/office/powerpoint/2010/main" val="1009375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facility is designed for extremely low-energy needs using passive systems. </a:t>
            </a:r>
          </a:p>
        </p:txBody>
      </p:sp>
      <p:sp>
        <p:nvSpPr>
          <p:cNvPr id="4" name="Slide Number Placeholder 3"/>
          <p:cNvSpPr>
            <a:spLocks noGrp="1"/>
          </p:cNvSpPr>
          <p:nvPr>
            <p:ph type="sldNum" sz="quarter" idx="10"/>
          </p:nvPr>
        </p:nvSpPr>
        <p:spPr/>
        <p:txBody>
          <a:bodyPr/>
          <a:lstStyle/>
          <a:p>
            <a:fld id="{DA897DDF-3B0B-470E-838A-3E1F02416A0E}" type="slidenum">
              <a:rPr lang="en-US" smtClean="0"/>
              <a:t>43</a:t>
            </a:fld>
            <a:endParaRPr lang="en-US"/>
          </a:p>
        </p:txBody>
      </p:sp>
    </p:spTree>
    <p:extLst>
      <p:ext uri="{BB962C8B-B14F-4D97-AF65-F5344CB8AC3E}">
        <p14:creationId xmlns:p14="http://schemas.microsoft.com/office/powerpoint/2010/main" val="32873837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EpiCenter</a:t>
            </a:r>
            <a:r>
              <a:rPr lang="en-US" dirty="0"/>
              <a:t> was designed for natural ventilation and night flushing.</a:t>
            </a:r>
          </a:p>
          <a:p>
            <a:endParaRPr lang="en-US" dirty="0"/>
          </a:p>
          <a:p>
            <a:r>
              <a:rPr lang="en-US" dirty="0"/>
              <a:t>But several years after it opened, staff observed that the natural ventilation system was not performing as well. This has resulted in a higher operational cost burden for this nonprofit due to increased mechanical air conditioning.</a:t>
            </a:r>
          </a:p>
        </p:txBody>
      </p:sp>
      <p:sp>
        <p:nvSpPr>
          <p:cNvPr id="4" name="Slide Number Placeholder 3"/>
          <p:cNvSpPr>
            <a:spLocks noGrp="1"/>
          </p:cNvSpPr>
          <p:nvPr>
            <p:ph type="sldNum" sz="quarter" idx="10"/>
          </p:nvPr>
        </p:nvSpPr>
        <p:spPr/>
        <p:txBody>
          <a:bodyPr/>
          <a:lstStyle/>
          <a:p>
            <a:fld id="{DA897DDF-3B0B-470E-838A-3E1F02416A0E}" type="slidenum">
              <a:rPr lang="en-US" smtClean="0"/>
              <a:t>44</a:t>
            </a:fld>
            <a:endParaRPr lang="en-US"/>
          </a:p>
        </p:txBody>
      </p:sp>
    </p:spTree>
    <p:extLst>
      <p:ext uri="{BB962C8B-B14F-4D97-AF65-F5344CB8AC3E}">
        <p14:creationId xmlns:p14="http://schemas.microsoft.com/office/powerpoint/2010/main" val="26369976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for the failure is clearly evident. Days above 90*F will continue to increase exponentially in Boston over the coming decades.</a:t>
            </a:r>
          </a:p>
        </p:txBody>
      </p:sp>
      <p:sp>
        <p:nvSpPr>
          <p:cNvPr id="4" name="Slide Number Placeholder 3"/>
          <p:cNvSpPr>
            <a:spLocks noGrp="1"/>
          </p:cNvSpPr>
          <p:nvPr>
            <p:ph type="sldNum" sz="quarter" idx="5"/>
          </p:nvPr>
        </p:nvSpPr>
        <p:spPr/>
        <p:txBody>
          <a:bodyPr/>
          <a:lstStyle/>
          <a:p>
            <a:fld id="{DA897DDF-3B0B-470E-838A-3E1F02416A0E}" type="slidenum">
              <a:rPr lang="en-US" smtClean="0"/>
              <a:t>45</a:t>
            </a:fld>
            <a:endParaRPr lang="en-US"/>
          </a:p>
        </p:txBody>
      </p:sp>
    </p:spTree>
    <p:extLst>
      <p:ext uri="{BB962C8B-B14F-4D97-AF65-F5344CB8AC3E}">
        <p14:creationId xmlns:p14="http://schemas.microsoft.com/office/powerpoint/2010/main" val="24773357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for building project teams to design and adapt our building stock to become more resilient from the standpoint of thermal safety, climate projection data must be leveraged with the following caveats: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It must be publicly available through a professional or governmental institution.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 It must be provided in a resolution, scale, and format suitable for building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 Its use must adhere to a consensus-based standardized framework.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 Its use must be codified and regulated.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46</a:t>
            </a:fld>
            <a:endParaRPr lang="en-US"/>
          </a:p>
        </p:txBody>
      </p:sp>
    </p:spTree>
    <p:extLst>
      <p:ext uri="{BB962C8B-B14F-4D97-AF65-F5344CB8AC3E}">
        <p14:creationId xmlns:p14="http://schemas.microsoft.com/office/powerpoint/2010/main" val="24613689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47</a:t>
            </a:fld>
            <a:endParaRPr lang="en-US"/>
          </a:p>
        </p:txBody>
      </p:sp>
    </p:spTree>
    <p:extLst>
      <p:ext uri="{BB962C8B-B14F-4D97-AF65-F5344CB8AC3E}">
        <p14:creationId xmlns:p14="http://schemas.microsoft.com/office/powerpoint/2010/main" val="27957293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Shortly after founding the Resilient Design Institute in 2012, Alex Wilson proposed to the U.S. Green Building Council the development of a suite of pilot credits for the LEED Rating System focusing on resilient design. With encouragement from USGBC, a pilot credit committee was assembled in 2013 and work commenced on developing the pilot credits. Co-chaired by Alex Wilson and Mary Ann Lazarus, FAIA, the committee spent nearly two years developing three pilot credits: the first to assess vulnerabilities for a particular location; the second to use best practices to mitigate the most pertinent vulnerabilities; and the third to ensure that a building maintain at least limited functionality in the event of extended lost power (Wilson 2020). </a:t>
            </a:r>
          </a:p>
          <a:p>
            <a:endParaRPr lang="en-US" dirty="0"/>
          </a:p>
          <a:p>
            <a:r>
              <a:rPr lang="en-US" dirty="0"/>
              <a:t>The pilot credits were adopted by USGBC in the Fall of 2015; however, all three were removed a year later as Green Business Certification Inc. (GBCI), which manages third-party certifications for LEED and several other rating systems in the building sector, adopted of the </a:t>
            </a:r>
            <a:r>
              <a:rPr lang="en-US" dirty="0" err="1"/>
              <a:t>RELi</a:t>
            </a:r>
            <a:r>
              <a:rPr lang="en-US" dirty="0"/>
              <a:t> Rating System in 2017. Developed by the Institute for Market Transformation to Sustainability (MTS) and its Capital Markets Partnership (CMP) coalition in 2012, the </a:t>
            </a:r>
            <a:r>
              <a:rPr lang="en-US" dirty="0" err="1"/>
              <a:t>RELi</a:t>
            </a:r>
            <a:r>
              <a:rPr lang="en-US" dirty="0"/>
              <a:t> standard facilitates an integrative process, hazard preparation and adaptation along with chronic risk mitigation at the building and neighborhood scales (Keane, 2017). The methods and targets of the LEED pilot credits were not consistent with the </a:t>
            </a:r>
            <a:r>
              <a:rPr lang="en-US" dirty="0" err="1"/>
              <a:t>RELi</a:t>
            </a:r>
            <a:r>
              <a:rPr lang="en-US" dirty="0"/>
              <a:t> standard. In late 2018, the revised pilot credits were relaunched. However, in 2022, GBCI ceded ownership of </a:t>
            </a:r>
            <a:r>
              <a:rPr lang="en-US" dirty="0" err="1"/>
              <a:t>RELi</a:t>
            </a:r>
            <a:r>
              <a:rPr lang="en-US" dirty="0"/>
              <a:t> and chose to no longer certify </a:t>
            </a:r>
            <a:r>
              <a:rPr lang="en-US" dirty="0" err="1"/>
              <a:t>RELi</a:t>
            </a:r>
            <a:r>
              <a:rPr lang="en-US" dirty="0"/>
              <a:t> projects (Melton 2021). Today, the revised pilot credits endure as the de facto standard for resilient design at the building scale – including passive survivability via Innovative Process pilot credit 100 (IPpc100), Passive Survivability and Back-up Power During Disruptions (USGBC 2022). </a:t>
            </a:r>
          </a:p>
          <a:p>
            <a:endParaRPr lang="en-US" dirty="0"/>
          </a:p>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48</a:t>
            </a:fld>
            <a:endParaRPr lang="en-US"/>
          </a:p>
        </p:txBody>
      </p:sp>
    </p:spTree>
    <p:extLst>
      <p:ext uri="{BB962C8B-B14F-4D97-AF65-F5344CB8AC3E}">
        <p14:creationId xmlns:p14="http://schemas.microsoft.com/office/powerpoint/2010/main" val="10381380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49</a:t>
            </a:fld>
            <a:endParaRPr lang="en-US"/>
          </a:p>
        </p:txBody>
      </p:sp>
    </p:spTree>
    <p:extLst>
      <p:ext uri="{BB962C8B-B14F-4D97-AF65-F5344CB8AC3E}">
        <p14:creationId xmlns:p14="http://schemas.microsoft.com/office/powerpoint/2010/main" val="2486138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2030 Challenge was simple: Immediately reduce fossil fuel energy use in buildings by 50% and then cut 10% more every five years until we reach carbon neutrality in 2030.</a:t>
            </a:r>
          </a:p>
        </p:txBody>
      </p:sp>
      <p:sp>
        <p:nvSpPr>
          <p:cNvPr id="4" name="Slide Number Placeholder 3"/>
          <p:cNvSpPr>
            <a:spLocks noGrp="1"/>
          </p:cNvSpPr>
          <p:nvPr>
            <p:ph type="sldNum" sz="quarter" idx="10"/>
          </p:nvPr>
        </p:nvSpPr>
        <p:spPr/>
        <p:txBody>
          <a:bodyPr/>
          <a:lstStyle/>
          <a:p>
            <a:fld id="{DA897DDF-3B0B-470E-838A-3E1F02416A0E}" type="slidenum">
              <a:rPr lang="en-US" smtClean="0"/>
              <a:t>5</a:t>
            </a:fld>
            <a:endParaRPr lang="en-US"/>
          </a:p>
        </p:txBody>
      </p:sp>
    </p:spTree>
    <p:extLst>
      <p:ext uri="{BB962C8B-B14F-4D97-AF65-F5344CB8AC3E}">
        <p14:creationId xmlns:p14="http://schemas.microsoft.com/office/powerpoint/2010/main" val="11702901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know it’s getting pretty bad when the mainstream media is explaining HEAT INDEX to explain thermal safety risk.</a:t>
            </a:r>
          </a:p>
        </p:txBody>
      </p:sp>
      <p:sp>
        <p:nvSpPr>
          <p:cNvPr id="4" name="Slide Number Placeholder 3"/>
          <p:cNvSpPr>
            <a:spLocks noGrp="1"/>
          </p:cNvSpPr>
          <p:nvPr>
            <p:ph type="sldNum" sz="quarter" idx="10"/>
          </p:nvPr>
        </p:nvSpPr>
        <p:spPr/>
        <p:txBody>
          <a:bodyPr/>
          <a:lstStyle/>
          <a:p>
            <a:fld id="{DA897DDF-3B0B-470E-838A-3E1F02416A0E}" type="slidenum">
              <a:rPr lang="en-US" smtClean="0"/>
              <a:t>50</a:t>
            </a:fld>
            <a:endParaRPr lang="en-US"/>
          </a:p>
        </p:txBody>
      </p:sp>
    </p:spTree>
    <p:extLst>
      <p:ext uri="{BB962C8B-B14F-4D97-AF65-F5344CB8AC3E}">
        <p14:creationId xmlns:p14="http://schemas.microsoft.com/office/powerpoint/2010/main" val="18453537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+2*F and +20% RH can be the difference between “cautious” and “danger”</a:t>
            </a:r>
          </a:p>
          <a:p>
            <a:endParaRPr lang="en-US" dirty="0"/>
          </a:p>
          <a:p>
            <a:r>
              <a:rPr lang="en-US" dirty="0"/>
              <a:t>--</a:t>
            </a:r>
          </a:p>
          <a:p>
            <a:r>
              <a:rPr lang="en-US" dirty="0"/>
              <a:t>The </a:t>
            </a:r>
            <a:r>
              <a:rPr lang="en-US" b="1" dirty="0"/>
              <a:t>heat index</a:t>
            </a:r>
            <a:r>
              <a:rPr lang="en-US" dirty="0"/>
              <a:t>, sometimes referred to as the </a:t>
            </a:r>
            <a:r>
              <a:rPr lang="en-US" b="1" dirty="0"/>
              <a:t>apparent temperature</a:t>
            </a:r>
            <a:r>
              <a:rPr lang="en-US" dirty="0"/>
              <a:t>, is used to communicate what the ambient air temperature is considered to feel like to the human body when relative humidity is taken into consideration. In other words, the heat index is a reference temperature that </a:t>
            </a:r>
            <a:r>
              <a:rPr lang="en-US" b="1" dirty="0"/>
              <a:t>considers both the sensible and latent heat of the air</a:t>
            </a:r>
            <a:r>
              <a:rPr lang="en-US" dirty="0"/>
              <a:t>. It also typically presumes strenuous activity by the individual. </a:t>
            </a:r>
          </a:p>
          <a:p>
            <a:endParaRPr lang="en-US" dirty="0"/>
          </a:p>
          <a:p>
            <a:r>
              <a:rPr lang="en-US" dirty="0"/>
              <a:t>As such, </a:t>
            </a:r>
            <a:r>
              <a:rPr lang="en-US" b="1" dirty="0"/>
              <a:t>HI offers a gauge of heat stress when relative humidity is taken into effect</a:t>
            </a:r>
            <a:r>
              <a:rPr lang="en-US" dirty="0"/>
              <a:t>. When the body overheats, it perspires to cool itself off. If the perspiration is not able to evaporate because the air has too much moisture in it, the body cannot regulate its temperature. Therefore, when humidity is high, the rate of evaporation diminishes and heat stress increases.</a:t>
            </a:r>
          </a:p>
        </p:txBody>
      </p:sp>
      <p:sp>
        <p:nvSpPr>
          <p:cNvPr id="4" name="Slide Number Placeholder 3"/>
          <p:cNvSpPr>
            <a:spLocks noGrp="1"/>
          </p:cNvSpPr>
          <p:nvPr>
            <p:ph type="sldNum" sz="quarter" idx="10"/>
          </p:nvPr>
        </p:nvSpPr>
        <p:spPr/>
        <p:txBody>
          <a:bodyPr/>
          <a:lstStyle/>
          <a:p>
            <a:fld id="{DA897DDF-3B0B-470E-838A-3E1F02416A0E}" type="slidenum">
              <a:rPr lang="en-US" smtClean="0"/>
              <a:t>51</a:t>
            </a:fld>
            <a:endParaRPr lang="en-US"/>
          </a:p>
        </p:txBody>
      </p:sp>
    </p:spTree>
    <p:extLst>
      <p:ext uri="{BB962C8B-B14F-4D97-AF65-F5344CB8AC3E}">
        <p14:creationId xmlns:p14="http://schemas.microsoft.com/office/powerpoint/2010/main" val="15045641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Wet-bulb globe temperature (WBGT) is a measurement used to assess the sensible and latent heat stress on the human body. It is commonly referenced in occupational health and safety determinations, for sport activities, and military settings to evaluate the risk of heat-related ailments.</a:t>
            </a:r>
          </a:p>
        </p:txBody>
      </p:sp>
      <p:sp>
        <p:nvSpPr>
          <p:cNvPr id="4" name="Slide Number Placeholder 3"/>
          <p:cNvSpPr>
            <a:spLocks noGrp="1"/>
          </p:cNvSpPr>
          <p:nvPr>
            <p:ph type="sldNum" sz="quarter" idx="10"/>
          </p:nvPr>
        </p:nvSpPr>
        <p:spPr/>
        <p:txBody>
          <a:bodyPr/>
          <a:lstStyle/>
          <a:p>
            <a:fld id="{DA897DDF-3B0B-470E-838A-3E1F02416A0E}" type="slidenum">
              <a:rPr lang="en-US" smtClean="0"/>
              <a:t>52</a:t>
            </a:fld>
            <a:endParaRPr lang="en-US"/>
          </a:p>
        </p:txBody>
      </p:sp>
    </p:spTree>
    <p:extLst>
      <p:ext uri="{BB962C8B-B14F-4D97-AF65-F5344CB8AC3E}">
        <p14:creationId xmlns:p14="http://schemas.microsoft.com/office/powerpoint/2010/main" val="3873349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53</a:t>
            </a:fld>
            <a:endParaRPr lang="en-US"/>
          </a:p>
        </p:txBody>
      </p:sp>
    </p:spTree>
    <p:extLst>
      <p:ext uri="{BB962C8B-B14F-4D97-AF65-F5344CB8AC3E}">
        <p14:creationId xmlns:p14="http://schemas.microsoft.com/office/powerpoint/2010/main" val="14349401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54</a:t>
            </a:fld>
            <a:endParaRPr lang="en-US"/>
          </a:p>
        </p:txBody>
      </p:sp>
    </p:spTree>
    <p:extLst>
      <p:ext uri="{BB962C8B-B14F-4D97-AF65-F5344CB8AC3E}">
        <p14:creationId xmlns:p14="http://schemas.microsoft.com/office/powerpoint/2010/main" val="27079327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55</a:t>
            </a:fld>
            <a:endParaRPr lang="en-US"/>
          </a:p>
        </p:txBody>
      </p:sp>
    </p:spTree>
    <p:extLst>
      <p:ext uri="{BB962C8B-B14F-4D97-AF65-F5344CB8AC3E}">
        <p14:creationId xmlns:p14="http://schemas.microsoft.com/office/powerpoint/2010/main" val="1566151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standard effective temperature (SET)?</a:t>
            </a:r>
          </a:p>
          <a:p>
            <a:endParaRPr lang="en-US" dirty="0"/>
          </a:p>
          <a:p>
            <a:r>
              <a:rPr lang="en-US" dirty="0"/>
              <a:t>Developed by A.P. </a:t>
            </a:r>
            <a:r>
              <a:rPr lang="en-US" dirty="0" err="1"/>
              <a:t>Gagge</a:t>
            </a:r>
            <a:r>
              <a:rPr lang="en-US" dirty="0"/>
              <a:t> and accepted by ASHRAE in 1986, ASHRAE Standard 55 defines SET as follows:</a:t>
            </a:r>
          </a:p>
          <a:p>
            <a:endParaRPr lang="en-US" dirty="0"/>
          </a:p>
          <a:p>
            <a:r>
              <a:rPr lang="en-US" i="1" dirty="0"/>
              <a:t>The temperature of an imaginary environment at 50% relative humidity, less than 20 feet per minute (fpm) average air speed, and mean radiant temperature equals average air temperature, in which the total heat loss from the skin of an imaginary occupant with an activity level of 1.0 met and a clothing level of 0.6 </a:t>
            </a:r>
            <a:r>
              <a:rPr lang="en-US" i="1" dirty="0" err="1"/>
              <a:t>clo</a:t>
            </a:r>
            <a:r>
              <a:rPr lang="en-US" i="1" dirty="0"/>
              <a:t> is the same as that from a person in the actual environment with actual clothing and activity level.</a:t>
            </a:r>
          </a:p>
          <a:p>
            <a:r>
              <a:rPr lang="en-US" i="1" dirty="0"/>
              <a:t>Basically, SET is a comfort indicator that considers indoor dry-bulb temperature, relative humidity, mean surface radiant temperature, and air velocity, as well as the activity level and clothing of occupants in the space. </a:t>
            </a:r>
          </a:p>
          <a:p>
            <a:endParaRPr lang="en-US" i="1" dirty="0"/>
          </a:p>
          <a:p>
            <a:r>
              <a:rPr lang="en-US" b="1" dirty="0"/>
              <a:t>Defining "livable conditions" using SET</a:t>
            </a:r>
          </a:p>
          <a:p>
            <a:endParaRPr lang="en-US" dirty="0"/>
          </a:p>
          <a:p>
            <a:r>
              <a:rPr lang="en-US" dirty="0"/>
              <a:t>LEED pilot credit IPpc100: Passive Survivability and Back-up Power During Disruptions allows project teams to prove that a building will maintain passive survivability during an extreme temperature event by maintaining livable (not necessarily comfortable) conditions indoors if the building loses all mechanical functionality for a week. </a:t>
            </a:r>
          </a:p>
          <a:p>
            <a:endParaRPr lang="en-US" dirty="0"/>
          </a:p>
          <a:p>
            <a:r>
              <a:rPr lang="en-US" dirty="0"/>
              <a:t>In accordance with industry guidance, the pilot credit defines "livable conditions" as maintaining an SET between 54 °F and 86 °F. </a:t>
            </a:r>
          </a:p>
        </p:txBody>
      </p:sp>
      <p:sp>
        <p:nvSpPr>
          <p:cNvPr id="4" name="Slide Number Placeholder 3"/>
          <p:cNvSpPr>
            <a:spLocks noGrp="1"/>
          </p:cNvSpPr>
          <p:nvPr>
            <p:ph type="sldNum" sz="quarter" idx="10"/>
          </p:nvPr>
        </p:nvSpPr>
        <p:spPr/>
        <p:txBody>
          <a:bodyPr/>
          <a:lstStyle/>
          <a:p>
            <a:fld id="{DA897DDF-3B0B-470E-838A-3E1F02416A0E}" type="slidenum">
              <a:rPr lang="en-US" smtClean="0"/>
              <a:t>56</a:t>
            </a:fld>
            <a:endParaRPr lang="en-US"/>
          </a:p>
        </p:txBody>
      </p:sp>
    </p:spTree>
    <p:extLst>
      <p:ext uri="{BB962C8B-B14F-4D97-AF65-F5344CB8AC3E}">
        <p14:creationId xmlns:p14="http://schemas.microsoft.com/office/powerpoint/2010/main" val="29105413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standard effective temperature (SET)?</a:t>
            </a:r>
          </a:p>
          <a:p>
            <a:endParaRPr lang="en-US" dirty="0"/>
          </a:p>
          <a:p>
            <a:r>
              <a:rPr lang="en-US" dirty="0"/>
              <a:t>Developed by A.P. </a:t>
            </a:r>
            <a:r>
              <a:rPr lang="en-US" dirty="0" err="1"/>
              <a:t>Gagge</a:t>
            </a:r>
            <a:r>
              <a:rPr lang="en-US" dirty="0"/>
              <a:t> and accepted by ASHRAE in 1986, ASHRAE Standard 55 defines SET as follows:</a:t>
            </a:r>
          </a:p>
          <a:p>
            <a:endParaRPr lang="en-US" dirty="0"/>
          </a:p>
          <a:p>
            <a:r>
              <a:rPr lang="en-US" i="1" dirty="0"/>
              <a:t>The temperature of an imaginary environment at 50% relative humidity, less than 20 feet per minute (fpm) average air speed, and mean radiant temperature equals average air temperature, in which the total heat loss from the skin of an imaginary occupant with an activity level of 1.0 met and a clothing level of 0.6 </a:t>
            </a:r>
            <a:r>
              <a:rPr lang="en-US" i="1" dirty="0" err="1"/>
              <a:t>clo</a:t>
            </a:r>
            <a:r>
              <a:rPr lang="en-US" i="1" dirty="0"/>
              <a:t> is the same as that from a person in the actual environment with actual clothing and activity level.</a:t>
            </a:r>
          </a:p>
          <a:p>
            <a:r>
              <a:rPr lang="en-US" i="1" dirty="0"/>
              <a:t>Basically, SET is a comfort indicator that considers indoor dry-bulb temperature, relative humidity, mean surface radiant temperature, and air velocity, as well as the activity level and clothing of occupants in the space. </a:t>
            </a:r>
          </a:p>
          <a:p>
            <a:endParaRPr lang="en-US" i="1" dirty="0"/>
          </a:p>
          <a:p>
            <a:r>
              <a:rPr lang="en-US" b="1" dirty="0"/>
              <a:t>Defining "livable conditions" using SET</a:t>
            </a:r>
          </a:p>
          <a:p>
            <a:endParaRPr lang="en-US" dirty="0"/>
          </a:p>
          <a:p>
            <a:r>
              <a:rPr lang="en-US" dirty="0"/>
              <a:t>LEED pilot credit IPpc100: Passive Survivability and Back-up Power During Disruptions allows project teams to prove that a building will maintain passive survivability during an extreme temperature event by maintaining livable (not necessarily comfortable) conditions indoors if the building loses all mechanical functionality for a week. </a:t>
            </a:r>
          </a:p>
          <a:p>
            <a:endParaRPr lang="en-US" dirty="0"/>
          </a:p>
          <a:p>
            <a:r>
              <a:rPr lang="en-US" dirty="0"/>
              <a:t>In accordance with industry guidance, the pilot credit defines "livable conditions" as maintaining an SET between 54 °F and 86 °F. </a:t>
            </a:r>
          </a:p>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57</a:t>
            </a:fld>
            <a:endParaRPr lang="en-US"/>
          </a:p>
        </p:txBody>
      </p:sp>
    </p:spTree>
    <p:extLst>
      <p:ext uri="{BB962C8B-B14F-4D97-AF65-F5344CB8AC3E}">
        <p14:creationId xmlns:p14="http://schemas.microsoft.com/office/powerpoint/2010/main" val="25154999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58</a:t>
            </a:fld>
            <a:endParaRPr lang="en-US"/>
          </a:p>
        </p:txBody>
      </p:sp>
    </p:spTree>
    <p:extLst>
      <p:ext uri="{BB962C8B-B14F-4D97-AF65-F5344CB8AC3E}">
        <p14:creationId xmlns:p14="http://schemas.microsoft.com/office/powerpoint/2010/main" val="30002061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July 2023, the U.S. Department of Energy’s (DOE) Building Technology Office (BTO) released a report outlining a standardized methodology and resulting analysis demonstrating the impact of code and above-code measures toward hazard resilience. </a:t>
            </a:r>
          </a:p>
        </p:txBody>
      </p:sp>
      <p:sp>
        <p:nvSpPr>
          <p:cNvPr id="4" name="Slide Number Placeholder 3"/>
          <p:cNvSpPr>
            <a:spLocks noGrp="1"/>
          </p:cNvSpPr>
          <p:nvPr>
            <p:ph type="sldNum" sz="quarter" idx="10"/>
          </p:nvPr>
        </p:nvSpPr>
        <p:spPr/>
        <p:txBody>
          <a:bodyPr/>
          <a:lstStyle/>
          <a:p>
            <a:fld id="{DA897DDF-3B0B-470E-838A-3E1F02416A0E}" type="slidenum">
              <a:rPr lang="en-US" smtClean="0"/>
              <a:t>59</a:t>
            </a:fld>
            <a:endParaRPr lang="en-US"/>
          </a:p>
        </p:txBody>
      </p:sp>
    </p:spTree>
    <p:extLst>
      <p:ext uri="{BB962C8B-B14F-4D97-AF65-F5344CB8AC3E}">
        <p14:creationId xmlns:p14="http://schemas.microsoft.com/office/powerpoint/2010/main" val="2051271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d9ada4f255_11_127:notes"/>
          <p:cNvSpPr>
            <a:spLocks noGrp="1" noRot="1" noChangeAspect="1"/>
          </p:cNvSpPr>
          <p:nvPr>
            <p:ph type="sldImg" idx="2"/>
          </p:nvPr>
        </p:nvSpPr>
        <p:spPr>
          <a:xfrm>
            <a:off x="-363538" y="1771650"/>
            <a:ext cx="8499476" cy="478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1d9ada4f255_11_127:notes"/>
          <p:cNvSpPr txBox="1">
            <a:spLocks noGrp="1"/>
          </p:cNvSpPr>
          <p:nvPr>
            <p:ph type="body" idx="1"/>
          </p:nvPr>
        </p:nvSpPr>
        <p:spPr>
          <a:xfrm>
            <a:off x="777240" y="6820852"/>
            <a:ext cx="6217800" cy="5580600"/>
          </a:xfrm>
          <a:prstGeom prst="rect">
            <a:avLst/>
          </a:prstGeom>
          <a:noFill/>
          <a:ln>
            <a:noFill/>
          </a:ln>
        </p:spPr>
        <p:txBody>
          <a:bodyPr spcFirstLastPara="1" wrap="square" lIns="125400" tIns="62700" rIns="125400" bIns="62700" anchor="t" anchorCtr="0">
            <a:noAutofit/>
          </a:bodyPr>
          <a:lstStyle/>
          <a:p>
            <a:pPr marL="0" lvl="0" indent="0" algn="l" rtl="0">
              <a:spcBef>
                <a:spcPts val="0"/>
              </a:spcBef>
              <a:spcAft>
                <a:spcPts val="0"/>
              </a:spcAft>
              <a:buNone/>
            </a:pPr>
            <a:r>
              <a:rPr lang="en-US" dirty="0"/>
              <a:t>How have we done in the States?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On one hand, we have made significant cuts in both the commercial and residential building sectors since the 2030 Challenge was issued.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But it's clearly not deep enough, fast enough.</a:t>
            </a:r>
          </a:p>
        </p:txBody>
      </p:sp>
      <p:sp>
        <p:nvSpPr>
          <p:cNvPr id="305" name="Google Shape;305;g1d9ada4f255_11_127:notes"/>
          <p:cNvSpPr txBox="1">
            <a:spLocks noGrp="1"/>
          </p:cNvSpPr>
          <p:nvPr>
            <p:ph type="sldNum" idx="12"/>
          </p:nvPr>
        </p:nvSpPr>
        <p:spPr>
          <a:xfrm>
            <a:off x="4402561" y="13462083"/>
            <a:ext cx="3368100" cy="711000"/>
          </a:xfrm>
          <a:prstGeom prst="rect">
            <a:avLst/>
          </a:prstGeom>
          <a:noFill/>
          <a:ln>
            <a:noFill/>
          </a:ln>
        </p:spPr>
        <p:txBody>
          <a:bodyPr spcFirstLastPara="1" wrap="square" lIns="125400" tIns="62700" rIns="125400" bIns="62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applied the SET thresholds over an extreme seven-day heating and cooling event to ascertain the passive survivability of:</a:t>
            </a:r>
          </a:p>
          <a:p>
            <a:endParaRPr lang="en-US" dirty="0"/>
          </a:p>
          <a:p>
            <a:pPr marL="171450" indent="-171450">
              <a:buFont typeface="Arial" panose="020B0604020202020204" pitchFamily="34" charset="0"/>
              <a:buChar char="•"/>
            </a:pPr>
            <a:r>
              <a:rPr lang="en-US" dirty="0"/>
              <a:t>an average existing residential building, </a:t>
            </a:r>
          </a:p>
          <a:p>
            <a:pPr marL="171450" indent="-171450">
              <a:buFont typeface="Arial" panose="020B0604020202020204" pitchFamily="34" charset="0"/>
              <a:buChar char="•"/>
            </a:pPr>
            <a:r>
              <a:rPr lang="en-US" dirty="0"/>
              <a:t>a similar new house built to the latest energy standard adopted by the local jurisdiction, </a:t>
            </a:r>
          </a:p>
          <a:p>
            <a:pPr marL="171450" indent="-171450">
              <a:buFont typeface="Arial" panose="020B0604020202020204" pitchFamily="34" charset="0"/>
              <a:buChar char="•"/>
            </a:pPr>
            <a:r>
              <a:rPr lang="en-US" dirty="0"/>
              <a:t>a similar house built in accordance with the 2021 edition of the International Energy Conservation Code (IECC 2021), </a:t>
            </a:r>
          </a:p>
          <a:p>
            <a:pPr marL="171450" indent="-171450">
              <a:buFont typeface="Arial" panose="020B0604020202020204" pitchFamily="34" charset="0"/>
              <a:buChar char="•"/>
            </a:pPr>
            <a:r>
              <a:rPr lang="en-US" dirty="0"/>
              <a:t>and a similar house built to PHIUS. </a:t>
            </a:r>
          </a:p>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60</a:t>
            </a:fld>
            <a:endParaRPr lang="en-US"/>
          </a:p>
        </p:txBody>
      </p:sp>
    </p:spTree>
    <p:extLst>
      <p:ext uri="{BB962C8B-B14F-4D97-AF65-F5344CB8AC3E}">
        <p14:creationId xmlns:p14="http://schemas.microsoft.com/office/powerpoint/2010/main" val="12508807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 assessed six representative cities in the contiguous U.S.: </a:t>
            </a:r>
          </a:p>
          <a:p>
            <a:r>
              <a:rPr lang="en-US" dirty="0"/>
              <a:t>Atlanta (Georgia), </a:t>
            </a:r>
          </a:p>
          <a:p>
            <a:r>
              <a:rPr lang="en-US" dirty="0"/>
              <a:t>Houston (Texas), </a:t>
            </a:r>
          </a:p>
          <a:p>
            <a:r>
              <a:rPr lang="en-US" dirty="0"/>
              <a:t>Los Angeles (California), </a:t>
            </a:r>
          </a:p>
          <a:p>
            <a:r>
              <a:rPr lang="en-US" dirty="0"/>
              <a:t>Portland (Oregon), </a:t>
            </a:r>
          </a:p>
          <a:p>
            <a:r>
              <a:rPr lang="en-US" dirty="0"/>
              <a:t>Minneapolis (Minnesota), </a:t>
            </a:r>
          </a:p>
          <a:p>
            <a:r>
              <a:rPr lang="en-US" dirty="0"/>
              <a:t>and Detroit (Michigan). </a:t>
            </a:r>
          </a:p>
        </p:txBody>
      </p:sp>
      <p:sp>
        <p:nvSpPr>
          <p:cNvPr id="4" name="Slide Number Placeholder 3"/>
          <p:cNvSpPr>
            <a:spLocks noGrp="1"/>
          </p:cNvSpPr>
          <p:nvPr>
            <p:ph type="sldNum" sz="quarter" idx="10"/>
          </p:nvPr>
        </p:nvSpPr>
        <p:spPr/>
        <p:txBody>
          <a:bodyPr/>
          <a:lstStyle/>
          <a:p>
            <a:fld id="{DA897DDF-3B0B-470E-838A-3E1F02416A0E}" type="slidenum">
              <a:rPr lang="en-US" smtClean="0"/>
              <a:t>61</a:t>
            </a:fld>
            <a:endParaRPr lang="en-US"/>
          </a:p>
        </p:txBody>
      </p:sp>
    </p:spTree>
    <p:extLst>
      <p:ext uri="{BB962C8B-B14F-4D97-AF65-F5344CB8AC3E}">
        <p14:creationId xmlns:p14="http://schemas.microsoft.com/office/powerpoint/2010/main" val="17130957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describe the results as ”compelling.”</a:t>
            </a:r>
          </a:p>
        </p:txBody>
      </p:sp>
      <p:sp>
        <p:nvSpPr>
          <p:cNvPr id="4" name="Slide Number Placeholder 3"/>
          <p:cNvSpPr>
            <a:spLocks noGrp="1"/>
          </p:cNvSpPr>
          <p:nvPr>
            <p:ph type="sldNum" sz="quarter" idx="10"/>
          </p:nvPr>
        </p:nvSpPr>
        <p:spPr/>
        <p:txBody>
          <a:bodyPr/>
          <a:lstStyle/>
          <a:p>
            <a:fld id="{DA897DDF-3B0B-470E-838A-3E1F02416A0E}" type="slidenum">
              <a:rPr lang="en-US" smtClean="0"/>
              <a:t>62</a:t>
            </a:fld>
            <a:endParaRPr lang="en-US"/>
          </a:p>
        </p:txBody>
      </p:sp>
    </p:spTree>
    <p:extLst>
      <p:ext uri="{BB962C8B-B14F-4D97-AF65-F5344CB8AC3E}">
        <p14:creationId xmlns:p14="http://schemas.microsoft.com/office/powerpoint/2010/main" val="21139231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BTO study found that approximately 50% of the analyzed housing conditions failed to meet the SET passive survivability degree-hour limits.</a:t>
            </a:r>
          </a:p>
          <a:p>
            <a:endParaRPr lang="en-US" dirty="0"/>
          </a:p>
          <a:p>
            <a:r>
              <a:rPr lang="en-US" dirty="0"/>
              <a:t>1/3 of all PHIUS scenarios also FAILED.</a:t>
            </a:r>
          </a:p>
        </p:txBody>
      </p:sp>
      <p:sp>
        <p:nvSpPr>
          <p:cNvPr id="4" name="Slide Number Placeholder 3"/>
          <p:cNvSpPr>
            <a:spLocks noGrp="1"/>
          </p:cNvSpPr>
          <p:nvPr>
            <p:ph type="sldNum" sz="quarter" idx="10"/>
          </p:nvPr>
        </p:nvSpPr>
        <p:spPr/>
        <p:txBody>
          <a:bodyPr/>
          <a:lstStyle/>
          <a:p>
            <a:fld id="{DA897DDF-3B0B-470E-838A-3E1F02416A0E}" type="slidenum">
              <a:rPr lang="en-US" smtClean="0"/>
              <a:t>63</a:t>
            </a:fld>
            <a:endParaRPr lang="en-US"/>
          </a:p>
        </p:txBody>
      </p:sp>
    </p:spTree>
    <p:extLst>
      <p:ext uri="{BB962C8B-B14F-4D97-AF65-F5344CB8AC3E}">
        <p14:creationId xmlns:p14="http://schemas.microsoft.com/office/powerpoint/2010/main" val="26795525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64</a:t>
            </a:fld>
            <a:endParaRPr lang="en-US"/>
          </a:p>
        </p:txBody>
      </p:sp>
    </p:spTree>
    <p:extLst>
      <p:ext uri="{BB962C8B-B14F-4D97-AF65-F5344CB8AC3E}">
        <p14:creationId xmlns:p14="http://schemas.microsoft.com/office/powerpoint/2010/main" val="28648576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equip design teams with quick, iterative tools that can be deployed at the earliest stages of the design process when the ability to impact cost and performance is high but the cost for change is minimal.</a:t>
            </a:r>
          </a:p>
        </p:txBody>
      </p:sp>
      <p:sp>
        <p:nvSpPr>
          <p:cNvPr id="4" name="Slide Number Placeholder 3"/>
          <p:cNvSpPr>
            <a:spLocks noGrp="1"/>
          </p:cNvSpPr>
          <p:nvPr>
            <p:ph type="sldNum" sz="quarter" idx="10"/>
          </p:nvPr>
        </p:nvSpPr>
        <p:spPr/>
        <p:txBody>
          <a:bodyPr/>
          <a:lstStyle/>
          <a:p>
            <a:fld id="{DA897DDF-3B0B-470E-838A-3E1F02416A0E}" type="slidenum">
              <a:rPr lang="en-US" smtClean="0"/>
              <a:t>65</a:t>
            </a:fld>
            <a:endParaRPr lang="en-US"/>
          </a:p>
        </p:txBody>
      </p:sp>
    </p:spTree>
    <p:extLst>
      <p:ext uri="{BB962C8B-B14F-4D97-AF65-F5344CB8AC3E}">
        <p14:creationId xmlns:p14="http://schemas.microsoft.com/office/powerpoint/2010/main" val="25316220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notion is not new.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 Andrew Marsh – formerly of the Welsh School of Architecture at Cardiff University – developed a range of tools through his research group at Square One.</a:t>
            </a:r>
          </a:p>
          <a:p>
            <a:endParaRPr lang="en-US" dirty="0"/>
          </a:p>
          <a:p>
            <a:r>
              <a:rPr lang="en-US" dirty="0"/>
              <a:t>(I understand he was exiled to the Ilse of Man after Autodesk acquired his assets in 2008?)</a:t>
            </a:r>
          </a:p>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66</a:t>
            </a:fld>
            <a:endParaRPr lang="en-US"/>
          </a:p>
        </p:txBody>
      </p:sp>
    </p:spTree>
    <p:extLst>
      <p:ext uri="{BB962C8B-B14F-4D97-AF65-F5344CB8AC3E}">
        <p14:creationId xmlns:p14="http://schemas.microsoft.com/office/powerpoint/2010/main" val="16899382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an </a:t>
            </a:r>
            <a:r>
              <a:rPr lang="en-US" dirty="0" err="1"/>
              <a:t>Ecotect</a:t>
            </a:r>
            <a:r>
              <a:rPr lang="en-US" dirty="0"/>
              <a:t> power user – on marquee projects.</a:t>
            </a:r>
          </a:p>
        </p:txBody>
      </p:sp>
      <p:sp>
        <p:nvSpPr>
          <p:cNvPr id="4" name="Slide Number Placeholder 3"/>
          <p:cNvSpPr>
            <a:spLocks noGrp="1"/>
          </p:cNvSpPr>
          <p:nvPr>
            <p:ph type="sldNum" sz="quarter" idx="10"/>
          </p:nvPr>
        </p:nvSpPr>
        <p:spPr/>
        <p:txBody>
          <a:bodyPr/>
          <a:lstStyle/>
          <a:p>
            <a:fld id="{DA897DDF-3B0B-470E-838A-3E1F02416A0E}" type="slidenum">
              <a:rPr lang="en-US" smtClean="0"/>
              <a:t>67</a:t>
            </a:fld>
            <a:endParaRPr lang="en-US"/>
          </a:p>
        </p:txBody>
      </p:sp>
    </p:spTree>
    <p:extLst>
      <p:ext uri="{BB962C8B-B14F-4D97-AF65-F5344CB8AC3E}">
        <p14:creationId xmlns:p14="http://schemas.microsoft.com/office/powerpoint/2010/main" val="7553178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doing passive gains / losses analyses.</a:t>
            </a:r>
          </a:p>
        </p:txBody>
      </p:sp>
      <p:sp>
        <p:nvSpPr>
          <p:cNvPr id="4" name="Slide Number Placeholder 3"/>
          <p:cNvSpPr>
            <a:spLocks noGrp="1"/>
          </p:cNvSpPr>
          <p:nvPr>
            <p:ph type="sldNum" sz="quarter" idx="10"/>
          </p:nvPr>
        </p:nvSpPr>
        <p:spPr/>
        <p:txBody>
          <a:bodyPr/>
          <a:lstStyle/>
          <a:p>
            <a:fld id="{DA897DDF-3B0B-470E-838A-3E1F02416A0E}" type="slidenum">
              <a:rPr lang="en-US" smtClean="0"/>
              <a:t>68</a:t>
            </a:fld>
            <a:endParaRPr lang="en-US"/>
          </a:p>
        </p:txBody>
      </p:sp>
    </p:spTree>
    <p:extLst>
      <p:ext uri="{BB962C8B-B14F-4D97-AF65-F5344CB8AC3E}">
        <p14:creationId xmlns:p14="http://schemas.microsoft.com/office/powerpoint/2010/main" val="40079069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Optimizing shading devices with ease.</a:t>
            </a:r>
          </a:p>
        </p:txBody>
      </p:sp>
      <p:sp>
        <p:nvSpPr>
          <p:cNvPr id="4" name="Slide Number Placeholder 3"/>
          <p:cNvSpPr>
            <a:spLocks noGrp="1"/>
          </p:cNvSpPr>
          <p:nvPr>
            <p:ph type="sldNum" sz="quarter" idx="10"/>
          </p:nvPr>
        </p:nvSpPr>
        <p:spPr/>
        <p:txBody>
          <a:bodyPr/>
          <a:lstStyle/>
          <a:p>
            <a:fld id="{DA897DDF-3B0B-470E-838A-3E1F02416A0E}" type="slidenum">
              <a:rPr lang="en-US" smtClean="0"/>
              <a:t>69</a:t>
            </a:fld>
            <a:endParaRPr lang="en-US"/>
          </a:p>
        </p:txBody>
      </p:sp>
    </p:spTree>
    <p:extLst>
      <p:ext uri="{BB962C8B-B14F-4D97-AF65-F5344CB8AC3E}">
        <p14:creationId xmlns:p14="http://schemas.microsoft.com/office/powerpoint/2010/main" val="1558729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model codes and standards in the US have fallen off of their 2030 trajectories.</a:t>
            </a:r>
          </a:p>
          <a:p>
            <a:endParaRPr lang="en-US" dirty="0"/>
          </a:p>
          <a:p>
            <a:r>
              <a:rPr lang="en-US" dirty="0"/>
              <a:t>Even the LEED rating system, which references these same documents, consequently, falls staggeringly short. </a:t>
            </a:r>
          </a:p>
        </p:txBody>
      </p:sp>
      <p:sp>
        <p:nvSpPr>
          <p:cNvPr id="4" name="Slide Number Placeholder 3"/>
          <p:cNvSpPr>
            <a:spLocks noGrp="1"/>
          </p:cNvSpPr>
          <p:nvPr>
            <p:ph type="sldNum" sz="quarter" idx="10"/>
          </p:nvPr>
        </p:nvSpPr>
        <p:spPr/>
        <p:txBody>
          <a:bodyPr/>
          <a:lstStyle/>
          <a:p>
            <a:fld id="{DA897DDF-3B0B-470E-838A-3E1F02416A0E}" type="slidenum">
              <a:rPr lang="en-US" smtClean="0"/>
              <a:t>7</a:t>
            </a:fld>
            <a:endParaRPr lang="en-US"/>
          </a:p>
        </p:txBody>
      </p:sp>
    </p:spTree>
    <p:extLst>
      <p:ext uri="{BB962C8B-B14F-4D97-AF65-F5344CB8AC3E}">
        <p14:creationId xmlns:p14="http://schemas.microsoft.com/office/powerpoint/2010/main" val="13661313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could still execute early stage whole-building energy assessments – including passive strategies.</a:t>
            </a:r>
          </a:p>
        </p:txBody>
      </p:sp>
      <p:sp>
        <p:nvSpPr>
          <p:cNvPr id="4" name="Slide Number Placeholder 3"/>
          <p:cNvSpPr>
            <a:spLocks noGrp="1"/>
          </p:cNvSpPr>
          <p:nvPr>
            <p:ph type="sldNum" sz="quarter" idx="10"/>
          </p:nvPr>
        </p:nvSpPr>
        <p:spPr/>
        <p:txBody>
          <a:bodyPr/>
          <a:lstStyle/>
          <a:p>
            <a:fld id="{DA897DDF-3B0B-470E-838A-3E1F02416A0E}" type="slidenum">
              <a:rPr lang="en-US" smtClean="0"/>
              <a:t>70</a:t>
            </a:fld>
            <a:endParaRPr lang="en-US"/>
          </a:p>
        </p:txBody>
      </p:sp>
    </p:spTree>
    <p:extLst>
      <p:ext uri="{BB962C8B-B14F-4D97-AF65-F5344CB8AC3E}">
        <p14:creationId xmlns:p14="http://schemas.microsoft.com/office/powerpoint/2010/main" val="12526159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the tools are available early and used often, solutions can be integrated into a project budget.</a:t>
            </a:r>
          </a:p>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71</a:t>
            </a:fld>
            <a:endParaRPr lang="en-US"/>
          </a:p>
        </p:txBody>
      </p:sp>
    </p:spTree>
    <p:extLst>
      <p:ext uri="{BB962C8B-B14F-4D97-AF65-F5344CB8AC3E}">
        <p14:creationId xmlns:p14="http://schemas.microsoft.com/office/powerpoint/2010/main" val="4924426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novel concept… We need the ability to simulate ”HVAC/off” mode.</a:t>
            </a:r>
          </a:p>
          <a:p>
            <a:endParaRPr lang="en-US" dirty="0"/>
          </a:p>
          <a:p>
            <a:r>
              <a:rPr lang="en-US" dirty="0"/>
              <a:t>Most BEM platforms presume the reliance on mechanical HVAC systems. This makes sense since HVAC system manufacturers help fund the development of these tools, which gauge performance based on standards developed by HVAC system trade organizations. </a:t>
            </a:r>
          </a:p>
          <a:p>
            <a:endParaRPr lang="en-US" dirty="0"/>
          </a:p>
          <a:p>
            <a:r>
              <a:rPr lang="en-US" dirty="0"/>
              <a:t>(Trying not to name names.)</a:t>
            </a:r>
          </a:p>
        </p:txBody>
      </p:sp>
      <p:sp>
        <p:nvSpPr>
          <p:cNvPr id="4" name="Slide Number Placeholder 3"/>
          <p:cNvSpPr>
            <a:spLocks noGrp="1"/>
          </p:cNvSpPr>
          <p:nvPr>
            <p:ph type="sldNum" sz="quarter" idx="5"/>
          </p:nvPr>
        </p:nvSpPr>
        <p:spPr/>
        <p:txBody>
          <a:bodyPr/>
          <a:lstStyle/>
          <a:p>
            <a:fld id="{DA897DDF-3B0B-470E-838A-3E1F02416A0E}" type="slidenum">
              <a:rPr lang="en-US" smtClean="0"/>
              <a:t>72</a:t>
            </a:fld>
            <a:endParaRPr lang="en-US"/>
          </a:p>
        </p:txBody>
      </p:sp>
    </p:spTree>
    <p:extLst>
      <p:ext uri="{BB962C8B-B14F-4D97-AF65-F5344CB8AC3E}">
        <p14:creationId xmlns:p14="http://schemas.microsoft.com/office/powerpoint/2010/main" val="5677325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Building energy modeling software needs to allow "HVAC/off" mode with early-stage SET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needs to be made available to design professionals with core competencies - through they should be presumed to lack technical knowledge into BEM platforms. </a:t>
            </a:r>
          </a:p>
        </p:txBody>
      </p:sp>
      <p:sp>
        <p:nvSpPr>
          <p:cNvPr id="4" name="Slide Number Placeholder 3"/>
          <p:cNvSpPr>
            <a:spLocks noGrp="1"/>
          </p:cNvSpPr>
          <p:nvPr>
            <p:ph type="sldNum" sz="quarter" idx="10"/>
          </p:nvPr>
        </p:nvSpPr>
        <p:spPr/>
        <p:txBody>
          <a:bodyPr/>
          <a:lstStyle/>
          <a:p>
            <a:fld id="{DA897DDF-3B0B-470E-838A-3E1F02416A0E}" type="slidenum">
              <a:rPr lang="en-US" smtClean="0"/>
              <a:t>73</a:t>
            </a:fld>
            <a:endParaRPr lang="en-US"/>
          </a:p>
        </p:txBody>
      </p:sp>
    </p:spTree>
    <p:extLst>
      <p:ext uri="{BB962C8B-B14F-4D97-AF65-F5344CB8AC3E}">
        <p14:creationId xmlns:p14="http://schemas.microsoft.com/office/powerpoint/2010/main" val="7621793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brings me to the third and final barrier to passive survivability uptake.</a:t>
            </a:r>
          </a:p>
        </p:txBody>
      </p:sp>
      <p:sp>
        <p:nvSpPr>
          <p:cNvPr id="4" name="Slide Number Placeholder 3"/>
          <p:cNvSpPr>
            <a:spLocks noGrp="1"/>
          </p:cNvSpPr>
          <p:nvPr>
            <p:ph type="sldNum" sz="quarter" idx="10"/>
          </p:nvPr>
        </p:nvSpPr>
        <p:spPr/>
        <p:txBody>
          <a:bodyPr/>
          <a:lstStyle/>
          <a:p>
            <a:fld id="{DA897DDF-3B0B-470E-838A-3E1F02416A0E}" type="slidenum">
              <a:rPr lang="en-US" smtClean="0"/>
              <a:t>74</a:t>
            </a:fld>
            <a:endParaRPr lang="en-US"/>
          </a:p>
        </p:txBody>
      </p:sp>
    </p:spTree>
    <p:extLst>
      <p:ext uri="{BB962C8B-B14F-4D97-AF65-F5344CB8AC3E}">
        <p14:creationId xmlns:p14="http://schemas.microsoft.com/office/powerpoint/2010/main" val="31796223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shift attention to an old friend of mine: the late Harold R. Hay.</a:t>
            </a:r>
          </a:p>
          <a:p>
            <a:endParaRPr lang="en-US" dirty="0"/>
          </a:p>
          <a:p>
            <a:r>
              <a:rPr lang="en-US" dirty="0"/>
              <a:t>During my time as a researcher at UNLV (when I first met Sue) – I was collaborating directly with Harold.</a:t>
            </a:r>
          </a:p>
          <a:p>
            <a:endParaRPr lang="en-US" dirty="0"/>
          </a:p>
          <a:p>
            <a:r>
              <a:rPr lang="en-US" dirty="0"/>
              <a:t>I also gained access to his archives before his passing. I became intimately familiar with information about his life’s work that very few individuals would know about today.</a:t>
            </a:r>
          </a:p>
        </p:txBody>
      </p:sp>
      <p:sp>
        <p:nvSpPr>
          <p:cNvPr id="4" name="Slide Number Placeholder 3"/>
          <p:cNvSpPr>
            <a:spLocks noGrp="1"/>
          </p:cNvSpPr>
          <p:nvPr>
            <p:ph type="sldNum" sz="quarter" idx="10"/>
          </p:nvPr>
        </p:nvSpPr>
        <p:spPr/>
        <p:txBody>
          <a:bodyPr/>
          <a:lstStyle/>
          <a:p>
            <a:fld id="{DA897DDF-3B0B-470E-838A-3E1F02416A0E}" type="slidenum">
              <a:rPr lang="en-US" smtClean="0"/>
              <a:t>75</a:t>
            </a:fld>
            <a:endParaRPr lang="en-US"/>
          </a:p>
        </p:txBody>
      </p:sp>
    </p:spTree>
    <p:extLst>
      <p:ext uri="{BB962C8B-B14F-4D97-AF65-F5344CB8AC3E}">
        <p14:creationId xmlns:p14="http://schemas.microsoft.com/office/powerpoint/2010/main" val="1822606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his Phoenix </a:t>
            </a:r>
            <a:r>
              <a:rPr lang="en-US" dirty="0" err="1"/>
              <a:t>roofpond</a:t>
            </a:r>
            <a:r>
              <a:rPr lang="en-US" dirty="0"/>
              <a:t> prototype.</a:t>
            </a:r>
          </a:p>
        </p:txBody>
      </p:sp>
      <p:sp>
        <p:nvSpPr>
          <p:cNvPr id="4" name="Slide Number Placeholder 3"/>
          <p:cNvSpPr>
            <a:spLocks noGrp="1"/>
          </p:cNvSpPr>
          <p:nvPr>
            <p:ph type="sldNum" sz="quarter" idx="10"/>
          </p:nvPr>
        </p:nvSpPr>
        <p:spPr/>
        <p:txBody>
          <a:bodyPr/>
          <a:lstStyle/>
          <a:p>
            <a:fld id="{DA897DDF-3B0B-470E-838A-3E1F02416A0E}" type="slidenum">
              <a:rPr lang="en-US" smtClean="0"/>
              <a:t>76</a:t>
            </a:fld>
            <a:endParaRPr lang="en-US"/>
          </a:p>
        </p:txBody>
      </p:sp>
    </p:spTree>
    <p:extLst>
      <p:ext uri="{BB962C8B-B14F-4D97-AF65-F5344CB8AC3E}">
        <p14:creationId xmlns:p14="http://schemas.microsoft.com/office/powerpoint/2010/main" val="16964690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Water as a Thermal Mass</a:t>
            </a:r>
          </a:p>
          <a:p>
            <a:endParaRPr lang="en-US" dirty="0"/>
          </a:p>
          <a:p>
            <a:r>
              <a:rPr lang="en-US" dirty="0"/>
              <a:t>Following his assignment to India, Hay took on a series of assignments in Latin America. It was during these assignments that he observed the virtues of applying movable insulation to solar desalination systems (or solar "stills") (Hay 1984).</a:t>
            </a:r>
          </a:p>
          <a:p>
            <a:endParaRPr lang="en-US" dirty="0"/>
          </a:p>
          <a:p>
            <a:r>
              <a:rPr lang="en-US" dirty="0"/>
              <a:t>In later work, Hay began adapting the concept of movable insulation to a water-based storage mass. He conducted preliminary experiments in Tempe, Arizona, in 1966 and 1967 with 2-foot square, 7-inch deep water basins. Horizontal insulation covered the basins during the day, and the water was exposed to the sky at night. Results indicated that 6 inches of water provided adequate thermal storage for year-round air-conditioning (Marlatt 1984).</a:t>
            </a:r>
          </a:p>
          <a:p>
            <a:endParaRPr lang="en-US" dirty="0"/>
          </a:p>
          <a:p>
            <a:r>
              <a:rPr lang="en-US" dirty="0"/>
              <a:t>In a 1989 white paper, Harold noted, "Water is the cheapest and most efficient heat storage material for buildings. Its fluid convection provides an outstanding advantage over the heat lag of solar materials." </a:t>
            </a:r>
          </a:p>
          <a:p>
            <a:endParaRPr lang="en-US" dirty="0"/>
          </a:p>
          <a:p>
            <a:r>
              <a:rPr lang="en-US" dirty="0"/>
              <a:t>Drawing on his experiences in India, Harold theorized that a combination of movable insulation atop a flat (i.e., slow-sloped) roof comprised of water would yield tremendous thermal comfort in even the most challenging of climates.</a:t>
            </a:r>
          </a:p>
          <a:p>
            <a:endParaRPr lang="en-US" dirty="0"/>
          </a:p>
          <a:p>
            <a:r>
              <a:rPr lang="en-US" dirty="0"/>
              <a:t>After several attempts at branding the system under different names, Hay would eventually coin this strategy as the "</a:t>
            </a:r>
            <a:r>
              <a:rPr lang="en-US" dirty="0" err="1"/>
              <a:t>roofpond</a:t>
            </a:r>
            <a:r>
              <a:rPr lang="en-US" dirty="0"/>
              <a:t>" system.</a:t>
            </a:r>
          </a:p>
          <a:p>
            <a:endParaRPr lang="en-US" dirty="0"/>
          </a:p>
          <a:p>
            <a:r>
              <a:rPr lang="en-US" dirty="0"/>
              <a:t>Hay's experiments with water in Tempe caught the attention of the revered passive solar engineer, John I. </a:t>
            </a:r>
            <a:r>
              <a:rPr lang="en-US" dirty="0" err="1"/>
              <a:t>Yellott</a:t>
            </a:r>
            <a:r>
              <a:rPr lang="en-US" dirty="0"/>
              <a:t>. Thanks to </a:t>
            </a:r>
            <a:r>
              <a:rPr lang="en-US" dirty="0" err="1"/>
              <a:t>Yellott's</a:t>
            </a:r>
            <a:r>
              <a:rPr lang="en-US" dirty="0"/>
              <a:t> belief in the </a:t>
            </a:r>
            <a:r>
              <a:rPr lang="en-US" dirty="0" err="1"/>
              <a:t>roofpond</a:t>
            </a:r>
            <a:r>
              <a:rPr lang="en-US" dirty="0"/>
              <a:t> concept, Hay received an opportunity to test his theoretical system in a full-scale test building in the Sonoran Desert.</a:t>
            </a:r>
          </a:p>
        </p:txBody>
      </p:sp>
      <p:sp>
        <p:nvSpPr>
          <p:cNvPr id="4" name="Slide Number Placeholder 3"/>
          <p:cNvSpPr>
            <a:spLocks noGrp="1"/>
          </p:cNvSpPr>
          <p:nvPr>
            <p:ph type="sldNum" sz="quarter" idx="10"/>
          </p:nvPr>
        </p:nvSpPr>
        <p:spPr/>
        <p:txBody>
          <a:bodyPr/>
          <a:lstStyle/>
          <a:p>
            <a:fld id="{DA897DDF-3B0B-470E-838A-3E1F02416A0E}" type="slidenum">
              <a:rPr lang="en-US" smtClean="0"/>
              <a:t>77</a:t>
            </a:fld>
            <a:endParaRPr lang="en-US"/>
          </a:p>
        </p:txBody>
      </p:sp>
    </p:spTree>
    <p:extLst>
      <p:ext uri="{BB962C8B-B14F-4D97-AF65-F5344CB8AC3E}">
        <p14:creationId xmlns:p14="http://schemas.microsoft.com/office/powerpoint/2010/main" val="4890541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kind of FLATLINING we want to see.</a:t>
            </a:r>
          </a:p>
          <a:p>
            <a:endParaRPr lang="en-US" dirty="0"/>
          </a:p>
          <a:p>
            <a:r>
              <a:rPr lang="en-US" dirty="0"/>
              <a:t>--</a:t>
            </a:r>
          </a:p>
          <a:p>
            <a:endParaRPr lang="en-US" dirty="0"/>
          </a:p>
          <a:p>
            <a:r>
              <a:rPr lang="en-US" dirty="0"/>
              <a:t>Performance of the Phoenix Prototype</a:t>
            </a:r>
          </a:p>
          <a:p>
            <a:endParaRPr lang="en-US" dirty="0"/>
          </a:p>
          <a:p>
            <a:r>
              <a:rPr lang="en-US" dirty="0"/>
              <a:t>According to data published by the Energy Technology Engineering Center in a report contracted by the U.S. Department of Energy (US DOE), the Phoenix Prototype maintained an interior ambient air temperature between 70 and 80°F during approximately 91% of the hours of the year under "normal" weather conditions (as defined by Phoenix weather data). At all times, the interior ambient air temperature was maintained in a range between 68 and 82°F, with daily temperature swings from 4 to 8°F (with extremes of 2 and 12°F) (Marlatt 1984) (Fig. 4). </a:t>
            </a:r>
          </a:p>
          <a:p>
            <a:endParaRPr lang="en-US" dirty="0"/>
          </a:p>
          <a:p>
            <a:r>
              <a:rPr lang="en-US" dirty="0"/>
              <a:t>During the three summer months, when temperatures reached 110°F and the humidity was high, a fan coil unit was used to enhance cooling inside the structure by circulating cool </a:t>
            </a:r>
            <a:r>
              <a:rPr lang="en-US" dirty="0" err="1"/>
              <a:t>roofpond</a:t>
            </a:r>
            <a:r>
              <a:rPr lang="en-US" dirty="0"/>
              <a:t> water through the unit.</a:t>
            </a:r>
          </a:p>
          <a:p>
            <a:endParaRPr lang="en-US" dirty="0"/>
          </a:p>
          <a:p>
            <a:r>
              <a:rPr lang="en-US" dirty="0"/>
              <a:t>For approximately one quarter of the year, it was not necessary to move the insulation to maintain thermal comfort because the average indoor air temperature stayed within an acceptable range.</a:t>
            </a:r>
          </a:p>
        </p:txBody>
      </p:sp>
      <p:sp>
        <p:nvSpPr>
          <p:cNvPr id="4" name="Slide Number Placeholder 3"/>
          <p:cNvSpPr>
            <a:spLocks noGrp="1"/>
          </p:cNvSpPr>
          <p:nvPr>
            <p:ph type="sldNum" sz="quarter" idx="10"/>
          </p:nvPr>
        </p:nvSpPr>
        <p:spPr/>
        <p:txBody>
          <a:bodyPr/>
          <a:lstStyle/>
          <a:p>
            <a:fld id="{DA897DDF-3B0B-470E-838A-3E1F02416A0E}" type="slidenum">
              <a:rPr lang="en-US" smtClean="0"/>
              <a:t>78</a:t>
            </a:fld>
            <a:endParaRPr lang="en-US"/>
          </a:p>
        </p:txBody>
      </p:sp>
    </p:spTree>
    <p:extLst>
      <p:ext uri="{BB962C8B-B14F-4D97-AF65-F5344CB8AC3E}">
        <p14:creationId xmlns:p14="http://schemas.microsoft.com/office/powerpoint/2010/main" val="9916434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79</a:t>
            </a:fld>
            <a:endParaRPr lang="en-US"/>
          </a:p>
        </p:txBody>
      </p:sp>
    </p:spTree>
    <p:extLst>
      <p:ext uri="{BB962C8B-B14F-4D97-AF65-F5344CB8AC3E}">
        <p14:creationId xmlns:p14="http://schemas.microsoft.com/office/powerpoint/2010/main" val="3288348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AIA's +1000 firms who have signed up for the 2030 Commitment have FLATLINED in their progress.</a:t>
            </a:r>
          </a:p>
          <a:p>
            <a:endParaRPr lang="en-US" dirty="0"/>
          </a:p>
          <a:p>
            <a:r>
              <a:rPr lang="en-US" dirty="0"/>
              <a:t>It has taken these leading firms 15 years to meet Ed </a:t>
            </a:r>
            <a:r>
              <a:rPr lang="en-US" dirty="0" err="1"/>
              <a:t>Mazria's</a:t>
            </a:r>
            <a:r>
              <a:rPr lang="en-US" dirty="0"/>
              <a:t> 50% starting point.</a:t>
            </a:r>
          </a:p>
          <a:p>
            <a:endParaRPr lang="en-US" dirty="0"/>
          </a:p>
          <a:p>
            <a:r>
              <a:rPr lang="en-US" dirty="0"/>
              <a:t>Moreover, these firms represent 0.1% of total architecture firms in the US.</a:t>
            </a:r>
          </a:p>
          <a:p>
            <a:endParaRPr lang="en-US" dirty="0"/>
          </a:p>
          <a:p>
            <a:r>
              <a:rPr lang="en-US" dirty="0"/>
              <a:t>--</a:t>
            </a:r>
          </a:p>
          <a:p>
            <a:endParaRPr lang="en-US" dirty="0"/>
          </a:p>
          <a:p>
            <a:r>
              <a:rPr lang="en-US" dirty="0"/>
              <a:t>(79,000 firms per US Bureau of Labor Statistics (0.001265 or 0.1%))</a:t>
            </a:r>
          </a:p>
        </p:txBody>
      </p:sp>
      <p:sp>
        <p:nvSpPr>
          <p:cNvPr id="4" name="Slide Number Placeholder 3"/>
          <p:cNvSpPr>
            <a:spLocks noGrp="1"/>
          </p:cNvSpPr>
          <p:nvPr>
            <p:ph type="sldNum" sz="quarter" idx="10"/>
          </p:nvPr>
        </p:nvSpPr>
        <p:spPr/>
        <p:txBody>
          <a:bodyPr/>
          <a:lstStyle/>
          <a:p>
            <a:fld id="{DA897DDF-3B0B-470E-838A-3E1F02416A0E}" type="slidenum">
              <a:rPr lang="en-US" smtClean="0"/>
              <a:t>8</a:t>
            </a:fld>
            <a:endParaRPr lang="en-US"/>
          </a:p>
        </p:txBody>
      </p:sp>
    </p:spTree>
    <p:extLst>
      <p:ext uri="{BB962C8B-B14F-4D97-AF65-F5344CB8AC3E}">
        <p14:creationId xmlns:p14="http://schemas.microsoft.com/office/powerpoint/2010/main" val="40471380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"Atascadero House" was build in 1973 and features one of Harold Hay's </a:t>
            </a:r>
            <a:r>
              <a:rPr lang="en-US" dirty="0" err="1"/>
              <a:t>roofponds</a:t>
            </a:r>
            <a:r>
              <a:rPr lang="en-US" dirty="0"/>
              <a:t>.</a:t>
            </a:r>
          </a:p>
          <a:p>
            <a:r>
              <a:rPr lang="en-US" dirty="0"/>
              <a:t>Location: Atascadero, California</a:t>
            </a:r>
          </a:p>
        </p:txBody>
      </p:sp>
      <p:sp>
        <p:nvSpPr>
          <p:cNvPr id="4" name="Slide Number Placeholder 3"/>
          <p:cNvSpPr>
            <a:spLocks noGrp="1"/>
          </p:cNvSpPr>
          <p:nvPr>
            <p:ph type="sldNum" sz="quarter" idx="10"/>
          </p:nvPr>
        </p:nvSpPr>
        <p:spPr/>
        <p:txBody>
          <a:bodyPr/>
          <a:lstStyle/>
          <a:p>
            <a:fld id="{DA897DDF-3B0B-470E-838A-3E1F02416A0E}" type="slidenum">
              <a:rPr lang="en-US" smtClean="0"/>
              <a:t>80</a:t>
            </a:fld>
            <a:endParaRPr lang="en-US"/>
          </a:p>
        </p:txBody>
      </p:sp>
    </p:spTree>
    <p:extLst>
      <p:ext uri="{BB962C8B-B14F-4D97-AF65-F5344CB8AC3E}">
        <p14:creationId xmlns:p14="http://schemas.microsoft.com/office/powerpoint/2010/main" val="14252229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full-scale </a:t>
            </a:r>
            <a:r>
              <a:rPr lang="en-US" dirty="0" err="1"/>
              <a:t>roofpond</a:t>
            </a:r>
            <a:r>
              <a:rPr lang="en-US" dirty="0"/>
              <a:t> project.</a:t>
            </a:r>
          </a:p>
        </p:txBody>
      </p:sp>
      <p:sp>
        <p:nvSpPr>
          <p:cNvPr id="4" name="Slide Number Placeholder 3"/>
          <p:cNvSpPr>
            <a:spLocks noGrp="1"/>
          </p:cNvSpPr>
          <p:nvPr>
            <p:ph type="sldNum" sz="quarter" idx="10"/>
          </p:nvPr>
        </p:nvSpPr>
        <p:spPr/>
        <p:txBody>
          <a:bodyPr/>
          <a:lstStyle/>
          <a:p>
            <a:fld id="{DA897DDF-3B0B-470E-838A-3E1F02416A0E}" type="slidenum">
              <a:rPr lang="en-US" smtClean="0"/>
              <a:t>81</a:t>
            </a:fld>
            <a:endParaRPr lang="en-US"/>
          </a:p>
        </p:txBody>
      </p:sp>
    </p:spTree>
    <p:extLst>
      <p:ext uri="{BB962C8B-B14F-4D97-AF65-F5344CB8AC3E}">
        <p14:creationId xmlns:p14="http://schemas.microsoft.com/office/powerpoint/2010/main" val="966250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FLATLINE in a challenging hot-dry climate. </a:t>
            </a:r>
          </a:p>
        </p:txBody>
      </p:sp>
      <p:sp>
        <p:nvSpPr>
          <p:cNvPr id="4" name="Slide Number Placeholder 3"/>
          <p:cNvSpPr>
            <a:spLocks noGrp="1"/>
          </p:cNvSpPr>
          <p:nvPr>
            <p:ph type="sldNum" sz="quarter" idx="10"/>
          </p:nvPr>
        </p:nvSpPr>
        <p:spPr/>
        <p:txBody>
          <a:bodyPr/>
          <a:lstStyle/>
          <a:p>
            <a:fld id="{DA897DDF-3B0B-470E-838A-3E1F02416A0E}" type="slidenum">
              <a:rPr lang="en-US" smtClean="0"/>
              <a:t>82</a:t>
            </a:fld>
            <a:endParaRPr lang="en-US"/>
          </a:p>
        </p:txBody>
      </p:sp>
    </p:spTree>
    <p:extLst>
      <p:ext uri="{BB962C8B-B14F-4D97-AF65-F5344CB8AC3E}">
        <p14:creationId xmlns:p14="http://schemas.microsoft.com/office/powerpoint/2010/main" val="13686459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Harold also adapted the </a:t>
            </a:r>
            <a:r>
              <a:rPr lang="en-US" dirty="0" err="1"/>
              <a:t>roofpond</a:t>
            </a:r>
            <a:r>
              <a:rPr lang="en-US" dirty="0"/>
              <a:t> for an application in severely cold climate - St. Paul, Minnesota. </a:t>
            </a:r>
          </a:p>
        </p:txBody>
      </p:sp>
      <p:sp>
        <p:nvSpPr>
          <p:cNvPr id="4" name="Slide Number Placeholder 3"/>
          <p:cNvSpPr>
            <a:spLocks noGrp="1"/>
          </p:cNvSpPr>
          <p:nvPr>
            <p:ph type="sldNum" sz="quarter" idx="10"/>
          </p:nvPr>
        </p:nvSpPr>
        <p:spPr/>
        <p:txBody>
          <a:bodyPr/>
          <a:lstStyle/>
          <a:p>
            <a:fld id="{DA897DDF-3B0B-470E-838A-3E1F02416A0E}" type="slidenum">
              <a:rPr lang="en-US" smtClean="0"/>
              <a:t>83</a:t>
            </a:fld>
            <a:endParaRPr lang="en-US"/>
          </a:p>
        </p:txBody>
      </p:sp>
    </p:spTree>
    <p:extLst>
      <p:ext uri="{BB962C8B-B14F-4D97-AF65-F5344CB8AC3E}">
        <p14:creationId xmlns:p14="http://schemas.microsoft.com/office/powerpoint/2010/main" val="16746680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performed. </a:t>
            </a:r>
          </a:p>
        </p:txBody>
      </p:sp>
      <p:sp>
        <p:nvSpPr>
          <p:cNvPr id="4" name="Slide Number Placeholder 3"/>
          <p:cNvSpPr>
            <a:spLocks noGrp="1"/>
          </p:cNvSpPr>
          <p:nvPr>
            <p:ph type="sldNum" sz="quarter" idx="10"/>
          </p:nvPr>
        </p:nvSpPr>
        <p:spPr/>
        <p:txBody>
          <a:bodyPr/>
          <a:lstStyle/>
          <a:p>
            <a:fld id="{DA897DDF-3B0B-470E-838A-3E1F02416A0E}" type="slidenum">
              <a:rPr lang="en-US" smtClean="0"/>
              <a:t>84</a:t>
            </a:fld>
            <a:endParaRPr lang="en-US"/>
          </a:p>
        </p:txBody>
      </p:sp>
    </p:spTree>
    <p:extLst>
      <p:ext uri="{BB962C8B-B14F-4D97-AF65-F5344CB8AC3E}">
        <p14:creationId xmlns:p14="http://schemas.microsoft.com/office/powerpoint/2010/main" val="32168402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Harold's work began to catch the attention of the DOE.</a:t>
            </a:r>
          </a:p>
        </p:txBody>
      </p:sp>
      <p:sp>
        <p:nvSpPr>
          <p:cNvPr id="4" name="Slide Number Placeholder 3"/>
          <p:cNvSpPr>
            <a:spLocks noGrp="1"/>
          </p:cNvSpPr>
          <p:nvPr>
            <p:ph type="sldNum" sz="quarter" idx="10"/>
          </p:nvPr>
        </p:nvSpPr>
        <p:spPr/>
        <p:txBody>
          <a:bodyPr/>
          <a:lstStyle/>
          <a:p>
            <a:fld id="{DA897DDF-3B0B-470E-838A-3E1F02416A0E}" type="slidenum">
              <a:rPr lang="en-US" smtClean="0"/>
              <a:t>85</a:t>
            </a:fld>
            <a:endParaRPr lang="en-US"/>
          </a:p>
        </p:txBody>
      </p:sp>
    </p:spTree>
    <p:extLst>
      <p:ext uri="{BB962C8B-B14F-4D97-AF65-F5344CB8AC3E}">
        <p14:creationId xmlns:p14="http://schemas.microsoft.com/office/powerpoint/2010/main" val="35861788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1984 study for the DOE.</a:t>
            </a:r>
          </a:p>
        </p:txBody>
      </p:sp>
      <p:sp>
        <p:nvSpPr>
          <p:cNvPr id="4" name="Slide Number Placeholder 3"/>
          <p:cNvSpPr>
            <a:spLocks noGrp="1"/>
          </p:cNvSpPr>
          <p:nvPr>
            <p:ph type="sldNum" sz="quarter" idx="10"/>
          </p:nvPr>
        </p:nvSpPr>
        <p:spPr/>
        <p:txBody>
          <a:bodyPr/>
          <a:lstStyle/>
          <a:p>
            <a:fld id="{DA897DDF-3B0B-470E-838A-3E1F02416A0E}" type="slidenum">
              <a:rPr lang="en-US" smtClean="0"/>
              <a:t>86</a:t>
            </a:fld>
            <a:endParaRPr lang="en-US"/>
          </a:p>
        </p:txBody>
      </p:sp>
    </p:spTree>
    <p:extLst>
      <p:ext uri="{BB962C8B-B14F-4D97-AF65-F5344CB8AC3E}">
        <p14:creationId xmlns:p14="http://schemas.microsoft.com/office/powerpoint/2010/main" val="37758528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87</a:t>
            </a:fld>
            <a:endParaRPr lang="en-US"/>
          </a:p>
        </p:txBody>
      </p:sp>
    </p:spTree>
    <p:extLst>
      <p:ext uri="{BB962C8B-B14F-4D97-AF65-F5344CB8AC3E}">
        <p14:creationId xmlns:p14="http://schemas.microsoft.com/office/powerpoint/2010/main" val="28355510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Pictured here is the Muncie Passive Solar Project that operated at Ball State University in Muncie, Indiana – a temperate / predominantly cold climate location.</a:t>
            </a:r>
          </a:p>
          <a:p>
            <a:r>
              <a:rPr lang="en-US" dirty="0"/>
              <a:t/>
            </a:r>
            <a:br>
              <a:rPr lang="en-US" dirty="0"/>
            </a:br>
            <a:r>
              <a:rPr lang="en-US" dirty="0"/>
              <a:t>We measured date on a number of passive solar heated “test cells” for about 2-1/2 years. INCLUDING A ROOFPOND / DIRECT GAIN hybrid.</a:t>
            </a:r>
          </a:p>
        </p:txBody>
      </p:sp>
      <p:sp>
        <p:nvSpPr>
          <p:cNvPr id="4" name="Slide Number Placeholder 3"/>
          <p:cNvSpPr>
            <a:spLocks noGrp="1"/>
          </p:cNvSpPr>
          <p:nvPr>
            <p:ph type="sldNum" sz="quarter" idx="10"/>
          </p:nvPr>
        </p:nvSpPr>
        <p:spPr/>
        <p:txBody>
          <a:bodyPr/>
          <a:lstStyle/>
          <a:p>
            <a:fld id="{DA897DDF-3B0B-470E-838A-3E1F02416A0E}" type="slidenum">
              <a:rPr lang="en-US" smtClean="0"/>
              <a:t>88</a:t>
            </a:fld>
            <a:endParaRPr lang="en-US"/>
          </a:p>
        </p:txBody>
      </p:sp>
    </p:spTree>
    <p:extLst>
      <p:ext uri="{BB962C8B-B14F-4D97-AF65-F5344CB8AC3E}">
        <p14:creationId xmlns:p14="http://schemas.microsoft.com/office/powerpoint/2010/main" val="37662744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an Arab response to Western aid provided to Israel during the Yom Kippur War, the Organization of the Petroleum Exporting Countries (OPEC) dramatically reduced oil exports to the U.S. By the end of 1974, the average price of crude oil had risen to more than quadruple the average price from 1972. This prompted Congress to quickly pass legislature designed to protect American consumers from gasoline shortages and high prices. The federal government also began to heavily invest in alternative energy sources and technologies of all types. During this time, the U.S. Department of Energy’s Passive Solar Group Q-11 funded what would become the United States’ foremost passive solar research facility at the Los Alamos National Laboratory. Led by Dr. J. Douglas </a:t>
            </a:r>
            <a:r>
              <a:rPr lang="en-US" dirty="0" err="1"/>
              <a:t>Balcomb</a:t>
            </a:r>
            <a:r>
              <a:rPr lang="en-US" dirty="0"/>
              <a:t>, the facility was in operation from 1977 through 1984 and helped catapult the U.S. to the forefront of passive solar heating research. Among other efforts, the Los Alamos group executed a landmark passive solar project that examined four “classic” strategies: Direct Gain, </a:t>
            </a:r>
            <a:r>
              <a:rPr lang="en-US" dirty="0" err="1"/>
              <a:t>Trombé</a:t>
            </a:r>
            <a:r>
              <a:rPr lang="en-US" dirty="0"/>
              <a:t>-Walls, Water-Walls, and Sunspaces. (There is a fifth “classic” strategy—the Roofpond—but for several reasons, the Los Alamos group decided not to include this system with their research.) Ultimately, Dr. </a:t>
            </a:r>
            <a:r>
              <a:rPr lang="en-US" dirty="0" err="1"/>
              <a:t>Balcomb</a:t>
            </a:r>
            <a:r>
              <a:rPr lang="en-US" dirty="0"/>
              <a:t> and his team developed a validated methodology for passive solar heating analysis that can be applied to any location in the contiguous U.S.</a:t>
            </a:r>
          </a:p>
          <a:p>
            <a:endParaRPr lang="en-US" dirty="0"/>
          </a:p>
          <a:p>
            <a:r>
              <a:rPr lang="en-US" dirty="0"/>
              <a:t>--</a:t>
            </a:r>
          </a:p>
          <a:p>
            <a:endParaRPr lang="en-US" dirty="0"/>
          </a:p>
          <a:p>
            <a:r>
              <a:rPr lang="en-US" dirty="0"/>
              <a:t>Figure: The solar savings fraction (SSF), developed by J. Douglas </a:t>
            </a:r>
            <a:r>
              <a:rPr lang="en-US" dirty="0" err="1"/>
              <a:t>Balcomb</a:t>
            </a:r>
            <a:r>
              <a:rPr lang="en-US" dirty="0"/>
              <a:t> and the Los Alamos National Laboratory is the most widely accepted metric used to evaluate the performance of passive solar buildings. The SSF may be defined as the extent to which a building’s passive solar feature(s) reduces a building’s auxiliary heat requirement relative to a comparable building devoid of any passive solar feature(s). The figure above illustrates the maximum SSF value possible in a number of cities if a building (with a balance point temperature of 65°F) utilizes an optimal passive solar heating system.</a:t>
            </a:r>
          </a:p>
          <a:p>
            <a:r>
              <a:rPr lang="en-US" dirty="0"/>
              <a:t>Illustration property of Daniel Overbey.</a:t>
            </a:r>
          </a:p>
        </p:txBody>
      </p:sp>
      <p:sp>
        <p:nvSpPr>
          <p:cNvPr id="4" name="Slide Number Placeholder 3"/>
          <p:cNvSpPr>
            <a:spLocks noGrp="1"/>
          </p:cNvSpPr>
          <p:nvPr>
            <p:ph type="sldNum" sz="quarter" idx="10"/>
          </p:nvPr>
        </p:nvSpPr>
        <p:spPr/>
        <p:txBody>
          <a:bodyPr/>
          <a:lstStyle/>
          <a:p>
            <a:fld id="{DA897DDF-3B0B-470E-838A-3E1F02416A0E}" type="slidenum">
              <a:rPr lang="en-US" smtClean="0"/>
              <a:t>89</a:t>
            </a:fld>
            <a:endParaRPr lang="en-US"/>
          </a:p>
        </p:txBody>
      </p:sp>
    </p:spTree>
    <p:extLst>
      <p:ext uri="{BB962C8B-B14F-4D97-AF65-F5344CB8AC3E}">
        <p14:creationId xmlns:p14="http://schemas.microsoft.com/office/powerpoint/2010/main" val="2232500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Yet, our global carbon binge continues.</a:t>
            </a:r>
          </a:p>
        </p:txBody>
      </p:sp>
      <p:sp>
        <p:nvSpPr>
          <p:cNvPr id="4" name="Slide Number Placeholder 3"/>
          <p:cNvSpPr>
            <a:spLocks noGrp="1"/>
          </p:cNvSpPr>
          <p:nvPr>
            <p:ph type="sldNum" sz="quarter" idx="10"/>
          </p:nvPr>
        </p:nvSpPr>
        <p:spPr/>
        <p:txBody>
          <a:bodyPr/>
          <a:lstStyle/>
          <a:p>
            <a:fld id="{DA897DDF-3B0B-470E-838A-3E1F02416A0E}" type="slidenum">
              <a:rPr lang="en-US" smtClean="0"/>
              <a:t>9</a:t>
            </a:fld>
            <a:endParaRPr lang="en-US"/>
          </a:p>
        </p:txBody>
      </p:sp>
    </p:spTree>
    <p:extLst>
      <p:ext uri="{BB962C8B-B14F-4D97-AF65-F5344CB8AC3E}">
        <p14:creationId xmlns:p14="http://schemas.microsoft.com/office/powerpoint/2010/main" val="5425387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90</a:t>
            </a:fld>
            <a:endParaRPr lang="en-US"/>
          </a:p>
        </p:txBody>
      </p:sp>
    </p:spTree>
    <p:extLst>
      <p:ext uri="{BB962C8B-B14F-4D97-AF65-F5344CB8AC3E}">
        <p14:creationId xmlns:p14="http://schemas.microsoft.com/office/powerpoint/2010/main" val="29682723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Moreover, the Muncie Passive Solar Project was also used to validate the work of Dr. Douglas </a:t>
            </a:r>
            <a:r>
              <a:rPr lang="en-US" dirty="0" err="1"/>
              <a:t>Balcomb</a:t>
            </a:r>
            <a:r>
              <a:rPr lang="en-US" dirty="0"/>
              <a:t>, who conducted a groundbreaking study into passive solar systems through the Los Alamos National Laboratory.</a:t>
            </a:r>
          </a:p>
          <a:p>
            <a:endParaRPr lang="en-US" dirty="0"/>
          </a:p>
          <a:p>
            <a:r>
              <a:rPr lang="en-US" dirty="0"/>
              <a:t>Dr. </a:t>
            </a:r>
            <a:r>
              <a:rPr lang="en-US" dirty="0" err="1"/>
              <a:t>Balcomb</a:t>
            </a:r>
            <a:r>
              <a:rPr lang="en-US" dirty="0"/>
              <a:t> developed the Load Collector Ratio (LCR) method of determining the Solar Savings Fraction (SSF) for a number of passive solar systems.</a:t>
            </a:r>
          </a:p>
          <a:p>
            <a:endParaRPr lang="en-US" dirty="0"/>
          </a:p>
          <a:p>
            <a:r>
              <a:rPr lang="en-US" dirty="0"/>
              <a:t>Coincidentally, also published in 1984 - the same years as the DOE's </a:t>
            </a:r>
            <a:r>
              <a:rPr lang="en-US" dirty="0" err="1"/>
              <a:t>roofpond</a:t>
            </a:r>
            <a:r>
              <a:rPr lang="en-US" dirty="0"/>
              <a:t> report.</a:t>
            </a:r>
          </a:p>
        </p:txBody>
      </p:sp>
      <p:sp>
        <p:nvSpPr>
          <p:cNvPr id="4" name="Slide Number Placeholder 3"/>
          <p:cNvSpPr>
            <a:spLocks noGrp="1"/>
          </p:cNvSpPr>
          <p:nvPr>
            <p:ph type="sldNum" sz="quarter" idx="10"/>
          </p:nvPr>
        </p:nvSpPr>
        <p:spPr/>
        <p:txBody>
          <a:bodyPr/>
          <a:lstStyle/>
          <a:p>
            <a:fld id="{DA897DDF-3B0B-470E-838A-3E1F02416A0E}" type="slidenum">
              <a:rPr lang="en-US" smtClean="0"/>
              <a:t>91</a:t>
            </a:fld>
            <a:endParaRPr lang="en-US"/>
          </a:p>
        </p:txBody>
      </p:sp>
    </p:spTree>
    <p:extLst>
      <p:ext uri="{BB962C8B-B14F-4D97-AF65-F5344CB8AC3E}">
        <p14:creationId xmlns:p14="http://schemas.microsoft.com/office/powerpoint/2010/main" val="21900017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t>
            </a:r>
            <a:r>
              <a:rPr lang="en-US" dirty="0" err="1"/>
              <a:t>Balcomb's</a:t>
            </a:r>
            <a:r>
              <a:rPr lang="en-US" dirty="0"/>
              <a:t> work included DIRECT GAIN and SUNSPACE strategies;</a:t>
            </a:r>
          </a:p>
        </p:txBody>
      </p:sp>
      <p:sp>
        <p:nvSpPr>
          <p:cNvPr id="4" name="Slide Number Placeholder 3"/>
          <p:cNvSpPr>
            <a:spLocks noGrp="1"/>
          </p:cNvSpPr>
          <p:nvPr>
            <p:ph type="sldNum" sz="quarter" idx="10"/>
          </p:nvPr>
        </p:nvSpPr>
        <p:spPr/>
        <p:txBody>
          <a:bodyPr/>
          <a:lstStyle/>
          <a:p>
            <a:fld id="{DA897DDF-3B0B-470E-838A-3E1F02416A0E}" type="slidenum">
              <a:rPr lang="en-US" smtClean="0"/>
              <a:t>92</a:t>
            </a:fld>
            <a:endParaRPr lang="en-US"/>
          </a:p>
        </p:txBody>
      </p:sp>
    </p:spTree>
    <p:extLst>
      <p:ext uri="{BB962C8B-B14F-4D97-AF65-F5344CB8AC3E}">
        <p14:creationId xmlns:p14="http://schemas.microsoft.com/office/powerpoint/2010/main" val="40865857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well as TROMBE WALLS and WATER WALLS.</a:t>
            </a:r>
          </a:p>
        </p:txBody>
      </p:sp>
      <p:sp>
        <p:nvSpPr>
          <p:cNvPr id="4" name="Slide Number Placeholder 3"/>
          <p:cNvSpPr>
            <a:spLocks noGrp="1"/>
          </p:cNvSpPr>
          <p:nvPr>
            <p:ph type="sldNum" sz="quarter" idx="10"/>
          </p:nvPr>
        </p:nvSpPr>
        <p:spPr/>
        <p:txBody>
          <a:bodyPr/>
          <a:lstStyle/>
          <a:p>
            <a:fld id="{DA897DDF-3B0B-470E-838A-3E1F02416A0E}" type="slidenum">
              <a:rPr lang="en-US" smtClean="0"/>
              <a:t>93</a:t>
            </a:fld>
            <a:endParaRPr lang="en-US"/>
          </a:p>
        </p:txBody>
      </p:sp>
    </p:spTree>
    <p:extLst>
      <p:ext uri="{BB962C8B-B14F-4D97-AF65-F5344CB8AC3E}">
        <p14:creationId xmlns:p14="http://schemas.microsoft.com/office/powerpoint/2010/main" val="41717809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Balcomb</a:t>
            </a:r>
            <a:r>
              <a:rPr lang="en-US" dirty="0"/>
              <a:t> work showed that passive systems could provide savings well over 70% across virtually all parts of the contiguous US.</a:t>
            </a:r>
          </a:p>
        </p:txBody>
      </p:sp>
      <p:sp>
        <p:nvSpPr>
          <p:cNvPr id="4" name="Slide Number Placeholder 3"/>
          <p:cNvSpPr>
            <a:spLocks noGrp="1"/>
          </p:cNvSpPr>
          <p:nvPr>
            <p:ph type="sldNum" sz="quarter" idx="10"/>
          </p:nvPr>
        </p:nvSpPr>
        <p:spPr/>
        <p:txBody>
          <a:bodyPr/>
          <a:lstStyle/>
          <a:p>
            <a:fld id="{DA897DDF-3B0B-470E-838A-3E1F02416A0E}" type="slidenum">
              <a:rPr lang="en-US" smtClean="0"/>
              <a:t>94</a:t>
            </a:fld>
            <a:endParaRPr lang="en-US"/>
          </a:p>
        </p:txBody>
      </p:sp>
    </p:spTree>
    <p:extLst>
      <p:ext uri="{BB962C8B-B14F-4D97-AF65-F5344CB8AC3E}">
        <p14:creationId xmlns:p14="http://schemas.microsoft.com/office/powerpoint/2010/main" val="6999402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work at UNLV validated the LCR Method, </a:t>
            </a:r>
            <a:r>
              <a:rPr lang="en-US" dirty="0" err="1"/>
              <a:t>demosntrating</a:t>
            </a:r>
            <a:r>
              <a:rPr lang="en-US" dirty="0"/>
              <a:t> a deviation of less than 5% using measured data.</a:t>
            </a:r>
          </a:p>
        </p:txBody>
      </p:sp>
      <p:sp>
        <p:nvSpPr>
          <p:cNvPr id="4" name="Slide Number Placeholder 3"/>
          <p:cNvSpPr>
            <a:spLocks noGrp="1"/>
          </p:cNvSpPr>
          <p:nvPr>
            <p:ph type="sldNum" sz="quarter" idx="10"/>
          </p:nvPr>
        </p:nvSpPr>
        <p:spPr/>
        <p:txBody>
          <a:bodyPr/>
          <a:lstStyle/>
          <a:p>
            <a:fld id="{DA897DDF-3B0B-470E-838A-3E1F02416A0E}" type="slidenum">
              <a:rPr lang="en-US" smtClean="0"/>
              <a:t>95</a:t>
            </a:fld>
            <a:endParaRPr lang="en-US"/>
          </a:p>
        </p:txBody>
      </p:sp>
    </p:spTree>
    <p:extLst>
      <p:ext uri="{BB962C8B-B14F-4D97-AF65-F5344CB8AC3E}">
        <p14:creationId xmlns:p14="http://schemas.microsoft.com/office/powerpoint/2010/main" val="319458339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need to put the potential of passive systems in the hands of designers.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need easily accessible early-stage energy modeling tools that allow design teams with basic competencies to optimize passive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important to note that there are products in the marketplace that allow for varying levels of passive solar heating and cooling analysis. The APACHE engine used in IES’ Virtual Environment (IESVE) software offers passive capabilities. Advanced </a:t>
            </a:r>
            <a:r>
              <a:rPr lang="en-US" dirty="0" err="1"/>
              <a:t>multiphysics</a:t>
            </a:r>
            <a:r>
              <a:rPr lang="en-US" dirty="0"/>
              <a:t> computational fluid dynamics (CFD) simulation software such as </a:t>
            </a:r>
            <a:r>
              <a:rPr lang="en-US" dirty="0" err="1"/>
              <a:t>Simcenter</a:t>
            </a:r>
            <a:r>
              <a:rPr lang="en-US" dirty="0"/>
              <a:t> STAR-CCM+ is capable of advance thermal energy transfer; however, such commercially developed products are difficult to access by novice design professionals and the products are cost-prohibitive to all but the largest architecture firms in any given market.</a:t>
            </a:r>
          </a:p>
        </p:txBody>
      </p:sp>
      <p:sp>
        <p:nvSpPr>
          <p:cNvPr id="4" name="Slide Number Placeholder 3"/>
          <p:cNvSpPr>
            <a:spLocks noGrp="1"/>
          </p:cNvSpPr>
          <p:nvPr>
            <p:ph type="sldNum" sz="quarter" idx="10"/>
          </p:nvPr>
        </p:nvSpPr>
        <p:spPr/>
        <p:txBody>
          <a:bodyPr/>
          <a:lstStyle/>
          <a:p>
            <a:fld id="{DA897DDF-3B0B-470E-838A-3E1F02416A0E}" type="slidenum">
              <a:rPr lang="en-US" smtClean="0"/>
              <a:t>96</a:t>
            </a:fld>
            <a:endParaRPr lang="en-US"/>
          </a:p>
        </p:txBody>
      </p:sp>
    </p:spTree>
    <p:extLst>
      <p:ext uri="{BB962C8B-B14F-4D97-AF65-F5344CB8AC3E}">
        <p14:creationId xmlns:p14="http://schemas.microsoft.com/office/powerpoint/2010/main" val="407704882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operate in the nexus of sustainability and resilient design. </a:t>
            </a:r>
          </a:p>
          <a:p>
            <a:endParaRPr lang="en-US" dirty="0"/>
          </a:p>
          <a:p>
            <a:r>
              <a:rPr lang="en-US" dirty="0"/>
              <a:t>We have all the pieces and parts to do this immediately. </a:t>
            </a:r>
          </a:p>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97</a:t>
            </a:fld>
            <a:endParaRPr lang="en-US"/>
          </a:p>
        </p:txBody>
      </p:sp>
    </p:spTree>
    <p:extLst>
      <p:ext uri="{BB962C8B-B14F-4D97-AF65-F5344CB8AC3E}">
        <p14:creationId xmlns:p14="http://schemas.microsoft.com/office/powerpoint/2010/main" val="19411054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we must address the three critical barriers.</a:t>
            </a:r>
          </a:p>
          <a:p>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98</a:t>
            </a:fld>
            <a:endParaRPr lang="en-US"/>
          </a:p>
        </p:txBody>
      </p:sp>
    </p:spTree>
    <p:extLst>
      <p:ext uri="{BB962C8B-B14F-4D97-AF65-F5344CB8AC3E}">
        <p14:creationId xmlns:p14="http://schemas.microsoft.com/office/powerpoint/2010/main" val="4686298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A897DDF-3B0B-470E-838A-3E1F02416A0E}" type="slidenum">
              <a:rPr lang="en-US" smtClean="0"/>
              <a:t>99</a:t>
            </a:fld>
            <a:endParaRPr lang="en-US"/>
          </a:p>
        </p:txBody>
      </p:sp>
    </p:spTree>
    <p:extLst>
      <p:ext uri="{BB962C8B-B14F-4D97-AF65-F5344CB8AC3E}">
        <p14:creationId xmlns:p14="http://schemas.microsoft.com/office/powerpoint/2010/main" val="1304329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628A-0FC1-4643-AEDD-757151770A91}"/>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7337F07E-D2E6-4557-971A-5CEA0C0C49E7}"/>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A95E84-FE69-450C-8270-DBD8311F0BA7}"/>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260A64D4-C4F2-4A9E-96DB-79F4A4ACCCA0}" type="datetimeFigureOut">
              <a:rPr lang="en-US" smtClean="0"/>
              <a:pPr/>
              <a:t>9/26/2023</a:t>
            </a:fld>
            <a:endParaRPr lang="en-US"/>
          </a:p>
        </p:txBody>
      </p:sp>
      <p:sp>
        <p:nvSpPr>
          <p:cNvPr id="5" name="Footer Placeholder 4">
            <a:extLst>
              <a:ext uri="{FF2B5EF4-FFF2-40B4-BE49-F238E27FC236}">
                <a16:creationId xmlns:a16="http://schemas.microsoft.com/office/drawing/2014/main" id="{AB50488F-6680-4241-999C-1B744E07B11C}"/>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5FA98482-5BE8-4925-A82F-148DA0B5DABC}"/>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8BC29395-DEAA-49A3-A8D3-F479A63C4F30}" type="slidenum">
              <a:rPr lang="en-US" smtClean="0"/>
              <a:pPr/>
              <a:t>‹#›</a:t>
            </a:fld>
            <a:endParaRPr lang="en-US"/>
          </a:p>
        </p:txBody>
      </p:sp>
    </p:spTree>
    <p:extLst>
      <p:ext uri="{BB962C8B-B14F-4D97-AF65-F5344CB8AC3E}">
        <p14:creationId xmlns:p14="http://schemas.microsoft.com/office/powerpoint/2010/main" val="2801329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0BFB6-50A0-42C3-ABAE-C3E91842477D}"/>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B2471F4-E64A-4AE5-8047-707044928612}"/>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DB3CE14C-534A-487E-B097-21185F9A0A4D}"/>
              </a:ext>
            </a:extLst>
          </p:cNvPr>
          <p:cNvCxnSpPr/>
          <p:nvPr userDrawn="1"/>
        </p:nvCxnSpPr>
        <p:spPr>
          <a:xfrm>
            <a:off x="0" y="645306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383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0D4F4C0-7C2D-5B77-A5DD-1FC28979064F}"/>
              </a:ext>
            </a:extLst>
          </p:cNvPr>
          <p:cNvCxnSpPr/>
          <p:nvPr userDrawn="1"/>
        </p:nvCxnSpPr>
        <p:spPr>
          <a:xfrm>
            <a:off x="0" y="645306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4661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2C5BEF-E74E-4A81-B029-9D71187840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5A4C44-4952-4E25-A053-D708A740E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Google Shape;238;p3">
            <a:extLst>
              <a:ext uri="{FF2B5EF4-FFF2-40B4-BE49-F238E27FC236}">
                <a16:creationId xmlns:a16="http://schemas.microsoft.com/office/drawing/2014/main" id="{A9B110B9-4522-A84B-2625-D98AAE6C2EDC}"/>
              </a:ext>
            </a:extLst>
          </p:cNvPr>
          <p:cNvSpPr txBox="1">
            <a:spLocks/>
          </p:cNvSpPr>
          <p:nvPr userDrawn="1"/>
        </p:nvSpPr>
        <p:spPr>
          <a:xfrm>
            <a:off x="4800" y="6479438"/>
            <a:ext cx="12187200" cy="365100"/>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i="0" dirty="0">
                <a:latin typeface="Arial" panose="020B0604020202020204" pitchFamily="34" charset="0"/>
                <a:cs typeface="Arial" panose="020B0604020202020204" pitchFamily="34" charset="0"/>
              </a:rPr>
              <a:t>TOWARD PASSIVE SURVIVABILITY   </a:t>
            </a:r>
            <a:r>
              <a:rPr lang="en-US" sz="1200" b="1" i="0" dirty="0">
                <a:solidFill>
                  <a:srgbClr val="7F7F7F"/>
                </a:solidFill>
                <a:latin typeface="Arial" panose="020B0604020202020204" pitchFamily="34" charset="0"/>
                <a:cs typeface="Arial" panose="020B0604020202020204" pitchFamily="34" charset="0"/>
              </a:rPr>
              <a:t>I</a:t>
            </a:r>
            <a:r>
              <a:rPr lang="en-US" sz="1200" b="1" i="0" dirty="0">
                <a:latin typeface="Arial" panose="020B0604020202020204" pitchFamily="34" charset="0"/>
                <a:cs typeface="Arial" panose="020B0604020202020204" pitchFamily="34" charset="0"/>
              </a:rPr>
              <a:t>   2023 ICARB CONFERENCE   </a:t>
            </a:r>
            <a:r>
              <a:rPr lang="en-US" sz="1200" b="1" i="0" dirty="0">
                <a:solidFill>
                  <a:srgbClr val="7F7F7F"/>
                </a:solidFill>
                <a:latin typeface="Arial" panose="020B0604020202020204" pitchFamily="34" charset="0"/>
                <a:cs typeface="Arial" panose="020B0604020202020204" pitchFamily="34" charset="0"/>
              </a:rPr>
              <a:t>I</a:t>
            </a:r>
            <a:r>
              <a:rPr lang="en-US" sz="1200" b="1" i="0" dirty="0">
                <a:latin typeface="Arial" panose="020B0604020202020204" pitchFamily="34" charset="0"/>
                <a:cs typeface="Arial" panose="020B0604020202020204" pitchFamily="34" charset="0"/>
              </a:rPr>
              <a:t>   SEPTEMBER 25 - 26, 2023</a:t>
            </a:r>
          </a:p>
        </p:txBody>
      </p:sp>
      <p:cxnSp>
        <p:nvCxnSpPr>
          <p:cNvPr id="10" name="Straight Connector 9">
            <a:extLst>
              <a:ext uri="{FF2B5EF4-FFF2-40B4-BE49-F238E27FC236}">
                <a16:creationId xmlns:a16="http://schemas.microsoft.com/office/drawing/2014/main" id="{2DBCBA59-E334-220B-8B87-A7D6C25B663C}"/>
              </a:ext>
            </a:extLst>
          </p:cNvPr>
          <p:cNvCxnSpPr/>
          <p:nvPr userDrawn="1"/>
        </p:nvCxnSpPr>
        <p:spPr>
          <a:xfrm>
            <a:off x="0" y="645306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350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5.wdp"/><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microsoft.com/office/2007/relationships/hdphoto" Target="../media/hdphoto8.wdp"/></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microsoft.com/office/2007/relationships/hdphoto" Target="../media/hdphoto9.wdp"/></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microsoft.com/office/2007/relationships/hdphoto" Target="../media/hdphoto10.wdp"/></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microsoft.com/office/2007/relationships/hdphoto" Target="../media/hdphoto11.wdp"/></Relationships>
</file>

<file path=ppt/slides/_rels/slide8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microsoft.com/office/2007/relationships/hdphoto" Target="../media/hdphoto12.wdp"/></Relationships>
</file>

<file path=ppt/slides/_rels/slide8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wdp"/></Relationships>
</file>

<file path=ppt/slides/_rels/slide9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9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microsoft.com/office/2007/relationships/hdphoto" Target="../media/hdphoto13.wdp"/></Relationships>
</file>

<file path=ppt/slides/_rels/slide9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9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9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80C3B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C3D4D-5975-445D-BE78-2C52047A49CB}"/>
              </a:ext>
            </a:extLst>
          </p:cNvPr>
          <p:cNvSpPr>
            <a:spLocks noGrp="1"/>
          </p:cNvSpPr>
          <p:nvPr>
            <p:ph type="ctrTitle"/>
          </p:nvPr>
        </p:nvSpPr>
        <p:spPr>
          <a:xfrm>
            <a:off x="880071" y="-418071"/>
            <a:ext cx="9424795" cy="2387600"/>
          </a:xfrm>
        </p:spPr>
        <p:txBody>
          <a:bodyPr>
            <a:normAutofit/>
          </a:bodyPr>
          <a:lstStyle/>
          <a:p>
            <a:pPr algn="l"/>
            <a:r>
              <a:rPr lang="en-US" sz="3600" b="1" dirty="0">
                <a:solidFill>
                  <a:srgbClr val="FFFFFF"/>
                </a:solidFill>
              </a:rPr>
              <a:t>Toward Passive Survivability </a:t>
            </a:r>
            <a:br>
              <a:rPr lang="en-US" sz="3600" b="1" dirty="0">
                <a:solidFill>
                  <a:srgbClr val="FFFFFF"/>
                </a:solidFill>
              </a:rPr>
            </a:br>
            <a:r>
              <a:rPr lang="en-US" sz="600" b="1" dirty="0">
                <a:solidFill>
                  <a:srgbClr val="FFFFFF"/>
                </a:solidFill>
              </a:rPr>
              <a:t/>
            </a:r>
            <a:br>
              <a:rPr lang="en-US" sz="600" b="1" dirty="0">
                <a:solidFill>
                  <a:srgbClr val="FFFFFF"/>
                </a:solidFill>
              </a:rPr>
            </a:br>
            <a:r>
              <a:rPr lang="en-US" sz="2400" b="1" dirty="0">
                <a:solidFill>
                  <a:srgbClr val="FFFFFF"/>
                </a:solidFill>
              </a:rPr>
              <a:t>Barriers and Opportunities to Optimize the Built Environment for Greater Thermal Safety</a:t>
            </a:r>
            <a:endParaRPr lang="en-US" sz="3600" b="1" dirty="0">
              <a:solidFill>
                <a:srgbClr val="FFFFFF"/>
              </a:solidFill>
            </a:endParaRPr>
          </a:p>
        </p:txBody>
      </p:sp>
      <p:sp>
        <p:nvSpPr>
          <p:cNvPr id="3" name="Subtitle 2">
            <a:extLst>
              <a:ext uri="{FF2B5EF4-FFF2-40B4-BE49-F238E27FC236}">
                <a16:creationId xmlns:a16="http://schemas.microsoft.com/office/drawing/2014/main" id="{CCFF4D47-470D-4406-A089-3FD4F5C2CDF6}"/>
              </a:ext>
            </a:extLst>
          </p:cNvPr>
          <p:cNvSpPr>
            <a:spLocks noGrp="1"/>
          </p:cNvSpPr>
          <p:nvPr>
            <p:ph type="subTitle" idx="1"/>
          </p:nvPr>
        </p:nvSpPr>
        <p:spPr>
          <a:xfrm>
            <a:off x="880072" y="2061604"/>
            <a:ext cx="9965764" cy="1655762"/>
          </a:xfrm>
        </p:spPr>
        <p:txBody>
          <a:bodyPr>
            <a:normAutofit/>
          </a:bodyPr>
          <a:lstStyle/>
          <a:p>
            <a:pPr algn="l"/>
            <a:r>
              <a:rPr lang="en-US" sz="1400" dirty="0">
                <a:solidFill>
                  <a:srgbClr val="FFFFFF"/>
                </a:solidFill>
              </a:rPr>
              <a:t>Daniel Overbey, AIA, NCARB, LEED Fellow (BD+C, ID+C, O+M), WELL AP, EcoDistricts AP, </a:t>
            </a:r>
            <a:r>
              <a:rPr lang="en-US" sz="1400" dirty="0" err="1">
                <a:solidFill>
                  <a:srgbClr val="FFFFFF"/>
                </a:solidFill>
              </a:rPr>
              <a:t>ActiveScore</a:t>
            </a:r>
            <a:r>
              <a:rPr lang="en-US" sz="1400" dirty="0">
                <a:solidFill>
                  <a:srgbClr val="FFFFFF"/>
                </a:solidFill>
              </a:rPr>
              <a:t> AP</a:t>
            </a:r>
          </a:p>
          <a:p>
            <a:pPr algn="l"/>
            <a:r>
              <a:rPr lang="en-US" sz="1400" dirty="0">
                <a:solidFill>
                  <a:srgbClr val="FFFFFF"/>
                </a:solidFill>
              </a:rPr>
              <a:t>8th International ICARB Conference 2023</a:t>
            </a:r>
          </a:p>
          <a:p>
            <a:pPr algn="l"/>
            <a:r>
              <a:rPr lang="en-US" sz="1400" i="1" dirty="0">
                <a:solidFill>
                  <a:srgbClr val="FFFFFF"/>
                </a:solidFill>
              </a:rPr>
              <a:t>Measuring Net Zero: Carbon Accounting for Buildings and Communities</a:t>
            </a:r>
          </a:p>
          <a:p>
            <a:pPr algn="l"/>
            <a:r>
              <a:rPr lang="en-US" sz="1400" dirty="0">
                <a:solidFill>
                  <a:srgbClr val="FFFFFF"/>
                </a:solidFill>
              </a:rPr>
              <a:t>Edinburgh, Scotland</a:t>
            </a:r>
          </a:p>
          <a:p>
            <a:pPr algn="l"/>
            <a:r>
              <a:rPr lang="en-US" sz="1400" dirty="0">
                <a:solidFill>
                  <a:srgbClr val="FFFFFF"/>
                </a:solidFill>
              </a:rPr>
              <a:t>September 25 – 26, 2023</a:t>
            </a:r>
          </a:p>
        </p:txBody>
      </p:sp>
      <p:pic>
        <p:nvPicPr>
          <p:cNvPr id="4" name="Picture 4" descr="Homepage - IN LSAMP- Ball State University">
            <a:extLst>
              <a:ext uri="{FF2B5EF4-FFF2-40B4-BE49-F238E27FC236}">
                <a16:creationId xmlns:a16="http://schemas.microsoft.com/office/drawing/2014/main" id="{CAE49409-6154-9E95-1FBF-6570EA8349F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762998" y="5198401"/>
            <a:ext cx="2901504" cy="998947"/>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16F26A2D-6224-7D3B-2636-8DBF82F5A2DE}"/>
              </a:ext>
            </a:extLst>
          </p:cNvPr>
          <p:cNvPicPr>
            <a:picLocks noChangeAspect="1"/>
          </p:cNvPicPr>
          <p:nvPr/>
        </p:nvPicPr>
        <p:blipFill>
          <a:blip r:embed="rId5" cstate="hqprint">
            <a:lum bright="10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518925" y="5398371"/>
            <a:ext cx="2688485" cy="536047"/>
          </a:xfrm>
          <a:prstGeom prst="rect">
            <a:avLst/>
          </a:prstGeom>
        </p:spPr>
      </p:pic>
    </p:spTree>
    <p:extLst>
      <p:ext uri="{BB962C8B-B14F-4D97-AF65-F5344CB8AC3E}">
        <p14:creationId xmlns:p14="http://schemas.microsoft.com/office/powerpoint/2010/main" val="162038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7E3E75-642F-3C46-B790-A7612848E273}"/>
              </a:ext>
            </a:extLst>
          </p:cNvPr>
          <p:cNvPicPr>
            <a:picLocks noChangeAspect="1"/>
          </p:cNvPicPr>
          <p:nvPr/>
        </p:nvPicPr>
        <p:blipFill rotWithShape="1">
          <a:blip r:embed="rId3">
            <a:extLst>
              <a:ext uri="{28A0092B-C50C-407E-A947-70E740481C1C}">
                <a14:useLocalDpi xmlns:a14="http://schemas.microsoft.com/office/drawing/2010/main" val="0"/>
              </a:ext>
            </a:extLst>
          </a:blip>
          <a:srcRect l="3087" t="9279" r="2042" b="10926"/>
          <a:stretch/>
        </p:blipFill>
        <p:spPr>
          <a:xfrm>
            <a:off x="244581" y="228600"/>
            <a:ext cx="11702837" cy="6172200"/>
          </a:xfrm>
          <a:prstGeom prst="rect">
            <a:avLst/>
          </a:prstGeom>
        </p:spPr>
      </p:pic>
      <p:sp>
        <p:nvSpPr>
          <p:cNvPr id="5" name="TextBox 4">
            <a:extLst>
              <a:ext uri="{FF2B5EF4-FFF2-40B4-BE49-F238E27FC236}">
                <a16:creationId xmlns:a16="http://schemas.microsoft.com/office/drawing/2014/main" id="{CEF66F55-A878-478E-975C-44065DB856D0}"/>
              </a:ext>
            </a:extLst>
          </p:cNvPr>
          <p:cNvSpPr txBox="1"/>
          <p:nvPr/>
        </p:nvSpPr>
        <p:spPr>
          <a:xfrm>
            <a:off x="9906000" y="5975438"/>
            <a:ext cx="1989992" cy="369332"/>
          </a:xfrm>
          <a:prstGeom prst="rect">
            <a:avLst/>
          </a:prstGeom>
          <a:noFill/>
        </p:spPr>
        <p:txBody>
          <a:bodyPr wrap="square" rtlCol="0">
            <a:spAutoFit/>
          </a:bodyPr>
          <a:lstStyle/>
          <a:p>
            <a:pPr algn="r"/>
            <a:r>
              <a:rPr lang="en-US" sz="900" dirty="0">
                <a:solidFill>
                  <a:schemeClr val="bg1">
                    <a:lumMod val="50000"/>
                  </a:schemeClr>
                </a:solidFill>
                <a:latin typeface="Arial" panose="020B0604020202020204" pitchFamily="34" charset="0"/>
                <a:cs typeface="Arial" panose="020B0604020202020204" pitchFamily="34" charset="0"/>
              </a:rPr>
              <a:t>Source: Our World in Data, 2020; Global Carbon Project</a:t>
            </a:r>
          </a:p>
        </p:txBody>
      </p:sp>
    </p:spTree>
    <p:extLst>
      <p:ext uri="{BB962C8B-B14F-4D97-AF65-F5344CB8AC3E}">
        <p14:creationId xmlns:p14="http://schemas.microsoft.com/office/powerpoint/2010/main" val="270022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rgbClr val="80C3B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3F2BBB-78CC-4B29-8464-23876E54051F}"/>
              </a:ext>
            </a:extLst>
          </p:cNvPr>
          <p:cNvSpPr txBox="1"/>
          <p:nvPr/>
        </p:nvSpPr>
        <p:spPr>
          <a:xfrm>
            <a:off x="838196" y="3260556"/>
            <a:ext cx="10346875" cy="553998"/>
          </a:xfrm>
          <a:prstGeom prst="rect">
            <a:avLst/>
          </a:prstGeom>
          <a:noFill/>
        </p:spPr>
        <p:txBody>
          <a:bodyPr wrap="square" rtlCol="0">
            <a:spAutoFit/>
          </a:bodyPr>
          <a:lstStyle/>
          <a:p>
            <a:pPr>
              <a:spcBef>
                <a:spcPts val="600"/>
              </a:spcBef>
            </a:pPr>
            <a:r>
              <a:rPr lang="en-US" sz="3000" b="1" dirty="0">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393621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80C3B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C3D4D-5975-445D-BE78-2C52047A49CB}"/>
              </a:ext>
            </a:extLst>
          </p:cNvPr>
          <p:cNvSpPr>
            <a:spLocks noGrp="1"/>
          </p:cNvSpPr>
          <p:nvPr>
            <p:ph type="ctrTitle"/>
          </p:nvPr>
        </p:nvSpPr>
        <p:spPr>
          <a:xfrm>
            <a:off x="880071" y="-418071"/>
            <a:ext cx="9424795" cy="2387600"/>
          </a:xfrm>
        </p:spPr>
        <p:txBody>
          <a:bodyPr>
            <a:normAutofit/>
          </a:bodyPr>
          <a:lstStyle/>
          <a:p>
            <a:pPr algn="l"/>
            <a:r>
              <a:rPr lang="en-US" sz="3600" b="1" dirty="0">
                <a:solidFill>
                  <a:srgbClr val="FFFFFF"/>
                </a:solidFill>
              </a:rPr>
              <a:t>Toward Passive Survivability </a:t>
            </a:r>
            <a:br>
              <a:rPr lang="en-US" sz="3600" b="1" dirty="0">
                <a:solidFill>
                  <a:srgbClr val="FFFFFF"/>
                </a:solidFill>
              </a:rPr>
            </a:br>
            <a:r>
              <a:rPr lang="en-US" sz="600" b="1" dirty="0">
                <a:solidFill>
                  <a:srgbClr val="FFFFFF"/>
                </a:solidFill>
              </a:rPr>
              <a:t/>
            </a:r>
            <a:br>
              <a:rPr lang="en-US" sz="600" b="1" dirty="0">
                <a:solidFill>
                  <a:srgbClr val="FFFFFF"/>
                </a:solidFill>
              </a:rPr>
            </a:br>
            <a:r>
              <a:rPr lang="en-US" sz="2400" b="1" dirty="0">
                <a:solidFill>
                  <a:srgbClr val="FFFFFF"/>
                </a:solidFill>
              </a:rPr>
              <a:t>Barriers and Opportunities to Optimize the Built Environment for Greater Thermal Safety</a:t>
            </a:r>
            <a:endParaRPr lang="en-US" sz="3600" b="1" dirty="0">
              <a:solidFill>
                <a:srgbClr val="FFFFFF"/>
              </a:solidFill>
            </a:endParaRPr>
          </a:p>
        </p:txBody>
      </p:sp>
      <p:sp>
        <p:nvSpPr>
          <p:cNvPr id="3" name="Subtitle 2">
            <a:extLst>
              <a:ext uri="{FF2B5EF4-FFF2-40B4-BE49-F238E27FC236}">
                <a16:creationId xmlns:a16="http://schemas.microsoft.com/office/drawing/2014/main" id="{CCFF4D47-470D-4406-A089-3FD4F5C2CDF6}"/>
              </a:ext>
            </a:extLst>
          </p:cNvPr>
          <p:cNvSpPr>
            <a:spLocks noGrp="1"/>
          </p:cNvSpPr>
          <p:nvPr>
            <p:ph type="subTitle" idx="1"/>
          </p:nvPr>
        </p:nvSpPr>
        <p:spPr>
          <a:xfrm>
            <a:off x="880072" y="2061604"/>
            <a:ext cx="9965764" cy="1655762"/>
          </a:xfrm>
        </p:spPr>
        <p:txBody>
          <a:bodyPr>
            <a:normAutofit/>
          </a:bodyPr>
          <a:lstStyle/>
          <a:p>
            <a:pPr algn="l"/>
            <a:r>
              <a:rPr lang="en-US" sz="1400" dirty="0">
                <a:solidFill>
                  <a:srgbClr val="FFFFFF"/>
                </a:solidFill>
              </a:rPr>
              <a:t>Daniel Overbey, AIA, NCARB, LEED Fellow (BD+C, ID+C, O+M), WELL AP, EcoDistricts AP, </a:t>
            </a:r>
            <a:r>
              <a:rPr lang="en-US" sz="1400" dirty="0" err="1">
                <a:solidFill>
                  <a:srgbClr val="FFFFFF"/>
                </a:solidFill>
              </a:rPr>
              <a:t>ActiveScore</a:t>
            </a:r>
            <a:r>
              <a:rPr lang="en-US" sz="1400" dirty="0">
                <a:solidFill>
                  <a:srgbClr val="FFFFFF"/>
                </a:solidFill>
              </a:rPr>
              <a:t> AP</a:t>
            </a:r>
          </a:p>
          <a:p>
            <a:pPr algn="l"/>
            <a:r>
              <a:rPr lang="en-US" sz="1400" dirty="0">
                <a:solidFill>
                  <a:srgbClr val="FFFFFF"/>
                </a:solidFill>
              </a:rPr>
              <a:t>8th International ICARB Conference 2023</a:t>
            </a:r>
          </a:p>
          <a:p>
            <a:pPr algn="l"/>
            <a:r>
              <a:rPr lang="en-US" sz="1400" i="1" dirty="0">
                <a:solidFill>
                  <a:srgbClr val="FFFFFF"/>
                </a:solidFill>
              </a:rPr>
              <a:t>Measuring Net Zero: Carbon Accounting for Buildings and Communities</a:t>
            </a:r>
          </a:p>
          <a:p>
            <a:pPr algn="l"/>
            <a:r>
              <a:rPr lang="en-US" sz="1400" dirty="0">
                <a:solidFill>
                  <a:srgbClr val="FFFFFF"/>
                </a:solidFill>
              </a:rPr>
              <a:t>Edinburgh, Scotland</a:t>
            </a:r>
          </a:p>
          <a:p>
            <a:pPr algn="l"/>
            <a:r>
              <a:rPr lang="en-US" sz="1400" dirty="0">
                <a:solidFill>
                  <a:srgbClr val="FFFFFF"/>
                </a:solidFill>
              </a:rPr>
              <a:t>September 25 – 26, 2023</a:t>
            </a:r>
          </a:p>
        </p:txBody>
      </p:sp>
      <p:pic>
        <p:nvPicPr>
          <p:cNvPr id="4" name="Picture 4" descr="Homepage - IN LSAMP- Ball State University">
            <a:extLst>
              <a:ext uri="{FF2B5EF4-FFF2-40B4-BE49-F238E27FC236}">
                <a16:creationId xmlns:a16="http://schemas.microsoft.com/office/drawing/2014/main" id="{CAE49409-6154-9E95-1FBF-6570EA8349F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762998" y="5198401"/>
            <a:ext cx="2901504" cy="998947"/>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16F26A2D-6224-7D3B-2636-8DBF82F5A2DE}"/>
              </a:ext>
            </a:extLst>
          </p:cNvPr>
          <p:cNvPicPr>
            <a:picLocks noChangeAspect="1"/>
          </p:cNvPicPr>
          <p:nvPr/>
        </p:nvPicPr>
        <p:blipFill>
          <a:blip r:embed="rId5" cstate="hqprint">
            <a:lum bright="10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518925" y="5398371"/>
            <a:ext cx="2688485" cy="536047"/>
          </a:xfrm>
          <a:prstGeom prst="rect">
            <a:avLst/>
          </a:prstGeom>
        </p:spPr>
      </p:pic>
    </p:spTree>
    <p:extLst>
      <p:ext uri="{BB962C8B-B14F-4D97-AF65-F5344CB8AC3E}">
        <p14:creationId xmlns:p14="http://schemas.microsoft.com/office/powerpoint/2010/main" val="423350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D9D9DA"/>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CD7049-EB33-FCA9-D263-AB73E0A77E50}"/>
              </a:ext>
            </a:extLst>
          </p:cNvPr>
          <p:cNvSpPr/>
          <p:nvPr/>
        </p:nvSpPr>
        <p:spPr>
          <a:xfrm>
            <a:off x="1662792" y="348344"/>
            <a:ext cx="8866415" cy="6509656"/>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821A795-7E9C-144F-95C1-E9D3A189CA53}"/>
              </a:ext>
            </a:extLst>
          </p:cNvPr>
          <p:cNvSpPr txBox="1"/>
          <p:nvPr/>
        </p:nvSpPr>
        <p:spPr>
          <a:xfrm>
            <a:off x="7279192" y="6288815"/>
            <a:ext cx="2670349" cy="369332"/>
          </a:xfrm>
          <a:prstGeom prst="rect">
            <a:avLst/>
          </a:prstGeom>
          <a:noFill/>
        </p:spPr>
        <p:txBody>
          <a:bodyPr wrap="square" rtlCol="0">
            <a:spAutoFit/>
          </a:bodyPr>
          <a:lstStyle/>
          <a:p>
            <a:pPr algn="r"/>
            <a:r>
              <a:rPr lang="en-US" sz="900">
                <a:solidFill>
                  <a:schemeClr val="bg1">
                    <a:lumMod val="50000"/>
                  </a:schemeClr>
                </a:solidFill>
                <a:latin typeface="Arial" panose="020B0604020202020204" pitchFamily="34" charset="0"/>
                <a:cs typeface="Arial" panose="020B0604020202020204" pitchFamily="34" charset="0"/>
              </a:rPr>
              <a:t>Excerpt from the Synthesis Report of the IPCC Sixth Assessment Report (AR6)</a:t>
            </a:r>
          </a:p>
        </p:txBody>
      </p:sp>
      <p:pic>
        <p:nvPicPr>
          <p:cNvPr id="12" name="Picture 2" descr="Press Release - IPCC Report on Climate Change:It's not looking good. We  have the evidence. We have the tools. Climate action is needed now. -  Ecosystem Marketplace">
            <a:extLst>
              <a:ext uri="{FF2B5EF4-FFF2-40B4-BE49-F238E27FC236}">
                <a16:creationId xmlns:a16="http://schemas.microsoft.com/office/drawing/2014/main" id="{0A727F0D-909D-71A9-14A6-F909C00751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688" t="20857" r="18314" b="40743"/>
          <a:stretch/>
        </p:blipFill>
        <p:spPr bwMode="auto">
          <a:xfrm>
            <a:off x="5557051" y="580071"/>
            <a:ext cx="1077898" cy="62877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2297C21-0A9A-9DFE-F3F9-CA02E761EE59}"/>
              </a:ext>
            </a:extLst>
          </p:cNvPr>
          <p:cNvPicPr>
            <a:picLocks noChangeAspect="1"/>
          </p:cNvPicPr>
          <p:nvPr/>
        </p:nvPicPr>
        <p:blipFill>
          <a:blip r:embed="rId4"/>
          <a:stretch>
            <a:fillRect/>
          </a:stretch>
        </p:blipFill>
        <p:spPr>
          <a:xfrm>
            <a:off x="2177141" y="1323116"/>
            <a:ext cx="7772400" cy="4965699"/>
          </a:xfrm>
          <a:prstGeom prst="rect">
            <a:avLst/>
          </a:prstGeom>
        </p:spPr>
      </p:pic>
    </p:spTree>
    <p:extLst>
      <p:ext uri="{BB962C8B-B14F-4D97-AF65-F5344CB8AC3E}">
        <p14:creationId xmlns:p14="http://schemas.microsoft.com/office/powerpoint/2010/main" val="387894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3C5B70"/>
        </a:solidFill>
        <a:effectLst/>
      </p:bgPr>
    </p:bg>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16E0BA82-047A-0F32-680E-88A497E0762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20701" r="19517" b="32281"/>
          <a:stretch/>
        </p:blipFill>
        <p:spPr>
          <a:xfrm>
            <a:off x="5522494" y="2104287"/>
            <a:ext cx="4944979" cy="2888818"/>
          </a:xfrm>
          <a:prstGeom prst="rect">
            <a:avLst/>
          </a:prstGeom>
        </p:spPr>
      </p:pic>
      <p:sp>
        <p:nvSpPr>
          <p:cNvPr id="4" name="TextBox 3">
            <a:extLst>
              <a:ext uri="{FF2B5EF4-FFF2-40B4-BE49-F238E27FC236}">
                <a16:creationId xmlns:a16="http://schemas.microsoft.com/office/drawing/2014/main" id="{363F2BBB-78CC-4B29-8464-23876E54051F}"/>
              </a:ext>
            </a:extLst>
          </p:cNvPr>
          <p:cNvSpPr txBox="1"/>
          <p:nvPr/>
        </p:nvSpPr>
        <p:spPr>
          <a:xfrm>
            <a:off x="838197" y="2890391"/>
            <a:ext cx="6741697" cy="1077218"/>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The consequences of our collective flatlining.</a:t>
            </a:r>
            <a:endParaRPr lang="en-US" sz="2200" dirty="0">
              <a:latin typeface="Arial" panose="020B0604020202020204" pitchFamily="34" charset="0"/>
              <a:cs typeface="Arial" panose="020B0604020202020204" pitchFamily="34" charset="0"/>
            </a:endParaRP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30AA6907-29E5-492D-C4DC-EC6C67BF8328}"/>
              </a:ext>
            </a:extLst>
          </p:cNvPr>
          <p:cNvPicPr>
            <a:picLocks noChangeAspect="1"/>
          </p:cNvPicPr>
          <p:nvPr/>
        </p:nvPicPr>
        <p:blipFill rotWithShape="1">
          <a:blip r:embed="rId3">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48629" t="20701" r="19517" b="32281"/>
          <a:stretch/>
        </p:blipFill>
        <p:spPr>
          <a:xfrm>
            <a:off x="10234863" y="2104287"/>
            <a:ext cx="1957137" cy="2888818"/>
          </a:xfrm>
          <a:prstGeom prst="rect">
            <a:avLst/>
          </a:prstGeom>
        </p:spPr>
      </p:pic>
    </p:spTree>
    <p:extLst>
      <p:ext uri="{BB962C8B-B14F-4D97-AF65-F5344CB8AC3E}">
        <p14:creationId xmlns:p14="http://schemas.microsoft.com/office/powerpoint/2010/main" val="337021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5F5F8"/>
        </a:solidFill>
        <a:effectLst/>
      </p:bgPr>
    </p:bg>
    <p:spTree>
      <p:nvGrpSpPr>
        <p:cNvPr id="1" name=""/>
        <p:cNvGrpSpPr/>
        <p:nvPr/>
      </p:nvGrpSpPr>
      <p:grpSpPr>
        <a:xfrm>
          <a:off x="0" y="0"/>
          <a:ext cx="0" cy="0"/>
          <a:chOff x="0" y="0"/>
          <a:chExt cx="0" cy="0"/>
        </a:xfrm>
      </p:grpSpPr>
      <p:pic>
        <p:nvPicPr>
          <p:cNvPr id="7" name="Picture 6" descr="A map of the world&#10;&#10;Description automatically generated">
            <a:extLst>
              <a:ext uri="{FF2B5EF4-FFF2-40B4-BE49-F238E27FC236}">
                <a16:creationId xmlns:a16="http://schemas.microsoft.com/office/drawing/2014/main" id="{7CF8923D-0919-782A-FAAB-03E42FE7C2BC}"/>
              </a:ext>
            </a:extLst>
          </p:cNvPr>
          <p:cNvPicPr>
            <a:picLocks noChangeAspect="1"/>
          </p:cNvPicPr>
          <p:nvPr/>
        </p:nvPicPr>
        <p:blipFill rotWithShape="1">
          <a:blip r:embed="rId3">
            <a:extLst>
              <a:ext uri="{28A0092B-C50C-407E-A947-70E740481C1C}">
                <a14:useLocalDpi xmlns:a14="http://schemas.microsoft.com/office/drawing/2010/main" val="0"/>
              </a:ext>
            </a:extLst>
          </a:blip>
          <a:srcRect l="984" b="1389"/>
          <a:stretch/>
        </p:blipFill>
        <p:spPr>
          <a:xfrm>
            <a:off x="0" y="0"/>
            <a:ext cx="12192000" cy="6858000"/>
          </a:xfrm>
          <a:prstGeom prst="rect">
            <a:avLst/>
          </a:prstGeom>
        </p:spPr>
      </p:pic>
      <p:sp>
        <p:nvSpPr>
          <p:cNvPr id="9" name="Oval 8">
            <a:extLst>
              <a:ext uri="{FF2B5EF4-FFF2-40B4-BE49-F238E27FC236}">
                <a16:creationId xmlns:a16="http://schemas.microsoft.com/office/drawing/2014/main" id="{BE03BBCE-549A-89F8-E40D-587A598CEF12}"/>
              </a:ext>
            </a:extLst>
          </p:cNvPr>
          <p:cNvSpPr/>
          <p:nvPr/>
        </p:nvSpPr>
        <p:spPr>
          <a:xfrm>
            <a:off x="3465171" y="3913524"/>
            <a:ext cx="254422" cy="254422"/>
          </a:xfrm>
          <a:prstGeom prst="ellipse">
            <a:avLst/>
          </a:prstGeom>
          <a:solidFill>
            <a:srgbClr val="C74930"/>
          </a:solidFill>
          <a:ln w="31750">
            <a:solidFill>
              <a:schemeClr val="bg1"/>
            </a:solidFill>
          </a:ln>
          <a:effectLst>
            <a:outerShdw blurRad="50800" dist="38100" dir="2700000" sx="98461" sy="98461" algn="tl" rotWithShape="0">
              <a:prstClr val="black">
                <a:alpha val="2184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555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urricane Katrina Slams the Gulf Coast.">
            <a:extLst>
              <a:ext uri="{FF2B5EF4-FFF2-40B4-BE49-F238E27FC236}">
                <a16:creationId xmlns:a16="http://schemas.microsoft.com/office/drawing/2014/main" id="{D07A8388-7FA0-C7AF-844B-C800028CD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7767005-0DFA-2CFE-FD12-8A74E981A39D}"/>
              </a:ext>
            </a:extLst>
          </p:cNvPr>
          <p:cNvSpPr txBox="1"/>
          <p:nvPr/>
        </p:nvSpPr>
        <p:spPr>
          <a:xfrm>
            <a:off x="8991600" y="5975438"/>
            <a:ext cx="2904392" cy="553998"/>
          </a:xfrm>
          <a:prstGeom prst="rect">
            <a:avLst/>
          </a:prstGeom>
          <a:noFill/>
        </p:spPr>
        <p:txBody>
          <a:bodyPr wrap="square" rtlCol="0">
            <a:spAutoFit/>
          </a:bodyPr>
          <a:lstStyle/>
          <a:p>
            <a:pPr algn="r"/>
            <a:endParaRPr lang="en-US" sz="1000" dirty="0">
              <a:solidFill>
                <a:schemeClr val="bg1"/>
              </a:solidFill>
              <a:latin typeface="Arial" panose="020B0604020202020204" pitchFamily="34" charset="0"/>
              <a:cs typeface="Arial" panose="020B0604020202020204" pitchFamily="34" charset="0"/>
            </a:endParaRPr>
          </a:p>
          <a:p>
            <a:pPr algn="r"/>
            <a:endParaRPr lang="en-US" sz="1000" dirty="0">
              <a:solidFill>
                <a:schemeClr val="bg1"/>
              </a:solidFill>
              <a:latin typeface="Arial" panose="020B0604020202020204" pitchFamily="34" charset="0"/>
              <a:cs typeface="Arial" panose="020B0604020202020204" pitchFamily="34" charset="0"/>
            </a:endParaRPr>
          </a:p>
          <a:p>
            <a:pPr algn="r"/>
            <a:r>
              <a:rPr lang="en-US" sz="1000" dirty="0">
                <a:solidFill>
                  <a:schemeClr val="bg1"/>
                </a:solidFill>
                <a:latin typeface="Arial" panose="020B0604020202020204" pitchFamily="34" charset="0"/>
                <a:cs typeface="Arial" panose="020B0604020202020204" pitchFamily="34" charset="0"/>
              </a:rPr>
              <a:t>Source: </a:t>
            </a:r>
            <a:r>
              <a:rPr lang="en-US" sz="1000" dirty="0" err="1">
                <a:solidFill>
                  <a:schemeClr val="bg1"/>
                </a:solidFill>
                <a:latin typeface="Arial" panose="020B0604020202020204" pitchFamily="34" charset="0"/>
                <a:cs typeface="Arial" panose="020B0604020202020204" pitchFamily="34" charset="0"/>
              </a:rPr>
              <a:t>History.com</a:t>
            </a:r>
            <a:endParaRPr 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544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76F2CE8-E1D7-0142-B896-F7B3E13597F0}"/>
              </a:ext>
            </a:extLst>
          </p:cNvPr>
          <p:cNvSpPr>
            <a:spLocks noGrp="1"/>
          </p:cNvSpPr>
          <p:nvPr>
            <p:ph type="title"/>
          </p:nvPr>
        </p:nvSpPr>
        <p:spPr>
          <a:xfrm>
            <a:off x="838200" y="21273"/>
            <a:ext cx="10515600" cy="1325563"/>
          </a:xfrm>
        </p:spPr>
        <p:txBody>
          <a:bodyPr>
            <a:normAutofit/>
          </a:bodyPr>
          <a:lstStyle/>
          <a:p>
            <a:r>
              <a:rPr lang="en-US" sz="2800" b="1" dirty="0">
                <a:latin typeface="Arial"/>
                <a:cs typeface="Arial"/>
              </a:rPr>
              <a:t>Hurricane Katrina in 2005</a:t>
            </a:r>
            <a:endParaRPr lang="en-US" sz="2800" b="1" dirty="0"/>
          </a:p>
        </p:txBody>
      </p:sp>
      <p:sp>
        <p:nvSpPr>
          <p:cNvPr id="5" name="Content Placeholder 2">
            <a:extLst>
              <a:ext uri="{FF2B5EF4-FFF2-40B4-BE49-F238E27FC236}">
                <a16:creationId xmlns:a16="http://schemas.microsoft.com/office/drawing/2014/main" id="{BAF9609E-1954-564E-A642-4A8888AB7785}"/>
              </a:ext>
            </a:extLst>
          </p:cNvPr>
          <p:cNvSpPr>
            <a:spLocks noGrp="1"/>
          </p:cNvSpPr>
          <p:nvPr>
            <p:ph idx="1"/>
          </p:nvPr>
        </p:nvSpPr>
        <p:spPr>
          <a:xfrm>
            <a:off x="856622" y="1139825"/>
            <a:ext cx="4024532" cy="4944452"/>
          </a:xfrm>
        </p:spPr>
        <p:txBody>
          <a:bodyPr vert="horz" lIns="91440" tIns="45720" rIns="91440" bIns="45720" rtlCol="0" anchor="t">
            <a:normAutofit/>
          </a:bodyPr>
          <a:lstStyle/>
          <a:p>
            <a:pPr marL="0" indent="0">
              <a:lnSpc>
                <a:spcPct val="100000"/>
              </a:lnSpc>
              <a:buNone/>
            </a:pPr>
            <a:r>
              <a:rPr lang="en-US" sz="1600" b="1" dirty="0">
                <a:solidFill>
                  <a:srgbClr val="C64A32"/>
                </a:solidFill>
                <a:latin typeface="Arial"/>
                <a:cs typeface="Arial"/>
              </a:rPr>
              <a:t>Building performance without power</a:t>
            </a:r>
            <a:endParaRPr lang="en-US" dirty="0"/>
          </a:p>
          <a:p>
            <a:pPr>
              <a:lnSpc>
                <a:spcPct val="100000"/>
              </a:lnSpc>
            </a:pPr>
            <a:r>
              <a:rPr lang="en-US" sz="1600" dirty="0">
                <a:latin typeface="Arial"/>
                <a:cs typeface="Arial"/>
              </a:rPr>
              <a:t>Thousands of residents evacuated to the Superdome.</a:t>
            </a:r>
            <a:endParaRPr lang="en-US" dirty="0"/>
          </a:p>
          <a:p>
            <a:pPr>
              <a:lnSpc>
                <a:spcPct val="100000"/>
              </a:lnSpc>
            </a:pPr>
            <a:r>
              <a:rPr lang="en-US" sz="1600" dirty="0">
                <a:latin typeface="Arial"/>
                <a:cs typeface="Arial"/>
              </a:rPr>
              <a:t>Then evacuated FROM the arena a day later.</a:t>
            </a:r>
            <a:endParaRPr lang="en-US" dirty="0"/>
          </a:p>
          <a:p>
            <a:pPr>
              <a:lnSpc>
                <a:spcPct val="100000"/>
              </a:lnSpc>
            </a:pPr>
            <a:r>
              <a:rPr lang="en-US" sz="1600" dirty="0">
                <a:latin typeface="Arial"/>
                <a:cs typeface="Arial"/>
              </a:rPr>
              <a:t>The building wasn't able to maintain safe conditions without power.</a:t>
            </a:r>
            <a:endParaRPr lang="en-US" dirty="0"/>
          </a:p>
          <a:p>
            <a:pPr>
              <a:lnSpc>
                <a:spcPct val="100000"/>
              </a:lnSpc>
            </a:pPr>
            <a:r>
              <a:rPr lang="en-US" sz="1600" dirty="0">
                <a:latin typeface="Arial"/>
                <a:cs typeface="Arial"/>
              </a:rPr>
              <a:t>Older homes without power did better than homes built since the 1940s.</a:t>
            </a:r>
            <a:endParaRPr lang="en-US" dirty="0"/>
          </a:p>
          <a:p>
            <a:pPr>
              <a:lnSpc>
                <a:spcPct val="100000"/>
              </a:lnSpc>
            </a:pPr>
            <a:r>
              <a:rPr lang="en-US" sz="1600" dirty="0">
                <a:latin typeface="Arial"/>
                <a:cs typeface="Arial"/>
              </a:rPr>
              <a:t>Shouldn't today's homes do at least as well as those our grandparents and great-grandparents built?</a:t>
            </a:r>
          </a:p>
          <a:p>
            <a:pPr>
              <a:lnSpc>
                <a:spcPct val="100000"/>
              </a:lnSpc>
            </a:pPr>
            <a:endParaRPr lang="en-US" sz="1600" dirty="0"/>
          </a:p>
        </p:txBody>
      </p:sp>
      <p:sp>
        <p:nvSpPr>
          <p:cNvPr id="8" name="TextBox 7">
            <a:extLst>
              <a:ext uri="{FF2B5EF4-FFF2-40B4-BE49-F238E27FC236}">
                <a16:creationId xmlns:a16="http://schemas.microsoft.com/office/drawing/2014/main" id="{0821A795-7E9C-144F-95C1-E9D3A189CA53}"/>
              </a:ext>
            </a:extLst>
          </p:cNvPr>
          <p:cNvSpPr txBox="1"/>
          <p:nvPr/>
        </p:nvSpPr>
        <p:spPr>
          <a:xfrm>
            <a:off x="8580634" y="5969035"/>
            <a:ext cx="2585375" cy="230832"/>
          </a:xfrm>
          <a:prstGeom prst="rect">
            <a:avLst/>
          </a:prstGeom>
          <a:noFill/>
        </p:spPr>
        <p:txBody>
          <a:bodyPr wrap="square" lIns="91440" tIns="45720" rIns="91440" bIns="45720" rtlCol="0" anchor="t">
            <a:spAutoFit/>
          </a:bodyPr>
          <a:lstStyle/>
          <a:p>
            <a:pPr algn="r"/>
            <a:r>
              <a:rPr lang="en-US" sz="900" dirty="0">
                <a:solidFill>
                  <a:schemeClr val="bg1">
                    <a:lumMod val="50000"/>
                  </a:schemeClr>
                </a:solidFill>
                <a:latin typeface="Arial"/>
                <a:cs typeface="Arial"/>
              </a:rPr>
              <a:t>Photo: Marty </a:t>
            </a:r>
            <a:r>
              <a:rPr lang="en-US" sz="900" dirty="0" err="1">
                <a:solidFill>
                  <a:schemeClr val="bg1">
                    <a:lumMod val="50000"/>
                  </a:schemeClr>
                </a:solidFill>
                <a:latin typeface="Arial"/>
                <a:cs typeface="Arial"/>
              </a:rPr>
              <a:t>Bahamon</a:t>
            </a:r>
            <a:r>
              <a:rPr lang="en-US" sz="900" dirty="0">
                <a:solidFill>
                  <a:schemeClr val="bg1">
                    <a:lumMod val="50000"/>
                  </a:schemeClr>
                </a:solidFill>
                <a:latin typeface="Arial"/>
                <a:cs typeface="Arial"/>
              </a:rPr>
              <a:t>, FEMA</a:t>
            </a:r>
            <a:endParaRPr lang="en-US" dirty="0">
              <a:solidFill>
                <a:schemeClr val="bg1">
                  <a:lumMod val="50000"/>
                </a:schemeClr>
              </a:solidFill>
            </a:endParaRPr>
          </a:p>
        </p:txBody>
      </p:sp>
      <p:pic>
        <p:nvPicPr>
          <p:cNvPr id="4" name="Picture 5">
            <a:extLst>
              <a:ext uri="{FF2B5EF4-FFF2-40B4-BE49-F238E27FC236}">
                <a16:creationId xmlns:a16="http://schemas.microsoft.com/office/drawing/2014/main" id="{EC944D2E-E439-839D-2633-B8ACB35570EE}"/>
              </a:ext>
            </a:extLst>
          </p:cNvPr>
          <p:cNvPicPr>
            <a:picLocks noChangeAspect="1"/>
          </p:cNvPicPr>
          <p:nvPr/>
        </p:nvPicPr>
        <p:blipFill>
          <a:blip r:embed="rId3"/>
          <a:stretch>
            <a:fillRect/>
          </a:stretch>
        </p:blipFill>
        <p:spPr>
          <a:xfrm>
            <a:off x="6792686" y="275153"/>
            <a:ext cx="4286409" cy="5692972"/>
          </a:xfrm>
          <a:prstGeom prst="rect">
            <a:avLst/>
          </a:prstGeom>
        </p:spPr>
      </p:pic>
    </p:spTree>
    <p:extLst>
      <p:ext uri="{BB962C8B-B14F-4D97-AF65-F5344CB8AC3E}">
        <p14:creationId xmlns:p14="http://schemas.microsoft.com/office/powerpoint/2010/main" val="184196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AFB01A-F858-FBD2-3208-A1DF96D115FD}"/>
              </a:ext>
            </a:extLst>
          </p:cNvPr>
          <p:cNvPicPr>
            <a:picLocks noChangeAspect="1"/>
          </p:cNvPicPr>
          <p:nvPr/>
        </p:nvPicPr>
        <p:blipFill rotWithShape="1">
          <a:blip r:embed="rId3"/>
          <a:srcRect t="6434"/>
          <a:stretch/>
        </p:blipFill>
        <p:spPr>
          <a:xfrm>
            <a:off x="5177789" y="1146228"/>
            <a:ext cx="7014211" cy="4829210"/>
          </a:xfrm>
          <a:prstGeom prst="rect">
            <a:avLst/>
          </a:prstGeom>
        </p:spPr>
      </p:pic>
      <p:sp>
        <p:nvSpPr>
          <p:cNvPr id="5" name="Content Placeholder 2">
            <a:extLst>
              <a:ext uri="{FF2B5EF4-FFF2-40B4-BE49-F238E27FC236}">
                <a16:creationId xmlns:a16="http://schemas.microsoft.com/office/drawing/2014/main" id="{BAF9609E-1954-564E-A642-4A8888AB7785}"/>
              </a:ext>
            </a:extLst>
          </p:cNvPr>
          <p:cNvSpPr>
            <a:spLocks noGrp="1"/>
          </p:cNvSpPr>
          <p:nvPr>
            <p:ph idx="1"/>
          </p:nvPr>
        </p:nvSpPr>
        <p:spPr>
          <a:xfrm>
            <a:off x="876723" y="1146228"/>
            <a:ext cx="4030935" cy="4272099"/>
          </a:xfrm>
        </p:spPr>
        <p:txBody>
          <a:bodyPr vert="horz" lIns="91440" tIns="45720" rIns="91440" bIns="45720" rtlCol="0" anchor="t">
            <a:normAutofit/>
          </a:bodyPr>
          <a:lstStyle/>
          <a:p>
            <a:pPr marL="0" indent="0">
              <a:lnSpc>
                <a:spcPct val="100000"/>
              </a:lnSpc>
              <a:buNone/>
            </a:pPr>
            <a:r>
              <a:rPr lang="en-US" sz="1600" b="1" dirty="0">
                <a:solidFill>
                  <a:srgbClr val="C64A32"/>
                </a:solidFill>
                <a:latin typeface="Arial"/>
                <a:cs typeface="Arial"/>
              </a:rPr>
              <a:t>Two-day charrette in Atlanta, Oct 2005</a:t>
            </a:r>
            <a:endParaRPr lang="en-US" dirty="0"/>
          </a:p>
          <a:p>
            <a:pPr>
              <a:lnSpc>
                <a:spcPct val="100000"/>
              </a:lnSpc>
            </a:pPr>
            <a:r>
              <a:rPr lang="en-US" sz="1600" dirty="0">
                <a:latin typeface="Arial"/>
                <a:cs typeface="Arial"/>
              </a:rPr>
              <a:t>Sponsored by USGBC.</a:t>
            </a:r>
            <a:endParaRPr lang="en-US" dirty="0"/>
          </a:p>
          <a:p>
            <a:pPr>
              <a:lnSpc>
                <a:spcPct val="100000"/>
              </a:lnSpc>
            </a:pPr>
            <a:r>
              <a:rPr lang="en-US" sz="1600" dirty="0">
                <a:latin typeface="Arial"/>
                <a:cs typeface="Arial"/>
              </a:rPr>
              <a:t>200 participants; large delegation from the Gulf Coast.</a:t>
            </a:r>
            <a:endParaRPr lang="en-US" dirty="0"/>
          </a:p>
          <a:p>
            <a:pPr>
              <a:lnSpc>
                <a:spcPct val="100000"/>
              </a:lnSpc>
            </a:pPr>
            <a:r>
              <a:rPr lang="en-US" sz="1600" dirty="0">
                <a:latin typeface="Arial"/>
                <a:cs typeface="Arial"/>
              </a:rPr>
              <a:t>Outcome: The New Orleans Principles.</a:t>
            </a:r>
          </a:p>
          <a:p>
            <a:pPr>
              <a:lnSpc>
                <a:spcPct val="100000"/>
              </a:lnSpc>
            </a:pPr>
            <a:r>
              <a:rPr lang="en-US" sz="1600" dirty="0">
                <a:latin typeface="Arial"/>
                <a:cs typeface="Arial"/>
              </a:rPr>
              <a:t>A set of ten principles to guide the reconstruction in New Orleans.</a:t>
            </a:r>
            <a:endParaRPr lang="en-US" sz="1600" dirty="0"/>
          </a:p>
          <a:p>
            <a:pPr>
              <a:lnSpc>
                <a:spcPct val="100000"/>
              </a:lnSpc>
            </a:pPr>
            <a:endParaRPr lang="en-US" sz="1600" dirty="0"/>
          </a:p>
          <a:p>
            <a:pPr>
              <a:lnSpc>
                <a:spcPct val="100000"/>
              </a:lnSpc>
            </a:pPr>
            <a:endParaRPr lang="en-US" sz="1600" dirty="0"/>
          </a:p>
        </p:txBody>
      </p:sp>
      <p:sp>
        <p:nvSpPr>
          <p:cNvPr id="2" name="Title 1">
            <a:extLst>
              <a:ext uri="{FF2B5EF4-FFF2-40B4-BE49-F238E27FC236}">
                <a16:creationId xmlns:a16="http://schemas.microsoft.com/office/drawing/2014/main" id="{D6C79B9C-696D-914E-3295-598A6B804533}"/>
              </a:ext>
            </a:extLst>
          </p:cNvPr>
          <p:cNvSpPr txBox="1">
            <a:spLocks/>
          </p:cNvSpPr>
          <p:nvPr/>
        </p:nvSpPr>
        <p:spPr>
          <a:xfrm>
            <a:off x="838200" y="212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2800" b="1" dirty="0">
                <a:latin typeface="Arial"/>
                <a:cs typeface="Arial"/>
              </a:rPr>
              <a:t>The New Orleans Principles in 2005</a:t>
            </a:r>
            <a:endParaRPr lang="en-US" sz="2800" b="1" dirty="0"/>
          </a:p>
        </p:txBody>
      </p:sp>
      <p:sp>
        <p:nvSpPr>
          <p:cNvPr id="4" name="TextBox 3">
            <a:extLst>
              <a:ext uri="{FF2B5EF4-FFF2-40B4-BE49-F238E27FC236}">
                <a16:creationId xmlns:a16="http://schemas.microsoft.com/office/drawing/2014/main" id="{2B6CBA08-6648-880A-5834-298C01C06AED}"/>
              </a:ext>
            </a:extLst>
          </p:cNvPr>
          <p:cNvSpPr txBox="1"/>
          <p:nvPr/>
        </p:nvSpPr>
        <p:spPr>
          <a:xfrm>
            <a:off x="7299962" y="5975438"/>
            <a:ext cx="4596030" cy="369332"/>
          </a:xfrm>
          <a:prstGeom prst="rect">
            <a:avLst/>
          </a:prstGeom>
          <a:noFill/>
        </p:spPr>
        <p:txBody>
          <a:bodyPr wrap="square" rtlCol="0">
            <a:spAutoFit/>
          </a:bodyPr>
          <a:lstStyle/>
          <a:p>
            <a:pPr algn="r"/>
            <a:r>
              <a:rPr lang="en-US" sz="900" dirty="0">
                <a:solidFill>
                  <a:schemeClr val="bg1">
                    <a:lumMod val="50000"/>
                  </a:schemeClr>
                </a:solidFill>
                <a:latin typeface="Arial"/>
                <a:cs typeface="Arial"/>
              </a:rPr>
              <a:t>Hurricane Katrina Charrette in Atlanta, October 2005</a:t>
            </a:r>
          </a:p>
          <a:p>
            <a:pPr algn="r"/>
            <a:r>
              <a:rPr lang="en-US" sz="900" dirty="0">
                <a:solidFill>
                  <a:schemeClr val="bg1">
                    <a:lumMod val="50000"/>
                  </a:schemeClr>
                </a:solidFill>
                <a:latin typeface="Arial"/>
                <a:cs typeface="Arial"/>
              </a:rPr>
              <a:t>Photo: Alex Wilson</a:t>
            </a:r>
            <a:endParaRPr lang="en-US" sz="900" dirty="0">
              <a:solidFill>
                <a:schemeClr val="bg1">
                  <a:lumMod val="50000"/>
                </a:schemeClr>
              </a:solidFill>
            </a:endParaRPr>
          </a:p>
        </p:txBody>
      </p:sp>
    </p:spTree>
    <p:extLst>
      <p:ext uri="{BB962C8B-B14F-4D97-AF65-F5344CB8AC3E}">
        <p14:creationId xmlns:p14="http://schemas.microsoft.com/office/powerpoint/2010/main" val="283545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D0D3DD-BBFC-6E8C-EF92-387608FDB218}"/>
              </a:ext>
            </a:extLst>
          </p:cNvPr>
          <p:cNvPicPr>
            <a:picLocks noChangeAspect="1"/>
          </p:cNvPicPr>
          <p:nvPr/>
        </p:nvPicPr>
        <p:blipFill>
          <a:blip r:embed="rId3"/>
          <a:stretch>
            <a:fillRect/>
          </a:stretch>
        </p:blipFill>
        <p:spPr>
          <a:xfrm>
            <a:off x="7957004" y="178012"/>
            <a:ext cx="3531908" cy="4579261"/>
          </a:xfrm>
          <a:prstGeom prst="rect">
            <a:avLst/>
          </a:prstGeom>
          <a:ln w="25400">
            <a:solidFill>
              <a:schemeClr val="bg1">
                <a:lumMod val="75000"/>
              </a:schemeClr>
            </a:solidFill>
          </a:ln>
        </p:spPr>
      </p:pic>
      <p:sp>
        <p:nvSpPr>
          <p:cNvPr id="3" name="Title 1">
            <a:extLst>
              <a:ext uri="{FF2B5EF4-FFF2-40B4-BE49-F238E27FC236}">
                <a16:creationId xmlns:a16="http://schemas.microsoft.com/office/drawing/2014/main" id="{976F2CE8-E1D7-0142-B896-F7B3E13597F0}"/>
              </a:ext>
            </a:extLst>
          </p:cNvPr>
          <p:cNvSpPr>
            <a:spLocks noGrp="1"/>
          </p:cNvSpPr>
          <p:nvPr>
            <p:ph type="title"/>
          </p:nvPr>
        </p:nvSpPr>
        <p:spPr>
          <a:xfrm>
            <a:off x="844603" y="8467"/>
            <a:ext cx="10509197" cy="1139865"/>
          </a:xfrm>
        </p:spPr>
        <p:txBody>
          <a:bodyPr>
            <a:normAutofit/>
          </a:bodyPr>
          <a:lstStyle/>
          <a:p>
            <a:r>
              <a:rPr lang="en-US" sz="2800" b="1" dirty="0">
                <a:latin typeface="Arial"/>
                <a:cs typeface="Arial"/>
              </a:rPr>
              <a:t>Passive Survivability</a:t>
            </a:r>
            <a:endParaRPr lang="en-US" dirty="0"/>
          </a:p>
        </p:txBody>
      </p:sp>
      <p:sp>
        <p:nvSpPr>
          <p:cNvPr id="5" name="Content Placeholder 2">
            <a:extLst>
              <a:ext uri="{FF2B5EF4-FFF2-40B4-BE49-F238E27FC236}">
                <a16:creationId xmlns:a16="http://schemas.microsoft.com/office/drawing/2014/main" id="{BAF9609E-1954-564E-A642-4A8888AB7785}"/>
              </a:ext>
            </a:extLst>
          </p:cNvPr>
          <p:cNvSpPr>
            <a:spLocks noGrp="1"/>
          </p:cNvSpPr>
          <p:nvPr>
            <p:ph idx="1"/>
          </p:nvPr>
        </p:nvSpPr>
        <p:spPr>
          <a:xfrm>
            <a:off x="876723" y="1146228"/>
            <a:ext cx="4030935" cy="3439662"/>
          </a:xfrm>
        </p:spPr>
        <p:txBody>
          <a:bodyPr vert="horz" lIns="91440" tIns="45720" rIns="91440" bIns="45720" rtlCol="0" anchor="t">
            <a:normAutofit/>
          </a:bodyPr>
          <a:lstStyle/>
          <a:p>
            <a:pPr marL="0" indent="0">
              <a:lnSpc>
                <a:spcPct val="100000"/>
              </a:lnSpc>
              <a:buNone/>
            </a:pPr>
            <a:r>
              <a:rPr lang="en-US" sz="1600" b="1" dirty="0">
                <a:solidFill>
                  <a:srgbClr val="C64A32"/>
                </a:solidFill>
                <a:latin typeface="Arial"/>
                <a:cs typeface="Arial"/>
              </a:rPr>
              <a:t>One of ten principles in The New Orleans Principles</a:t>
            </a:r>
            <a:endParaRPr lang="en-US" dirty="0"/>
          </a:p>
          <a:p>
            <a:pPr>
              <a:lnSpc>
                <a:spcPct val="100000"/>
              </a:lnSpc>
            </a:pPr>
            <a:r>
              <a:rPr lang="en-US" sz="1600" dirty="0">
                <a:latin typeface="Arial"/>
                <a:cs typeface="Arial"/>
              </a:rPr>
              <a:t>The idea that our buildings should be designed and built to keep occupants safe in the event of an extended power outage or loss of heating fuel.</a:t>
            </a:r>
            <a:endParaRPr lang="en-US" sz="1600" dirty="0"/>
          </a:p>
          <a:p>
            <a:pPr>
              <a:lnSpc>
                <a:spcPct val="100000"/>
              </a:lnSpc>
            </a:pPr>
            <a:r>
              <a:rPr lang="en-US" sz="1600" i="1" dirty="0">
                <a:latin typeface="Arial"/>
                <a:cs typeface="Arial"/>
              </a:rPr>
              <a:t>Passive design</a:t>
            </a:r>
            <a:r>
              <a:rPr lang="en-US" sz="1600" dirty="0">
                <a:latin typeface="Arial"/>
                <a:cs typeface="Arial"/>
              </a:rPr>
              <a:t> that makes sense for the bioclimate—vernacular architecture.</a:t>
            </a:r>
          </a:p>
          <a:p>
            <a:pPr>
              <a:lnSpc>
                <a:spcPct val="100000"/>
              </a:lnSpc>
            </a:pPr>
            <a:r>
              <a:rPr lang="en-US" sz="1600" dirty="0">
                <a:latin typeface="Arial"/>
                <a:cs typeface="Arial"/>
              </a:rPr>
              <a:t>Taking advantage of today's advanced insulation materials, high-performance glazing, software design tools.</a:t>
            </a:r>
            <a:endParaRPr lang="en-US" sz="1600" dirty="0"/>
          </a:p>
          <a:p>
            <a:pPr>
              <a:lnSpc>
                <a:spcPct val="100000"/>
              </a:lnSpc>
            </a:pPr>
            <a:endParaRPr lang="en-US" sz="1600" dirty="0"/>
          </a:p>
          <a:p>
            <a:pPr>
              <a:lnSpc>
                <a:spcPct val="100000"/>
              </a:lnSpc>
            </a:pPr>
            <a:endParaRPr lang="en-US" sz="1600" dirty="0"/>
          </a:p>
        </p:txBody>
      </p:sp>
      <p:sp>
        <p:nvSpPr>
          <p:cNvPr id="8" name="TextBox 7">
            <a:extLst>
              <a:ext uri="{FF2B5EF4-FFF2-40B4-BE49-F238E27FC236}">
                <a16:creationId xmlns:a16="http://schemas.microsoft.com/office/drawing/2014/main" id="{0821A795-7E9C-144F-95C1-E9D3A189CA53}"/>
              </a:ext>
            </a:extLst>
          </p:cNvPr>
          <p:cNvSpPr txBox="1"/>
          <p:nvPr/>
        </p:nvSpPr>
        <p:spPr>
          <a:xfrm>
            <a:off x="8580634" y="6173943"/>
            <a:ext cx="2585375" cy="230832"/>
          </a:xfrm>
          <a:prstGeom prst="rect">
            <a:avLst/>
          </a:prstGeom>
          <a:noFill/>
        </p:spPr>
        <p:txBody>
          <a:bodyPr wrap="square" lIns="91440" tIns="45720" rIns="91440" bIns="45720" rtlCol="0" anchor="t">
            <a:spAutoFit/>
          </a:bodyPr>
          <a:lstStyle/>
          <a:p>
            <a:pPr algn="r"/>
            <a:r>
              <a:rPr lang="en-US" sz="900">
                <a:solidFill>
                  <a:schemeClr val="bg1">
                    <a:lumMod val="50000"/>
                  </a:schemeClr>
                </a:solidFill>
                <a:latin typeface="Arial"/>
                <a:cs typeface="Arial"/>
              </a:rPr>
              <a:t>Photo: Alex Wilson</a:t>
            </a:r>
            <a:endParaRPr lang="en-US">
              <a:solidFill>
                <a:schemeClr val="bg1">
                  <a:lumMod val="50000"/>
                </a:schemeClr>
              </a:solidFill>
            </a:endParaRPr>
          </a:p>
        </p:txBody>
      </p:sp>
      <p:pic>
        <p:nvPicPr>
          <p:cNvPr id="9" name="Picture 8" descr="Graphical user interface, text&#10;&#10;Description automatically generated">
            <a:extLst>
              <a:ext uri="{FF2B5EF4-FFF2-40B4-BE49-F238E27FC236}">
                <a16:creationId xmlns:a16="http://schemas.microsoft.com/office/drawing/2014/main" id="{35EC78DF-71F7-5F82-8700-02F096B25CEB}"/>
              </a:ext>
            </a:extLst>
          </p:cNvPr>
          <p:cNvPicPr>
            <a:picLocks noChangeAspect="1"/>
          </p:cNvPicPr>
          <p:nvPr/>
        </p:nvPicPr>
        <p:blipFill>
          <a:blip r:embed="rId4"/>
          <a:stretch>
            <a:fillRect/>
          </a:stretch>
        </p:blipFill>
        <p:spPr>
          <a:xfrm>
            <a:off x="703088" y="4928656"/>
            <a:ext cx="10798628" cy="1374185"/>
          </a:xfrm>
          <a:prstGeom prst="rect">
            <a:avLst/>
          </a:prstGeom>
          <a:ln w="25400">
            <a:solidFill>
              <a:schemeClr val="bg1">
                <a:lumMod val="75000"/>
              </a:schemeClr>
            </a:solidFill>
          </a:ln>
        </p:spPr>
      </p:pic>
    </p:spTree>
    <p:extLst>
      <p:ext uri="{BB962C8B-B14F-4D97-AF65-F5344CB8AC3E}">
        <p14:creationId xmlns:p14="http://schemas.microsoft.com/office/powerpoint/2010/main" val="413321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3C5B7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3F2BBB-78CC-4B29-8464-23876E54051F}"/>
              </a:ext>
            </a:extLst>
          </p:cNvPr>
          <p:cNvSpPr txBox="1"/>
          <p:nvPr/>
        </p:nvSpPr>
        <p:spPr>
          <a:xfrm>
            <a:off x="838198" y="2644170"/>
            <a:ext cx="7932823" cy="1077218"/>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The acute threat was </a:t>
            </a:r>
            <a:r>
              <a:rPr lang="en-US" sz="3200" b="1" dirty="0">
                <a:solidFill>
                  <a:srgbClr val="40A7CF"/>
                </a:solidFill>
                <a:latin typeface="Arial" panose="020B0604020202020204" pitchFamily="34" charset="0"/>
                <a:cs typeface="Arial" panose="020B0604020202020204" pitchFamily="34" charset="0"/>
              </a:rPr>
              <a:t>flooding</a:t>
            </a:r>
            <a:r>
              <a:rPr lang="en-US" sz="3200" b="1" dirty="0">
                <a:solidFill>
                  <a:schemeClr val="bg1"/>
                </a:solidFill>
                <a:latin typeface="Arial" panose="020B0604020202020204" pitchFamily="34" charset="0"/>
                <a:cs typeface="Arial" panose="020B0604020202020204" pitchFamily="34" charset="0"/>
              </a:rPr>
              <a:t>.</a:t>
            </a:r>
          </a:p>
          <a:p>
            <a:r>
              <a:rPr lang="en-US" sz="3200" b="1" dirty="0">
                <a:solidFill>
                  <a:schemeClr val="bg1"/>
                </a:solidFill>
                <a:latin typeface="Arial" panose="020B0604020202020204" pitchFamily="34" charset="0"/>
                <a:cs typeface="Arial" panose="020B0604020202020204" pitchFamily="34" charset="0"/>
              </a:rPr>
              <a:t>The chronic threat is </a:t>
            </a:r>
            <a:r>
              <a:rPr lang="en-US" sz="3200" b="1" dirty="0">
                <a:solidFill>
                  <a:srgbClr val="40A7CF"/>
                </a:solidFill>
                <a:latin typeface="Arial" panose="020B0604020202020204" pitchFamily="34" charset="0"/>
                <a:cs typeface="Arial" panose="020B0604020202020204" pitchFamily="34" charset="0"/>
              </a:rPr>
              <a:t>thermal stress</a:t>
            </a:r>
            <a:r>
              <a:rPr lang="en-US" sz="3200" b="1" dirty="0">
                <a:solidFill>
                  <a:schemeClr val="bg1"/>
                </a:solidFill>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9C4A0961-FCAC-885B-221A-B4607987453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l="31414" r="28990" b="13131"/>
          <a:stretch/>
        </p:blipFill>
        <p:spPr>
          <a:xfrm>
            <a:off x="8967298" y="-526472"/>
            <a:ext cx="2715491" cy="5957455"/>
          </a:xfrm>
          <a:prstGeom prst="rect">
            <a:avLst/>
          </a:prstGeom>
        </p:spPr>
      </p:pic>
    </p:spTree>
    <p:extLst>
      <p:ext uri="{BB962C8B-B14F-4D97-AF65-F5344CB8AC3E}">
        <p14:creationId xmlns:p14="http://schemas.microsoft.com/office/powerpoint/2010/main" val="304048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D9D9DA"/>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E8956A2-DD2D-A68B-28CF-A1ACFF294218}"/>
              </a:ext>
            </a:extLst>
          </p:cNvPr>
          <p:cNvSpPr/>
          <p:nvPr/>
        </p:nvSpPr>
        <p:spPr>
          <a:xfrm>
            <a:off x="4602780" y="348342"/>
            <a:ext cx="3010218" cy="6509658"/>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ell phone&#10;&#10;Description automatically generated">
            <a:extLst>
              <a:ext uri="{FF2B5EF4-FFF2-40B4-BE49-F238E27FC236}">
                <a16:creationId xmlns:a16="http://schemas.microsoft.com/office/drawing/2014/main" id="{773CAD83-314D-99A4-2461-44CCEE9EFC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778" y="348338"/>
            <a:ext cx="3010219" cy="6509661"/>
          </a:xfrm>
          <a:prstGeom prst="rect">
            <a:avLst/>
          </a:prstGeom>
        </p:spPr>
      </p:pic>
      <p:sp>
        <p:nvSpPr>
          <p:cNvPr id="15" name="Rectangle 14">
            <a:extLst>
              <a:ext uri="{FF2B5EF4-FFF2-40B4-BE49-F238E27FC236}">
                <a16:creationId xmlns:a16="http://schemas.microsoft.com/office/drawing/2014/main" id="{B12D8BC5-F9BD-C727-A58F-1DA08B47A609}"/>
              </a:ext>
            </a:extLst>
          </p:cNvPr>
          <p:cNvSpPr/>
          <p:nvPr/>
        </p:nvSpPr>
        <p:spPr>
          <a:xfrm>
            <a:off x="806591" y="348341"/>
            <a:ext cx="3010218" cy="6509658"/>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leaning on a fountain&#10;&#10;Description automatically generated">
            <a:extLst>
              <a:ext uri="{FF2B5EF4-FFF2-40B4-BE49-F238E27FC236}">
                <a16:creationId xmlns:a16="http://schemas.microsoft.com/office/drawing/2014/main" id="{69B7BEA5-A078-241F-211A-3FA7F57D1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591" y="348340"/>
            <a:ext cx="3010218" cy="6509660"/>
          </a:xfrm>
          <a:prstGeom prst="rect">
            <a:avLst/>
          </a:prstGeom>
        </p:spPr>
      </p:pic>
      <p:sp>
        <p:nvSpPr>
          <p:cNvPr id="16" name="Rectangle 15">
            <a:extLst>
              <a:ext uri="{FF2B5EF4-FFF2-40B4-BE49-F238E27FC236}">
                <a16:creationId xmlns:a16="http://schemas.microsoft.com/office/drawing/2014/main" id="{571BA497-F208-A472-DC85-AC5FA02ABF43}"/>
              </a:ext>
            </a:extLst>
          </p:cNvPr>
          <p:cNvSpPr/>
          <p:nvPr/>
        </p:nvSpPr>
        <p:spPr>
          <a:xfrm>
            <a:off x="8398970" y="348341"/>
            <a:ext cx="3010218" cy="6509658"/>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social media post&#10;&#10;Description automatically generated">
            <a:extLst>
              <a:ext uri="{FF2B5EF4-FFF2-40B4-BE49-F238E27FC236}">
                <a16:creationId xmlns:a16="http://schemas.microsoft.com/office/drawing/2014/main" id="{0B2042BA-BF3B-7DBA-BACD-44860EF8C78B}"/>
              </a:ext>
            </a:extLst>
          </p:cNvPr>
          <p:cNvPicPr>
            <a:picLocks noChangeAspect="1"/>
          </p:cNvPicPr>
          <p:nvPr/>
        </p:nvPicPr>
        <p:blipFill rotWithShape="1">
          <a:blip r:embed="rId5">
            <a:extLst>
              <a:ext uri="{28A0092B-C50C-407E-A947-70E740481C1C}">
                <a14:useLocalDpi xmlns:a14="http://schemas.microsoft.com/office/drawing/2010/main" val="0"/>
              </a:ext>
            </a:extLst>
          </a:blip>
          <a:srcRect t="90656"/>
          <a:stretch/>
        </p:blipFill>
        <p:spPr>
          <a:xfrm>
            <a:off x="8398969" y="6249724"/>
            <a:ext cx="3010218" cy="608274"/>
          </a:xfrm>
          <a:prstGeom prst="rect">
            <a:avLst/>
          </a:prstGeom>
        </p:spPr>
      </p:pic>
      <p:pic>
        <p:nvPicPr>
          <p:cNvPr id="13" name="Picture 12" descr="A screenshot of a social media post&#10;&#10;Description automatically generated">
            <a:extLst>
              <a:ext uri="{FF2B5EF4-FFF2-40B4-BE49-F238E27FC236}">
                <a16:creationId xmlns:a16="http://schemas.microsoft.com/office/drawing/2014/main" id="{7976764B-114E-D4BE-5AD1-83102E0C334A}"/>
              </a:ext>
            </a:extLst>
          </p:cNvPr>
          <p:cNvPicPr>
            <a:picLocks noChangeAspect="1"/>
          </p:cNvPicPr>
          <p:nvPr/>
        </p:nvPicPr>
        <p:blipFill rotWithShape="1">
          <a:blip r:embed="rId5">
            <a:extLst>
              <a:ext uri="{28A0092B-C50C-407E-A947-70E740481C1C}">
                <a14:useLocalDpi xmlns:a14="http://schemas.microsoft.com/office/drawing/2010/main" val="0"/>
              </a:ext>
            </a:extLst>
          </a:blip>
          <a:srcRect b="23077"/>
          <a:stretch/>
        </p:blipFill>
        <p:spPr>
          <a:xfrm>
            <a:off x="8398971" y="348341"/>
            <a:ext cx="3010218" cy="5007429"/>
          </a:xfrm>
          <a:prstGeom prst="rect">
            <a:avLst/>
          </a:prstGeom>
        </p:spPr>
      </p:pic>
    </p:spTree>
    <p:extLst>
      <p:ext uri="{BB962C8B-B14F-4D97-AF65-F5344CB8AC3E}">
        <p14:creationId xmlns:p14="http://schemas.microsoft.com/office/powerpoint/2010/main" val="29000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EEEEE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E434AB-2EEA-2B92-347F-AA6230370C5D}"/>
              </a:ext>
            </a:extLst>
          </p:cNvPr>
          <p:cNvPicPr>
            <a:picLocks noChangeAspect="1"/>
          </p:cNvPicPr>
          <p:nvPr/>
        </p:nvPicPr>
        <p:blipFill>
          <a:blip r:embed="rId3"/>
          <a:stretch>
            <a:fillRect/>
          </a:stretch>
        </p:blipFill>
        <p:spPr>
          <a:xfrm>
            <a:off x="587416" y="880600"/>
            <a:ext cx="11017166" cy="5096799"/>
          </a:xfrm>
          <a:prstGeom prst="rect">
            <a:avLst/>
          </a:prstGeom>
        </p:spPr>
      </p:pic>
      <p:sp>
        <p:nvSpPr>
          <p:cNvPr id="5" name="TextBox 4">
            <a:extLst>
              <a:ext uri="{FF2B5EF4-FFF2-40B4-BE49-F238E27FC236}">
                <a16:creationId xmlns:a16="http://schemas.microsoft.com/office/drawing/2014/main" id="{21A8EA2B-5FC5-16D4-29CD-6B1CF01344BB}"/>
              </a:ext>
            </a:extLst>
          </p:cNvPr>
          <p:cNvSpPr txBox="1"/>
          <p:nvPr/>
        </p:nvSpPr>
        <p:spPr>
          <a:xfrm>
            <a:off x="5457880" y="5997740"/>
            <a:ext cx="6146702" cy="246221"/>
          </a:xfrm>
          <a:prstGeom prst="rect">
            <a:avLst/>
          </a:prstGeom>
          <a:noFill/>
        </p:spPr>
        <p:txBody>
          <a:bodyPr wrap="square" rtlCol="0">
            <a:spAutoFit/>
          </a:bodyPr>
          <a:lstStyle/>
          <a:p>
            <a:pPr algn="r"/>
            <a:r>
              <a:rPr lang="en-US" sz="1000" dirty="0">
                <a:solidFill>
                  <a:schemeClr val="bg1">
                    <a:lumMod val="50000"/>
                  </a:schemeClr>
                </a:solidFill>
                <a:latin typeface="Arial" panose="020B0604020202020204" pitchFamily="34" charset="0"/>
                <a:cs typeface="Arial" panose="020B0604020202020204" pitchFamily="34" charset="0"/>
              </a:rPr>
              <a:t>Images courtesy of Browning Day</a:t>
            </a:r>
          </a:p>
        </p:txBody>
      </p:sp>
    </p:spTree>
    <p:extLst>
      <p:ext uri="{BB962C8B-B14F-4D97-AF65-F5344CB8AC3E}">
        <p14:creationId xmlns:p14="http://schemas.microsoft.com/office/powerpoint/2010/main" val="19013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D9D9DA"/>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E8956A2-DD2D-A68B-28CF-A1ACFF294218}"/>
              </a:ext>
            </a:extLst>
          </p:cNvPr>
          <p:cNvSpPr/>
          <p:nvPr/>
        </p:nvSpPr>
        <p:spPr>
          <a:xfrm>
            <a:off x="4602780" y="348342"/>
            <a:ext cx="3010218" cy="6509658"/>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map&#10;&#10;Description automatically generated">
            <a:extLst>
              <a:ext uri="{FF2B5EF4-FFF2-40B4-BE49-F238E27FC236}">
                <a16:creationId xmlns:a16="http://schemas.microsoft.com/office/drawing/2014/main" id="{5A839C9B-BF3F-B7BC-2497-B88E1EFEB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779" y="348339"/>
            <a:ext cx="3010220" cy="6509663"/>
          </a:xfrm>
          <a:prstGeom prst="rect">
            <a:avLst/>
          </a:prstGeom>
        </p:spPr>
      </p:pic>
      <p:sp>
        <p:nvSpPr>
          <p:cNvPr id="15" name="Rectangle 14">
            <a:extLst>
              <a:ext uri="{FF2B5EF4-FFF2-40B4-BE49-F238E27FC236}">
                <a16:creationId xmlns:a16="http://schemas.microsoft.com/office/drawing/2014/main" id="{B12D8BC5-F9BD-C727-A58F-1DA08B47A609}"/>
              </a:ext>
            </a:extLst>
          </p:cNvPr>
          <p:cNvSpPr/>
          <p:nvPr/>
        </p:nvSpPr>
        <p:spPr>
          <a:xfrm>
            <a:off x="806591" y="348341"/>
            <a:ext cx="3010218" cy="6509658"/>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71BA497-F208-A472-DC85-AC5FA02ABF43}"/>
              </a:ext>
            </a:extLst>
          </p:cNvPr>
          <p:cNvSpPr/>
          <p:nvPr/>
        </p:nvSpPr>
        <p:spPr>
          <a:xfrm>
            <a:off x="8398970" y="348341"/>
            <a:ext cx="3010218" cy="6509658"/>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fish swimming in the water&#10;&#10;Description automatically generated">
            <a:extLst>
              <a:ext uri="{FF2B5EF4-FFF2-40B4-BE49-F238E27FC236}">
                <a16:creationId xmlns:a16="http://schemas.microsoft.com/office/drawing/2014/main" id="{CEB22B1E-AF45-C2E0-0459-75C3D3397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8969" y="348341"/>
            <a:ext cx="3010220" cy="6509663"/>
          </a:xfrm>
          <a:prstGeom prst="rect">
            <a:avLst/>
          </a:prstGeom>
        </p:spPr>
      </p:pic>
      <p:pic>
        <p:nvPicPr>
          <p:cNvPr id="10" name="Picture 9" descr="A person with his arms raised&#10;&#10;Description automatically generated">
            <a:extLst>
              <a:ext uri="{FF2B5EF4-FFF2-40B4-BE49-F238E27FC236}">
                <a16:creationId xmlns:a16="http://schemas.microsoft.com/office/drawing/2014/main" id="{8FBBD884-D739-B7BB-A64E-BFA98871DF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592" y="348339"/>
            <a:ext cx="3010218" cy="6509659"/>
          </a:xfrm>
          <a:prstGeom prst="rect">
            <a:avLst/>
          </a:prstGeom>
        </p:spPr>
      </p:pic>
    </p:spTree>
    <p:extLst>
      <p:ext uri="{BB962C8B-B14F-4D97-AF65-F5344CB8AC3E}">
        <p14:creationId xmlns:p14="http://schemas.microsoft.com/office/powerpoint/2010/main" val="107837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D9D9DA"/>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CD7049-EB33-FCA9-D263-AB73E0A77E50}"/>
              </a:ext>
            </a:extLst>
          </p:cNvPr>
          <p:cNvSpPr/>
          <p:nvPr/>
        </p:nvSpPr>
        <p:spPr>
          <a:xfrm>
            <a:off x="1662792" y="348344"/>
            <a:ext cx="8866415" cy="6509656"/>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821A795-7E9C-144F-95C1-E9D3A189CA53}"/>
              </a:ext>
            </a:extLst>
          </p:cNvPr>
          <p:cNvSpPr txBox="1"/>
          <p:nvPr/>
        </p:nvSpPr>
        <p:spPr>
          <a:xfrm>
            <a:off x="7279192" y="6288815"/>
            <a:ext cx="2670349" cy="369332"/>
          </a:xfrm>
          <a:prstGeom prst="rect">
            <a:avLst/>
          </a:prstGeom>
          <a:noFill/>
        </p:spPr>
        <p:txBody>
          <a:bodyPr wrap="square" rtlCol="0">
            <a:spAutoFit/>
          </a:bodyPr>
          <a:lstStyle/>
          <a:p>
            <a:pPr algn="r"/>
            <a:endParaRPr lang="en-US" sz="900" dirty="0">
              <a:solidFill>
                <a:schemeClr val="bg1">
                  <a:lumMod val="50000"/>
                </a:schemeClr>
              </a:solidFill>
              <a:latin typeface="Arial" panose="020B0604020202020204" pitchFamily="34" charset="0"/>
              <a:cs typeface="Arial" panose="020B0604020202020204" pitchFamily="34" charset="0"/>
            </a:endParaRPr>
          </a:p>
          <a:p>
            <a:pPr algn="r"/>
            <a:r>
              <a:rPr lang="en-US" sz="900" dirty="0">
                <a:solidFill>
                  <a:schemeClr val="bg1">
                    <a:lumMod val="50000"/>
                  </a:schemeClr>
                </a:solidFill>
                <a:latin typeface="Arial" panose="020B0604020202020204" pitchFamily="34" charset="0"/>
                <a:cs typeface="Arial" panose="020B0604020202020204" pitchFamily="34" charset="0"/>
              </a:rPr>
              <a:t>Source: New York Times</a:t>
            </a:r>
          </a:p>
        </p:txBody>
      </p:sp>
      <p:pic>
        <p:nvPicPr>
          <p:cNvPr id="3" name="Picture 2">
            <a:extLst>
              <a:ext uri="{FF2B5EF4-FFF2-40B4-BE49-F238E27FC236}">
                <a16:creationId xmlns:a16="http://schemas.microsoft.com/office/drawing/2014/main" id="{97B3981F-FF47-09CD-F6AF-B093905C0AE0}"/>
              </a:ext>
            </a:extLst>
          </p:cNvPr>
          <p:cNvPicPr>
            <a:picLocks noChangeAspect="1"/>
          </p:cNvPicPr>
          <p:nvPr/>
        </p:nvPicPr>
        <p:blipFill>
          <a:blip r:embed="rId3"/>
          <a:stretch>
            <a:fillRect/>
          </a:stretch>
        </p:blipFill>
        <p:spPr>
          <a:xfrm>
            <a:off x="3044536" y="1375358"/>
            <a:ext cx="6102927" cy="1493176"/>
          </a:xfrm>
          <a:prstGeom prst="rect">
            <a:avLst/>
          </a:prstGeom>
        </p:spPr>
      </p:pic>
      <p:pic>
        <p:nvPicPr>
          <p:cNvPr id="5" name="Picture 4">
            <a:extLst>
              <a:ext uri="{FF2B5EF4-FFF2-40B4-BE49-F238E27FC236}">
                <a16:creationId xmlns:a16="http://schemas.microsoft.com/office/drawing/2014/main" id="{9C4628A1-02FC-5E3E-8014-93551915790F}"/>
              </a:ext>
            </a:extLst>
          </p:cNvPr>
          <p:cNvPicPr>
            <a:picLocks noChangeAspect="1"/>
          </p:cNvPicPr>
          <p:nvPr/>
        </p:nvPicPr>
        <p:blipFill rotWithShape="1">
          <a:blip r:embed="rId4"/>
          <a:srcRect t="53738"/>
          <a:stretch/>
        </p:blipFill>
        <p:spPr>
          <a:xfrm>
            <a:off x="2117024" y="3149374"/>
            <a:ext cx="7616389" cy="3172691"/>
          </a:xfrm>
          <a:prstGeom prst="rect">
            <a:avLst/>
          </a:prstGeom>
        </p:spPr>
      </p:pic>
      <p:pic>
        <p:nvPicPr>
          <p:cNvPr id="2" name="Picture 2" descr="New York Times Logo and symbol, meaning, history, PNG, brand">
            <a:extLst>
              <a:ext uri="{FF2B5EF4-FFF2-40B4-BE49-F238E27FC236}">
                <a16:creationId xmlns:a16="http://schemas.microsoft.com/office/drawing/2014/main" id="{DC53D7DB-D174-F4AE-5C2D-F660FDF32DD3}"/>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t="35960" b="34141"/>
          <a:stretch/>
        </p:blipFill>
        <p:spPr bwMode="auto">
          <a:xfrm>
            <a:off x="4425537" y="687329"/>
            <a:ext cx="3340925" cy="561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64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3C5B7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3F2BBB-78CC-4B29-8464-23876E54051F}"/>
              </a:ext>
            </a:extLst>
          </p:cNvPr>
          <p:cNvSpPr txBox="1"/>
          <p:nvPr/>
        </p:nvSpPr>
        <p:spPr>
          <a:xfrm>
            <a:off x="838198" y="2644170"/>
            <a:ext cx="9304423" cy="1077218"/>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Concerns over </a:t>
            </a:r>
            <a:r>
              <a:rPr lang="en-US" sz="3200" b="1" dirty="0">
                <a:solidFill>
                  <a:srgbClr val="40A7CF"/>
                </a:solidFill>
                <a:latin typeface="Arial" panose="020B0604020202020204" pitchFamily="34" charset="0"/>
                <a:cs typeface="Arial" panose="020B0604020202020204" pitchFamily="34" charset="0"/>
              </a:rPr>
              <a:t>thermal stress </a:t>
            </a:r>
            <a:r>
              <a:rPr lang="en-US" sz="3200" b="1" dirty="0">
                <a:solidFill>
                  <a:schemeClr val="bg1"/>
                </a:solidFill>
                <a:latin typeface="Arial" panose="020B0604020202020204" pitchFamily="34" charset="0"/>
                <a:cs typeface="Arial" panose="020B0604020202020204" pitchFamily="34" charset="0"/>
              </a:rPr>
              <a:t>has </a:t>
            </a:r>
            <a:r>
              <a:rPr lang="en-US" sz="3200" b="1" dirty="0" smtClean="0">
                <a:solidFill>
                  <a:schemeClr val="bg1"/>
                </a:solidFill>
                <a:latin typeface="Arial" panose="020B0604020202020204" pitchFamily="34" charset="0"/>
                <a:cs typeface="Arial" panose="020B0604020202020204" pitchFamily="34" charset="0"/>
              </a:rPr>
              <a:t>resulted in </a:t>
            </a:r>
            <a:r>
              <a:rPr lang="en-US" sz="3200" b="1" dirty="0">
                <a:solidFill>
                  <a:schemeClr val="bg1"/>
                </a:solidFill>
                <a:latin typeface="Arial" panose="020B0604020202020204" pitchFamily="34" charset="0"/>
                <a:cs typeface="Arial" panose="020B0604020202020204" pitchFamily="34" charset="0"/>
              </a:rPr>
              <a:t>institutional guidance for </a:t>
            </a:r>
            <a:r>
              <a:rPr lang="en-US" sz="3200" b="1" dirty="0">
                <a:solidFill>
                  <a:srgbClr val="40A7CF"/>
                </a:solidFill>
                <a:latin typeface="Arial" panose="020B0604020202020204" pitchFamily="34" charset="0"/>
                <a:cs typeface="Arial" panose="020B0604020202020204" pitchFamily="34" charset="0"/>
              </a:rPr>
              <a:t>passive survivability</a:t>
            </a:r>
            <a:r>
              <a:rPr lang="en-US" sz="3200" b="1" dirty="0">
                <a:solidFill>
                  <a:schemeClr val="bg1"/>
                </a:solidFill>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98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Text&#10;&#10;Description automatically generated">
            <a:extLst>
              <a:ext uri="{FF2B5EF4-FFF2-40B4-BE49-F238E27FC236}">
                <a16:creationId xmlns:a16="http://schemas.microsoft.com/office/drawing/2014/main" id="{CA28EAE7-DEBA-B3AC-7F62-341C6E2EA6ED}"/>
              </a:ext>
            </a:extLst>
          </p:cNvPr>
          <p:cNvPicPr>
            <a:picLocks noChangeAspect="1"/>
          </p:cNvPicPr>
          <p:nvPr/>
        </p:nvPicPr>
        <p:blipFill rotWithShape="1">
          <a:blip r:embed="rId3"/>
          <a:srcRect l="1693" t="1550" r="1307" b="1778"/>
          <a:stretch/>
        </p:blipFill>
        <p:spPr>
          <a:xfrm>
            <a:off x="1366538" y="1068966"/>
            <a:ext cx="3983988" cy="5123868"/>
          </a:xfrm>
          <a:prstGeom prst="rect">
            <a:avLst/>
          </a:prstGeom>
          <a:ln w="25400">
            <a:solidFill>
              <a:schemeClr val="bg1">
                <a:lumMod val="75000"/>
              </a:schemeClr>
            </a:solidFill>
          </a:ln>
        </p:spPr>
      </p:pic>
      <p:sp>
        <p:nvSpPr>
          <p:cNvPr id="3" name="Title 1">
            <a:extLst>
              <a:ext uri="{FF2B5EF4-FFF2-40B4-BE49-F238E27FC236}">
                <a16:creationId xmlns:a16="http://schemas.microsoft.com/office/drawing/2014/main" id="{976F2CE8-E1D7-0142-B896-F7B3E13597F0}"/>
              </a:ext>
            </a:extLst>
          </p:cNvPr>
          <p:cNvSpPr>
            <a:spLocks noGrp="1"/>
          </p:cNvSpPr>
          <p:nvPr>
            <p:ph type="title"/>
          </p:nvPr>
        </p:nvSpPr>
        <p:spPr>
          <a:xfrm>
            <a:off x="844603" y="8467"/>
            <a:ext cx="10509197" cy="1139865"/>
          </a:xfrm>
        </p:spPr>
        <p:txBody>
          <a:bodyPr>
            <a:normAutofit/>
          </a:bodyPr>
          <a:lstStyle/>
          <a:p>
            <a:r>
              <a:rPr lang="en-US" sz="2800" b="1" dirty="0">
                <a:latin typeface="Arial"/>
                <a:cs typeface="Arial"/>
              </a:rPr>
              <a:t>Passive Survivability Addressed by New York City in 2010</a:t>
            </a:r>
            <a:endParaRPr lang="en-US" dirty="0"/>
          </a:p>
        </p:txBody>
      </p:sp>
      <p:pic>
        <p:nvPicPr>
          <p:cNvPr id="10" name="Picture 10" descr="Text, letter&#10;&#10;Description automatically generated">
            <a:extLst>
              <a:ext uri="{FF2B5EF4-FFF2-40B4-BE49-F238E27FC236}">
                <a16:creationId xmlns:a16="http://schemas.microsoft.com/office/drawing/2014/main" id="{173CF6C5-22FD-6477-7573-6166FC55BC27}"/>
              </a:ext>
            </a:extLst>
          </p:cNvPr>
          <p:cNvPicPr>
            <a:picLocks noChangeAspect="1"/>
          </p:cNvPicPr>
          <p:nvPr/>
        </p:nvPicPr>
        <p:blipFill>
          <a:blip r:embed="rId4"/>
          <a:stretch>
            <a:fillRect/>
          </a:stretch>
        </p:blipFill>
        <p:spPr>
          <a:xfrm>
            <a:off x="6441245" y="1068996"/>
            <a:ext cx="4617720" cy="5123868"/>
          </a:xfrm>
          <a:prstGeom prst="rect">
            <a:avLst/>
          </a:prstGeom>
          <a:ln w="25400">
            <a:noFill/>
          </a:ln>
        </p:spPr>
      </p:pic>
    </p:spTree>
    <p:extLst>
      <p:ext uri="{BB962C8B-B14F-4D97-AF65-F5344CB8AC3E}">
        <p14:creationId xmlns:p14="http://schemas.microsoft.com/office/powerpoint/2010/main" val="373402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39A76A-CA09-00D7-EF34-5778A8588FDA}"/>
              </a:ext>
            </a:extLst>
          </p:cNvPr>
          <p:cNvPicPr>
            <a:picLocks noChangeAspect="1"/>
          </p:cNvPicPr>
          <p:nvPr/>
        </p:nvPicPr>
        <p:blipFill>
          <a:blip r:embed="rId3"/>
          <a:stretch>
            <a:fillRect/>
          </a:stretch>
        </p:blipFill>
        <p:spPr>
          <a:xfrm>
            <a:off x="1366538" y="1068966"/>
            <a:ext cx="3967206" cy="5125711"/>
          </a:xfrm>
          <a:prstGeom prst="rect">
            <a:avLst/>
          </a:prstGeom>
          <a:ln w="25400">
            <a:solidFill>
              <a:schemeClr val="bg1">
                <a:lumMod val="75000"/>
              </a:schemeClr>
            </a:solidFill>
          </a:ln>
        </p:spPr>
      </p:pic>
      <p:sp>
        <p:nvSpPr>
          <p:cNvPr id="3" name="Title 1">
            <a:extLst>
              <a:ext uri="{FF2B5EF4-FFF2-40B4-BE49-F238E27FC236}">
                <a16:creationId xmlns:a16="http://schemas.microsoft.com/office/drawing/2014/main" id="{976F2CE8-E1D7-0142-B896-F7B3E13597F0}"/>
              </a:ext>
            </a:extLst>
          </p:cNvPr>
          <p:cNvSpPr>
            <a:spLocks noGrp="1"/>
          </p:cNvSpPr>
          <p:nvPr>
            <p:ph type="title"/>
          </p:nvPr>
        </p:nvSpPr>
        <p:spPr>
          <a:xfrm>
            <a:off x="844603" y="8467"/>
            <a:ext cx="10509197" cy="1139865"/>
          </a:xfrm>
        </p:spPr>
        <p:txBody>
          <a:bodyPr>
            <a:normAutofit/>
          </a:bodyPr>
          <a:lstStyle/>
          <a:p>
            <a:r>
              <a:rPr lang="en-US" sz="2800" b="1" dirty="0">
                <a:latin typeface="Arial"/>
                <a:cs typeface="Arial"/>
              </a:rPr>
              <a:t>UK Introduced Overheating Regulation in 2010</a:t>
            </a:r>
            <a:endParaRPr lang="en-US" dirty="0"/>
          </a:p>
        </p:txBody>
      </p:sp>
      <p:pic>
        <p:nvPicPr>
          <p:cNvPr id="5" name="Picture 4">
            <a:extLst>
              <a:ext uri="{FF2B5EF4-FFF2-40B4-BE49-F238E27FC236}">
                <a16:creationId xmlns:a16="http://schemas.microsoft.com/office/drawing/2014/main" id="{3E262848-DF04-1352-76B7-58821393CD8E}"/>
              </a:ext>
            </a:extLst>
          </p:cNvPr>
          <p:cNvPicPr>
            <a:picLocks noChangeAspect="1"/>
          </p:cNvPicPr>
          <p:nvPr/>
        </p:nvPicPr>
        <p:blipFill>
          <a:blip r:embed="rId4"/>
          <a:stretch>
            <a:fillRect/>
          </a:stretch>
        </p:blipFill>
        <p:spPr>
          <a:xfrm>
            <a:off x="5704913" y="1195967"/>
            <a:ext cx="5902836" cy="4798434"/>
          </a:xfrm>
          <a:prstGeom prst="rect">
            <a:avLst/>
          </a:prstGeom>
        </p:spPr>
      </p:pic>
    </p:spTree>
    <p:extLst>
      <p:ext uri="{BB962C8B-B14F-4D97-AF65-F5344CB8AC3E}">
        <p14:creationId xmlns:p14="http://schemas.microsoft.com/office/powerpoint/2010/main" val="95724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F6B06B-0696-1228-A546-67D4D008BFEE}"/>
              </a:ext>
            </a:extLst>
          </p:cNvPr>
          <p:cNvPicPr>
            <a:picLocks noChangeAspect="1"/>
          </p:cNvPicPr>
          <p:nvPr/>
        </p:nvPicPr>
        <p:blipFill>
          <a:blip r:embed="rId3"/>
          <a:stretch>
            <a:fillRect/>
          </a:stretch>
        </p:blipFill>
        <p:spPr>
          <a:xfrm>
            <a:off x="1389109" y="1068965"/>
            <a:ext cx="3941586" cy="5127319"/>
          </a:xfrm>
          <a:prstGeom prst="rect">
            <a:avLst/>
          </a:prstGeom>
          <a:ln w="25400">
            <a:solidFill>
              <a:schemeClr val="bg1">
                <a:lumMod val="75000"/>
              </a:schemeClr>
            </a:solidFill>
          </a:ln>
        </p:spPr>
      </p:pic>
      <p:sp>
        <p:nvSpPr>
          <p:cNvPr id="3" name="Title 1">
            <a:extLst>
              <a:ext uri="{FF2B5EF4-FFF2-40B4-BE49-F238E27FC236}">
                <a16:creationId xmlns:a16="http://schemas.microsoft.com/office/drawing/2014/main" id="{976F2CE8-E1D7-0142-B896-F7B3E13597F0}"/>
              </a:ext>
            </a:extLst>
          </p:cNvPr>
          <p:cNvSpPr>
            <a:spLocks noGrp="1"/>
          </p:cNvSpPr>
          <p:nvPr>
            <p:ph type="title"/>
          </p:nvPr>
        </p:nvSpPr>
        <p:spPr>
          <a:xfrm>
            <a:off x="844603" y="8467"/>
            <a:ext cx="10509197" cy="1139865"/>
          </a:xfrm>
        </p:spPr>
        <p:txBody>
          <a:bodyPr>
            <a:normAutofit/>
          </a:bodyPr>
          <a:lstStyle/>
          <a:p>
            <a:r>
              <a:rPr lang="en-US" sz="2800" b="1" dirty="0">
                <a:latin typeface="Arial"/>
                <a:cs typeface="Arial"/>
              </a:rPr>
              <a:t>Canada Issued Climate Resilience Guidance in 2016</a:t>
            </a:r>
            <a:endParaRPr lang="en-US" dirty="0"/>
          </a:p>
        </p:txBody>
      </p:sp>
      <p:pic>
        <p:nvPicPr>
          <p:cNvPr id="2" name="Picture 1">
            <a:extLst>
              <a:ext uri="{FF2B5EF4-FFF2-40B4-BE49-F238E27FC236}">
                <a16:creationId xmlns:a16="http://schemas.microsoft.com/office/drawing/2014/main" id="{B29F11BD-5C01-F93B-AA86-07F227AF79D7}"/>
              </a:ext>
            </a:extLst>
          </p:cNvPr>
          <p:cNvPicPr>
            <a:picLocks noChangeAspect="1"/>
          </p:cNvPicPr>
          <p:nvPr/>
        </p:nvPicPr>
        <p:blipFill>
          <a:blip r:embed="rId4"/>
          <a:stretch>
            <a:fillRect/>
          </a:stretch>
        </p:blipFill>
        <p:spPr>
          <a:xfrm>
            <a:off x="6095999" y="1061362"/>
            <a:ext cx="5268729" cy="5195856"/>
          </a:xfrm>
          <a:prstGeom prst="rect">
            <a:avLst/>
          </a:prstGeom>
        </p:spPr>
      </p:pic>
    </p:spTree>
    <p:extLst>
      <p:ext uri="{BB962C8B-B14F-4D97-AF65-F5344CB8AC3E}">
        <p14:creationId xmlns:p14="http://schemas.microsoft.com/office/powerpoint/2010/main" val="405574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76F2CE8-E1D7-0142-B896-F7B3E13597F0}"/>
              </a:ext>
            </a:extLst>
          </p:cNvPr>
          <p:cNvSpPr>
            <a:spLocks noGrp="1"/>
          </p:cNvSpPr>
          <p:nvPr>
            <p:ph type="title"/>
          </p:nvPr>
        </p:nvSpPr>
        <p:spPr>
          <a:xfrm>
            <a:off x="844603" y="8467"/>
            <a:ext cx="10509197" cy="1139865"/>
          </a:xfrm>
        </p:spPr>
        <p:txBody>
          <a:bodyPr>
            <a:normAutofit/>
          </a:bodyPr>
          <a:lstStyle/>
          <a:p>
            <a:r>
              <a:rPr lang="en-US" sz="2800" b="1" dirty="0">
                <a:latin typeface="Arial"/>
                <a:cs typeface="Arial"/>
              </a:rPr>
              <a:t>New Zealand Addressed Overheating in 2017</a:t>
            </a:r>
            <a:endParaRPr lang="en-US" dirty="0"/>
          </a:p>
        </p:txBody>
      </p:sp>
      <p:pic>
        <p:nvPicPr>
          <p:cNvPr id="4" name="Picture 3">
            <a:extLst>
              <a:ext uri="{FF2B5EF4-FFF2-40B4-BE49-F238E27FC236}">
                <a16:creationId xmlns:a16="http://schemas.microsoft.com/office/drawing/2014/main" id="{EFFC11D9-69B2-BACA-5D43-EE87BCB06820}"/>
              </a:ext>
            </a:extLst>
          </p:cNvPr>
          <p:cNvPicPr>
            <a:picLocks noChangeAspect="1"/>
          </p:cNvPicPr>
          <p:nvPr/>
        </p:nvPicPr>
        <p:blipFill>
          <a:blip r:embed="rId3"/>
          <a:stretch>
            <a:fillRect/>
          </a:stretch>
        </p:blipFill>
        <p:spPr>
          <a:xfrm>
            <a:off x="1389108" y="1068966"/>
            <a:ext cx="3607435" cy="5127319"/>
          </a:xfrm>
          <a:prstGeom prst="rect">
            <a:avLst/>
          </a:prstGeom>
          <a:ln w="25400">
            <a:solidFill>
              <a:schemeClr val="bg1">
                <a:lumMod val="75000"/>
              </a:schemeClr>
            </a:solidFill>
          </a:ln>
        </p:spPr>
      </p:pic>
      <p:pic>
        <p:nvPicPr>
          <p:cNvPr id="6" name="Picture 5">
            <a:extLst>
              <a:ext uri="{FF2B5EF4-FFF2-40B4-BE49-F238E27FC236}">
                <a16:creationId xmlns:a16="http://schemas.microsoft.com/office/drawing/2014/main" id="{EE9B29BD-EE23-8097-A650-3AE4C2C0B90D}"/>
              </a:ext>
            </a:extLst>
          </p:cNvPr>
          <p:cNvPicPr>
            <a:picLocks noChangeAspect="1"/>
          </p:cNvPicPr>
          <p:nvPr/>
        </p:nvPicPr>
        <p:blipFill rotWithShape="1">
          <a:blip r:embed="rId4"/>
          <a:srcRect b="31226"/>
          <a:stretch/>
        </p:blipFill>
        <p:spPr>
          <a:xfrm>
            <a:off x="5388429" y="1784290"/>
            <a:ext cx="6467158" cy="3767423"/>
          </a:xfrm>
          <a:prstGeom prst="rect">
            <a:avLst/>
          </a:prstGeom>
        </p:spPr>
      </p:pic>
    </p:spTree>
    <p:extLst>
      <p:ext uri="{BB962C8B-B14F-4D97-AF65-F5344CB8AC3E}">
        <p14:creationId xmlns:p14="http://schemas.microsoft.com/office/powerpoint/2010/main" val="318880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0CD9CE-5A0E-7BB0-5DDD-73DE3FB7FF03}"/>
              </a:ext>
            </a:extLst>
          </p:cNvPr>
          <p:cNvPicPr>
            <a:picLocks noChangeAspect="1"/>
          </p:cNvPicPr>
          <p:nvPr/>
        </p:nvPicPr>
        <p:blipFill>
          <a:blip r:embed="rId3"/>
          <a:stretch>
            <a:fillRect/>
          </a:stretch>
        </p:blipFill>
        <p:spPr>
          <a:xfrm>
            <a:off x="1389110" y="1068965"/>
            <a:ext cx="3941586" cy="5142069"/>
          </a:xfrm>
          <a:prstGeom prst="rect">
            <a:avLst/>
          </a:prstGeom>
          <a:ln w="25400">
            <a:solidFill>
              <a:schemeClr val="bg1">
                <a:lumMod val="75000"/>
              </a:schemeClr>
            </a:solidFill>
          </a:ln>
        </p:spPr>
      </p:pic>
      <p:sp>
        <p:nvSpPr>
          <p:cNvPr id="3" name="Title 1">
            <a:extLst>
              <a:ext uri="{FF2B5EF4-FFF2-40B4-BE49-F238E27FC236}">
                <a16:creationId xmlns:a16="http://schemas.microsoft.com/office/drawing/2014/main" id="{976F2CE8-E1D7-0142-B896-F7B3E13597F0}"/>
              </a:ext>
            </a:extLst>
          </p:cNvPr>
          <p:cNvSpPr>
            <a:spLocks noGrp="1"/>
          </p:cNvSpPr>
          <p:nvPr>
            <p:ph type="title"/>
          </p:nvPr>
        </p:nvSpPr>
        <p:spPr>
          <a:xfrm>
            <a:off x="844603" y="8467"/>
            <a:ext cx="10509197" cy="1139865"/>
          </a:xfrm>
        </p:spPr>
        <p:txBody>
          <a:bodyPr>
            <a:normAutofit/>
          </a:bodyPr>
          <a:lstStyle/>
          <a:p>
            <a:r>
              <a:rPr lang="en-US" sz="2800" b="1" dirty="0"/>
              <a:t>UK-Level Technical Guidance on Adapting Building in 2023</a:t>
            </a:r>
          </a:p>
        </p:txBody>
      </p:sp>
      <p:pic>
        <p:nvPicPr>
          <p:cNvPr id="6" name="Picture 5">
            <a:extLst>
              <a:ext uri="{FF2B5EF4-FFF2-40B4-BE49-F238E27FC236}">
                <a16:creationId xmlns:a16="http://schemas.microsoft.com/office/drawing/2014/main" id="{869D3631-3629-4F92-BCC5-40468FB7BDB0}"/>
              </a:ext>
            </a:extLst>
          </p:cNvPr>
          <p:cNvPicPr>
            <a:picLocks noChangeAspect="1"/>
          </p:cNvPicPr>
          <p:nvPr/>
        </p:nvPicPr>
        <p:blipFill rotWithShape="1">
          <a:blip r:embed="rId4"/>
          <a:srcRect l="74849"/>
          <a:stretch/>
        </p:blipFill>
        <p:spPr>
          <a:xfrm>
            <a:off x="10058400" y="3145886"/>
            <a:ext cx="1850570" cy="2720038"/>
          </a:xfrm>
          <a:prstGeom prst="rect">
            <a:avLst/>
          </a:prstGeom>
        </p:spPr>
      </p:pic>
      <p:pic>
        <p:nvPicPr>
          <p:cNvPr id="7" name="Picture 6">
            <a:extLst>
              <a:ext uri="{FF2B5EF4-FFF2-40B4-BE49-F238E27FC236}">
                <a16:creationId xmlns:a16="http://schemas.microsoft.com/office/drawing/2014/main" id="{A89D0EFC-0BF5-2924-A44F-CC2E4EAEAC46}"/>
              </a:ext>
            </a:extLst>
          </p:cNvPr>
          <p:cNvPicPr>
            <a:picLocks noChangeAspect="1"/>
          </p:cNvPicPr>
          <p:nvPr/>
        </p:nvPicPr>
        <p:blipFill rotWithShape="1">
          <a:blip r:embed="rId4"/>
          <a:srcRect t="35972" r="86597" b="31068"/>
          <a:stretch/>
        </p:blipFill>
        <p:spPr>
          <a:xfrm>
            <a:off x="5672787" y="1735266"/>
            <a:ext cx="1365983" cy="1241848"/>
          </a:xfrm>
          <a:prstGeom prst="rect">
            <a:avLst/>
          </a:prstGeom>
        </p:spPr>
      </p:pic>
      <p:pic>
        <p:nvPicPr>
          <p:cNvPr id="8" name="Picture 7">
            <a:extLst>
              <a:ext uri="{FF2B5EF4-FFF2-40B4-BE49-F238E27FC236}">
                <a16:creationId xmlns:a16="http://schemas.microsoft.com/office/drawing/2014/main" id="{C57E551C-D100-6A50-5CC4-A2505F085627}"/>
              </a:ext>
            </a:extLst>
          </p:cNvPr>
          <p:cNvPicPr>
            <a:picLocks noChangeAspect="1"/>
          </p:cNvPicPr>
          <p:nvPr/>
        </p:nvPicPr>
        <p:blipFill rotWithShape="1">
          <a:blip r:embed="rId4"/>
          <a:srcRect l="13375" t="19413" r="55111"/>
          <a:stretch/>
        </p:blipFill>
        <p:spPr>
          <a:xfrm>
            <a:off x="5535384" y="3102427"/>
            <a:ext cx="2318659" cy="2191996"/>
          </a:xfrm>
          <a:prstGeom prst="rect">
            <a:avLst/>
          </a:prstGeom>
        </p:spPr>
      </p:pic>
      <p:pic>
        <p:nvPicPr>
          <p:cNvPr id="9" name="Picture 8">
            <a:extLst>
              <a:ext uri="{FF2B5EF4-FFF2-40B4-BE49-F238E27FC236}">
                <a16:creationId xmlns:a16="http://schemas.microsoft.com/office/drawing/2014/main" id="{6F351AF1-FEF6-8370-5DDA-30B6B225F655}"/>
              </a:ext>
            </a:extLst>
          </p:cNvPr>
          <p:cNvPicPr>
            <a:picLocks noChangeAspect="1"/>
          </p:cNvPicPr>
          <p:nvPr/>
        </p:nvPicPr>
        <p:blipFill rotWithShape="1">
          <a:blip r:embed="rId4"/>
          <a:srcRect l="46148" r="24678"/>
          <a:stretch/>
        </p:blipFill>
        <p:spPr>
          <a:xfrm>
            <a:off x="7911770" y="2966267"/>
            <a:ext cx="2146626" cy="2720038"/>
          </a:xfrm>
          <a:prstGeom prst="rect">
            <a:avLst/>
          </a:prstGeom>
        </p:spPr>
      </p:pic>
      <p:cxnSp>
        <p:nvCxnSpPr>
          <p:cNvPr id="13" name="Straight Connector 12">
            <a:extLst>
              <a:ext uri="{FF2B5EF4-FFF2-40B4-BE49-F238E27FC236}">
                <a16:creationId xmlns:a16="http://schemas.microsoft.com/office/drawing/2014/main" id="{A2BDB5D7-3BB7-DBCA-13A8-27AF46460EBD}"/>
              </a:ext>
            </a:extLst>
          </p:cNvPr>
          <p:cNvCxnSpPr/>
          <p:nvPr/>
        </p:nvCxnSpPr>
        <p:spPr>
          <a:xfrm>
            <a:off x="5672787" y="2917280"/>
            <a:ext cx="6100113" cy="0"/>
          </a:xfrm>
          <a:prstGeom prst="line">
            <a:avLst/>
          </a:prstGeom>
          <a:ln w="19050">
            <a:solidFill>
              <a:srgbClr val="40A7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02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3C5B70"/>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DF750DD-FD49-5A5E-820B-3CA563588DF5}"/>
              </a:ext>
            </a:extLst>
          </p:cNvPr>
          <p:cNvSpPr txBox="1">
            <a:spLocks/>
          </p:cNvSpPr>
          <p:nvPr/>
        </p:nvSpPr>
        <p:spPr>
          <a:xfrm>
            <a:off x="5917935" y="1370198"/>
            <a:ext cx="4215441" cy="57181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dirty="0">
                <a:solidFill>
                  <a:schemeClr val="bg1"/>
                </a:solidFill>
              </a:rPr>
              <a:t>Incorporate cooling load avoidance strategies:</a:t>
            </a:r>
          </a:p>
          <a:p>
            <a:pPr>
              <a:lnSpc>
                <a:spcPct val="100000"/>
              </a:lnSpc>
            </a:pPr>
            <a:r>
              <a:rPr lang="en-US" sz="1800" dirty="0">
                <a:solidFill>
                  <a:schemeClr val="bg1"/>
                </a:solidFill>
              </a:rPr>
              <a:t>Reduce glass on east &amp; west.</a:t>
            </a:r>
          </a:p>
          <a:p>
            <a:pPr>
              <a:lnSpc>
                <a:spcPct val="100000"/>
              </a:lnSpc>
            </a:pPr>
            <a:r>
              <a:rPr lang="en-US" sz="1800" dirty="0">
                <a:solidFill>
                  <a:schemeClr val="bg1"/>
                </a:solidFill>
              </a:rPr>
              <a:t>Overhangs on the south to block summer sun.</a:t>
            </a:r>
          </a:p>
          <a:p>
            <a:pPr>
              <a:lnSpc>
                <a:spcPct val="100000"/>
              </a:lnSpc>
            </a:pPr>
            <a:r>
              <a:rPr lang="en-US" sz="1800" dirty="0">
                <a:solidFill>
                  <a:schemeClr val="bg1"/>
                </a:solidFill>
              </a:rPr>
              <a:t>Spectrally selective (sun-control) glazing.</a:t>
            </a:r>
          </a:p>
          <a:p>
            <a:pPr>
              <a:lnSpc>
                <a:spcPct val="100000"/>
              </a:lnSpc>
            </a:pPr>
            <a:r>
              <a:rPr lang="en-US" sz="1800" dirty="0">
                <a:solidFill>
                  <a:schemeClr val="bg1"/>
                </a:solidFill>
              </a:rPr>
              <a:t>Exterior window treatment, awnings, roller blinds.</a:t>
            </a:r>
          </a:p>
          <a:p>
            <a:pPr>
              <a:lnSpc>
                <a:spcPct val="100000"/>
              </a:lnSpc>
            </a:pPr>
            <a:r>
              <a:rPr lang="en-US" sz="1800" dirty="0">
                <a:solidFill>
                  <a:schemeClr val="bg1"/>
                </a:solidFill>
              </a:rPr>
              <a:t>Reflective roofs.</a:t>
            </a:r>
          </a:p>
          <a:p>
            <a:pPr>
              <a:lnSpc>
                <a:spcPct val="100000"/>
              </a:lnSpc>
            </a:pPr>
            <a:r>
              <a:rPr lang="en-US" sz="1800" dirty="0">
                <a:solidFill>
                  <a:schemeClr val="bg1"/>
                </a:solidFill>
              </a:rPr>
              <a:t>Deep overhangs or wrap-around porches.</a:t>
            </a:r>
          </a:p>
        </p:txBody>
      </p:sp>
      <p:sp>
        <p:nvSpPr>
          <p:cNvPr id="6" name="Title 1">
            <a:extLst>
              <a:ext uri="{FF2B5EF4-FFF2-40B4-BE49-F238E27FC236}">
                <a16:creationId xmlns:a16="http://schemas.microsoft.com/office/drawing/2014/main" id="{3BD720C7-3522-0CF6-4406-C1F8C249D241}"/>
              </a:ext>
            </a:extLst>
          </p:cNvPr>
          <p:cNvSpPr>
            <a:spLocks noGrp="1"/>
          </p:cNvSpPr>
          <p:nvPr>
            <p:ph type="title"/>
          </p:nvPr>
        </p:nvSpPr>
        <p:spPr>
          <a:xfrm>
            <a:off x="838200" y="21273"/>
            <a:ext cx="10515600" cy="1325563"/>
          </a:xfrm>
        </p:spPr>
        <p:txBody>
          <a:bodyPr>
            <a:normAutofit/>
          </a:bodyPr>
          <a:lstStyle/>
          <a:p>
            <a:r>
              <a:rPr lang="en-US" sz="2800" b="1" dirty="0">
                <a:solidFill>
                  <a:schemeClr val="bg1"/>
                </a:solidFill>
                <a:latin typeface="Arial"/>
                <a:cs typeface="Arial"/>
              </a:rPr>
              <a:t>Building Strategies to Achieve Passive Survivability</a:t>
            </a:r>
            <a:endParaRPr lang="en-US" sz="1100" dirty="0">
              <a:solidFill>
                <a:schemeClr val="bg1"/>
              </a:solidFill>
            </a:endParaRPr>
          </a:p>
        </p:txBody>
      </p:sp>
      <p:sp>
        <p:nvSpPr>
          <p:cNvPr id="7" name="Content Placeholder 2">
            <a:extLst>
              <a:ext uri="{FF2B5EF4-FFF2-40B4-BE49-F238E27FC236}">
                <a16:creationId xmlns:a16="http://schemas.microsoft.com/office/drawing/2014/main" id="{5703A9CC-5757-0BE9-0F39-E48DC1A5EC34}"/>
              </a:ext>
            </a:extLst>
          </p:cNvPr>
          <p:cNvSpPr>
            <a:spLocks noGrp="1"/>
          </p:cNvSpPr>
          <p:nvPr>
            <p:ph idx="1"/>
          </p:nvPr>
        </p:nvSpPr>
        <p:spPr>
          <a:xfrm>
            <a:off x="856621" y="1370199"/>
            <a:ext cx="4215441" cy="4944452"/>
          </a:xfrm>
        </p:spPr>
        <p:txBody>
          <a:bodyPr vert="horz" lIns="91440" tIns="45720" rIns="91440" bIns="45720" rtlCol="0" anchor="t">
            <a:noAutofit/>
          </a:bodyPr>
          <a:lstStyle/>
          <a:p>
            <a:pPr marL="0" indent="0">
              <a:lnSpc>
                <a:spcPct val="100000"/>
              </a:lnSpc>
              <a:buFont typeface="Arial" panose="020B0604020202020204" pitchFamily="34" charset="0"/>
              <a:buNone/>
            </a:pPr>
            <a:r>
              <a:rPr lang="en-US" sz="1800" b="1" dirty="0">
                <a:solidFill>
                  <a:schemeClr val="bg1"/>
                </a:solidFill>
              </a:rPr>
              <a:t>Provide high levels of insulation.</a:t>
            </a:r>
          </a:p>
          <a:p>
            <a:pPr marL="0" indent="0">
              <a:lnSpc>
                <a:spcPct val="100000"/>
              </a:lnSpc>
              <a:buFont typeface="Arial" panose="020B0604020202020204" pitchFamily="34" charset="0"/>
              <a:buNone/>
            </a:pPr>
            <a:endParaRPr lang="en-US" sz="1000" b="1" dirty="0">
              <a:solidFill>
                <a:schemeClr val="bg1"/>
              </a:solidFill>
            </a:endParaRPr>
          </a:p>
          <a:p>
            <a:pPr marL="0" indent="0">
              <a:lnSpc>
                <a:spcPct val="100000"/>
              </a:lnSpc>
              <a:buFont typeface="Arial" panose="020B0604020202020204" pitchFamily="34" charset="0"/>
              <a:buNone/>
            </a:pPr>
            <a:r>
              <a:rPr lang="en-US" sz="1800" b="1" dirty="0">
                <a:solidFill>
                  <a:schemeClr val="bg1"/>
                </a:solidFill>
              </a:rPr>
              <a:t>Install high-performance glazing.</a:t>
            </a:r>
          </a:p>
          <a:p>
            <a:pPr marL="0" indent="0">
              <a:lnSpc>
                <a:spcPct val="100000"/>
              </a:lnSpc>
              <a:buFont typeface="Arial" panose="020B0604020202020204" pitchFamily="34" charset="0"/>
              <a:buNone/>
            </a:pPr>
            <a:endParaRPr lang="en-US" sz="1000" b="1" dirty="0">
              <a:solidFill>
                <a:schemeClr val="bg1"/>
              </a:solidFill>
            </a:endParaRPr>
          </a:p>
          <a:p>
            <a:pPr marL="0" indent="0">
              <a:lnSpc>
                <a:spcPct val="100000"/>
              </a:lnSpc>
              <a:buFont typeface="Arial" panose="020B0604020202020204" pitchFamily="34" charset="0"/>
              <a:buNone/>
            </a:pPr>
            <a:r>
              <a:rPr lang="en-US" sz="1800" b="1" dirty="0">
                <a:solidFill>
                  <a:schemeClr val="bg1"/>
                </a:solidFill>
              </a:rPr>
              <a:t>Incorporate passive solar design.</a:t>
            </a:r>
          </a:p>
          <a:p>
            <a:pPr marL="0" indent="0">
              <a:lnSpc>
                <a:spcPct val="100000"/>
              </a:lnSpc>
              <a:buFont typeface="Arial" panose="020B0604020202020204" pitchFamily="34" charset="0"/>
              <a:buNone/>
            </a:pPr>
            <a:endParaRPr lang="en-US" sz="1000" b="1" dirty="0">
              <a:solidFill>
                <a:schemeClr val="bg1"/>
              </a:solidFill>
            </a:endParaRPr>
          </a:p>
          <a:p>
            <a:pPr marL="0" indent="0">
              <a:lnSpc>
                <a:spcPct val="100000"/>
              </a:lnSpc>
              <a:buFont typeface="Arial" panose="020B0604020202020204" pitchFamily="34" charset="0"/>
              <a:buNone/>
            </a:pPr>
            <a:r>
              <a:rPr lang="en-US" sz="1800" b="1" dirty="0">
                <a:solidFill>
                  <a:schemeClr val="bg1"/>
                </a:solidFill>
              </a:rPr>
              <a:t>Orient building on an east-west axis.</a:t>
            </a:r>
          </a:p>
          <a:p>
            <a:pPr marL="0" indent="0">
              <a:lnSpc>
                <a:spcPct val="100000"/>
              </a:lnSpc>
              <a:buFont typeface="Arial" panose="020B0604020202020204" pitchFamily="34" charset="0"/>
              <a:buNone/>
            </a:pPr>
            <a:endParaRPr lang="en-US" sz="1000" b="1" dirty="0">
              <a:solidFill>
                <a:schemeClr val="bg1"/>
              </a:solidFill>
            </a:endParaRPr>
          </a:p>
          <a:p>
            <a:pPr marL="0" indent="0">
              <a:lnSpc>
                <a:spcPct val="100000"/>
              </a:lnSpc>
              <a:buFont typeface="Arial" panose="020B0604020202020204" pitchFamily="34" charset="0"/>
              <a:buNone/>
            </a:pPr>
            <a:r>
              <a:rPr lang="en-US" sz="1800" b="1" dirty="0">
                <a:solidFill>
                  <a:schemeClr val="bg1"/>
                </a:solidFill>
              </a:rPr>
              <a:t>Include thermal mass in the building.</a:t>
            </a:r>
          </a:p>
          <a:p>
            <a:pPr marL="0" indent="0">
              <a:lnSpc>
                <a:spcPct val="100000"/>
              </a:lnSpc>
              <a:buFont typeface="Arial" panose="020B0604020202020204" pitchFamily="34" charset="0"/>
              <a:buNone/>
            </a:pPr>
            <a:endParaRPr lang="en-US" sz="1000" b="1" dirty="0">
              <a:solidFill>
                <a:schemeClr val="bg1"/>
              </a:solidFill>
            </a:endParaRPr>
          </a:p>
          <a:p>
            <a:pPr marL="0" indent="0">
              <a:lnSpc>
                <a:spcPct val="100000"/>
              </a:lnSpc>
              <a:buFont typeface="Arial" panose="020B0604020202020204" pitchFamily="34" charset="0"/>
              <a:buNone/>
            </a:pPr>
            <a:r>
              <a:rPr lang="en-US" sz="1800" b="1" dirty="0">
                <a:solidFill>
                  <a:schemeClr val="bg1"/>
                </a:solidFill>
              </a:rPr>
              <a:t>Provide natural ventilation.</a:t>
            </a:r>
          </a:p>
          <a:p>
            <a:pPr marL="0" indent="0">
              <a:lnSpc>
                <a:spcPct val="100000"/>
              </a:lnSpc>
              <a:buFont typeface="Arial" panose="020B0604020202020204" pitchFamily="34" charset="0"/>
              <a:buNone/>
            </a:pPr>
            <a:endParaRPr lang="en-US" sz="1000" b="1" dirty="0">
              <a:solidFill>
                <a:schemeClr val="bg1"/>
              </a:solidFill>
            </a:endParaRPr>
          </a:p>
          <a:p>
            <a:pPr marL="0" indent="0">
              <a:lnSpc>
                <a:spcPct val="100000"/>
              </a:lnSpc>
              <a:buFont typeface="Arial" panose="020B0604020202020204" pitchFamily="34" charset="0"/>
              <a:buNone/>
            </a:pPr>
            <a:r>
              <a:rPr lang="en-US" sz="1800" b="1" dirty="0">
                <a:solidFill>
                  <a:schemeClr val="bg1"/>
                </a:solidFill>
              </a:rPr>
              <a:t>Provide nature daylight.</a:t>
            </a:r>
          </a:p>
        </p:txBody>
      </p:sp>
    </p:spTree>
    <p:extLst>
      <p:ext uri="{BB962C8B-B14F-4D97-AF65-F5344CB8AC3E}">
        <p14:creationId xmlns:p14="http://schemas.microsoft.com/office/powerpoint/2010/main" val="183277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3C5B7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3F2BBB-78CC-4B29-8464-23876E54051F}"/>
              </a:ext>
            </a:extLst>
          </p:cNvPr>
          <p:cNvSpPr txBox="1"/>
          <p:nvPr/>
        </p:nvSpPr>
        <p:spPr>
          <a:xfrm>
            <a:off x="838198" y="3136612"/>
            <a:ext cx="8377991" cy="1077218"/>
          </a:xfrm>
          <a:prstGeom prst="rect">
            <a:avLst/>
          </a:prstGeom>
          <a:noFill/>
        </p:spPr>
        <p:txBody>
          <a:bodyPr wrap="square" rtlCol="0">
            <a:spAutoFit/>
          </a:bodyPr>
          <a:lstStyle/>
          <a:p>
            <a:r>
              <a:rPr lang="en-US" sz="3200" b="1" dirty="0">
                <a:solidFill>
                  <a:srgbClr val="80C3B3"/>
                </a:solidFill>
                <a:latin typeface="Arial" panose="020B0604020202020204" pitchFamily="34" charset="0"/>
                <a:cs typeface="Arial" panose="020B0604020202020204" pitchFamily="34" charset="0"/>
              </a:rPr>
              <a:t>Resilient design </a:t>
            </a:r>
            <a:r>
              <a:rPr lang="en-US" sz="3200" b="1" dirty="0">
                <a:solidFill>
                  <a:schemeClr val="bg1"/>
                </a:solidFill>
                <a:latin typeface="Arial" panose="020B0604020202020204" pitchFamily="34" charset="0"/>
                <a:cs typeface="Arial" panose="020B0604020202020204" pitchFamily="34" charset="0"/>
              </a:rPr>
              <a:t>and </a:t>
            </a:r>
            <a:r>
              <a:rPr lang="en-US" sz="3200" b="1" dirty="0">
                <a:solidFill>
                  <a:srgbClr val="40A7CF"/>
                </a:solidFill>
                <a:latin typeface="Arial" panose="020B0604020202020204" pitchFamily="34" charset="0"/>
                <a:cs typeface="Arial" panose="020B0604020202020204" pitchFamily="34" charset="0"/>
              </a:rPr>
              <a:t>sustainable design</a:t>
            </a:r>
            <a:r>
              <a:rPr lang="en-US" sz="3200" b="1" dirty="0">
                <a:solidFill>
                  <a:schemeClr val="bg1"/>
                </a:solidFill>
                <a:latin typeface="Arial" panose="020B0604020202020204" pitchFamily="34" charset="0"/>
                <a:cs typeface="Arial" panose="020B0604020202020204" pitchFamily="34" charset="0"/>
              </a:rPr>
              <a:t>: Do they overlap?</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335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EEEEE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3B9056-0589-A9F3-E47D-7483E163818A}"/>
              </a:ext>
            </a:extLst>
          </p:cNvPr>
          <p:cNvPicPr>
            <a:picLocks noChangeAspect="1"/>
          </p:cNvPicPr>
          <p:nvPr/>
        </p:nvPicPr>
        <p:blipFill>
          <a:blip r:embed="rId3"/>
          <a:stretch>
            <a:fillRect/>
          </a:stretch>
        </p:blipFill>
        <p:spPr>
          <a:xfrm>
            <a:off x="587416" y="591842"/>
            <a:ext cx="11017167" cy="5674315"/>
          </a:xfrm>
          <a:prstGeom prst="rect">
            <a:avLst/>
          </a:prstGeom>
        </p:spPr>
      </p:pic>
    </p:spTree>
    <p:extLst>
      <p:ext uri="{BB962C8B-B14F-4D97-AF65-F5344CB8AC3E}">
        <p14:creationId xmlns:p14="http://schemas.microsoft.com/office/powerpoint/2010/main" val="354014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3C5B70"/>
        </a:solid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50A1A76E-5780-9688-DC21-9AB41AD727BF}"/>
              </a:ext>
            </a:extLst>
          </p:cNvPr>
          <p:cNvSpPr/>
          <p:nvPr/>
        </p:nvSpPr>
        <p:spPr>
          <a:xfrm>
            <a:off x="4338960" y="-203021"/>
            <a:ext cx="7223744" cy="7289848"/>
          </a:xfrm>
          <a:prstGeom prst="ellipse">
            <a:avLst/>
          </a:prstGeom>
          <a:noFill/>
          <a:ln w="57150">
            <a:solidFill>
              <a:srgbClr val="80C3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A9D9BB07-31EB-C543-F7CD-7F4F63568E9E}"/>
              </a:ext>
            </a:extLst>
          </p:cNvPr>
          <p:cNvSpPr/>
          <p:nvPr/>
        </p:nvSpPr>
        <p:spPr>
          <a:xfrm>
            <a:off x="637268" y="-203021"/>
            <a:ext cx="7223744" cy="7289848"/>
          </a:xfrm>
          <a:prstGeom prst="ellipse">
            <a:avLst/>
          </a:prstGeom>
          <a:noFill/>
          <a:ln w="57150">
            <a:solidFill>
              <a:srgbClr val="40A7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5703A9CC-5757-0BE9-0F39-E48DC1A5EC34}"/>
              </a:ext>
            </a:extLst>
          </p:cNvPr>
          <p:cNvSpPr>
            <a:spLocks noGrp="1"/>
          </p:cNvSpPr>
          <p:nvPr>
            <p:ph idx="1"/>
          </p:nvPr>
        </p:nvSpPr>
        <p:spPr>
          <a:xfrm>
            <a:off x="1566905" y="2104346"/>
            <a:ext cx="3118479" cy="2585175"/>
          </a:xfrm>
        </p:spPr>
        <p:txBody>
          <a:bodyPr vert="horz" lIns="91440" tIns="45720" rIns="91440" bIns="45720" rtlCol="0" anchor="t">
            <a:noAutofit/>
          </a:bodyPr>
          <a:lstStyle/>
          <a:p>
            <a:pPr marL="0" indent="0">
              <a:lnSpc>
                <a:spcPct val="100000"/>
              </a:lnSpc>
              <a:buFont typeface="Arial" panose="020B0604020202020204" pitchFamily="34" charset="0"/>
              <a:buNone/>
            </a:pPr>
            <a:r>
              <a:rPr lang="en-US" sz="1600" b="1" dirty="0">
                <a:solidFill>
                  <a:srgbClr val="40A7CF"/>
                </a:solidFill>
              </a:rPr>
              <a:t>Sustainable Design</a:t>
            </a:r>
          </a:p>
          <a:p>
            <a:pPr marL="0" indent="0">
              <a:lnSpc>
                <a:spcPct val="100000"/>
              </a:lnSpc>
              <a:buFont typeface="Arial" panose="020B0604020202020204" pitchFamily="34" charset="0"/>
              <a:buNone/>
            </a:pPr>
            <a:r>
              <a:rPr lang="en-US" sz="1600" dirty="0">
                <a:solidFill>
                  <a:srgbClr val="40A7CF"/>
                </a:solidFill>
              </a:rPr>
              <a:t>Energy-Efficiency</a:t>
            </a:r>
          </a:p>
          <a:p>
            <a:pPr marL="0" indent="0">
              <a:lnSpc>
                <a:spcPct val="100000"/>
              </a:lnSpc>
              <a:buFont typeface="Arial" panose="020B0604020202020204" pitchFamily="34" charset="0"/>
              <a:buNone/>
            </a:pPr>
            <a:r>
              <a:rPr lang="en-US" sz="1600" dirty="0">
                <a:solidFill>
                  <a:srgbClr val="40A7CF"/>
                </a:solidFill>
              </a:rPr>
              <a:t>Water-Efficiency</a:t>
            </a:r>
          </a:p>
          <a:p>
            <a:pPr marL="0" indent="0">
              <a:lnSpc>
                <a:spcPct val="100000"/>
              </a:lnSpc>
              <a:buFont typeface="Arial" panose="020B0604020202020204" pitchFamily="34" charset="0"/>
              <a:buNone/>
            </a:pPr>
            <a:r>
              <a:rPr lang="en-US" sz="1600" dirty="0">
                <a:solidFill>
                  <a:srgbClr val="40A7CF"/>
                </a:solidFill>
              </a:rPr>
              <a:t>Healthy Buildings</a:t>
            </a:r>
          </a:p>
          <a:p>
            <a:pPr marL="0" indent="0">
              <a:lnSpc>
                <a:spcPct val="100000"/>
              </a:lnSpc>
              <a:buFont typeface="Arial" panose="020B0604020202020204" pitchFamily="34" charset="0"/>
              <a:buNone/>
            </a:pPr>
            <a:r>
              <a:rPr lang="en-US" sz="1600" dirty="0">
                <a:solidFill>
                  <a:srgbClr val="40A7CF"/>
                </a:solidFill>
              </a:rPr>
              <a:t>Materials Optimization</a:t>
            </a:r>
          </a:p>
          <a:p>
            <a:pPr marL="0" indent="0">
              <a:lnSpc>
                <a:spcPct val="100000"/>
              </a:lnSpc>
              <a:buFont typeface="Arial" panose="020B0604020202020204" pitchFamily="34" charset="0"/>
              <a:buNone/>
            </a:pPr>
            <a:r>
              <a:rPr lang="en-US" sz="1600" dirty="0">
                <a:solidFill>
                  <a:srgbClr val="40A7CF"/>
                </a:solidFill>
              </a:rPr>
              <a:t>Site Ecosystem Services</a:t>
            </a:r>
          </a:p>
          <a:p>
            <a:pPr marL="0" indent="0">
              <a:lnSpc>
                <a:spcPct val="100000"/>
              </a:lnSpc>
              <a:buFont typeface="Arial" panose="020B0604020202020204" pitchFamily="34" charset="0"/>
              <a:buNone/>
            </a:pPr>
            <a:r>
              <a:rPr lang="en-US" sz="1600" dirty="0">
                <a:solidFill>
                  <a:srgbClr val="40A7CF"/>
                </a:solidFill>
              </a:rPr>
              <a:t>Low/Zero-Carbon Design</a:t>
            </a:r>
          </a:p>
        </p:txBody>
      </p:sp>
      <p:sp>
        <p:nvSpPr>
          <p:cNvPr id="9" name="Content Placeholder 2">
            <a:extLst>
              <a:ext uri="{FF2B5EF4-FFF2-40B4-BE49-F238E27FC236}">
                <a16:creationId xmlns:a16="http://schemas.microsoft.com/office/drawing/2014/main" id="{B7554EEE-CB46-E9C4-22A3-52AF2BB3AD98}"/>
              </a:ext>
            </a:extLst>
          </p:cNvPr>
          <p:cNvSpPr txBox="1">
            <a:spLocks/>
          </p:cNvSpPr>
          <p:nvPr/>
        </p:nvSpPr>
        <p:spPr>
          <a:xfrm>
            <a:off x="4536760" y="2168478"/>
            <a:ext cx="3118479" cy="25851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600" b="1" dirty="0">
                <a:solidFill>
                  <a:schemeClr val="bg1"/>
                </a:solidFill>
              </a:rPr>
              <a:t>Net-Zero Energy</a:t>
            </a:r>
          </a:p>
          <a:p>
            <a:pPr marL="0" indent="0" algn="ctr">
              <a:lnSpc>
                <a:spcPct val="100000"/>
              </a:lnSpc>
              <a:buFont typeface="Arial" panose="020B0604020202020204" pitchFamily="34" charset="0"/>
              <a:buNone/>
            </a:pPr>
            <a:r>
              <a:rPr lang="en-US" sz="1600" b="1" dirty="0">
                <a:solidFill>
                  <a:schemeClr val="bg1"/>
                </a:solidFill>
              </a:rPr>
              <a:t>Net-Zero Carbon</a:t>
            </a:r>
          </a:p>
          <a:p>
            <a:pPr marL="0" indent="0" algn="ctr">
              <a:lnSpc>
                <a:spcPct val="100000"/>
              </a:lnSpc>
              <a:buFont typeface="Arial" panose="020B0604020202020204" pitchFamily="34" charset="0"/>
              <a:buNone/>
            </a:pPr>
            <a:r>
              <a:rPr lang="en-US" sz="1600" b="1" dirty="0">
                <a:solidFill>
                  <a:schemeClr val="bg1"/>
                </a:solidFill>
              </a:rPr>
              <a:t>Net-Zero Water</a:t>
            </a:r>
          </a:p>
          <a:p>
            <a:pPr marL="0" indent="0" algn="ctr">
              <a:lnSpc>
                <a:spcPct val="100000"/>
              </a:lnSpc>
              <a:buFont typeface="Arial" panose="020B0604020202020204" pitchFamily="34" charset="0"/>
              <a:buNone/>
            </a:pPr>
            <a:r>
              <a:rPr lang="en-US" sz="1600" b="1" dirty="0">
                <a:solidFill>
                  <a:schemeClr val="bg1"/>
                </a:solidFill>
              </a:rPr>
              <a:t>Passive Survivability</a:t>
            </a:r>
          </a:p>
          <a:p>
            <a:pPr marL="0" indent="0" algn="ctr">
              <a:lnSpc>
                <a:spcPct val="100000"/>
              </a:lnSpc>
              <a:buFont typeface="Arial" panose="020B0604020202020204" pitchFamily="34" charset="0"/>
              <a:buNone/>
            </a:pPr>
            <a:r>
              <a:rPr lang="en-US" sz="1600" b="1" dirty="0">
                <a:solidFill>
                  <a:schemeClr val="bg1"/>
                </a:solidFill>
              </a:rPr>
              <a:t>Rainwater Management</a:t>
            </a:r>
          </a:p>
          <a:p>
            <a:pPr marL="0" indent="0" algn="ctr">
              <a:lnSpc>
                <a:spcPct val="100000"/>
              </a:lnSpc>
              <a:buFont typeface="Arial" panose="020B0604020202020204" pitchFamily="34" charset="0"/>
              <a:buNone/>
            </a:pPr>
            <a:r>
              <a:rPr lang="en-US" sz="1600" b="1" dirty="0">
                <a:solidFill>
                  <a:schemeClr val="bg1"/>
                </a:solidFill>
              </a:rPr>
              <a:t>On-Site Renewables</a:t>
            </a:r>
          </a:p>
          <a:p>
            <a:pPr marL="0" indent="0" algn="ctr">
              <a:lnSpc>
                <a:spcPct val="100000"/>
              </a:lnSpc>
              <a:buFont typeface="Arial" panose="020B0604020202020204" pitchFamily="34" charset="0"/>
              <a:buNone/>
            </a:pPr>
            <a:r>
              <a:rPr lang="en-US" sz="1600" b="1" dirty="0">
                <a:solidFill>
                  <a:schemeClr val="bg1"/>
                </a:solidFill>
              </a:rPr>
              <a:t>Walkable Communities</a:t>
            </a:r>
          </a:p>
        </p:txBody>
      </p:sp>
      <p:sp>
        <p:nvSpPr>
          <p:cNvPr id="10" name="Content Placeholder 2">
            <a:extLst>
              <a:ext uri="{FF2B5EF4-FFF2-40B4-BE49-F238E27FC236}">
                <a16:creationId xmlns:a16="http://schemas.microsoft.com/office/drawing/2014/main" id="{45A157DD-A557-5FD3-E403-B034C1BA4A9A}"/>
              </a:ext>
            </a:extLst>
          </p:cNvPr>
          <p:cNvSpPr txBox="1">
            <a:spLocks/>
          </p:cNvSpPr>
          <p:nvPr/>
        </p:nvSpPr>
        <p:spPr>
          <a:xfrm>
            <a:off x="7506616" y="2168478"/>
            <a:ext cx="3118479" cy="25210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en-US" sz="1600" b="1" dirty="0">
                <a:solidFill>
                  <a:srgbClr val="80C3B3"/>
                </a:solidFill>
              </a:rPr>
              <a:t>Resilient Design</a:t>
            </a:r>
            <a:endParaRPr lang="en-US" sz="1600" dirty="0">
              <a:solidFill>
                <a:srgbClr val="80C3B3"/>
              </a:solidFill>
            </a:endParaRPr>
          </a:p>
          <a:p>
            <a:pPr marL="0" indent="0" algn="r">
              <a:lnSpc>
                <a:spcPct val="100000"/>
              </a:lnSpc>
              <a:buFont typeface="Arial" panose="020B0604020202020204" pitchFamily="34" charset="0"/>
              <a:buNone/>
            </a:pPr>
            <a:r>
              <a:rPr lang="en-US" sz="1600" dirty="0">
                <a:solidFill>
                  <a:srgbClr val="80C3B3"/>
                </a:solidFill>
              </a:rPr>
              <a:t>Thermal Safety</a:t>
            </a:r>
          </a:p>
          <a:p>
            <a:pPr marL="0" indent="0" algn="r">
              <a:lnSpc>
                <a:spcPct val="100000"/>
              </a:lnSpc>
              <a:buFont typeface="Arial" panose="020B0604020202020204" pitchFamily="34" charset="0"/>
              <a:buNone/>
            </a:pPr>
            <a:r>
              <a:rPr lang="en-US" sz="1600" dirty="0">
                <a:solidFill>
                  <a:srgbClr val="80C3B3"/>
                </a:solidFill>
              </a:rPr>
              <a:t>High-Wind Resistance</a:t>
            </a:r>
          </a:p>
          <a:p>
            <a:pPr marL="0" indent="0" algn="r">
              <a:lnSpc>
                <a:spcPct val="100000"/>
              </a:lnSpc>
              <a:buFont typeface="Arial" panose="020B0604020202020204" pitchFamily="34" charset="0"/>
              <a:buNone/>
            </a:pPr>
            <a:r>
              <a:rPr lang="en-US" sz="1600" dirty="0">
                <a:solidFill>
                  <a:srgbClr val="80C3B3"/>
                </a:solidFill>
              </a:rPr>
              <a:t>Redundant Power</a:t>
            </a:r>
          </a:p>
          <a:p>
            <a:pPr marL="0" indent="0" algn="r">
              <a:lnSpc>
                <a:spcPct val="100000"/>
              </a:lnSpc>
              <a:buFont typeface="Arial" panose="020B0604020202020204" pitchFamily="34" charset="0"/>
              <a:buNone/>
            </a:pPr>
            <a:r>
              <a:rPr lang="en-US" sz="1600" dirty="0">
                <a:solidFill>
                  <a:srgbClr val="80C3B3"/>
                </a:solidFill>
              </a:rPr>
              <a:t>Back-Up Power</a:t>
            </a:r>
          </a:p>
          <a:p>
            <a:pPr marL="0" indent="0" algn="r">
              <a:lnSpc>
                <a:spcPct val="100000"/>
              </a:lnSpc>
              <a:buNone/>
            </a:pPr>
            <a:r>
              <a:rPr lang="en-US" sz="1600" dirty="0">
                <a:solidFill>
                  <a:srgbClr val="80C3B3"/>
                </a:solidFill>
              </a:rPr>
              <a:t>Earthquake Resistance</a:t>
            </a:r>
          </a:p>
          <a:p>
            <a:pPr marL="0" indent="0" algn="r">
              <a:lnSpc>
                <a:spcPct val="100000"/>
              </a:lnSpc>
              <a:buFont typeface="Arial" panose="020B0604020202020204" pitchFamily="34" charset="0"/>
              <a:buNone/>
            </a:pPr>
            <a:r>
              <a:rPr lang="en-US" sz="1600" dirty="0">
                <a:solidFill>
                  <a:srgbClr val="80C3B3"/>
                </a:solidFill>
              </a:rPr>
              <a:t>Fire Tolerant</a:t>
            </a:r>
          </a:p>
          <a:p>
            <a:pPr marL="0" indent="0" algn="r">
              <a:lnSpc>
                <a:spcPct val="100000"/>
              </a:lnSpc>
              <a:buFont typeface="Arial" panose="020B0604020202020204" pitchFamily="34" charset="0"/>
              <a:buNone/>
            </a:pPr>
            <a:endParaRPr lang="en-US" sz="1600" dirty="0">
              <a:solidFill>
                <a:schemeClr val="bg1"/>
              </a:solidFill>
            </a:endParaRPr>
          </a:p>
        </p:txBody>
      </p:sp>
      <p:sp>
        <p:nvSpPr>
          <p:cNvPr id="15" name="TextBox 14">
            <a:extLst>
              <a:ext uri="{FF2B5EF4-FFF2-40B4-BE49-F238E27FC236}">
                <a16:creationId xmlns:a16="http://schemas.microsoft.com/office/drawing/2014/main" id="{1517229F-C619-117C-728F-BE69BF13AD2E}"/>
              </a:ext>
            </a:extLst>
          </p:cNvPr>
          <p:cNvSpPr txBox="1"/>
          <p:nvPr/>
        </p:nvSpPr>
        <p:spPr>
          <a:xfrm>
            <a:off x="8991600" y="5975438"/>
            <a:ext cx="2904392" cy="707886"/>
          </a:xfrm>
          <a:prstGeom prst="rect">
            <a:avLst/>
          </a:prstGeom>
          <a:noFill/>
        </p:spPr>
        <p:txBody>
          <a:bodyPr wrap="square" rtlCol="0">
            <a:spAutoFit/>
          </a:bodyPr>
          <a:lstStyle/>
          <a:p>
            <a:pPr algn="r"/>
            <a:endParaRPr lang="en-US" sz="1000" dirty="0">
              <a:solidFill>
                <a:schemeClr val="bg1"/>
              </a:solidFill>
              <a:latin typeface="Arial" panose="020B0604020202020204" pitchFamily="34" charset="0"/>
              <a:cs typeface="Arial" panose="020B0604020202020204" pitchFamily="34" charset="0"/>
            </a:endParaRPr>
          </a:p>
          <a:p>
            <a:pPr algn="r"/>
            <a:endParaRPr lang="en-US" sz="1000" dirty="0">
              <a:solidFill>
                <a:schemeClr val="bg1"/>
              </a:solidFill>
              <a:latin typeface="Arial" panose="020B0604020202020204" pitchFamily="34" charset="0"/>
              <a:cs typeface="Arial" panose="020B0604020202020204" pitchFamily="34" charset="0"/>
            </a:endParaRPr>
          </a:p>
          <a:p>
            <a:pPr algn="r"/>
            <a:r>
              <a:rPr lang="en-US" sz="1000" dirty="0">
                <a:solidFill>
                  <a:schemeClr val="bg1"/>
                </a:solidFill>
                <a:latin typeface="Arial" panose="020B0604020202020204" pitchFamily="34" charset="0"/>
                <a:cs typeface="Arial" panose="020B0604020202020204" pitchFamily="34" charset="0"/>
              </a:rPr>
              <a:t>Source:</a:t>
            </a:r>
          </a:p>
          <a:p>
            <a:pPr algn="r"/>
            <a:r>
              <a:rPr lang="en-US" sz="1000" dirty="0">
                <a:solidFill>
                  <a:schemeClr val="bg1"/>
                </a:solidFill>
                <a:latin typeface="Arial" panose="020B0604020202020204" pitchFamily="34" charset="0"/>
                <a:cs typeface="Arial" panose="020B0604020202020204" pitchFamily="34" charset="0"/>
              </a:rPr>
              <a:t>Resilient Design Institute</a:t>
            </a:r>
          </a:p>
        </p:txBody>
      </p:sp>
    </p:spTree>
    <p:extLst>
      <p:ext uri="{BB962C8B-B14F-4D97-AF65-F5344CB8AC3E}">
        <p14:creationId xmlns:p14="http://schemas.microsoft.com/office/powerpoint/2010/main" val="275564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100" fill="hold"/>
                                        <p:tgtEl>
                                          <p:spTgt spid="14"/>
                                        </p:tgtEl>
                                        <p:attrNameLst>
                                          <p:attrName>ppt_x</p:attrName>
                                        </p:attrNameLst>
                                      </p:cBhvr>
                                      <p:tavLst>
                                        <p:tav tm="0">
                                          <p:val>
                                            <p:strVal val="1+#ppt_w/2"/>
                                          </p:val>
                                        </p:tav>
                                        <p:tav tm="100000">
                                          <p:val>
                                            <p:strVal val="#ppt_x"/>
                                          </p:val>
                                        </p:tav>
                                      </p:tavLst>
                                    </p:anim>
                                    <p:anim calcmode="lin" valueType="num">
                                      <p:cBhvr additive="base">
                                        <p:cTn id="12" dur="11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1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75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750"/>
                                        <p:tgtEl>
                                          <p:spTgt spid="7">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750"/>
                                        <p:tgtEl>
                                          <p:spTgt spid="7">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750"/>
                                        <p:tgtEl>
                                          <p:spTgt spid="7">
                                            <p:txEl>
                                              <p:pRg st="2" end="2"/>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750"/>
                                        <p:tgtEl>
                                          <p:spTgt spid="7">
                                            <p:txEl>
                                              <p:pRg st="3" end="3"/>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750"/>
                                        <p:tgtEl>
                                          <p:spTgt spid="7">
                                            <p:txEl>
                                              <p:pRg st="4" end="4"/>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xEl>
                                              <p:pRg st="5" end="5"/>
                                            </p:txEl>
                                          </p:spTgt>
                                        </p:tgtEl>
                                        <p:attrNameLst>
                                          <p:attrName>style.visibility</p:attrName>
                                        </p:attrNameLst>
                                      </p:cBhvr>
                                      <p:to>
                                        <p:strVal val="visible"/>
                                      </p:to>
                                    </p:set>
                                    <p:animEffect transition="in" filter="fade">
                                      <p:cBhvr>
                                        <p:cTn id="34" dur="750"/>
                                        <p:tgtEl>
                                          <p:spTgt spid="7">
                                            <p:txEl>
                                              <p:pRg st="5" end="5"/>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750"/>
                                        <p:tgtEl>
                                          <p:spTgt spid="7">
                                            <p:txEl>
                                              <p:pRg st="6" end="6"/>
                                            </p:txEl>
                                          </p:spTgt>
                                        </p:tgtEl>
                                      </p:cBhvr>
                                    </p:animEffect>
                                  </p:childTnLst>
                                </p:cTn>
                              </p:par>
                            </p:childTnLst>
                          </p:cTn>
                        </p:par>
                        <p:par>
                          <p:cTn id="38" fill="hold">
                            <p:stCondLst>
                              <p:cond delay="185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P spid="7" grpId="0" uiExpand="1" build="p"/>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3C5B7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3F2BBB-78CC-4B29-8464-23876E54051F}"/>
              </a:ext>
            </a:extLst>
          </p:cNvPr>
          <p:cNvSpPr txBox="1"/>
          <p:nvPr/>
        </p:nvSpPr>
        <p:spPr>
          <a:xfrm>
            <a:off x="2158583" y="3136612"/>
            <a:ext cx="9403763" cy="584775"/>
          </a:xfrm>
          <a:prstGeom prst="rect">
            <a:avLst/>
          </a:prstGeom>
          <a:noFill/>
        </p:spPr>
        <p:txBody>
          <a:bodyPr wrap="square" rtlCol="0">
            <a:spAutoFit/>
          </a:bodyPr>
          <a:lstStyle/>
          <a:p>
            <a:r>
              <a:rPr lang="en-US" sz="3200" b="1" dirty="0">
                <a:solidFill>
                  <a:srgbClr val="40A7CF"/>
                </a:solidFill>
                <a:latin typeface="Arial" panose="020B0604020202020204" pitchFamily="34" charset="0"/>
                <a:cs typeface="Arial" panose="020B0604020202020204" pitchFamily="34" charset="0"/>
              </a:rPr>
              <a:t>barriers</a:t>
            </a:r>
            <a:r>
              <a:rPr lang="en-US" sz="3200" b="1" dirty="0">
                <a:solidFill>
                  <a:schemeClr val="bg1"/>
                </a:solidFill>
                <a:latin typeface="Arial" panose="020B0604020202020204" pitchFamily="34" charset="0"/>
                <a:cs typeface="Arial" panose="020B0604020202020204" pitchFamily="34" charset="0"/>
              </a:rPr>
              <a:t> to passive survivability uptake:</a:t>
            </a:r>
            <a:endParaRPr lang="en-US" sz="2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FE92095-33E9-5BC9-9534-18892F77A9AB}"/>
              </a:ext>
            </a:extLst>
          </p:cNvPr>
          <p:cNvSpPr txBox="1"/>
          <p:nvPr/>
        </p:nvSpPr>
        <p:spPr>
          <a:xfrm>
            <a:off x="1154243" y="2467994"/>
            <a:ext cx="1948722" cy="1862048"/>
          </a:xfrm>
          <a:prstGeom prst="rect">
            <a:avLst/>
          </a:prstGeom>
          <a:noFill/>
        </p:spPr>
        <p:txBody>
          <a:bodyPr wrap="square" rtlCol="0">
            <a:spAutoFit/>
          </a:bodyPr>
          <a:lstStyle/>
          <a:p>
            <a:r>
              <a:rPr lang="en-US" sz="11500" b="1" dirty="0">
                <a:solidFill>
                  <a:srgbClr val="40A7CF"/>
                </a:solidFill>
                <a:latin typeface="Arial" panose="020B0604020202020204" pitchFamily="34" charset="0"/>
                <a:cs typeface="Arial" panose="020B0604020202020204" pitchFamily="34" charset="0"/>
              </a:rPr>
              <a:t>3</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686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C64A3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3F2BBB-78CC-4B29-8464-23876E54051F}"/>
              </a:ext>
            </a:extLst>
          </p:cNvPr>
          <p:cNvSpPr txBox="1"/>
          <p:nvPr/>
        </p:nvSpPr>
        <p:spPr>
          <a:xfrm>
            <a:off x="838197" y="3136610"/>
            <a:ext cx="7391403" cy="584775"/>
          </a:xfrm>
          <a:prstGeom prst="rect">
            <a:avLst/>
          </a:prstGeom>
          <a:noFill/>
        </p:spPr>
        <p:txBody>
          <a:bodyPr wrap="square" rtlCol="0" anchor="ctr">
            <a:spAutoFit/>
          </a:bodyPr>
          <a:lstStyle/>
          <a:p>
            <a:r>
              <a:rPr lang="en-US" sz="3200" b="1" dirty="0">
                <a:solidFill>
                  <a:schemeClr val="bg1"/>
                </a:solidFill>
                <a:latin typeface="Arial" panose="020B0604020202020204" pitchFamily="34" charset="0"/>
                <a:cs typeface="Arial" panose="020B0604020202020204" pitchFamily="34" charset="0"/>
              </a:rPr>
              <a:t>Utilization of climate projection data</a:t>
            </a:r>
            <a:endParaRPr lang="en-US" sz="2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A133DF8-4A02-9546-A356-6B314C4FD99E}"/>
              </a:ext>
            </a:extLst>
          </p:cNvPr>
          <p:cNvSpPr txBox="1"/>
          <p:nvPr/>
        </p:nvSpPr>
        <p:spPr>
          <a:xfrm>
            <a:off x="8572500" y="1074508"/>
            <a:ext cx="3225800" cy="4708981"/>
          </a:xfrm>
          <a:prstGeom prst="rect">
            <a:avLst/>
          </a:prstGeom>
          <a:noFill/>
        </p:spPr>
        <p:txBody>
          <a:bodyPr wrap="square" rtlCol="0" anchor="ctr">
            <a:spAutoFit/>
          </a:bodyPr>
          <a:lstStyle/>
          <a:p>
            <a:r>
              <a:rPr lang="en-US" sz="30000" b="1" dirty="0">
                <a:solidFill>
                  <a:schemeClr val="bg1"/>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397355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EB7B35FF-C211-13E6-1A0A-491DF3F811F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952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5F5F8"/>
        </a:solidFill>
        <a:effectLst/>
      </p:bgPr>
    </p:bg>
    <p:spTree>
      <p:nvGrpSpPr>
        <p:cNvPr id="1" name=""/>
        <p:cNvGrpSpPr/>
        <p:nvPr/>
      </p:nvGrpSpPr>
      <p:grpSpPr>
        <a:xfrm>
          <a:off x="0" y="0"/>
          <a:ext cx="0" cy="0"/>
          <a:chOff x="0" y="0"/>
          <a:chExt cx="0" cy="0"/>
        </a:xfrm>
      </p:grpSpPr>
      <p:pic>
        <p:nvPicPr>
          <p:cNvPr id="7" name="Picture 6" descr="A map of the world&#10;&#10;Description automatically generated">
            <a:extLst>
              <a:ext uri="{FF2B5EF4-FFF2-40B4-BE49-F238E27FC236}">
                <a16:creationId xmlns:a16="http://schemas.microsoft.com/office/drawing/2014/main" id="{7CF8923D-0919-782A-FAAB-03E42FE7C2BC}"/>
              </a:ext>
            </a:extLst>
          </p:cNvPr>
          <p:cNvPicPr>
            <a:picLocks noChangeAspect="1"/>
          </p:cNvPicPr>
          <p:nvPr/>
        </p:nvPicPr>
        <p:blipFill rotWithShape="1">
          <a:blip r:embed="rId3">
            <a:extLst>
              <a:ext uri="{28A0092B-C50C-407E-A947-70E740481C1C}">
                <a14:useLocalDpi xmlns:a14="http://schemas.microsoft.com/office/drawing/2010/main" val="0"/>
              </a:ext>
            </a:extLst>
          </a:blip>
          <a:srcRect l="984" b="1389"/>
          <a:stretch/>
        </p:blipFill>
        <p:spPr>
          <a:xfrm>
            <a:off x="0" y="0"/>
            <a:ext cx="12191999" cy="6858000"/>
          </a:xfrm>
          <a:prstGeom prst="rect">
            <a:avLst/>
          </a:prstGeom>
        </p:spPr>
      </p:pic>
      <p:sp>
        <p:nvSpPr>
          <p:cNvPr id="10" name="Oval 9">
            <a:extLst>
              <a:ext uri="{FF2B5EF4-FFF2-40B4-BE49-F238E27FC236}">
                <a16:creationId xmlns:a16="http://schemas.microsoft.com/office/drawing/2014/main" id="{847B2AF4-4C91-D305-5E88-1D4513C27AD2}"/>
              </a:ext>
            </a:extLst>
          </p:cNvPr>
          <p:cNvSpPr/>
          <p:nvPr/>
        </p:nvSpPr>
        <p:spPr>
          <a:xfrm>
            <a:off x="3639383" y="3364832"/>
            <a:ext cx="254422" cy="254422"/>
          </a:xfrm>
          <a:prstGeom prst="ellipse">
            <a:avLst/>
          </a:prstGeom>
          <a:solidFill>
            <a:srgbClr val="C74930"/>
          </a:solidFill>
          <a:ln w="31750">
            <a:solidFill>
              <a:schemeClr val="bg1"/>
            </a:solidFill>
          </a:ln>
          <a:effectLst>
            <a:outerShdw blurRad="50800" dist="38100" dir="2700000" sx="98461" sy="98461" algn="tl" rotWithShape="0">
              <a:prstClr val="black">
                <a:alpha val="2184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612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limate Change Threatens Chicago's Balancing Act | World War Zero">
            <a:extLst>
              <a:ext uri="{FF2B5EF4-FFF2-40B4-BE49-F238E27FC236}">
                <a16:creationId xmlns:a16="http://schemas.microsoft.com/office/drawing/2014/main" id="{4C75BC00-9B5E-5061-AD59-9C7D70EB4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2DE2852-6E47-B680-45D6-FEF51D98F331}"/>
              </a:ext>
            </a:extLst>
          </p:cNvPr>
          <p:cNvSpPr txBox="1"/>
          <p:nvPr/>
        </p:nvSpPr>
        <p:spPr>
          <a:xfrm>
            <a:off x="8991600" y="5975438"/>
            <a:ext cx="2904392" cy="707886"/>
          </a:xfrm>
          <a:prstGeom prst="rect">
            <a:avLst/>
          </a:prstGeom>
          <a:noFill/>
        </p:spPr>
        <p:txBody>
          <a:bodyPr wrap="square" rtlCol="0">
            <a:spAutoFit/>
          </a:bodyPr>
          <a:lstStyle/>
          <a:p>
            <a:pPr algn="r"/>
            <a:endParaRPr lang="en-US" sz="1000" dirty="0">
              <a:solidFill>
                <a:schemeClr val="bg1"/>
              </a:solidFill>
              <a:latin typeface="Arial" panose="020B0604020202020204" pitchFamily="34" charset="0"/>
              <a:cs typeface="Arial" panose="020B0604020202020204" pitchFamily="34" charset="0"/>
            </a:endParaRPr>
          </a:p>
          <a:p>
            <a:pPr algn="r"/>
            <a:endParaRPr lang="en-US" sz="1000" dirty="0">
              <a:solidFill>
                <a:schemeClr val="bg1"/>
              </a:solidFill>
              <a:latin typeface="Arial" panose="020B0604020202020204" pitchFamily="34" charset="0"/>
              <a:cs typeface="Arial" panose="020B0604020202020204" pitchFamily="34" charset="0"/>
            </a:endParaRPr>
          </a:p>
          <a:p>
            <a:pPr algn="r"/>
            <a:endParaRPr lang="en-US" sz="1000" dirty="0">
              <a:solidFill>
                <a:schemeClr val="bg1"/>
              </a:solidFill>
              <a:latin typeface="Arial" panose="020B0604020202020204" pitchFamily="34" charset="0"/>
              <a:cs typeface="Arial" panose="020B0604020202020204" pitchFamily="34" charset="0"/>
            </a:endParaRPr>
          </a:p>
          <a:p>
            <a:pPr algn="r"/>
            <a:r>
              <a:rPr lang="en-US" sz="1000" dirty="0">
                <a:solidFill>
                  <a:schemeClr val="bg1"/>
                </a:solidFill>
                <a:latin typeface="Arial" panose="020B0604020202020204" pitchFamily="34" charset="0"/>
                <a:cs typeface="Arial" panose="020B0604020202020204" pitchFamily="34" charset="0"/>
              </a:rPr>
              <a:t>Source: World Ware Zero</a:t>
            </a:r>
          </a:p>
        </p:txBody>
      </p:sp>
    </p:spTree>
    <p:extLst>
      <p:ext uri="{BB962C8B-B14F-4D97-AF65-F5344CB8AC3E}">
        <p14:creationId xmlns:p14="http://schemas.microsoft.com/office/powerpoint/2010/main" val="317806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D9D9DA"/>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CD7049-EB33-FCA9-D263-AB73E0A77E50}"/>
              </a:ext>
            </a:extLst>
          </p:cNvPr>
          <p:cNvSpPr/>
          <p:nvPr/>
        </p:nvSpPr>
        <p:spPr>
          <a:xfrm>
            <a:off x="889906" y="348344"/>
            <a:ext cx="10093778" cy="6509656"/>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aph of a diagram&#10;&#10;Description automatically generated">
            <a:extLst>
              <a:ext uri="{FF2B5EF4-FFF2-40B4-BE49-F238E27FC236}">
                <a16:creationId xmlns:a16="http://schemas.microsoft.com/office/drawing/2014/main" id="{F0893FD0-84C9-FA75-C0C3-19B74D529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0595" y="708423"/>
            <a:ext cx="7772400" cy="5806038"/>
          </a:xfrm>
          <a:prstGeom prst="rect">
            <a:avLst/>
          </a:prstGeom>
        </p:spPr>
      </p:pic>
      <p:sp>
        <p:nvSpPr>
          <p:cNvPr id="8" name="TextBox 7">
            <a:extLst>
              <a:ext uri="{FF2B5EF4-FFF2-40B4-BE49-F238E27FC236}">
                <a16:creationId xmlns:a16="http://schemas.microsoft.com/office/drawing/2014/main" id="{0821A795-7E9C-144F-95C1-E9D3A189CA53}"/>
              </a:ext>
            </a:extLst>
          </p:cNvPr>
          <p:cNvSpPr txBox="1"/>
          <p:nvPr/>
        </p:nvSpPr>
        <p:spPr>
          <a:xfrm>
            <a:off x="4600010" y="6344322"/>
            <a:ext cx="5954484" cy="369332"/>
          </a:xfrm>
          <a:prstGeom prst="rect">
            <a:avLst/>
          </a:prstGeom>
          <a:noFill/>
        </p:spPr>
        <p:txBody>
          <a:bodyPr wrap="square" rtlCol="0">
            <a:spAutoFit/>
          </a:bodyPr>
          <a:lstStyle/>
          <a:p>
            <a:pPr algn="r"/>
            <a:endParaRPr lang="en-US" sz="900" dirty="0">
              <a:solidFill>
                <a:schemeClr val="bg1">
                  <a:lumMod val="50000"/>
                </a:schemeClr>
              </a:solidFill>
              <a:latin typeface="Arial" panose="020B0604020202020204" pitchFamily="34" charset="0"/>
              <a:cs typeface="Arial" panose="020B0604020202020204" pitchFamily="34" charset="0"/>
            </a:endParaRPr>
          </a:p>
          <a:p>
            <a:pPr algn="r"/>
            <a:r>
              <a:rPr lang="en-US" sz="900" dirty="0">
                <a:solidFill>
                  <a:schemeClr val="bg1">
                    <a:lumMod val="50000"/>
                  </a:schemeClr>
                </a:solidFill>
                <a:latin typeface="Arial" panose="020B0604020202020204" pitchFamily="34" charset="0"/>
                <a:cs typeface="Arial" panose="020B0604020202020204" pitchFamily="34" charset="0"/>
              </a:rPr>
              <a:t>Source: Dr. Andrew Marsh, </a:t>
            </a:r>
            <a:r>
              <a:rPr lang="en-US" sz="900" dirty="0" err="1">
                <a:solidFill>
                  <a:schemeClr val="bg1">
                    <a:lumMod val="50000"/>
                  </a:schemeClr>
                </a:solidFill>
                <a:latin typeface="Arial" panose="020B0604020202020204" pitchFamily="34" charset="0"/>
                <a:cs typeface="Arial" panose="020B0604020202020204" pitchFamily="34" charset="0"/>
              </a:rPr>
              <a:t>Climate.OneBuilding.Org</a:t>
            </a:r>
            <a:r>
              <a:rPr lang="en-US" sz="900" dirty="0">
                <a:solidFill>
                  <a:schemeClr val="bg1">
                    <a:lumMod val="50000"/>
                  </a:schemeClr>
                </a:solidFill>
                <a:latin typeface="Arial" panose="020B0604020202020204" pitchFamily="34" charset="0"/>
                <a:cs typeface="Arial" panose="020B0604020202020204" pitchFamily="34" charset="0"/>
              </a:rPr>
              <a:t>, </a:t>
            </a:r>
            <a:r>
              <a:rPr lang="en-US" sz="900" dirty="0" err="1">
                <a:solidFill>
                  <a:schemeClr val="bg1">
                    <a:lumMod val="50000"/>
                  </a:schemeClr>
                </a:solidFill>
                <a:latin typeface="Arial" panose="020B0604020202020204" pitchFamily="34" charset="0"/>
                <a:cs typeface="Arial" panose="020B0604020202020204" pitchFamily="34" charset="0"/>
              </a:rPr>
              <a:t>WeatherShift</a:t>
            </a:r>
            <a:endParaRPr lang="en-US" sz="900" dirty="0">
              <a:solidFill>
                <a:schemeClr val="bg1">
                  <a:lumMod val="50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113FD9D-02C5-CAF0-FB27-08179EED8C31}"/>
              </a:ext>
            </a:extLst>
          </p:cNvPr>
          <p:cNvSpPr/>
          <p:nvPr/>
        </p:nvSpPr>
        <p:spPr>
          <a:xfrm>
            <a:off x="1260129" y="5791200"/>
            <a:ext cx="1047642" cy="544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86F6F1B-3BBB-DA77-9351-EA556ACF87CD}"/>
              </a:ext>
            </a:extLst>
          </p:cNvPr>
          <p:cNvSpPr/>
          <p:nvPr/>
        </p:nvSpPr>
        <p:spPr>
          <a:xfrm>
            <a:off x="1049658" y="522514"/>
            <a:ext cx="4312755" cy="15387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a temperature&#10;&#10;Description automatically generated">
            <a:extLst>
              <a:ext uri="{FF2B5EF4-FFF2-40B4-BE49-F238E27FC236}">
                <a16:creationId xmlns:a16="http://schemas.microsoft.com/office/drawing/2014/main" id="{8F3B0656-86D1-8223-0746-166DA68215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0595" y="708423"/>
            <a:ext cx="7772400" cy="5806038"/>
          </a:xfrm>
          <a:prstGeom prst="rect">
            <a:avLst/>
          </a:prstGeom>
        </p:spPr>
      </p:pic>
      <p:sp>
        <p:nvSpPr>
          <p:cNvPr id="6" name="Rounded Rectangle 5">
            <a:extLst>
              <a:ext uri="{FF2B5EF4-FFF2-40B4-BE49-F238E27FC236}">
                <a16:creationId xmlns:a16="http://schemas.microsoft.com/office/drawing/2014/main" id="{46B99550-3488-4B0E-276F-5EEA5E7917F0}"/>
              </a:ext>
            </a:extLst>
          </p:cNvPr>
          <p:cNvSpPr/>
          <p:nvPr/>
        </p:nvSpPr>
        <p:spPr>
          <a:xfrm>
            <a:off x="4082559" y="5952392"/>
            <a:ext cx="2661138" cy="105508"/>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37E82D19-F2CE-A8F2-A6A8-4C7B08E14737}"/>
              </a:ext>
            </a:extLst>
          </p:cNvPr>
          <p:cNvSpPr/>
          <p:nvPr/>
        </p:nvSpPr>
        <p:spPr>
          <a:xfrm>
            <a:off x="7006046" y="6113417"/>
            <a:ext cx="74023" cy="74023"/>
          </a:xfrm>
          <a:prstGeom prst="ellipse">
            <a:avLst/>
          </a:prstGeom>
          <a:solidFill>
            <a:srgbClr val="C7493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EFE3C24-5B63-BB81-5750-4C770A8A904B}"/>
              </a:ext>
            </a:extLst>
          </p:cNvPr>
          <p:cNvSpPr txBox="1"/>
          <p:nvPr/>
        </p:nvSpPr>
        <p:spPr>
          <a:xfrm>
            <a:off x="6609803" y="6199156"/>
            <a:ext cx="870857" cy="169277"/>
          </a:xfrm>
          <a:prstGeom prst="rect">
            <a:avLst/>
          </a:prstGeom>
          <a:noFill/>
        </p:spPr>
        <p:txBody>
          <a:bodyPr wrap="square" rtlCol="0">
            <a:spAutoFit/>
          </a:bodyPr>
          <a:lstStyle/>
          <a:p>
            <a:pPr algn="ctr"/>
            <a:r>
              <a:rPr lang="en-US" sz="500" dirty="0">
                <a:solidFill>
                  <a:srgbClr val="C74930"/>
                </a:solidFill>
                <a:latin typeface="Arial" panose="020B0604020202020204" pitchFamily="34" charset="0"/>
                <a:cs typeface="Arial" panose="020B0604020202020204" pitchFamily="34" charset="0"/>
              </a:rPr>
              <a:t>2023</a:t>
            </a:r>
          </a:p>
        </p:txBody>
      </p:sp>
      <p:sp>
        <p:nvSpPr>
          <p:cNvPr id="12" name="Rectangle 11">
            <a:extLst>
              <a:ext uri="{FF2B5EF4-FFF2-40B4-BE49-F238E27FC236}">
                <a16:creationId xmlns:a16="http://schemas.microsoft.com/office/drawing/2014/main" id="{1E3D8547-A43E-078F-31CA-9479A87172CE}"/>
              </a:ext>
            </a:extLst>
          </p:cNvPr>
          <p:cNvSpPr/>
          <p:nvPr/>
        </p:nvSpPr>
        <p:spPr>
          <a:xfrm>
            <a:off x="1202058" y="674914"/>
            <a:ext cx="4312755" cy="15387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B46F22C4-CD51-8002-99B7-B17D9D0637C0}"/>
              </a:ext>
            </a:extLst>
          </p:cNvPr>
          <p:cNvSpPr txBox="1">
            <a:spLocks/>
          </p:cNvSpPr>
          <p:nvPr/>
        </p:nvSpPr>
        <p:spPr>
          <a:xfrm>
            <a:off x="1391129" y="522514"/>
            <a:ext cx="10509197" cy="11398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2400" b="1" dirty="0">
                <a:latin typeface="Arial"/>
                <a:cs typeface="Arial"/>
              </a:rPr>
              <a:t>Climate Projection Data Example</a:t>
            </a:r>
            <a:endParaRPr lang="en-US" sz="4000" dirty="0"/>
          </a:p>
        </p:txBody>
      </p:sp>
      <p:sp>
        <p:nvSpPr>
          <p:cNvPr id="14" name="Content Placeholder 2">
            <a:extLst>
              <a:ext uri="{FF2B5EF4-FFF2-40B4-BE49-F238E27FC236}">
                <a16:creationId xmlns:a16="http://schemas.microsoft.com/office/drawing/2014/main" id="{BFE555AF-472A-0D61-7AB7-30FAA3BD5366}"/>
              </a:ext>
            </a:extLst>
          </p:cNvPr>
          <p:cNvSpPr txBox="1">
            <a:spLocks/>
          </p:cNvSpPr>
          <p:nvPr/>
        </p:nvSpPr>
        <p:spPr>
          <a:xfrm>
            <a:off x="1411230" y="1401102"/>
            <a:ext cx="4024532" cy="5718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solidFill>
                  <a:srgbClr val="C74930"/>
                </a:solidFill>
              </a:rPr>
              <a:t>Chicago, Illinois (O’Hare Intl’)</a:t>
            </a:r>
          </a:p>
          <a:p>
            <a:pPr marL="0" indent="0">
              <a:lnSpc>
                <a:spcPct val="100000"/>
              </a:lnSpc>
              <a:buFont typeface="Arial" panose="020B0604020202020204" pitchFamily="34" charset="0"/>
              <a:buNone/>
            </a:pPr>
            <a:r>
              <a:rPr lang="en-US" sz="1600" dirty="0"/>
              <a:t>U.S. Climate </a:t>
            </a:r>
            <a:r>
              <a:rPr lang="en-US" sz="1600" dirty="0" err="1"/>
              <a:t>Normals</a:t>
            </a:r>
            <a:r>
              <a:rPr lang="en-US" sz="1600" dirty="0"/>
              <a:t>: 1991-2020</a:t>
            </a:r>
          </a:p>
        </p:txBody>
      </p:sp>
    </p:spTree>
    <p:extLst>
      <p:ext uri="{BB962C8B-B14F-4D97-AF65-F5344CB8AC3E}">
        <p14:creationId xmlns:p14="http://schemas.microsoft.com/office/powerpoint/2010/main" val="69044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D9D9DA"/>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CD7049-EB33-FCA9-D263-AB73E0A77E50}"/>
              </a:ext>
            </a:extLst>
          </p:cNvPr>
          <p:cNvSpPr/>
          <p:nvPr/>
        </p:nvSpPr>
        <p:spPr>
          <a:xfrm>
            <a:off x="889906" y="348344"/>
            <a:ext cx="10093778" cy="6509656"/>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aph of a diagram&#10;&#10;Description automatically generated">
            <a:extLst>
              <a:ext uri="{FF2B5EF4-FFF2-40B4-BE49-F238E27FC236}">
                <a16:creationId xmlns:a16="http://schemas.microsoft.com/office/drawing/2014/main" id="{F0893FD0-84C9-FA75-C0C3-19B74D529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0595" y="708423"/>
            <a:ext cx="7772400" cy="5806038"/>
          </a:xfrm>
          <a:prstGeom prst="rect">
            <a:avLst/>
          </a:prstGeom>
        </p:spPr>
      </p:pic>
      <p:sp>
        <p:nvSpPr>
          <p:cNvPr id="8" name="TextBox 7">
            <a:extLst>
              <a:ext uri="{FF2B5EF4-FFF2-40B4-BE49-F238E27FC236}">
                <a16:creationId xmlns:a16="http://schemas.microsoft.com/office/drawing/2014/main" id="{0821A795-7E9C-144F-95C1-E9D3A189CA53}"/>
              </a:ext>
            </a:extLst>
          </p:cNvPr>
          <p:cNvSpPr txBox="1"/>
          <p:nvPr/>
        </p:nvSpPr>
        <p:spPr>
          <a:xfrm>
            <a:off x="4600010" y="6344322"/>
            <a:ext cx="5954484" cy="369332"/>
          </a:xfrm>
          <a:prstGeom prst="rect">
            <a:avLst/>
          </a:prstGeom>
          <a:noFill/>
        </p:spPr>
        <p:txBody>
          <a:bodyPr wrap="square" rtlCol="0">
            <a:spAutoFit/>
          </a:bodyPr>
          <a:lstStyle/>
          <a:p>
            <a:pPr algn="r"/>
            <a:endParaRPr lang="en-US" sz="900" dirty="0">
              <a:solidFill>
                <a:schemeClr val="bg1">
                  <a:lumMod val="50000"/>
                </a:schemeClr>
              </a:solidFill>
              <a:latin typeface="Arial" panose="020B0604020202020204" pitchFamily="34" charset="0"/>
              <a:cs typeface="Arial" panose="020B0604020202020204" pitchFamily="34" charset="0"/>
            </a:endParaRPr>
          </a:p>
          <a:p>
            <a:pPr algn="r"/>
            <a:r>
              <a:rPr lang="en-US" sz="900" dirty="0">
                <a:solidFill>
                  <a:schemeClr val="bg1">
                    <a:lumMod val="50000"/>
                  </a:schemeClr>
                </a:solidFill>
                <a:latin typeface="Arial" panose="020B0604020202020204" pitchFamily="34" charset="0"/>
                <a:cs typeface="Arial" panose="020B0604020202020204" pitchFamily="34" charset="0"/>
              </a:rPr>
              <a:t>Source: Dr. Andrew Marsh, </a:t>
            </a:r>
            <a:r>
              <a:rPr lang="en-US" sz="900" dirty="0" err="1">
                <a:solidFill>
                  <a:schemeClr val="bg1">
                    <a:lumMod val="50000"/>
                  </a:schemeClr>
                </a:solidFill>
                <a:latin typeface="Arial" panose="020B0604020202020204" pitchFamily="34" charset="0"/>
                <a:cs typeface="Arial" panose="020B0604020202020204" pitchFamily="34" charset="0"/>
              </a:rPr>
              <a:t>Climate.OneBuilding.Org</a:t>
            </a:r>
            <a:r>
              <a:rPr lang="en-US" sz="900" dirty="0">
                <a:solidFill>
                  <a:schemeClr val="bg1">
                    <a:lumMod val="50000"/>
                  </a:schemeClr>
                </a:solidFill>
                <a:latin typeface="Arial" panose="020B0604020202020204" pitchFamily="34" charset="0"/>
                <a:cs typeface="Arial" panose="020B0604020202020204" pitchFamily="34" charset="0"/>
              </a:rPr>
              <a:t>, </a:t>
            </a:r>
            <a:r>
              <a:rPr lang="en-US" sz="900" dirty="0" err="1">
                <a:solidFill>
                  <a:schemeClr val="bg1">
                    <a:lumMod val="50000"/>
                  </a:schemeClr>
                </a:solidFill>
                <a:latin typeface="Arial" panose="020B0604020202020204" pitchFamily="34" charset="0"/>
                <a:cs typeface="Arial" panose="020B0604020202020204" pitchFamily="34" charset="0"/>
              </a:rPr>
              <a:t>WeatherShift</a:t>
            </a:r>
            <a:endParaRPr lang="en-US" sz="900" dirty="0">
              <a:solidFill>
                <a:schemeClr val="bg1">
                  <a:lumMod val="50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113FD9D-02C5-CAF0-FB27-08179EED8C31}"/>
              </a:ext>
            </a:extLst>
          </p:cNvPr>
          <p:cNvSpPr/>
          <p:nvPr/>
        </p:nvSpPr>
        <p:spPr>
          <a:xfrm>
            <a:off x="1260129" y="5791200"/>
            <a:ext cx="1047642" cy="544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86F6F1B-3BBB-DA77-9351-EA556ACF87CD}"/>
              </a:ext>
            </a:extLst>
          </p:cNvPr>
          <p:cNvSpPr/>
          <p:nvPr/>
        </p:nvSpPr>
        <p:spPr>
          <a:xfrm>
            <a:off x="1049658" y="522514"/>
            <a:ext cx="4312755" cy="15387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a temperature&#10;&#10;Description automatically generated">
            <a:extLst>
              <a:ext uri="{FF2B5EF4-FFF2-40B4-BE49-F238E27FC236}">
                <a16:creationId xmlns:a16="http://schemas.microsoft.com/office/drawing/2014/main" id="{3606D31C-3036-C76D-43DB-60DE70203C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0595" y="708423"/>
            <a:ext cx="7772400" cy="5806038"/>
          </a:xfrm>
          <a:prstGeom prst="rect">
            <a:avLst/>
          </a:prstGeom>
        </p:spPr>
      </p:pic>
      <p:sp>
        <p:nvSpPr>
          <p:cNvPr id="6" name="Rounded Rectangle 5">
            <a:extLst>
              <a:ext uri="{FF2B5EF4-FFF2-40B4-BE49-F238E27FC236}">
                <a16:creationId xmlns:a16="http://schemas.microsoft.com/office/drawing/2014/main" id="{76D5CD07-0BA0-4948-99AD-4663B87CD7BD}"/>
              </a:ext>
            </a:extLst>
          </p:cNvPr>
          <p:cNvSpPr/>
          <p:nvPr/>
        </p:nvSpPr>
        <p:spPr>
          <a:xfrm>
            <a:off x="6810105" y="5952392"/>
            <a:ext cx="1746066" cy="105508"/>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8A1119BC-23C2-3415-58D4-73A3F95FD0B9}"/>
              </a:ext>
            </a:extLst>
          </p:cNvPr>
          <p:cNvSpPr/>
          <p:nvPr/>
        </p:nvSpPr>
        <p:spPr>
          <a:xfrm>
            <a:off x="7006046" y="6113417"/>
            <a:ext cx="74023" cy="74023"/>
          </a:xfrm>
          <a:prstGeom prst="ellipse">
            <a:avLst/>
          </a:prstGeom>
          <a:solidFill>
            <a:srgbClr val="C7493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5CCC738-687E-AED8-BFA0-AEB80658C588}"/>
              </a:ext>
            </a:extLst>
          </p:cNvPr>
          <p:cNvSpPr txBox="1"/>
          <p:nvPr/>
        </p:nvSpPr>
        <p:spPr>
          <a:xfrm>
            <a:off x="6609803" y="6199156"/>
            <a:ext cx="870857" cy="169277"/>
          </a:xfrm>
          <a:prstGeom prst="rect">
            <a:avLst/>
          </a:prstGeom>
          <a:noFill/>
        </p:spPr>
        <p:txBody>
          <a:bodyPr wrap="square" rtlCol="0">
            <a:spAutoFit/>
          </a:bodyPr>
          <a:lstStyle/>
          <a:p>
            <a:pPr algn="ctr"/>
            <a:r>
              <a:rPr lang="en-US" sz="500" dirty="0">
                <a:solidFill>
                  <a:srgbClr val="C74930"/>
                </a:solidFill>
                <a:latin typeface="Arial" panose="020B0604020202020204" pitchFamily="34" charset="0"/>
                <a:cs typeface="Arial" panose="020B0604020202020204" pitchFamily="34" charset="0"/>
              </a:rPr>
              <a:t>2023</a:t>
            </a:r>
          </a:p>
        </p:txBody>
      </p:sp>
      <p:sp>
        <p:nvSpPr>
          <p:cNvPr id="12" name="Rectangle 11">
            <a:extLst>
              <a:ext uri="{FF2B5EF4-FFF2-40B4-BE49-F238E27FC236}">
                <a16:creationId xmlns:a16="http://schemas.microsoft.com/office/drawing/2014/main" id="{05993A62-3F3A-A9AE-64BA-F5307C273625}"/>
              </a:ext>
            </a:extLst>
          </p:cNvPr>
          <p:cNvSpPr/>
          <p:nvPr/>
        </p:nvSpPr>
        <p:spPr>
          <a:xfrm>
            <a:off x="1202058" y="674914"/>
            <a:ext cx="4312755" cy="15387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6684890D-30BF-1FC5-0C80-CDBBD390150F}"/>
              </a:ext>
            </a:extLst>
          </p:cNvPr>
          <p:cNvSpPr txBox="1">
            <a:spLocks/>
          </p:cNvSpPr>
          <p:nvPr/>
        </p:nvSpPr>
        <p:spPr>
          <a:xfrm>
            <a:off x="1391129" y="522514"/>
            <a:ext cx="10509197" cy="11398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2400" b="1" dirty="0">
                <a:latin typeface="Arial"/>
                <a:cs typeface="Arial"/>
              </a:rPr>
              <a:t>Climate Projection Data Example</a:t>
            </a:r>
            <a:endParaRPr lang="en-US" sz="4000" dirty="0"/>
          </a:p>
        </p:txBody>
      </p:sp>
      <p:sp>
        <p:nvSpPr>
          <p:cNvPr id="14" name="Content Placeholder 2">
            <a:extLst>
              <a:ext uri="{FF2B5EF4-FFF2-40B4-BE49-F238E27FC236}">
                <a16:creationId xmlns:a16="http://schemas.microsoft.com/office/drawing/2014/main" id="{45F41415-1EC7-9C77-F707-3368DA4D062A}"/>
              </a:ext>
            </a:extLst>
          </p:cNvPr>
          <p:cNvSpPr txBox="1">
            <a:spLocks/>
          </p:cNvSpPr>
          <p:nvPr/>
        </p:nvSpPr>
        <p:spPr>
          <a:xfrm>
            <a:off x="1411230" y="1401102"/>
            <a:ext cx="4024532" cy="5718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solidFill>
                  <a:srgbClr val="C74930"/>
                </a:solidFill>
              </a:rPr>
              <a:t>Chicago, Illinois (O’Hare Intl’)</a:t>
            </a:r>
          </a:p>
          <a:p>
            <a:pPr marL="0" indent="0">
              <a:lnSpc>
                <a:spcPct val="100000"/>
              </a:lnSpc>
              <a:buFont typeface="Arial" panose="020B0604020202020204" pitchFamily="34" charset="0"/>
              <a:buNone/>
            </a:pPr>
            <a:r>
              <a:rPr lang="en-US" sz="1600" dirty="0"/>
              <a:t>Climate Projection Data</a:t>
            </a:r>
          </a:p>
          <a:p>
            <a:pPr marL="0" indent="0">
              <a:lnSpc>
                <a:spcPct val="100000"/>
              </a:lnSpc>
              <a:buFont typeface="Arial" panose="020B0604020202020204" pitchFamily="34" charset="0"/>
              <a:buNone/>
            </a:pPr>
            <a:r>
              <a:rPr lang="en-US" sz="1600" dirty="0"/>
              <a:t>TMY3 / RCP8.5 / 2021-2040</a:t>
            </a:r>
          </a:p>
          <a:p>
            <a:pPr marL="0" indent="0">
              <a:lnSpc>
                <a:spcPct val="100000"/>
              </a:lnSpc>
              <a:buFont typeface="Arial" panose="020B0604020202020204" pitchFamily="34" charset="0"/>
              <a:buNone/>
            </a:pPr>
            <a:r>
              <a:rPr lang="en-US" sz="1600" i="1" dirty="0"/>
              <a:t>90th Percentile</a:t>
            </a:r>
          </a:p>
        </p:txBody>
      </p:sp>
    </p:spTree>
    <p:extLst>
      <p:ext uri="{BB962C8B-B14F-4D97-AF65-F5344CB8AC3E}">
        <p14:creationId xmlns:p14="http://schemas.microsoft.com/office/powerpoint/2010/main" val="120170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D9D9DA"/>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CD7049-EB33-FCA9-D263-AB73E0A77E50}"/>
              </a:ext>
            </a:extLst>
          </p:cNvPr>
          <p:cNvSpPr/>
          <p:nvPr/>
        </p:nvSpPr>
        <p:spPr>
          <a:xfrm>
            <a:off x="889906" y="348344"/>
            <a:ext cx="10093778" cy="6509656"/>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821A795-7E9C-144F-95C1-E9D3A189CA53}"/>
              </a:ext>
            </a:extLst>
          </p:cNvPr>
          <p:cNvSpPr txBox="1"/>
          <p:nvPr/>
        </p:nvSpPr>
        <p:spPr>
          <a:xfrm>
            <a:off x="4600010" y="6344322"/>
            <a:ext cx="5954484" cy="369332"/>
          </a:xfrm>
          <a:prstGeom prst="rect">
            <a:avLst/>
          </a:prstGeom>
          <a:noFill/>
        </p:spPr>
        <p:txBody>
          <a:bodyPr wrap="square" rtlCol="0">
            <a:spAutoFit/>
          </a:bodyPr>
          <a:lstStyle/>
          <a:p>
            <a:pPr algn="r"/>
            <a:r>
              <a:rPr lang="en-US" sz="900" dirty="0">
                <a:solidFill>
                  <a:schemeClr val="bg1">
                    <a:lumMod val="50000"/>
                  </a:schemeClr>
                </a:solidFill>
                <a:latin typeface="Arial" panose="020B0604020202020204" pitchFamily="34" charset="0"/>
                <a:cs typeface="Arial" panose="020B0604020202020204" pitchFamily="34" charset="0"/>
              </a:rPr>
              <a:t>Excerpt from </a:t>
            </a:r>
            <a:r>
              <a:rPr lang="en-US" sz="900" i="1" dirty="0">
                <a:solidFill>
                  <a:schemeClr val="bg1">
                    <a:lumMod val="50000"/>
                  </a:schemeClr>
                </a:solidFill>
                <a:latin typeface="Arial" panose="020B0604020202020204" pitchFamily="34" charset="0"/>
                <a:cs typeface="Arial" panose="020B0604020202020204" pitchFamily="34" charset="0"/>
              </a:rPr>
              <a:t>Climate Forward? How Climate Projections Are(</a:t>
            </a:r>
            <a:r>
              <a:rPr lang="en-US" sz="900" i="1" dirty="0" err="1">
                <a:solidFill>
                  <a:schemeClr val="bg1">
                    <a:lumMod val="50000"/>
                  </a:schemeClr>
                </a:solidFill>
                <a:latin typeface="Arial" panose="020B0604020202020204" pitchFamily="34" charset="0"/>
                <a:cs typeface="Arial" panose="020B0604020202020204" pitchFamily="34" charset="0"/>
              </a:rPr>
              <a:t>n’t</a:t>
            </a:r>
            <a:r>
              <a:rPr lang="en-US" sz="900" i="1" dirty="0">
                <a:solidFill>
                  <a:schemeClr val="bg1">
                    <a:lumMod val="50000"/>
                  </a:schemeClr>
                </a:solidFill>
                <a:latin typeface="Arial" panose="020B0604020202020204" pitchFamily="34" charset="0"/>
                <a:cs typeface="Arial" panose="020B0604020202020204" pitchFamily="34" charset="0"/>
              </a:rPr>
              <a:t>) Used to Inform Design </a:t>
            </a:r>
            <a:r>
              <a:rPr lang="en-US" sz="900" dirty="0">
                <a:solidFill>
                  <a:schemeClr val="bg1">
                    <a:lumMod val="50000"/>
                  </a:schemeClr>
                </a:solidFill>
                <a:latin typeface="Arial" panose="020B0604020202020204" pitchFamily="34" charset="0"/>
                <a:cs typeface="Arial" panose="020B0604020202020204" pitchFamily="34" charset="0"/>
              </a:rPr>
              <a:t>by Ariane </a:t>
            </a:r>
            <a:r>
              <a:rPr lang="en-US" sz="900" dirty="0" err="1">
                <a:solidFill>
                  <a:schemeClr val="bg1">
                    <a:lumMod val="50000"/>
                  </a:schemeClr>
                </a:solidFill>
                <a:latin typeface="Arial" panose="020B0604020202020204" pitchFamily="34" charset="0"/>
                <a:cs typeface="Arial" panose="020B0604020202020204" pitchFamily="34" charset="0"/>
              </a:rPr>
              <a:t>Laxo</a:t>
            </a:r>
            <a:r>
              <a:rPr lang="en-US" sz="900" dirty="0">
                <a:solidFill>
                  <a:schemeClr val="bg1">
                    <a:lumMod val="50000"/>
                  </a:schemeClr>
                </a:solidFill>
                <a:latin typeface="Arial" panose="020B0604020202020204" pitchFamily="34" charset="0"/>
                <a:cs typeface="Arial" panose="020B0604020202020204" pitchFamily="34" charset="0"/>
              </a:rPr>
              <a:t> (2023)</a:t>
            </a:r>
          </a:p>
          <a:p>
            <a:pPr algn="r"/>
            <a:r>
              <a:rPr lang="en-US" sz="900" dirty="0">
                <a:solidFill>
                  <a:schemeClr val="bg1">
                    <a:lumMod val="50000"/>
                  </a:schemeClr>
                </a:solidFill>
                <a:latin typeface="Arial" panose="020B0604020202020204" pitchFamily="34" charset="0"/>
                <a:cs typeface="Arial" panose="020B0604020202020204" pitchFamily="34" charset="0"/>
              </a:rPr>
              <a:t>Source: HGA</a:t>
            </a:r>
          </a:p>
        </p:txBody>
      </p:sp>
      <p:pic>
        <p:nvPicPr>
          <p:cNvPr id="4098" name="Picture 2">
            <a:extLst>
              <a:ext uri="{FF2B5EF4-FFF2-40B4-BE49-F238E27FC236}">
                <a16:creationId xmlns:a16="http://schemas.microsoft.com/office/drawing/2014/main" id="{D151C8C5-1723-EB8D-B0DD-7C06E647647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556250" y="637499"/>
            <a:ext cx="1079499" cy="4344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isks of using historic weather data to inform design">
            <a:extLst>
              <a:ext uri="{FF2B5EF4-FFF2-40B4-BE49-F238E27FC236}">
                <a16:creationId xmlns:a16="http://schemas.microsoft.com/office/drawing/2014/main" id="{36D4AF02-1514-2FEE-4F93-6729EB7150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0129" y="1281641"/>
            <a:ext cx="9353331" cy="48593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113FD9D-02C5-CAF0-FB27-08179EED8C31}"/>
              </a:ext>
            </a:extLst>
          </p:cNvPr>
          <p:cNvSpPr/>
          <p:nvPr/>
        </p:nvSpPr>
        <p:spPr>
          <a:xfrm>
            <a:off x="1260129" y="5791200"/>
            <a:ext cx="1047642" cy="544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27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C7493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3F2BBB-78CC-4B29-8464-23876E54051F}"/>
              </a:ext>
            </a:extLst>
          </p:cNvPr>
          <p:cNvSpPr txBox="1"/>
          <p:nvPr/>
        </p:nvSpPr>
        <p:spPr>
          <a:xfrm>
            <a:off x="838197" y="2890389"/>
            <a:ext cx="7391403" cy="1077218"/>
          </a:xfrm>
          <a:prstGeom prst="rect">
            <a:avLst/>
          </a:prstGeom>
          <a:noFill/>
        </p:spPr>
        <p:txBody>
          <a:bodyPr wrap="square" rtlCol="0" anchor="ctr">
            <a:spAutoFit/>
          </a:bodyPr>
          <a:lstStyle/>
          <a:p>
            <a:r>
              <a:rPr lang="en-US" sz="3200" b="1" dirty="0">
                <a:solidFill>
                  <a:schemeClr val="bg1"/>
                </a:solidFill>
                <a:latin typeface="Arial" panose="020B0604020202020204" pitchFamily="34" charset="0"/>
                <a:cs typeface="Arial" panose="020B0604020202020204" pitchFamily="34" charset="0"/>
              </a:rPr>
              <a:t>We cannot design for tomorrow using yesterday’s data.</a:t>
            </a:r>
            <a:endParaRPr lang="en-US" sz="2200" dirty="0">
              <a:latin typeface="Arial" panose="020B0604020202020204" pitchFamily="34" charset="0"/>
              <a:cs typeface="Arial" panose="020B0604020202020204" pitchFamily="34" charset="0"/>
            </a:endParaRPr>
          </a:p>
        </p:txBody>
      </p:sp>
      <p:pic>
        <p:nvPicPr>
          <p:cNvPr id="2" name="Picture 1" descr="A black background with a black square&#10;&#10;Description automatically generated">
            <a:extLst>
              <a:ext uri="{FF2B5EF4-FFF2-40B4-BE49-F238E27FC236}">
                <a16:creationId xmlns:a16="http://schemas.microsoft.com/office/drawing/2014/main" id="{EDDAA377-EE45-31A4-F507-8B61E45C748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8332" b="23001"/>
          <a:stretch/>
        </p:blipFill>
        <p:spPr>
          <a:xfrm>
            <a:off x="6880860" y="1737993"/>
            <a:ext cx="5524500" cy="3793490"/>
          </a:xfrm>
          <a:prstGeom prst="rect">
            <a:avLst/>
          </a:prstGeom>
        </p:spPr>
      </p:pic>
    </p:spTree>
    <p:extLst>
      <p:ext uri="{BB962C8B-B14F-4D97-AF65-F5344CB8AC3E}">
        <p14:creationId xmlns:p14="http://schemas.microsoft.com/office/powerpoint/2010/main" val="410423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66.media.tumblr.com/tumblr_m6yzsrc9HT1qepke2o2_1280.jpg">
            <a:extLst>
              <a:ext uri="{FF2B5EF4-FFF2-40B4-BE49-F238E27FC236}">
                <a16:creationId xmlns:a16="http://schemas.microsoft.com/office/drawing/2014/main" id="{ED1DF1E3-F636-41E0-A1CF-92FB0C1A25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51538" t="54044" b="543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s://66.media.tumblr.com/tumblr_m6yzsrc9HT1qepke2o2_1280.jpg">
            <a:extLst>
              <a:ext uri="{FF2B5EF4-FFF2-40B4-BE49-F238E27FC236}">
                <a16:creationId xmlns:a16="http://schemas.microsoft.com/office/drawing/2014/main" id="{456F972B-F879-45A6-B1AA-CD71C66382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9298" y="224801"/>
            <a:ext cx="9523141" cy="6406099"/>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29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F5F5F8"/>
        </a:solidFill>
        <a:effectLst/>
      </p:bgPr>
    </p:bg>
    <p:spTree>
      <p:nvGrpSpPr>
        <p:cNvPr id="1" name=""/>
        <p:cNvGrpSpPr/>
        <p:nvPr/>
      </p:nvGrpSpPr>
      <p:grpSpPr>
        <a:xfrm>
          <a:off x="0" y="0"/>
          <a:ext cx="0" cy="0"/>
          <a:chOff x="0" y="0"/>
          <a:chExt cx="0" cy="0"/>
        </a:xfrm>
      </p:grpSpPr>
      <p:pic>
        <p:nvPicPr>
          <p:cNvPr id="7" name="Picture 6" descr="A map of the world&#10;&#10;Description automatically generated">
            <a:extLst>
              <a:ext uri="{FF2B5EF4-FFF2-40B4-BE49-F238E27FC236}">
                <a16:creationId xmlns:a16="http://schemas.microsoft.com/office/drawing/2014/main" id="{7CF8923D-0919-782A-FAAB-03E42FE7C2BC}"/>
              </a:ext>
            </a:extLst>
          </p:cNvPr>
          <p:cNvPicPr>
            <a:picLocks noChangeAspect="1"/>
          </p:cNvPicPr>
          <p:nvPr/>
        </p:nvPicPr>
        <p:blipFill rotWithShape="1">
          <a:blip r:embed="rId3">
            <a:extLst>
              <a:ext uri="{28A0092B-C50C-407E-A947-70E740481C1C}">
                <a14:useLocalDpi xmlns:a14="http://schemas.microsoft.com/office/drawing/2010/main" val="0"/>
              </a:ext>
            </a:extLst>
          </a:blip>
          <a:srcRect l="984" t="1" b="1389"/>
          <a:stretch/>
        </p:blipFill>
        <p:spPr>
          <a:xfrm>
            <a:off x="0" y="0"/>
            <a:ext cx="12192000" cy="6858000"/>
          </a:xfrm>
          <a:prstGeom prst="rect">
            <a:avLst/>
          </a:prstGeom>
        </p:spPr>
      </p:pic>
      <p:sp>
        <p:nvSpPr>
          <p:cNvPr id="12" name="Oval 11">
            <a:extLst>
              <a:ext uri="{FF2B5EF4-FFF2-40B4-BE49-F238E27FC236}">
                <a16:creationId xmlns:a16="http://schemas.microsoft.com/office/drawing/2014/main" id="{FD90C4D1-32D8-98A8-A2B1-9CD773DD8AD3}"/>
              </a:ext>
            </a:extLst>
          </p:cNvPr>
          <p:cNvSpPr/>
          <p:nvPr/>
        </p:nvSpPr>
        <p:spPr>
          <a:xfrm>
            <a:off x="4396718" y="3333252"/>
            <a:ext cx="254422" cy="254422"/>
          </a:xfrm>
          <a:prstGeom prst="ellipse">
            <a:avLst/>
          </a:prstGeom>
          <a:solidFill>
            <a:srgbClr val="C74930"/>
          </a:solidFill>
          <a:ln w="31750">
            <a:solidFill>
              <a:schemeClr val="bg1"/>
            </a:solidFill>
          </a:ln>
          <a:effectLst>
            <a:outerShdw blurRad="50800" dist="38100" dir="2700000" sx="98461" sy="98461" algn="tl" rotWithShape="0">
              <a:prstClr val="black">
                <a:alpha val="2184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312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D9D9DA"/>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CD7049-EB33-FCA9-D263-AB73E0A77E50}"/>
              </a:ext>
            </a:extLst>
          </p:cNvPr>
          <p:cNvSpPr/>
          <p:nvPr/>
        </p:nvSpPr>
        <p:spPr>
          <a:xfrm>
            <a:off x="2835806" y="290146"/>
            <a:ext cx="6520388" cy="6277708"/>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7B4153A3-9210-5AF0-1F66-FA642F0C0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934" y="431798"/>
            <a:ext cx="6226132" cy="59944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D9DE93-BD46-E5E3-112C-BFFC16D0AC33}"/>
              </a:ext>
            </a:extLst>
          </p:cNvPr>
          <p:cNvSpPr txBox="1"/>
          <p:nvPr/>
        </p:nvSpPr>
        <p:spPr>
          <a:xfrm>
            <a:off x="8991600" y="5975438"/>
            <a:ext cx="2904392" cy="707886"/>
          </a:xfrm>
          <a:prstGeom prst="rect">
            <a:avLst/>
          </a:prstGeom>
          <a:noFill/>
        </p:spPr>
        <p:txBody>
          <a:bodyPr wrap="square" rtlCol="0">
            <a:spAutoFit/>
          </a:bodyPr>
          <a:lstStyle/>
          <a:p>
            <a:pPr algn="r"/>
            <a:endParaRPr lang="en-US" sz="1000" dirty="0">
              <a:solidFill>
                <a:schemeClr val="bg1">
                  <a:lumMod val="50000"/>
                </a:schemeClr>
              </a:solidFill>
              <a:latin typeface="Arial" panose="020B0604020202020204" pitchFamily="34" charset="0"/>
              <a:cs typeface="Arial" panose="020B0604020202020204" pitchFamily="34" charset="0"/>
            </a:endParaRPr>
          </a:p>
          <a:p>
            <a:pPr algn="r"/>
            <a:endParaRPr lang="en-US" sz="1000" dirty="0">
              <a:solidFill>
                <a:schemeClr val="bg1">
                  <a:lumMod val="50000"/>
                </a:schemeClr>
              </a:solidFill>
              <a:latin typeface="Arial" panose="020B0604020202020204" pitchFamily="34" charset="0"/>
              <a:cs typeface="Arial" panose="020B0604020202020204" pitchFamily="34" charset="0"/>
            </a:endParaRPr>
          </a:p>
          <a:p>
            <a:pPr algn="r"/>
            <a:endParaRPr lang="en-US" sz="1000" dirty="0">
              <a:solidFill>
                <a:schemeClr val="bg1">
                  <a:lumMod val="50000"/>
                </a:schemeClr>
              </a:solidFill>
              <a:latin typeface="Arial" panose="020B0604020202020204" pitchFamily="34" charset="0"/>
              <a:cs typeface="Arial" panose="020B0604020202020204" pitchFamily="34" charset="0"/>
            </a:endParaRPr>
          </a:p>
          <a:p>
            <a:pPr algn="r"/>
            <a:r>
              <a:rPr lang="en-US" sz="1000" dirty="0">
                <a:solidFill>
                  <a:schemeClr val="bg1">
                    <a:lumMod val="50000"/>
                  </a:schemeClr>
                </a:solidFill>
                <a:latin typeface="Arial" panose="020B0604020202020204" pitchFamily="34" charset="0"/>
                <a:cs typeface="Arial" panose="020B0604020202020204" pitchFamily="34" charset="0"/>
              </a:rPr>
              <a:t>Source: </a:t>
            </a:r>
            <a:r>
              <a:rPr lang="en-US" sz="1000" dirty="0" err="1">
                <a:solidFill>
                  <a:schemeClr val="bg1">
                    <a:lumMod val="50000"/>
                  </a:schemeClr>
                </a:solidFill>
                <a:latin typeface="Arial" panose="020B0604020202020204" pitchFamily="34" charset="0"/>
                <a:cs typeface="Arial" panose="020B0604020202020204" pitchFamily="34" charset="0"/>
              </a:rPr>
              <a:t>Arrowstreet</a:t>
            </a:r>
            <a:endParaRPr lang="en-US" sz="1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677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D9D9DA"/>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CD7049-EB33-FCA9-D263-AB73E0A77E50}"/>
              </a:ext>
            </a:extLst>
          </p:cNvPr>
          <p:cNvSpPr/>
          <p:nvPr/>
        </p:nvSpPr>
        <p:spPr>
          <a:xfrm>
            <a:off x="2287662" y="491876"/>
            <a:ext cx="7616669" cy="5890847"/>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a:extLst>
              <a:ext uri="{FF2B5EF4-FFF2-40B4-BE49-F238E27FC236}">
                <a16:creationId xmlns:a16="http://schemas.microsoft.com/office/drawing/2014/main" id="{F94124C7-E05E-CFD2-A8C0-4E968CDE19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66" t="808" r="7885" b="1017"/>
          <a:stretch/>
        </p:blipFill>
        <p:spPr bwMode="auto">
          <a:xfrm>
            <a:off x="2482267" y="654535"/>
            <a:ext cx="7227461" cy="55655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54EEEBA-F679-9259-44C2-C01C5AF00443}"/>
              </a:ext>
            </a:extLst>
          </p:cNvPr>
          <p:cNvSpPr txBox="1"/>
          <p:nvPr/>
        </p:nvSpPr>
        <p:spPr>
          <a:xfrm>
            <a:off x="8991600" y="5975438"/>
            <a:ext cx="2904392" cy="707886"/>
          </a:xfrm>
          <a:prstGeom prst="rect">
            <a:avLst/>
          </a:prstGeom>
          <a:noFill/>
        </p:spPr>
        <p:txBody>
          <a:bodyPr wrap="square" rtlCol="0">
            <a:spAutoFit/>
          </a:bodyPr>
          <a:lstStyle/>
          <a:p>
            <a:pPr algn="r"/>
            <a:endParaRPr lang="en-US" sz="1000" dirty="0">
              <a:solidFill>
                <a:schemeClr val="bg1">
                  <a:lumMod val="50000"/>
                </a:schemeClr>
              </a:solidFill>
              <a:latin typeface="Arial" panose="020B0604020202020204" pitchFamily="34" charset="0"/>
              <a:cs typeface="Arial" panose="020B0604020202020204" pitchFamily="34" charset="0"/>
            </a:endParaRPr>
          </a:p>
          <a:p>
            <a:pPr algn="r"/>
            <a:endParaRPr lang="en-US" sz="1000" dirty="0">
              <a:solidFill>
                <a:schemeClr val="bg1">
                  <a:lumMod val="50000"/>
                </a:schemeClr>
              </a:solidFill>
              <a:latin typeface="Arial" panose="020B0604020202020204" pitchFamily="34" charset="0"/>
              <a:cs typeface="Arial" panose="020B0604020202020204" pitchFamily="34" charset="0"/>
            </a:endParaRPr>
          </a:p>
          <a:p>
            <a:pPr algn="r"/>
            <a:endParaRPr lang="en-US" sz="1000" dirty="0">
              <a:solidFill>
                <a:schemeClr val="bg1">
                  <a:lumMod val="50000"/>
                </a:schemeClr>
              </a:solidFill>
              <a:latin typeface="Arial" panose="020B0604020202020204" pitchFamily="34" charset="0"/>
              <a:cs typeface="Arial" panose="020B0604020202020204" pitchFamily="34" charset="0"/>
            </a:endParaRPr>
          </a:p>
          <a:p>
            <a:pPr algn="r"/>
            <a:r>
              <a:rPr lang="en-US" sz="1000" dirty="0">
                <a:solidFill>
                  <a:schemeClr val="bg1">
                    <a:lumMod val="50000"/>
                  </a:schemeClr>
                </a:solidFill>
                <a:latin typeface="Arial" panose="020B0604020202020204" pitchFamily="34" charset="0"/>
                <a:cs typeface="Arial" panose="020B0604020202020204" pitchFamily="34" charset="0"/>
              </a:rPr>
              <a:t>Source: </a:t>
            </a:r>
            <a:r>
              <a:rPr lang="en-US" sz="1000" dirty="0" err="1">
                <a:solidFill>
                  <a:schemeClr val="bg1">
                    <a:lumMod val="50000"/>
                  </a:schemeClr>
                </a:solidFill>
                <a:latin typeface="Arial" panose="020B0604020202020204" pitchFamily="34" charset="0"/>
                <a:cs typeface="Arial" panose="020B0604020202020204" pitchFamily="34" charset="0"/>
              </a:rPr>
              <a:t>Arrowstreet</a:t>
            </a:r>
            <a:endParaRPr lang="en-US" sz="1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246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D9D9D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BF1938-9119-5828-4F49-DE44291D8116}"/>
              </a:ext>
            </a:extLst>
          </p:cNvPr>
          <p:cNvSpPr/>
          <p:nvPr/>
        </p:nvSpPr>
        <p:spPr>
          <a:xfrm>
            <a:off x="2287662" y="491876"/>
            <a:ext cx="7616669" cy="5890847"/>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6">
            <a:extLst>
              <a:ext uri="{FF2B5EF4-FFF2-40B4-BE49-F238E27FC236}">
                <a16:creationId xmlns:a16="http://schemas.microsoft.com/office/drawing/2014/main" id="{C3301663-9489-C23F-0110-CB71CBF71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2268" y="646233"/>
            <a:ext cx="7227460" cy="55655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54EEEBA-F679-9259-44C2-C01C5AF00443}"/>
              </a:ext>
            </a:extLst>
          </p:cNvPr>
          <p:cNvSpPr txBox="1"/>
          <p:nvPr/>
        </p:nvSpPr>
        <p:spPr>
          <a:xfrm>
            <a:off x="8991600" y="5975438"/>
            <a:ext cx="2904392" cy="707886"/>
          </a:xfrm>
          <a:prstGeom prst="rect">
            <a:avLst/>
          </a:prstGeom>
          <a:noFill/>
        </p:spPr>
        <p:txBody>
          <a:bodyPr wrap="square" rtlCol="0">
            <a:spAutoFit/>
          </a:bodyPr>
          <a:lstStyle/>
          <a:p>
            <a:pPr algn="r"/>
            <a:endParaRPr lang="en-US" sz="1000" dirty="0">
              <a:solidFill>
                <a:schemeClr val="bg1">
                  <a:lumMod val="50000"/>
                </a:schemeClr>
              </a:solidFill>
              <a:latin typeface="Arial" panose="020B0604020202020204" pitchFamily="34" charset="0"/>
              <a:cs typeface="Arial" panose="020B0604020202020204" pitchFamily="34" charset="0"/>
            </a:endParaRPr>
          </a:p>
          <a:p>
            <a:pPr algn="r"/>
            <a:endParaRPr lang="en-US" sz="1000" dirty="0">
              <a:solidFill>
                <a:schemeClr val="bg1">
                  <a:lumMod val="50000"/>
                </a:schemeClr>
              </a:solidFill>
              <a:latin typeface="Arial" panose="020B0604020202020204" pitchFamily="34" charset="0"/>
              <a:cs typeface="Arial" panose="020B0604020202020204" pitchFamily="34" charset="0"/>
            </a:endParaRPr>
          </a:p>
          <a:p>
            <a:pPr algn="r"/>
            <a:endParaRPr lang="en-US" sz="1000" dirty="0">
              <a:solidFill>
                <a:schemeClr val="bg1">
                  <a:lumMod val="50000"/>
                </a:schemeClr>
              </a:solidFill>
              <a:latin typeface="Arial" panose="020B0604020202020204" pitchFamily="34" charset="0"/>
              <a:cs typeface="Arial" panose="020B0604020202020204" pitchFamily="34" charset="0"/>
            </a:endParaRPr>
          </a:p>
          <a:p>
            <a:pPr algn="r"/>
            <a:r>
              <a:rPr lang="en-US" sz="1000" dirty="0">
                <a:solidFill>
                  <a:schemeClr val="bg1">
                    <a:lumMod val="50000"/>
                  </a:schemeClr>
                </a:solidFill>
                <a:latin typeface="Arial" panose="020B0604020202020204" pitchFamily="34" charset="0"/>
                <a:cs typeface="Arial" panose="020B0604020202020204" pitchFamily="34" charset="0"/>
              </a:rPr>
              <a:t>Source: </a:t>
            </a:r>
            <a:r>
              <a:rPr lang="en-US" sz="1000" dirty="0" err="1">
                <a:solidFill>
                  <a:schemeClr val="bg1">
                    <a:lumMod val="50000"/>
                  </a:schemeClr>
                </a:solidFill>
                <a:latin typeface="Arial" panose="020B0604020202020204" pitchFamily="34" charset="0"/>
                <a:cs typeface="Arial" panose="020B0604020202020204" pitchFamily="34" charset="0"/>
              </a:rPr>
              <a:t>Arrowstreet</a:t>
            </a:r>
            <a:endParaRPr lang="en-US" sz="1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291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0DAD20E-89A3-717D-11A8-FF53D7FF7A55}"/>
              </a:ext>
            </a:extLst>
          </p:cNvPr>
          <p:cNvGrpSpPr/>
          <p:nvPr/>
        </p:nvGrpSpPr>
        <p:grpSpPr>
          <a:xfrm>
            <a:off x="0" y="0"/>
            <a:ext cx="12190413" cy="6858000"/>
            <a:chOff x="0" y="0"/>
            <a:chExt cx="12190413" cy="6858000"/>
          </a:xfrm>
        </p:grpSpPr>
        <p:pic>
          <p:nvPicPr>
            <p:cNvPr id="6146" name="Picture 2">
              <a:extLst>
                <a:ext uri="{FF2B5EF4-FFF2-40B4-BE49-F238E27FC236}">
                  <a16:creationId xmlns:a16="http://schemas.microsoft.com/office/drawing/2014/main" id="{02319524-A8AA-A2EA-FCE2-A324D8BE0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0"/>
              <a:ext cx="117522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88A0C91-9AA3-C850-7A7D-DA2FB4B624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436" r="91297"/>
            <a:stretch/>
          </p:blipFill>
          <p:spPr bwMode="auto">
            <a:xfrm>
              <a:off x="0" y="5310554"/>
              <a:ext cx="1022838" cy="15474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C861475-0799-8E87-F470-24546FB5DE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427" t="70256"/>
            <a:stretch/>
          </p:blipFill>
          <p:spPr bwMode="auto">
            <a:xfrm>
              <a:off x="11535508" y="4818184"/>
              <a:ext cx="654905" cy="203981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A7767005-0DFA-2CFE-FD12-8A74E981A39D}"/>
              </a:ext>
            </a:extLst>
          </p:cNvPr>
          <p:cNvSpPr txBox="1"/>
          <p:nvPr/>
        </p:nvSpPr>
        <p:spPr>
          <a:xfrm>
            <a:off x="8991600" y="5975438"/>
            <a:ext cx="2904392" cy="707886"/>
          </a:xfrm>
          <a:prstGeom prst="rect">
            <a:avLst/>
          </a:prstGeom>
          <a:noFill/>
        </p:spPr>
        <p:txBody>
          <a:bodyPr wrap="square" rtlCol="0">
            <a:spAutoFit/>
          </a:bodyPr>
          <a:lstStyle/>
          <a:p>
            <a:pPr algn="r"/>
            <a:endParaRPr lang="en-US" sz="1000" dirty="0">
              <a:solidFill>
                <a:schemeClr val="bg1"/>
              </a:solidFill>
              <a:latin typeface="Arial" panose="020B0604020202020204" pitchFamily="34" charset="0"/>
              <a:cs typeface="Arial" panose="020B0604020202020204" pitchFamily="34" charset="0"/>
            </a:endParaRPr>
          </a:p>
          <a:p>
            <a:pPr algn="r"/>
            <a:endParaRPr lang="en-US" sz="1000" dirty="0">
              <a:solidFill>
                <a:schemeClr val="bg1"/>
              </a:solidFill>
              <a:latin typeface="Arial" panose="020B0604020202020204" pitchFamily="34" charset="0"/>
              <a:cs typeface="Arial" panose="020B0604020202020204" pitchFamily="34" charset="0"/>
            </a:endParaRPr>
          </a:p>
          <a:p>
            <a:pPr algn="r"/>
            <a:endParaRPr lang="en-US" sz="1000" dirty="0">
              <a:solidFill>
                <a:schemeClr val="bg1"/>
              </a:solidFill>
              <a:latin typeface="Arial" panose="020B0604020202020204" pitchFamily="34" charset="0"/>
              <a:cs typeface="Arial" panose="020B0604020202020204" pitchFamily="34" charset="0"/>
            </a:endParaRPr>
          </a:p>
          <a:p>
            <a:pPr algn="r"/>
            <a:r>
              <a:rPr lang="en-US" sz="1000" dirty="0">
                <a:solidFill>
                  <a:schemeClr val="bg1"/>
                </a:solidFill>
                <a:latin typeface="Arial" panose="020B0604020202020204" pitchFamily="34" charset="0"/>
                <a:cs typeface="Arial" panose="020B0604020202020204" pitchFamily="34" charset="0"/>
              </a:rPr>
              <a:t>Source: </a:t>
            </a:r>
            <a:r>
              <a:rPr lang="en-US" sz="1000" dirty="0" err="1">
                <a:solidFill>
                  <a:schemeClr val="bg1"/>
                </a:solidFill>
                <a:latin typeface="Arial" panose="020B0604020202020204" pitchFamily="34" charset="0"/>
                <a:cs typeface="Arial" panose="020B0604020202020204" pitchFamily="34" charset="0"/>
              </a:rPr>
              <a:t>Arrowstreet</a:t>
            </a:r>
            <a:endParaRPr 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84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showing the growth of a company&#10;&#10;Description automatically generated">
            <a:extLst>
              <a:ext uri="{FF2B5EF4-FFF2-40B4-BE49-F238E27FC236}">
                <a16:creationId xmlns:a16="http://schemas.microsoft.com/office/drawing/2014/main" id="{162E784B-5EBD-C1E2-DC19-9D5492A05C87}"/>
              </a:ext>
            </a:extLst>
          </p:cNvPr>
          <p:cNvPicPr>
            <a:picLocks noChangeAspect="1"/>
          </p:cNvPicPr>
          <p:nvPr/>
        </p:nvPicPr>
        <p:blipFill rotWithShape="1">
          <a:blip r:embed="rId3">
            <a:extLst>
              <a:ext uri="{28A0092B-C50C-407E-A947-70E740481C1C}">
                <a14:useLocalDpi xmlns:a14="http://schemas.microsoft.com/office/drawing/2010/main" val="0"/>
              </a:ext>
            </a:extLst>
          </a:blip>
          <a:srcRect t="10991"/>
          <a:stretch/>
        </p:blipFill>
        <p:spPr>
          <a:xfrm>
            <a:off x="319957" y="714370"/>
            <a:ext cx="11552086" cy="5286372"/>
          </a:xfrm>
          <a:prstGeom prst="rect">
            <a:avLst/>
          </a:prstGeom>
        </p:spPr>
      </p:pic>
      <p:sp>
        <p:nvSpPr>
          <p:cNvPr id="6" name="Content Placeholder 2">
            <a:extLst>
              <a:ext uri="{FF2B5EF4-FFF2-40B4-BE49-F238E27FC236}">
                <a16:creationId xmlns:a16="http://schemas.microsoft.com/office/drawing/2014/main" id="{CCB32188-FC65-D177-7123-4C4B8304DFA9}"/>
              </a:ext>
            </a:extLst>
          </p:cNvPr>
          <p:cNvSpPr>
            <a:spLocks noGrp="1"/>
          </p:cNvSpPr>
          <p:nvPr>
            <p:ph idx="1"/>
          </p:nvPr>
        </p:nvSpPr>
        <p:spPr>
          <a:xfrm>
            <a:off x="7847511" y="354013"/>
            <a:ext cx="4024532" cy="4944452"/>
          </a:xfrm>
        </p:spPr>
        <p:txBody>
          <a:bodyPr>
            <a:normAutofit/>
          </a:bodyPr>
          <a:lstStyle/>
          <a:p>
            <a:pPr marL="0" indent="0" algn="r">
              <a:lnSpc>
                <a:spcPct val="100000"/>
              </a:lnSpc>
              <a:buNone/>
            </a:pPr>
            <a:r>
              <a:rPr lang="en-US" sz="1600" b="1" dirty="0">
                <a:solidFill>
                  <a:srgbClr val="E47B24"/>
                </a:solidFill>
              </a:rPr>
              <a:t>Days at or above 90°F per year</a:t>
            </a:r>
            <a:endParaRPr lang="en-US" sz="1600" dirty="0">
              <a:solidFill>
                <a:srgbClr val="E47B24"/>
              </a:solidFill>
            </a:endParaRPr>
          </a:p>
        </p:txBody>
      </p:sp>
      <p:sp>
        <p:nvSpPr>
          <p:cNvPr id="7" name="Content Placeholder 2">
            <a:extLst>
              <a:ext uri="{FF2B5EF4-FFF2-40B4-BE49-F238E27FC236}">
                <a16:creationId xmlns:a16="http://schemas.microsoft.com/office/drawing/2014/main" id="{EDB6B805-9F9B-6443-4CB3-FC7B5F9493E7}"/>
              </a:ext>
            </a:extLst>
          </p:cNvPr>
          <p:cNvSpPr txBox="1">
            <a:spLocks/>
          </p:cNvSpPr>
          <p:nvPr/>
        </p:nvSpPr>
        <p:spPr>
          <a:xfrm>
            <a:off x="319958" y="354013"/>
            <a:ext cx="4024532" cy="49444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t>Boston, MA</a:t>
            </a:r>
            <a:endParaRPr lang="en-US" sz="1600" dirty="0"/>
          </a:p>
        </p:txBody>
      </p:sp>
      <p:sp>
        <p:nvSpPr>
          <p:cNvPr id="8" name="TextBox 7">
            <a:extLst>
              <a:ext uri="{FF2B5EF4-FFF2-40B4-BE49-F238E27FC236}">
                <a16:creationId xmlns:a16="http://schemas.microsoft.com/office/drawing/2014/main" id="{76C9D293-4F88-50BF-CBFA-65C0445BC6BA}"/>
              </a:ext>
            </a:extLst>
          </p:cNvPr>
          <p:cNvSpPr txBox="1"/>
          <p:nvPr/>
        </p:nvSpPr>
        <p:spPr>
          <a:xfrm>
            <a:off x="7299962" y="5975438"/>
            <a:ext cx="4596030" cy="369332"/>
          </a:xfrm>
          <a:prstGeom prst="rect">
            <a:avLst/>
          </a:prstGeom>
          <a:noFill/>
        </p:spPr>
        <p:txBody>
          <a:bodyPr wrap="square" rtlCol="0">
            <a:spAutoFit/>
          </a:bodyPr>
          <a:lstStyle/>
          <a:p>
            <a:pPr algn="r"/>
            <a:r>
              <a:rPr lang="en-US" sz="900" dirty="0">
                <a:solidFill>
                  <a:schemeClr val="bg1">
                    <a:lumMod val="50000"/>
                  </a:schemeClr>
                </a:solidFill>
                <a:latin typeface="Arial" panose="020B0604020202020204" pitchFamily="34" charset="0"/>
                <a:cs typeface="Arial" panose="020B0604020202020204" pitchFamily="34" charset="0"/>
              </a:rPr>
              <a:t> </a:t>
            </a:r>
          </a:p>
          <a:p>
            <a:pPr algn="r"/>
            <a:r>
              <a:rPr lang="en-US" sz="900" dirty="0">
                <a:solidFill>
                  <a:schemeClr val="bg1">
                    <a:lumMod val="50000"/>
                  </a:schemeClr>
                </a:solidFill>
                <a:latin typeface="Arial" panose="020B0604020202020204" pitchFamily="34" charset="0"/>
                <a:cs typeface="Arial" panose="020B0604020202020204" pitchFamily="34" charset="0"/>
              </a:rPr>
              <a:t>Source: New York Times</a:t>
            </a:r>
          </a:p>
        </p:txBody>
      </p:sp>
      <p:cxnSp>
        <p:nvCxnSpPr>
          <p:cNvPr id="3" name="Straight Connector 2">
            <a:extLst>
              <a:ext uri="{FF2B5EF4-FFF2-40B4-BE49-F238E27FC236}">
                <a16:creationId xmlns:a16="http://schemas.microsoft.com/office/drawing/2014/main" id="{BC90FDE5-DBCE-C090-5DD6-731D8AC54384}"/>
              </a:ext>
            </a:extLst>
          </p:cNvPr>
          <p:cNvCxnSpPr>
            <a:cxnSpLocks/>
          </p:cNvCxnSpPr>
          <p:nvPr/>
        </p:nvCxnSpPr>
        <p:spPr>
          <a:xfrm flipV="1">
            <a:off x="4354429" y="3125712"/>
            <a:ext cx="0" cy="1395488"/>
          </a:xfrm>
          <a:prstGeom prst="line">
            <a:avLst/>
          </a:prstGeom>
          <a:ln w="15875">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42760CD-F2FC-195B-D1A9-DE561A7473C3}"/>
              </a:ext>
            </a:extLst>
          </p:cNvPr>
          <p:cNvSpPr txBox="1"/>
          <p:nvPr/>
        </p:nvSpPr>
        <p:spPr>
          <a:xfrm>
            <a:off x="4239262" y="2876802"/>
            <a:ext cx="3098800" cy="261610"/>
          </a:xfrm>
          <a:prstGeom prst="rect">
            <a:avLst/>
          </a:prstGeom>
          <a:noFill/>
        </p:spPr>
        <p:txBody>
          <a:bodyPr wrap="square" rtlCol="0">
            <a:spAutoFit/>
          </a:bodyPr>
          <a:lstStyle/>
          <a:p>
            <a:r>
              <a:rPr lang="en-US" sz="1050" dirty="0" err="1">
                <a:solidFill>
                  <a:schemeClr val="tx1">
                    <a:lumMod val="75000"/>
                    <a:lumOff val="25000"/>
                  </a:schemeClr>
                </a:solidFill>
                <a:latin typeface="Arial" panose="020B0604020202020204" pitchFamily="34" charset="0"/>
                <a:cs typeface="Arial" panose="020B0604020202020204" pitchFamily="34" charset="0"/>
              </a:rPr>
              <a:t>EpiCenter</a:t>
            </a:r>
            <a:r>
              <a:rPr lang="en-US" sz="1050" dirty="0">
                <a:solidFill>
                  <a:schemeClr val="tx1">
                    <a:lumMod val="75000"/>
                    <a:lumOff val="25000"/>
                  </a:schemeClr>
                </a:solidFill>
                <a:latin typeface="Arial" panose="020B0604020202020204" pitchFamily="34" charset="0"/>
                <a:cs typeface="Arial" panose="020B0604020202020204" pitchFamily="34" charset="0"/>
              </a:rPr>
              <a:t> Opens</a:t>
            </a:r>
          </a:p>
        </p:txBody>
      </p:sp>
    </p:spTree>
    <p:extLst>
      <p:ext uri="{BB962C8B-B14F-4D97-AF65-F5344CB8AC3E}">
        <p14:creationId xmlns:p14="http://schemas.microsoft.com/office/powerpoint/2010/main" val="58007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C7493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3F2BBB-78CC-4B29-8464-23876E54051F}"/>
              </a:ext>
            </a:extLst>
          </p:cNvPr>
          <p:cNvSpPr txBox="1"/>
          <p:nvPr/>
        </p:nvSpPr>
        <p:spPr>
          <a:xfrm>
            <a:off x="838197" y="995955"/>
            <a:ext cx="6694717" cy="5586145"/>
          </a:xfrm>
          <a:prstGeom prst="rect">
            <a:avLst/>
          </a:prstGeom>
          <a:noFill/>
        </p:spPr>
        <p:txBody>
          <a:bodyPr wrap="square" rtlCol="0">
            <a:spAutoFit/>
          </a:bodyPr>
          <a:lstStyle/>
          <a:p>
            <a:pPr>
              <a:spcBef>
                <a:spcPts val="600"/>
              </a:spcBef>
            </a:pPr>
            <a:endParaRPr lang="en-US" sz="2400" b="1" dirty="0">
              <a:solidFill>
                <a:schemeClr val="bg1"/>
              </a:solidFill>
              <a:latin typeface="Arial" panose="020B0604020202020204" pitchFamily="34" charset="0"/>
              <a:cs typeface="Arial" panose="020B0604020202020204" pitchFamily="34" charset="0"/>
            </a:endParaRPr>
          </a:p>
          <a:p>
            <a:pPr>
              <a:spcBef>
                <a:spcPts val="600"/>
              </a:spcBef>
            </a:pPr>
            <a:r>
              <a:rPr lang="en-US" sz="2400" b="1" dirty="0">
                <a:solidFill>
                  <a:schemeClr val="bg1"/>
                </a:solidFill>
                <a:latin typeface="Arial" panose="020B0604020202020204" pitchFamily="34" charset="0"/>
                <a:cs typeface="Arial" panose="020B0604020202020204" pitchFamily="34" charset="0"/>
              </a:rPr>
              <a:t>It must be </a:t>
            </a:r>
            <a:r>
              <a:rPr lang="en-US" sz="2400" b="1" dirty="0">
                <a:solidFill>
                  <a:srgbClr val="F5BC09"/>
                </a:solidFill>
                <a:latin typeface="Arial" panose="020B0604020202020204" pitchFamily="34" charset="0"/>
                <a:cs typeface="Arial" panose="020B0604020202020204" pitchFamily="34" charset="0"/>
              </a:rPr>
              <a:t>publicly available </a:t>
            </a:r>
            <a:r>
              <a:rPr lang="en-US" sz="2400" b="1" dirty="0">
                <a:solidFill>
                  <a:schemeClr val="bg1"/>
                </a:solidFill>
                <a:latin typeface="Arial" panose="020B0604020202020204" pitchFamily="34" charset="0"/>
                <a:cs typeface="Arial" panose="020B0604020202020204" pitchFamily="34" charset="0"/>
              </a:rPr>
              <a:t>through a professional or governmental institution. </a:t>
            </a:r>
          </a:p>
          <a:p>
            <a:pPr>
              <a:spcBef>
                <a:spcPts val="600"/>
              </a:spcBef>
            </a:pPr>
            <a:endParaRPr lang="en-US" sz="2400" b="1" dirty="0">
              <a:solidFill>
                <a:schemeClr val="bg1"/>
              </a:solidFill>
              <a:latin typeface="Arial" panose="020B0604020202020204" pitchFamily="34" charset="0"/>
              <a:cs typeface="Arial" panose="020B0604020202020204" pitchFamily="34" charset="0"/>
            </a:endParaRPr>
          </a:p>
          <a:p>
            <a:pPr>
              <a:spcBef>
                <a:spcPts val="600"/>
              </a:spcBef>
            </a:pPr>
            <a:r>
              <a:rPr lang="en-US" sz="2400" b="1" dirty="0">
                <a:solidFill>
                  <a:schemeClr val="bg1"/>
                </a:solidFill>
                <a:latin typeface="Arial" panose="020B0604020202020204" pitchFamily="34" charset="0"/>
                <a:cs typeface="Arial" panose="020B0604020202020204" pitchFamily="34" charset="0"/>
              </a:rPr>
              <a:t>It must be provided in a resolution, scale, and format </a:t>
            </a:r>
            <a:r>
              <a:rPr lang="en-US" sz="2400" b="1" dirty="0">
                <a:solidFill>
                  <a:srgbClr val="F5BC09"/>
                </a:solidFill>
                <a:latin typeface="Arial" panose="020B0604020202020204" pitchFamily="34" charset="0"/>
                <a:cs typeface="Arial" panose="020B0604020202020204" pitchFamily="34" charset="0"/>
              </a:rPr>
              <a:t>suitable for building analysis</a:t>
            </a:r>
            <a:r>
              <a:rPr lang="en-US" sz="2400" b="1" dirty="0">
                <a:solidFill>
                  <a:schemeClr val="bg1"/>
                </a:solidFill>
                <a:latin typeface="Arial" panose="020B0604020202020204" pitchFamily="34" charset="0"/>
                <a:cs typeface="Arial" panose="020B0604020202020204" pitchFamily="34" charset="0"/>
              </a:rPr>
              <a:t>.</a:t>
            </a:r>
          </a:p>
          <a:p>
            <a:pPr>
              <a:spcBef>
                <a:spcPts val="600"/>
              </a:spcBef>
            </a:pPr>
            <a:endParaRPr lang="en-US" sz="2400" b="1" dirty="0">
              <a:solidFill>
                <a:schemeClr val="bg1"/>
              </a:solidFill>
              <a:latin typeface="Arial" panose="020B0604020202020204" pitchFamily="34" charset="0"/>
              <a:cs typeface="Arial" panose="020B0604020202020204" pitchFamily="34" charset="0"/>
            </a:endParaRPr>
          </a:p>
          <a:p>
            <a:pPr>
              <a:spcBef>
                <a:spcPts val="600"/>
              </a:spcBef>
            </a:pPr>
            <a:r>
              <a:rPr lang="en-US" sz="2400" b="1" dirty="0">
                <a:solidFill>
                  <a:schemeClr val="bg1"/>
                </a:solidFill>
                <a:latin typeface="Arial" panose="020B0604020202020204" pitchFamily="34" charset="0"/>
                <a:cs typeface="Arial" panose="020B0604020202020204" pitchFamily="34" charset="0"/>
              </a:rPr>
              <a:t>Its use must adhere to a consensus-based </a:t>
            </a:r>
            <a:r>
              <a:rPr lang="en-US" sz="2400" b="1" dirty="0">
                <a:solidFill>
                  <a:srgbClr val="F5BC09"/>
                </a:solidFill>
                <a:latin typeface="Arial" panose="020B0604020202020204" pitchFamily="34" charset="0"/>
                <a:cs typeface="Arial" panose="020B0604020202020204" pitchFamily="34" charset="0"/>
              </a:rPr>
              <a:t>standardized framework</a:t>
            </a:r>
            <a:r>
              <a:rPr lang="en-US" sz="2400" b="1" dirty="0">
                <a:solidFill>
                  <a:schemeClr val="bg1"/>
                </a:solidFill>
                <a:latin typeface="Arial" panose="020B0604020202020204" pitchFamily="34" charset="0"/>
                <a:cs typeface="Arial" panose="020B0604020202020204" pitchFamily="34" charset="0"/>
              </a:rPr>
              <a:t>.</a:t>
            </a:r>
          </a:p>
          <a:p>
            <a:pPr>
              <a:spcBef>
                <a:spcPts val="600"/>
              </a:spcBef>
            </a:pPr>
            <a:endParaRPr lang="en-US" sz="2400" b="1" dirty="0">
              <a:solidFill>
                <a:schemeClr val="bg1"/>
              </a:solidFill>
              <a:latin typeface="Arial" panose="020B0604020202020204" pitchFamily="34" charset="0"/>
              <a:cs typeface="Arial" panose="020B0604020202020204" pitchFamily="34" charset="0"/>
            </a:endParaRPr>
          </a:p>
          <a:p>
            <a:pPr>
              <a:spcBef>
                <a:spcPts val="600"/>
              </a:spcBef>
            </a:pPr>
            <a:r>
              <a:rPr lang="en-US" sz="2400" b="1" dirty="0">
                <a:solidFill>
                  <a:schemeClr val="bg1"/>
                </a:solidFill>
                <a:latin typeface="Arial" panose="020B0604020202020204" pitchFamily="34" charset="0"/>
                <a:cs typeface="Arial" panose="020B0604020202020204" pitchFamily="34" charset="0"/>
              </a:rPr>
              <a:t>Its use must be </a:t>
            </a:r>
            <a:r>
              <a:rPr lang="en-US" sz="2400" b="1" dirty="0">
                <a:solidFill>
                  <a:srgbClr val="F5BC09"/>
                </a:solidFill>
                <a:latin typeface="Arial" panose="020B0604020202020204" pitchFamily="34" charset="0"/>
                <a:cs typeface="Arial" panose="020B0604020202020204" pitchFamily="34" charset="0"/>
              </a:rPr>
              <a:t>codified and regulated</a:t>
            </a:r>
            <a:r>
              <a:rPr lang="en-US" sz="2400" b="1" dirty="0">
                <a:solidFill>
                  <a:schemeClr val="bg1"/>
                </a:solidFill>
                <a:latin typeface="Arial" panose="020B0604020202020204" pitchFamily="34" charset="0"/>
                <a:cs typeface="Arial" panose="020B0604020202020204" pitchFamily="34" charset="0"/>
              </a:rPr>
              <a:t>.</a:t>
            </a:r>
          </a:p>
          <a:p>
            <a:pPr>
              <a:spcBef>
                <a:spcPts val="600"/>
              </a:spcBef>
            </a:pPr>
            <a:endParaRPr lang="en-US" sz="2400" b="1" dirty="0">
              <a:solidFill>
                <a:schemeClr val="bg1"/>
              </a:solidFill>
              <a:latin typeface="Arial" panose="020B0604020202020204" pitchFamily="34" charset="0"/>
              <a:cs typeface="Arial" panose="020B0604020202020204" pitchFamily="34" charset="0"/>
            </a:endParaRPr>
          </a:p>
          <a:p>
            <a:pPr>
              <a:spcBef>
                <a:spcPts val="600"/>
              </a:spcBef>
            </a:pPr>
            <a:endParaRPr lang="en-US" sz="2400" b="1" dirty="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D4F83C49-75BF-2A7D-5943-FB6D1BD92690}"/>
              </a:ext>
            </a:extLst>
          </p:cNvPr>
          <p:cNvSpPr>
            <a:spLocks noGrp="1"/>
          </p:cNvSpPr>
          <p:nvPr>
            <p:ph type="title"/>
          </p:nvPr>
        </p:nvSpPr>
        <p:spPr>
          <a:xfrm>
            <a:off x="838200" y="64841"/>
            <a:ext cx="10515600" cy="1325563"/>
          </a:xfrm>
        </p:spPr>
        <p:txBody>
          <a:bodyPr>
            <a:normAutofit/>
          </a:bodyPr>
          <a:lstStyle/>
          <a:p>
            <a:r>
              <a:rPr lang="en-US" sz="3200" b="1" dirty="0">
                <a:solidFill>
                  <a:schemeClr val="bg1"/>
                </a:solidFill>
              </a:rPr>
              <a:t>We need publicly accessible climate project data.</a:t>
            </a:r>
          </a:p>
        </p:txBody>
      </p:sp>
      <p:pic>
        <p:nvPicPr>
          <p:cNvPr id="5" name="Picture 4">
            <a:extLst>
              <a:ext uri="{FF2B5EF4-FFF2-40B4-BE49-F238E27FC236}">
                <a16:creationId xmlns:a16="http://schemas.microsoft.com/office/drawing/2014/main" id="{6CA9113E-0892-63FF-4C0F-8B313E4E3974}"/>
              </a:ext>
            </a:extLst>
          </p:cNvPr>
          <p:cNvPicPr>
            <a:picLocks noChangeAspect="1"/>
          </p:cNvPicPr>
          <p:nvPr/>
        </p:nvPicPr>
        <p:blipFill rotWithShape="1">
          <a:blip r:embed="rId3"/>
          <a:srcRect l="1" r="14025"/>
          <a:stretch/>
        </p:blipFill>
        <p:spPr>
          <a:xfrm>
            <a:off x="8397646" y="1776436"/>
            <a:ext cx="3794354" cy="4413354"/>
          </a:xfrm>
          <a:prstGeom prst="rect">
            <a:avLst/>
          </a:prstGeom>
        </p:spPr>
      </p:pic>
    </p:spTree>
    <p:extLst>
      <p:ext uri="{BB962C8B-B14F-4D97-AF65-F5344CB8AC3E}">
        <p14:creationId xmlns:p14="http://schemas.microsoft.com/office/powerpoint/2010/main" val="202273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F5BC09"/>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3F2BBB-78CC-4B29-8464-23876E54051F}"/>
              </a:ext>
            </a:extLst>
          </p:cNvPr>
          <p:cNvSpPr txBox="1"/>
          <p:nvPr/>
        </p:nvSpPr>
        <p:spPr>
          <a:xfrm>
            <a:off x="838198" y="2890389"/>
            <a:ext cx="6009864" cy="1077218"/>
          </a:xfrm>
          <a:prstGeom prst="rect">
            <a:avLst/>
          </a:prstGeom>
          <a:noFill/>
        </p:spPr>
        <p:txBody>
          <a:bodyPr wrap="square" rtlCol="0" anchor="ctr">
            <a:spAutoFit/>
          </a:bodyPr>
          <a:lstStyle/>
          <a:p>
            <a:r>
              <a:rPr lang="en-US" sz="3200" b="1" dirty="0">
                <a:solidFill>
                  <a:schemeClr val="bg1"/>
                </a:solidFill>
                <a:latin typeface="Arial" panose="020B0604020202020204" pitchFamily="34" charset="0"/>
                <a:cs typeface="Arial" panose="020B0604020202020204" pitchFamily="34" charset="0"/>
              </a:rPr>
              <a:t>Address our collective passive survivability failure</a:t>
            </a:r>
            <a:endParaRPr lang="en-US" sz="2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A133DF8-4A02-9546-A356-6B314C4FD99E}"/>
              </a:ext>
            </a:extLst>
          </p:cNvPr>
          <p:cNvSpPr txBox="1"/>
          <p:nvPr/>
        </p:nvSpPr>
        <p:spPr>
          <a:xfrm>
            <a:off x="8572500" y="1074508"/>
            <a:ext cx="3225800" cy="4708981"/>
          </a:xfrm>
          <a:prstGeom prst="rect">
            <a:avLst/>
          </a:prstGeom>
          <a:noFill/>
        </p:spPr>
        <p:txBody>
          <a:bodyPr wrap="square" rtlCol="0" anchor="ctr">
            <a:spAutoFit/>
          </a:bodyPr>
          <a:lstStyle/>
          <a:p>
            <a:r>
              <a:rPr lang="en-US" sz="30000" b="1" dirty="0">
                <a:solidFill>
                  <a:schemeClr val="bg1"/>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158269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ow to Make a Hospital Resilient: A Tour of Spaulding Rehab">
            <a:extLst>
              <a:ext uri="{FF2B5EF4-FFF2-40B4-BE49-F238E27FC236}">
                <a16:creationId xmlns:a16="http://schemas.microsoft.com/office/drawing/2014/main" id="{C9680800-02A3-2BFF-B6F2-13B9E5ABC4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546"/>
          <a:stretch/>
        </p:blipFill>
        <p:spPr bwMode="auto">
          <a:xfrm>
            <a:off x="5177789" y="1139824"/>
            <a:ext cx="7014211" cy="482693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976F2CE8-E1D7-0142-B896-F7B3E13597F0}"/>
              </a:ext>
            </a:extLst>
          </p:cNvPr>
          <p:cNvSpPr>
            <a:spLocks noGrp="1"/>
          </p:cNvSpPr>
          <p:nvPr>
            <p:ph type="title"/>
          </p:nvPr>
        </p:nvSpPr>
        <p:spPr>
          <a:xfrm>
            <a:off x="838200" y="21273"/>
            <a:ext cx="10515600" cy="1325563"/>
          </a:xfrm>
        </p:spPr>
        <p:txBody>
          <a:bodyPr>
            <a:normAutofit/>
          </a:bodyPr>
          <a:lstStyle/>
          <a:p>
            <a:r>
              <a:rPr lang="en-US" sz="3200" b="1" dirty="0"/>
              <a:t>Establishing Passive Survivability Metrics</a:t>
            </a:r>
          </a:p>
        </p:txBody>
      </p:sp>
      <p:sp>
        <p:nvSpPr>
          <p:cNvPr id="5" name="Content Placeholder 2">
            <a:extLst>
              <a:ext uri="{FF2B5EF4-FFF2-40B4-BE49-F238E27FC236}">
                <a16:creationId xmlns:a16="http://schemas.microsoft.com/office/drawing/2014/main" id="{BAF9609E-1954-564E-A642-4A8888AB7785}"/>
              </a:ext>
            </a:extLst>
          </p:cNvPr>
          <p:cNvSpPr>
            <a:spLocks noGrp="1"/>
          </p:cNvSpPr>
          <p:nvPr>
            <p:ph idx="1"/>
          </p:nvPr>
        </p:nvSpPr>
        <p:spPr>
          <a:xfrm>
            <a:off x="867508" y="1139824"/>
            <a:ext cx="4024532" cy="5718175"/>
          </a:xfrm>
        </p:spPr>
        <p:txBody>
          <a:bodyPr>
            <a:normAutofit/>
          </a:bodyPr>
          <a:lstStyle/>
          <a:p>
            <a:pPr marL="0" indent="0">
              <a:lnSpc>
                <a:spcPct val="100000"/>
              </a:lnSpc>
              <a:buNone/>
            </a:pPr>
            <a:r>
              <a:rPr lang="en-US" sz="1600" b="1" dirty="0">
                <a:solidFill>
                  <a:srgbClr val="C64A32"/>
                </a:solidFill>
              </a:rPr>
              <a:t>Today’s passive survivability metrics were born out of Katrina and LEED.</a:t>
            </a:r>
          </a:p>
          <a:p>
            <a:pPr marL="0" indent="0">
              <a:lnSpc>
                <a:spcPct val="100000"/>
              </a:lnSpc>
              <a:buNone/>
            </a:pPr>
            <a:r>
              <a:rPr lang="en-US" sz="1600" b="1" dirty="0"/>
              <a:t>2012: </a:t>
            </a:r>
            <a:r>
              <a:rPr lang="en-US" sz="1600" dirty="0"/>
              <a:t>Resilient Design Institute is established.</a:t>
            </a:r>
          </a:p>
          <a:p>
            <a:pPr marL="0" indent="0">
              <a:lnSpc>
                <a:spcPct val="100000"/>
              </a:lnSpc>
              <a:buNone/>
            </a:pPr>
            <a:r>
              <a:rPr lang="en-US" sz="1600" b="1" dirty="0"/>
              <a:t>2013: </a:t>
            </a:r>
            <a:r>
              <a:rPr lang="en-US" sz="1600" dirty="0"/>
              <a:t>USGBC committee developed resilient design pilot credits for LEED.</a:t>
            </a:r>
          </a:p>
          <a:p>
            <a:pPr marL="0" indent="0">
              <a:lnSpc>
                <a:spcPct val="100000"/>
              </a:lnSpc>
              <a:buNone/>
            </a:pPr>
            <a:r>
              <a:rPr lang="en-US" sz="1600" b="1" dirty="0"/>
              <a:t>2013-2015: </a:t>
            </a:r>
            <a:r>
              <a:rPr lang="en-US" sz="1600" dirty="0"/>
              <a:t>Co-chaired by Alex Wilson and Mary Ann Lazarus, FAIA, the committee developed three pilot credits:</a:t>
            </a:r>
          </a:p>
          <a:p>
            <a:pPr>
              <a:lnSpc>
                <a:spcPct val="100000"/>
              </a:lnSpc>
            </a:pPr>
            <a:r>
              <a:rPr lang="en-US" sz="1600" dirty="0"/>
              <a:t>Assess vulnerabilities.</a:t>
            </a:r>
          </a:p>
          <a:p>
            <a:pPr>
              <a:lnSpc>
                <a:spcPct val="100000"/>
              </a:lnSpc>
            </a:pPr>
            <a:r>
              <a:rPr lang="en-US" sz="1600" dirty="0"/>
              <a:t>Pest practices for mitigation.</a:t>
            </a:r>
          </a:p>
          <a:p>
            <a:pPr>
              <a:lnSpc>
                <a:spcPct val="100000"/>
              </a:lnSpc>
            </a:pPr>
            <a:r>
              <a:rPr lang="en-US" sz="1600" dirty="0"/>
              <a:t>Ensure passive survivability.</a:t>
            </a:r>
          </a:p>
          <a:p>
            <a:pPr marL="0" indent="0">
              <a:lnSpc>
                <a:spcPct val="100000"/>
              </a:lnSpc>
              <a:buNone/>
            </a:pPr>
            <a:r>
              <a:rPr lang="en-US" sz="1600" b="1" dirty="0"/>
              <a:t>2015: </a:t>
            </a:r>
            <a:r>
              <a:rPr lang="en-US" sz="1600" dirty="0"/>
              <a:t>GBCI adopted the </a:t>
            </a:r>
            <a:r>
              <a:rPr lang="en-US" sz="1600" dirty="0" err="1"/>
              <a:t>RELi</a:t>
            </a:r>
            <a:r>
              <a:rPr lang="en-US" sz="1600" dirty="0"/>
              <a:t> rating system and withdrew the pilot credits.</a:t>
            </a:r>
          </a:p>
          <a:p>
            <a:pPr marL="0" indent="0">
              <a:lnSpc>
                <a:spcPct val="100000"/>
              </a:lnSpc>
              <a:buNone/>
            </a:pPr>
            <a:r>
              <a:rPr lang="en-US" sz="1600" b="1" dirty="0"/>
              <a:t>2018: </a:t>
            </a:r>
            <a:r>
              <a:rPr lang="en-US" sz="1600" dirty="0"/>
              <a:t>Revised pilot credits released.</a:t>
            </a:r>
          </a:p>
          <a:p>
            <a:pPr marL="0" indent="0">
              <a:lnSpc>
                <a:spcPct val="100000"/>
              </a:lnSpc>
              <a:buNone/>
            </a:pPr>
            <a:r>
              <a:rPr lang="en-US" sz="1600" b="1" dirty="0"/>
              <a:t>2022: </a:t>
            </a:r>
            <a:r>
              <a:rPr lang="en-US" sz="1600" dirty="0"/>
              <a:t>GBCI ceded ownership of </a:t>
            </a:r>
            <a:r>
              <a:rPr lang="en-US" sz="1600" dirty="0" err="1"/>
              <a:t>RELi</a:t>
            </a:r>
            <a:r>
              <a:rPr lang="en-US" sz="1600" dirty="0"/>
              <a:t>.</a:t>
            </a:r>
          </a:p>
          <a:p>
            <a:pPr marL="0" indent="0">
              <a:lnSpc>
                <a:spcPct val="100000"/>
              </a:lnSpc>
              <a:buNone/>
            </a:pPr>
            <a:endParaRPr lang="en-US" sz="1600" dirty="0"/>
          </a:p>
          <a:p>
            <a:pPr marL="0" indent="0">
              <a:lnSpc>
                <a:spcPct val="100000"/>
              </a:lnSpc>
              <a:buNone/>
            </a:pPr>
            <a:endParaRPr lang="en-US" sz="1600" dirty="0"/>
          </a:p>
        </p:txBody>
      </p:sp>
      <p:sp>
        <p:nvSpPr>
          <p:cNvPr id="8" name="TextBox 7">
            <a:extLst>
              <a:ext uri="{FF2B5EF4-FFF2-40B4-BE49-F238E27FC236}">
                <a16:creationId xmlns:a16="http://schemas.microsoft.com/office/drawing/2014/main" id="{0821A795-7E9C-144F-95C1-E9D3A189CA53}"/>
              </a:ext>
            </a:extLst>
          </p:cNvPr>
          <p:cNvSpPr txBox="1"/>
          <p:nvPr/>
        </p:nvSpPr>
        <p:spPr>
          <a:xfrm>
            <a:off x="7299962" y="5975438"/>
            <a:ext cx="4596030" cy="369332"/>
          </a:xfrm>
          <a:prstGeom prst="rect">
            <a:avLst/>
          </a:prstGeom>
          <a:noFill/>
        </p:spPr>
        <p:txBody>
          <a:bodyPr wrap="square" rtlCol="0">
            <a:spAutoFit/>
          </a:bodyPr>
          <a:lstStyle/>
          <a:p>
            <a:pPr algn="r"/>
            <a:r>
              <a:rPr lang="en-US" sz="900" dirty="0">
                <a:solidFill>
                  <a:schemeClr val="bg1">
                    <a:lumMod val="50000"/>
                  </a:schemeClr>
                </a:solidFill>
                <a:latin typeface="Arial" panose="020B0604020202020204" pitchFamily="34" charset="0"/>
                <a:cs typeface="Arial" panose="020B0604020202020204" pitchFamily="34" charset="0"/>
              </a:rPr>
              <a:t>Spaulding Rehabilitation Hospital (Boston, MA)</a:t>
            </a:r>
          </a:p>
          <a:p>
            <a:pPr algn="r"/>
            <a:r>
              <a:rPr lang="en-US" sz="900" dirty="0">
                <a:solidFill>
                  <a:schemeClr val="bg1">
                    <a:lumMod val="50000"/>
                  </a:schemeClr>
                </a:solidFill>
                <a:latin typeface="Arial" panose="020B0604020202020204" pitchFamily="34" charset="0"/>
                <a:cs typeface="Arial" panose="020B0604020202020204" pitchFamily="34" charset="0"/>
              </a:rPr>
              <a:t>Source: </a:t>
            </a:r>
            <a:r>
              <a:rPr lang="en-US" sz="900" dirty="0" err="1">
                <a:solidFill>
                  <a:schemeClr val="bg1">
                    <a:lumMod val="50000"/>
                  </a:schemeClr>
                </a:solidFill>
                <a:latin typeface="Arial" panose="020B0604020202020204" pitchFamily="34" charset="0"/>
                <a:cs typeface="Arial" panose="020B0604020202020204" pitchFamily="34" charset="0"/>
              </a:rPr>
              <a:t>Steinkamp</a:t>
            </a:r>
            <a:r>
              <a:rPr lang="en-US" sz="900" dirty="0">
                <a:solidFill>
                  <a:schemeClr val="bg1">
                    <a:lumMod val="50000"/>
                  </a:schemeClr>
                </a:solidFill>
                <a:latin typeface="Arial" panose="020B0604020202020204" pitchFamily="34" charset="0"/>
                <a:cs typeface="Arial" panose="020B0604020202020204" pitchFamily="34" charset="0"/>
              </a:rPr>
              <a:t> Photography, courtesy </a:t>
            </a:r>
            <a:r>
              <a:rPr lang="en-US" sz="900" dirty="0" err="1">
                <a:solidFill>
                  <a:schemeClr val="bg1">
                    <a:lumMod val="50000"/>
                  </a:schemeClr>
                </a:solidFill>
                <a:latin typeface="Arial" panose="020B0604020202020204" pitchFamily="34" charset="0"/>
                <a:cs typeface="Arial" panose="020B0604020202020204" pitchFamily="34" charset="0"/>
              </a:rPr>
              <a:t>Perkins&amp;Will</a:t>
            </a:r>
            <a:r>
              <a:rPr lang="en-US" sz="900" dirty="0">
                <a:solidFill>
                  <a:schemeClr val="bg1">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4687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F5BC09"/>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57E02F5-70F4-E590-C3CB-44470CA6B563}"/>
              </a:ext>
            </a:extLst>
          </p:cNvPr>
          <p:cNvSpPr/>
          <p:nvPr/>
        </p:nvSpPr>
        <p:spPr>
          <a:xfrm>
            <a:off x="1932878" y="2782780"/>
            <a:ext cx="1427356" cy="142735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86B58D6-D036-FA43-994F-B2BB90D5C6C6}"/>
              </a:ext>
            </a:extLst>
          </p:cNvPr>
          <p:cNvSpPr txBox="1"/>
          <p:nvPr/>
        </p:nvSpPr>
        <p:spPr>
          <a:xfrm>
            <a:off x="1799064" y="2834738"/>
            <a:ext cx="1694985" cy="1323439"/>
          </a:xfrm>
          <a:prstGeom prst="rect">
            <a:avLst/>
          </a:prstGeom>
          <a:noFill/>
        </p:spPr>
        <p:txBody>
          <a:bodyPr wrap="square" rtlCol="0" anchor="ctr">
            <a:spAutoFit/>
          </a:bodyPr>
          <a:lstStyle/>
          <a:p>
            <a:pPr algn="ctr"/>
            <a:r>
              <a:rPr lang="en-US" sz="8000" b="1" dirty="0">
                <a:solidFill>
                  <a:srgbClr val="F5BC09"/>
                </a:solidFill>
                <a:latin typeface="Arial" panose="020B0604020202020204" pitchFamily="34" charset="0"/>
                <a:cs typeface="Arial" panose="020B0604020202020204" pitchFamily="34" charset="0"/>
              </a:rPr>
              <a:t>1</a:t>
            </a:r>
            <a:endParaRPr lang="en-US" sz="6000" dirty="0">
              <a:solidFill>
                <a:srgbClr val="F5BC09"/>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BABA3526-46D0-26FE-48D0-379F816A3666}"/>
              </a:ext>
            </a:extLst>
          </p:cNvPr>
          <p:cNvSpPr/>
          <p:nvPr/>
        </p:nvSpPr>
        <p:spPr>
          <a:xfrm>
            <a:off x="8796449" y="2771893"/>
            <a:ext cx="1427356" cy="142735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6F9E8E7-98CE-BEB3-C32C-DD336D1BB124}"/>
              </a:ext>
            </a:extLst>
          </p:cNvPr>
          <p:cNvSpPr/>
          <p:nvPr/>
        </p:nvSpPr>
        <p:spPr>
          <a:xfrm>
            <a:off x="5378604" y="2780145"/>
            <a:ext cx="1427356" cy="142735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63F2BBB-78CC-4B29-8464-23876E54051F}"/>
              </a:ext>
            </a:extLst>
          </p:cNvPr>
          <p:cNvSpPr txBox="1"/>
          <p:nvPr/>
        </p:nvSpPr>
        <p:spPr>
          <a:xfrm>
            <a:off x="0" y="1486230"/>
            <a:ext cx="12192000" cy="584775"/>
          </a:xfrm>
          <a:prstGeom prst="rect">
            <a:avLst/>
          </a:prstGeom>
          <a:noFill/>
        </p:spPr>
        <p:txBody>
          <a:bodyPr wrap="square" rtlCol="0" anchor="ctr">
            <a:spAutoFit/>
          </a:bodyPr>
          <a:lstStyle/>
          <a:p>
            <a:pPr algn="ctr"/>
            <a:r>
              <a:rPr lang="en-US" sz="3200" b="1" dirty="0">
                <a:solidFill>
                  <a:schemeClr val="bg1"/>
                </a:solidFill>
                <a:latin typeface="Arial" panose="020B0604020202020204" pitchFamily="34" charset="0"/>
                <a:cs typeface="Arial" panose="020B0604020202020204" pitchFamily="34" charset="0"/>
              </a:rPr>
              <a:t>Passive Survivability Metrics</a:t>
            </a:r>
            <a:endParaRPr lang="en-US" sz="2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C0DB6F9-5AC1-B9B0-6566-48742F75CB4C}"/>
              </a:ext>
            </a:extLst>
          </p:cNvPr>
          <p:cNvSpPr txBox="1"/>
          <p:nvPr/>
        </p:nvSpPr>
        <p:spPr>
          <a:xfrm>
            <a:off x="5244790" y="2802080"/>
            <a:ext cx="1694985" cy="1323439"/>
          </a:xfrm>
          <a:prstGeom prst="rect">
            <a:avLst/>
          </a:prstGeom>
          <a:noFill/>
        </p:spPr>
        <p:txBody>
          <a:bodyPr wrap="square" rtlCol="0" anchor="ctr">
            <a:spAutoFit/>
          </a:bodyPr>
          <a:lstStyle/>
          <a:p>
            <a:pPr algn="ctr"/>
            <a:r>
              <a:rPr lang="en-US" sz="8000" b="1" dirty="0">
                <a:solidFill>
                  <a:srgbClr val="F5BC09"/>
                </a:solidFill>
                <a:latin typeface="Arial" panose="020B0604020202020204" pitchFamily="34" charset="0"/>
                <a:cs typeface="Arial" panose="020B0604020202020204" pitchFamily="34" charset="0"/>
              </a:rPr>
              <a:t>2</a:t>
            </a:r>
            <a:endParaRPr lang="en-US" sz="6000" dirty="0">
              <a:solidFill>
                <a:srgbClr val="F5BC09"/>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9C60827-1CAF-EB6A-E7F5-F2FF237CC490}"/>
              </a:ext>
            </a:extLst>
          </p:cNvPr>
          <p:cNvSpPr txBox="1"/>
          <p:nvPr/>
        </p:nvSpPr>
        <p:spPr>
          <a:xfrm>
            <a:off x="8668214" y="2823852"/>
            <a:ext cx="1694985" cy="1323439"/>
          </a:xfrm>
          <a:prstGeom prst="rect">
            <a:avLst/>
          </a:prstGeom>
          <a:noFill/>
        </p:spPr>
        <p:txBody>
          <a:bodyPr wrap="square" rtlCol="0" anchor="ctr">
            <a:spAutoFit/>
          </a:bodyPr>
          <a:lstStyle/>
          <a:p>
            <a:pPr algn="ctr"/>
            <a:r>
              <a:rPr lang="en-US" sz="8000" b="1" dirty="0">
                <a:solidFill>
                  <a:srgbClr val="F5BC09"/>
                </a:solidFill>
                <a:latin typeface="Arial" panose="020B0604020202020204" pitchFamily="34" charset="0"/>
                <a:cs typeface="Arial" panose="020B0604020202020204" pitchFamily="34" charset="0"/>
              </a:rPr>
              <a:t>3</a:t>
            </a:r>
            <a:endParaRPr lang="en-US" sz="6000" dirty="0">
              <a:solidFill>
                <a:srgbClr val="F5BC09"/>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FC966B1-36F2-B6D9-7F92-F07B265BACD3}"/>
              </a:ext>
            </a:extLst>
          </p:cNvPr>
          <p:cNvSpPr txBox="1"/>
          <p:nvPr/>
        </p:nvSpPr>
        <p:spPr>
          <a:xfrm>
            <a:off x="472072" y="4521366"/>
            <a:ext cx="4330390" cy="461665"/>
          </a:xfrm>
          <a:prstGeom prst="rect">
            <a:avLst/>
          </a:prstGeom>
          <a:noFill/>
        </p:spPr>
        <p:txBody>
          <a:bodyPr wrap="square" rtlCol="0" anchor="ctr">
            <a:spAutoFit/>
          </a:bodyPr>
          <a:lstStyle/>
          <a:p>
            <a:pPr algn="ctr"/>
            <a:r>
              <a:rPr lang="en-US" sz="2400" b="1" dirty="0">
                <a:solidFill>
                  <a:schemeClr val="bg1"/>
                </a:solidFill>
                <a:latin typeface="Arial" panose="020B0604020202020204" pitchFamily="34" charset="0"/>
                <a:cs typeface="Arial" panose="020B0604020202020204" pitchFamily="34" charset="0"/>
              </a:rPr>
              <a:t>Heat Index</a:t>
            </a: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AD2D305-06DB-636B-1154-E2B83987A369}"/>
              </a:ext>
            </a:extLst>
          </p:cNvPr>
          <p:cNvSpPr txBox="1"/>
          <p:nvPr/>
        </p:nvSpPr>
        <p:spPr>
          <a:xfrm>
            <a:off x="3930804" y="4521366"/>
            <a:ext cx="4330390" cy="461665"/>
          </a:xfrm>
          <a:prstGeom prst="rect">
            <a:avLst/>
          </a:prstGeom>
          <a:noFill/>
        </p:spPr>
        <p:txBody>
          <a:bodyPr wrap="square" rtlCol="0" anchor="ctr">
            <a:spAutoFit/>
          </a:bodyPr>
          <a:lstStyle/>
          <a:p>
            <a:pPr algn="ctr"/>
            <a:r>
              <a:rPr lang="en-US" sz="2400" b="1" dirty="0">
                <a:solidFill>
                  <a:schemeClr val="bg1"/>
                </a:solidFill>
                <a:latin typeface="Arial" panose="020B0604020202020204" pitchFamily="34" charset="0"/>
                <a:cs typeface="Arial" panose="020B0604020202020204" pitchFamily="34" charset="0"/>
              </a:rPr>
              <a:t>WBGT</a:t>
            </a: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B67251-DB39-6BBD-0915-FC7112F7BFD5}"/>
              </a:ext>
            </a:extLst>
          </p:cNvPr>
          <p:cNvSpPr txBox="1"/>
          <p:nvPr/>
        </p:nvSpPr>
        <p:spPr>
          <a:xfrm>
            <a:off x="7355030" y="4521367"/>
            <a:ext cx="4330390" cy="461665"/>
          </a:xfrm>
          <a:prstGeom prst="rect">
            <a:avLst/>
          </a:prstGeom>
          <a:noFill/>
        </p:spPr>
        <p:txBody>
          <a:bodyPr wrap="square" rtlCol="0" anchor="ctr">
            <a:spAutoFit/>
          </a:bodyPr>
          <a:lstStyle/>
          <a:p>
            <a:pPr algn="ctr"/>
            <a:r>
              <a:rPr lang="en-US" sz="2400" b="1" dirty="0">
                <a:solidFill>
                  <a:schemeClr val="bg1"/>
                </a:solidFill>
                <a:latin typeface="Arial" panose="020B0604020202020204" pitchFamily="34" charset="0"/>
                <a:cs typeface="Arial" panose="020B0604020202020204" pitchFamily="34" charset="0"/>
              </a:rPr>
              <a:t>SET</a:t>
            </a:r>
            <a:endParaRPr lang="en-US" dirty="0">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A7DD8EA5-1018-1B84-88FC-24C4C727C0A5}"/>
              </a:ext>
            </a:extLst>
          </p:cNvPr>
          <p:cNvSpPr/>
          <p:nvPr/>
        </p:nvSpPr>
        <p:spPr>
          <a:xfrm>
            <a:off x="1737937" y="2583607"/>
            <a:ext cx="1820432" cy="1820432"/>
          </a:xfrm>
          <a:prstGeom prst="ellipse">
            <a:avLst/>
          </a:prstGeom>
          <a:noFill/>
          <a:ln w="101600">
            <a:solidFill>
              <a:srgbClr val="E47B24"/>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A9B1FEE1-DD6B-D940-FDD7-51F913B3B379}"/>
              </a:ext>
            </a:extLst>
          </p:cNvPr>
          <p:cNvSpPr/>
          <p:nvPr/>
        </p:nvSpPr>
        <p:spPr>
          <a:xfrm>
            <a:off x="5182066" y="2583607"/>
            <a:ext cx="1820432" cy="1820432"/>
          </a:xfrm>
          <a:prstGeom prst="ellipse">
            <a:avLst/>
          </a:prstGeom>
          <a:noFill/>
          <a:ln w="101600">
            <a:solidFill>
              <a:srgbClr val="E47B24"/>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AEAD828-BCA4-17A0-7F58-0E2D33A1CC40}"/>
              </a:ext>
            </a:extLst>
          </p:cNvPr>
          <p:cNvSpPr txBox="1"/>
          <p:nvPr/>
        </p:nvSpPr>
        <p:spPr>
          <a:xfrm>
            <a:off x="3459200" y="2823851"/>
            <a:ext cx="1694985" cy="1323439"/>
          </a:xfrm>
          <a:prstGeom prst="rect">
            <a:avLst/>
          </a:prstGeom>
          <a:noFill/>
        </p:spPr>
        <p:txBody>
          <a:bodyPr wrap="square" rtlCol="0" anchor="ctr">
            <a:spAutoFit/>
          </a:bodyPr>
          <a:lstStyle/>
          <a:p>
            <a:pPr algn="ctr"/>
            <a:r>
              <a:rPr lang="en-US" sz="8000" dirty="0">
                <a:solidFill>
                  <a:srgbClr val="E47B24"/>
                </a:solidFill>
                <a:latin typeface="Arial" panose="020B0604020202020204" pitchFamily="34" charset="0"/>
                <a:cs typeface="Arial" panose="020B0604020202020204" pitchFamily="34" charset="0"/>
              </a:rPr>
              <a:t>&amp;</a:t>
            </a:r>
            <a:endParaRPr lang="en-US" sz="6000" dirty="0">
              <a:solidFill>
                <a:srgbClr val="E47B2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671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D9D9DA"/>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CD7049-EB33-FCA9-D263-AB73E0A77E50}"/>
              </a:ext>
            </a:extLst>
          </p:cNvPr>
          <p:cNvSpPr/>
          <p:nvPr/>
        </p:nvSpPr>
        <p:spPr>
          <a:xfrm>
            <a:off x="1662792" y="348344"/>
            <a:ext cx="8866415" cy="6509656"/>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821A795-7E9C-144F-95C1-E9D3A189CA53}"/>
              </a:ext>
            </a:extLst>
          </p:cNvPr>
          <p:cNvSpPr txBox="1"/>
          <p:nvPr/>
        </p:nvSpPr>
        <p:spPr>
          <a:xfrm>
            <a:off x="6867524" y="6288815"/>
            <a:ext cx="3082017" cy="369332"/>
          </a:xfrm>
          <a:prstGeom prst="rect">
            <a:avLst/>
          </a:prstGeom>
          <a:noFill/>
        </p:spPr>
        <p:txBody>
          <a:bodyPr wrap="square" rtlCol="0">
            <a:spAutoFit/>
          </a:bodyPr>
          <a:lstStyle/>
          <a:p>
            <a:pPr algn="r"/>
            <a:r>
              <a:rPr lang="en-US" sz="900" dirty="0">
                <a:solidFill>
                  <a:schemeClr val="bg1">
                    <a:lumMod val="50000"/>
                  </a:schemeClr>
                </a:solidFill>
                <a:latin typeface="Arial" panose="020B0604020202020204" pitchFamily="34" charset="0"/>
                <a:cs typeface="Arial" panose="020B0604020202020204" pitchFamily="34" charset="0"/>
              </a:rPr>
              <a:t>Source: 2030 Inc. / Architecture 2030. All rights reserved. *Using no fossil fuel GHG-emitting energy to operate.</a:t>
            </a:r>
          </a:p>
        </p:txBody>
      </p:sp>
      <p:pic>
        <p:nvPicPr>
          <p:cNvPr id="2" name="Picture 2" descr="Architecture 2030">
            <a:extLst>
              <a:ext uri="{FF2B5EF4-FFF2-40B4-BE49-F238E27FC236}">
                <a16:creationId xmlns:a16="http://schemas.microsoft.com/office/drawing/2014/main" id="{4C3267A1-CBDF-D08D-955F-8E9EAFADB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1204" y="813782"/>
            <a:ext cx="1329589" cy="13295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2030 In Depth: An Opportunity for Impact - Evolve EA : Evolve EA">
            <a:extLst>
              <a:ext uri="{FF2B5EF4-FFF2-40B4-BE49-F238E27FC236}">
                <a16:creationId xmlns:a16="http://schemas.microsoft.com/office/drawing/2014/main" id="{E04454B8-CDAB-CC4A-D0FB-69415CD2D6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85"/>
          <a:stretch/>
        </p:blipFill>
        <p:spPr bwMode="auto">
          <a:xfrm>
            <a:off x="3128315" y="2347199"/>
            <a:ext cx="6350000" cy="37976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2030 In Depth: An Opportunity for Impact - Evolve EA : Evolve EA">
            <a:extLst>
              <a:ext uri="{FF2B5EF4-FFF2-40B4-BE49-F238E27FC236}">
                <a16:creationId xmlns:a16="http://schemas.microsoft.com/office/drawing/2014/main" id="{BE611D84-AE56-0339-A345-6E1670B8BE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7902" b="35350"/>
          <a:stretch/>
        </p:blipFill>
        <p:spPr bwMode="auto">
          <a:xfrm>
            <a:off x="3596666" y="2320241"/>
            <a:ext cx="1403252" cy="2709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2030 In Depth: An Opportunity for Impact - Evolve EA : Evolve EA">
            <a:extLst>
              <a:ext uri="{FF2B5EF4-FFF2-40B4-BE49-F238E27FC236}">
                <a16:creationId xmlns:a16="http://schemas.microsoft.com/office/drawing/2014/main" id="{20CB44E4-5FA2-CD59-1AB5-EAFC443CFF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7902" b="35350"/>
          <a:stretch/>
        </p:blipFill>
        <p:spPr bwMode="auto">
          <a:xfrm>
            <a:off x="2615145" y="2320241"/>
            <a:ext cx="1403252" cy="27094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2030 In Depth: An Opportunity for Impact - Evolve EA : Evolve EA">
            <a:extLst>
              <a:ext uri="{FF2B5EF4-FFF2-40B4-BE49-F238E27FC236}">
                <a16:creationId xmlns:a16="http://schemas.microsoft.com/office/drawing/2014/main" id="{0022A2CB-0912-92F0-022A-98CCEAEABE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657" r="77902" b="42343"/>
          <a:stretch/>
        </p:blipFill>
        <p:spPr bwMode="auto">
          <a:xfrm>
            <a:off x="2615145" y="3395525"/>
            <a:ext cx="1403252" cy="100584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A4CA612-3069-E9F8-3408-5A04D36D3B3C}"/>
              </a:ext>
            </a:extLst>
          </p:cNvPr>
          <p:cNvSpPr/>
          <p:nvPr/>
        </p:nvSpPr>
        <p:spPr>
          <a:xfrm>
            <a:off x="3596666" y="5029727"/>
            <a:ext cx="1041581" cy="301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2030 In Depth: An Opportunity for Impact - Evolve EA : Evolve EA">
            <a:extLst>
              <a:ext uri="{FF2B5EF4-FFF2-40B4-BE49-F238E27FC236}">
                <a16:creationId xmlns:a16="http://schemas.microsoft.com/office/drawing/2014/main" id="{037ED3C3-AC9E-4319-70D6-3876E22FE7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460" t="64856" r="60059" b="26501"/>
          <a:stretch/>
        </p:blipFill>
        <p:spPr bwMode="auto">
          <a:xfrm>
            <a:off x="4003157" y="5059093"/>
            <a:ext cx="665570" cy="3622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2030 In Depth: An Opportunity for Impact - Evolve EA : Evolve EA">
            <a:extLst>
              <a:ext uri="{FF2B5EF4-FFF2-40B4-BE49-F238E27FC236}">
                <a16:creationId xmlns:a16="http://schemas.microsoft.com/office/drawing/2014/main" id="{6CC2FB9E-E708-4D8D-5981-4D6DD1F095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621" t="64452" r="62459" b="27334"/>
          <a:stretch/>
        </p:blipFill>
        <p:spPr bwMode="auto">
          <a:xfrm>
            <a:off x="4760167" y="5042123"/>
            <a:ext cx="121920" cy="3442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2030 In Depth: An Opportunity for Impact - Evolve EA : Evolve EA">
            <a:extLst>
              <a:ext uri="{FF2B5EF4-FFF2-40B4-BE49-F238E27FC236}">
                <a16:creationId xmlns:a16="http://schemas.microsoft.com/office/drawing/2014/main" id="{AB96DDCB-9C90-C656-E0D8-F07DE12039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460" t="64856" r="60059" b="26501"/>
          <a:stretch/>
        </p:blipFill>
        <p:spPr bwMode="auto">
          <a:xfrm>
            <a:off x="3023978" y="5059093"/>
            <a:ext cx="665570" cy="3622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2030 In Depth: An Opportunity for Impact - Evolve EA : Evolve EA">
            <a:extLst>
              <a:ext uri="{FF2B5EF4-FFF2-40B4-BE49-F238E27FC236}">
                <a16:creationId xmlns:a16="http://schemas.microsoft.com/office/drawing/2014/main" id="{A6F5911B-A6C9-21BA-CA69-81898BE366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621" t="64452" r="62459" b="27334"/>
          <a:stretch/>
        </p:blipFill>
        <p:spPr bwMode="auto">
          <a:xfrm>
            <a:off x="3613348" y="5042123"/>
            <a:ext cx="121920" cy="3442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2030 In Depth: An Opportunity for Impact - Evolve EA : Evolve EA">
            <a:extLst>
              <a:ext uri="{FF2B5EF4-FFF2-40B4-BE49-F238E27FC236}">
                <a16:creationId xmlns:a16="http://schemas.microsoft.com/office/drawing/2014/main" id="{5DB1FB95-B225-6B16-EA56-48F51B23C2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059" t="65014" r="54141" b="26771"/>
          <a:stretch/>
        </p:blipFill>
        <p:spPr bwMode="auto">
          <a:xfrm>
            <a:off x="3767657" y="5072183"/>
            <a:ext cx="304800" cy="344283"/>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F26096A5-4C04-3745-07B1-205597327F7A}"/>
              </a:ext>
            </a:extLst>
          </p:cNvPr>
          <p:cNvSpPr txBox="1">
            <a:spLocks/>
          </p:cNvSpPr>
          <p:nvPr/>
        </p:nvSpPr>
        <p:spPr>
          <a:xfrm>
            <a:off x="3207249" y="3227567"/>
            <a:ext cx="724516" cy="365817"/>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t>50%</a:t>
            </a:r>
            <a:endParaRPr lang="en-US" sz="2000" dirty="0"/>
          </a:p>
        </p:txBody>
      </p:sp>
      <p:sp>
        <p:nvSpPr>
          <p:cNvPr id="18" name="Content Placeholder 2">
            <a:extLst>
              <a:ext uri="{FF2B5EF4-FFF2-40B4-BE49-F238E27FC236}">
                <a16:creationId xmlns:a16="http://schemas.microsoft.com/office/drawing/2014/main" id="{E96408E3-9C6A-104B-DC0C-BADD2BF03264}"/>
              </a:ext>
            </a:extLst>
          </p:cNvPr>
          <p:cNvSpPr txBox="1">
            <a:spLocks/>
          </p:cNvSpPr>
          <p:nvPr/>
        </p:nvSpPr>
        <p:spPr>
          <a:xfrm>
            <a:off x="4188770" y="3227567"/>
            <a:ext cx="724516" cy="365817"/>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t>60%</a:t>
            </a:r>
            <a:endParaRPr lang="en-US" sz="2000" dirty="0"/>
          </a:p>
        </p:txBody>
      </p:sp>
      <p:sp>
        <p:nvSpPr>
          <p:cNvPr id="19" name="Content Placeholder 2">
            <a:extLst>
              <a:ext uri="{FF2B5EF4-FFF2-40B4-BE49-F238E27FC236}">
                <a16:creationId xmlns:a16="http://schemas.microsoft.com/office/drawing/2014/main" id="{B323F4B3-AFBE-D5FF-5553-390EE260CB89}"/>
              </a:ext>
            </a:extLst>
          </p:cNvPr>
          <p:cNvSpPr txBox="1">
            <a:spLocks/>
          </p:cNvSpPr>
          <p:nvPr/>
        </p:nvSpPr>
        <p:spPr>
          <a:xfrm>
            <a:off x="5185006" y="3227567"/>
            <a:ext cx="724516" cy="365817"/>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t>70%</a:t>
            </a:r>
            <a:endParaRPr lang="en-US" sz="2000" dirty="0"/>
          </a:p>
        </p:txBody>
      </p:sp>
      <p:sp>
        <p:nvSpPr>
          <p:cNvPr id="20" name="Content Placeholder 2">
            <a:extLst>
              <a:ext uri="{FF2B5EF4-FFF2-40B4-BE49-F238E27FC236}">
                <a16:creationId xmlns:a16="http://schemas.microsoft.com/office/drawing/2014/main" id="{99219ECE-D42A-1AB0-D06C-8CD56761EE2C}"/>
              </a:ext>
            </a:extLst>
          </p:cNvPr>
          <p:cNvSpPr txBox="1">
            <a:spLocks/>
          </p:cNvSpPr>
          <p:nvPr/>
        </p:nvSpPr>
        <p:spPr>
          <a:xfrm>
            <a:off x="6227487" y="3227567"/>
            <a:ext cx="724516" cy="365817"/>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t>80%</a:t>
            </a:r>
            <a:endParaRPr lang="en-US" sz="2000" dirty="0"/>
          </a:p>
        </p:txBody>
      </p:sp>
      <p:sp>
        <p:nvSpPr>
          <p:cNvPr id="21" name="Content Placeholder 2">
            <a:extLst>
              <a:ext uri="{FF2B5EF4-FFF2-40B4-BE49-F238E27FC236}">
                <a16:creationId xmlns:a16="http://schemas.microsoft.com/office/drawing/2014/main" id="{D1CBF8EF-3E0C-DA5E-4768-3E98A76A25A2}"/>
              </a:ext>
            </a:extLst>
          </p:cNvPr>
          <p:cNvSpPr txBox="1">
            <a:spLocks/>
          </p:cNvSpPr>
          <p:nvPr/>
        </p:nvSpPr>
        <p:spPr>
          <a:xfrm>
            <a:off x="7239488" y="3248398"/>
            <a:ext cx="724516" cy="365817"/>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t>90%</a:t>
            </a:r>
            <a:endParaRPr lang="en-US" sz="2000" dirty="0"/>
          </a:p>
        </p:txBody>
      </p:sp>
    </p:spTree>
    <p:extLst>
      <p:ext uri="{BB962C8B-B14F-4D97-AF65-F5344CB8AC3E}">
        <p14:creationId xmlns:p14="http://schemas.microsoft.com/office/powerpoint/2010/main" val="377310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D9D9DA"/>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E8956A2-DD2D-A68B-28CF-A1ACFF294218}"/>
              </a:ext>
            </a:extLst>
          </p:cNvPr>
          <p:cNvSpPr/>
          <p:nvPr/>
        </p:nvSpPr>
        <p:spPr>
          <a:xfrm>
            <a:off x="4602780" y="348342"/>
            <a:ext cx="3010218" cy="6509658"/>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12D8BC5-F9BD-C727-A58F-1DA08B47A609}"/>
              </a:ext>
            </a:extLst>
          </p:cNvPr>
          <p:cNvSpPr/>
          <p:nvPr/>
        </p:nvSpPr>
        <p:spPr>
          <a:xfrm>
            <a:off x="806591" y="348341"/>
            <a:ext cx="3010218" cy="6509658"/>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71BA497-F208-A472-DC85-AC5FA02ABF43}"/>
              </a:ext>
            </a:extLst>
          </p:cNvPr>
          <p:cNvSpPr/>
          <p:nvPr/>
        </p:nvSpPr>
        <p:spPr>
          <a:xfrm>
            <a:off x="8398970" y="348341"/>
            <a:ext cx="3010218" cy="6509658"/>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mobile phone&#10;&#10;Description automatically generated">
            <a:extLst>
              <a:ext uri="{FF2B5EF4-FFF2-40B4-BE49-F238E27FC236}">
                <a16:creationId xmlns:a16="http://schemas.microsoft.com/office/drawing/2014/main" id="{2B356EC4-F97E-F54E-4DA0-F479B92F9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591" y="348340"/>
            <a:ext cx="3010217" cy="6509656"/>
          </a:xfrm>
          <a:prstGeom prst="rect">
            <a:avLst/>
          </a:prstGeom>
        </p:spPr>
      </p:pic>
      <p:pic>
        <p:nvPicPr>
          <p:cNvPr id="7" name="Picture 6" descr="A screenshot of a warning message&#10;&#10;Description automatically generated">
            <a:extLst>
              <a:ext uri="{FF2B5EF4-FFF2-40B4-BE49-F238E27FC236}">
                <a16:creationId xmlns:a16="http://schemas.microsoft.com/office/drawing/2014/main" id="{6932700C-5AF2-010B-5D5F-1A4972805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2780" y="348340"/>
            <a:ext cx="3010218" cy="6509660"/>
          </a:xfrm>
          <a:prstGeom prst="rect">
            <a:avLst/>
          </a:prstGeom>
        </p:spPr>
      </p:pic>
      <p:pic>
        <p:nvPicPr>
          <p:cNvPr id="9" name="Picture 8" descr="A screenshot of a phone&#10;&#10;Description automatically generated">
            <a:extLst>
              <a:ext uri="{FF2B5EF4-FFF2-40B4-BE49-F238E27FC236}">
                <a16:creationId xmlns:a16="http://schemas.microsoft.com/office/drawing/2014/main" id="{E35D7BEF-55AE-B6BB-21FF-6669B93E26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8970" y="348340"/>
            <a:ext cx="3010217" cy="6509656"/>
          </a:xfrm>
          <a:prstGeom prst="rect">
            <a:avLst/>
          </a:prstGeom>
        </p:spPr>
      </p:pic>
    </p:spTree>
    <p:extLst>
      <p:ext uri="{BB962C8B-B14F-4D97-AF65-F5344CB8AC3E}">
        <p14:creationId xmlns:p14="http://schemas.microsoft.com/office/powerpoint/2010/main" val="217904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table&#10;&#10;Description automatically generated">
            <a:extLst>
              <a:ext uri="{FF2B5EF4-FFF2-40B4-BE49-F238E27FC236}">
                <a16:creationId xmlns:a16="http://schemas.microsoft.com/office/drawing/2014/main" id="{3ABFBA92-8B1C-5680-1AE3-B1B8E0AA396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366"/>
          <a:stretch/>
        </p:blipFill>
        <p:spPr>
          <a:xfrm>
            <a:off x="1157867" y="859737"/>
            <a:ext cx="9876266" cy="5525615"/>
          </a:xfrm>
          <a:prstGeom prst="rect">
            <a:avLst/>
          </a:prstGeom>
        </p:spPr>
      </p:pic>
      <p:sp>
        <p:nvSpPr>
          <p:cNvPr id="2" name="TextBox 1">
            <a:extLst>
              <a:ext uri="{FF2B5EF4-FFF2-40B4-BE49-F238E27FC236}">
                <a16:creationId xmlns:a16="http://schemas.microsoft.com/office/drawing/2014/main" id="{B90A2545-6871-302E-FDBF-197A60262E7C}"/>
              </a:ext>
            </a:extLst>
          </p:cNvPr>
          <p:cNvSpPr txBox="1"/>
          <p:nvPr/>
        </p:nvSpPr>
        <p:spPr>
          <a:xfrm>
            <a:off x="5749290" y="5975438"/>
            <a:ext cx="6146702" cy="369332"/>
          </a:xfrm>
          <a:prstGeom prst="rect">
            <a:avLst/>
          </a:prstGeom>
          <a:noFill/>
        </p:spPr>
        <p:txBody>
          <a:bodyPr wrap="square" rtlCol="0">
            <a:spAutoFit/>
          </a:bodyPr>
          <a:lstStyle/>
          <a:p>
            <a:pPr algn="r"/>
            <a:endParaRPr lang="en-US" sz="900">
              <a:solidFill>
                <a:schemeClr val="bg1">
                  <a:lumMod val="50000"/>
                </a:schemeClr>
              </a:solidFill>
              <a:latin typeface="Arial" panose="020B0604020202020204" pitchFamily="34" charset="0"/>
              <a:cs typeface="Arial" panose="020B0604020202020204" pitchFamily="34" charset="0"/>
            </a:endParaRPr>
          </a:p>
          <a:p>
            <a:pPr algn="r"/>
            <a:r>
              <a:rPr lang="en-US" sz="900">
                <a:solidFill>
                  <a:schemeClr val="bg1">
                    <a:lumMod val="50000"/>
                  </a:schemeClr>
                </a:solidFill>
                <a:latin typeface="Arial" panose="020B0604020202020204" pitchFamily="34" charset="0"/>
                <a:cs typeface="Arial" panose="020B0604020202020204" pitchFamily="34" charset="0"/>
              </a:rPr>
              <a:t>Source: Browning Day</a:t>
            </a:r>
          </a:p>
        </p:txBody>
      </p:sp>
      <p:sp>
        <p:nvSpPr>
          <p:cNvPr id="3" name="Title 1">
            <a:extLst>
              <a:ext uri="{FF2B5EF4-FFF2-40B4-BE49-F238E27FC236}">
                <a16:creationId xmlns:a16="http://schemas.microsoft.com/office/drawing/2014/main" id="{A6E04B5A-8161-7D75-E6AF-39EB31392B26}"/>
              </a:ext>
            </a:extLst>
          </p:cNvPr>
          <p:cNvSpPr>
            <a:spLocks noGrp="1"/>
          </p:cNvSpPr>
          <p:nvPr>
            <p:ph type="title"/>
          </p:nvPr>
        </p:nvSpPr>
        <p:spPr>
          <a:xfrm>
            <a:off x="838200" y="13439"/>
            <a:ext cx="10515600" cy="1325563"/>
          </a:xfrm>
        </p:spPr>
        <p:txBody>
          <a:bodyPr>
            <a:normAutofit/>
          </a:bodyPr>
          <a:lstStyle/>
          <a:p>
            <a:r>
              <a:rPr lang="en-US" sz="2800" b="1" dirty="0"/>
              <a:t>Heat Index</a:t>
            </a:r>
          </a:p>
        </p:txBody>
      </p:sp>
      <p:cxnSp>
        <p:nvCxnSpPr>
          <p:cNvPr id="6" name="Straight Arrow Connector 5">
            <a:extLst>
              <a:ext uri="{FF2B5EF4-FFF2-40B4-BE49-F238E27FC236}">
                <a16:creationId xmlns:a16="http://schemas.microsoft.com/office/drawing/2014/main" id="{D217A493-B90F-0A74-75B0-A256CA4A4587}"/>
              </a:ext>
            </a:extLst>
          </p:cNvPr>
          <p:cNvCxnSpPr>
            <a:cxnSpLocks/>
          </p:cNvCxnSpPr>
          <p:nvPr/>
        </p:nvCxnSpPr>
        <p:spPr>
          <a:xfrm>
            <a:off x="3750197" y="2210765"/>
            <a:ext cx="437124" cy="605545"/>
          </a:xfrm>
          <a:prstGeom prst="straightConnector1">
            <a:avLst/>
          </a:prstGeom>
          <a:ln w="34925">
            <a:solidFill>
              <a:srgbClr val="80C3B3"/>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93D8118-50DB-1701-DF28-67E78DA681B4}"/>
              </a:ext>
            </a:extLst>
          </p:cNvPr>
          <p:cNvSpPr/>
          <p:nvPr/>
        </p:nvSpPr>
        <p:spPr>
          <a:xfrm>
            <a:off x="3490286" y="1956122"/>
            <a:ext cx="509287" cy="243068"/>
          </a:xfrm>
          <a:prstGeom prst="rect">
            <a:avLst/>
          </a:prstGeom>
          <a:noFill/>
          <a:ln w="38100">
            <a:solidFill>
              <a:srgbClr val="80C3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82E909-FFFB-246C-B17D-4A05CE7FDFB4}"/>
              </a:ext>
            </a:extLst>
          </p:cNvPr>
          <p:cNvSpPr/>
          <p:nvPr/>
        </p:nvSpPr>
        <p:spPr>
          <a:xfrm>
            <a:off x="4004840" y="2846178"/>
            <a:ext cx="509287" cy="243068"/>
          </a:xfrm>
          <a:prstGeom prst="rect">
            <a:avLst/>
          </a:prstGeom>
          <a:noFill/>
          <a:ln w="38100">
            <a:solidFill>
              <a:srgbClr val="80C3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440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heat and temperature&#10;&#10;Description automatically generated">
            <a:extLst>
              <a:ext uri="{FF2B5EF4-FFF2-40B4-BE49-F238E27FC236}">
                <a16:creationId xmlns:a16="http://schemas.microsoft.com/office/drawing/2014/main" id="{93C6B82F-73AA-B6BF-AA68-F1A5BBA6E3A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8331" b="2061"/>
          <a:stretch/>
        </p:blipFill>
        <p:spPr>
          <a:xfrm>
            <a:off x="945874" y="1061304"/>
            <a:ext cx="10300252" cy="5191832"/>
          </a:xfrm>
          <a:prstGeom prst="rect">
            <a:avLst/>
          </a:prstGeom>
        </p:spPr>
      </p:pic>
      <p:sp>
        <p:nvSpPr>
          <p:cNvPr id="2" name="TextBox 1">
            <a:extLst>
              <a:ext uri="{FF2B5EF4-FFF2-40B4-BE49-F238E27FC236}">
                <a16:creationId xmlns:a16="http://schemas.microsoft.com/office/drawing/2014/main" id="{B90A2545-6871-302E-FDBF-197A60262E7C}"/>
              </a:ext>
            </a:extLst>
          </p:cNvPr>
          <p:cNvSpPr txBox="1"/>
          <p:nvPr/>
        </p:nvSpPr>
        <p:spPr>
          <a:xfrm>
            <a:off x="5749290" y="5975438"/>
            <a:ext cx="6146702" cy="369332"/>
          </a:xfrm>
          <a:prstGeom prst="rect">
            <a:avLst/>
          </a:prstGeom>
          <a:noFill/>
        </p:spPr>
        <p:txBody>
          <a:bodyPr wrap="square" rtlCol="0">
            <a:spAutoFit/>
          </a:bodyPr>
          <a:lstStyle/>
          <a:p>
            <a:pPr algn="r"/>
            <a:endParaRPr lang="en-US" sz="900">
              <a:solidFill>
                <a:schemeClr val="bg1">
                  <a:lumMod val="50000"/>
                </a:schemeClr>
              </a:solidFill>
              <a:latin typeface="Arial" panose="020B0604020202020204" pitchFamily="34" charset="0"/>
              <a:cs typeface="Arial" panose="020B0604020202020204" pitchFamily="34" charset="0"/>
            </a:endParaRPr>
          </a:p>
          <a:p>
            <a:pPr algn="r"/>
            <a:r>
              <a:rPr lang="en-US" sz="900">
                <a:solidFill>
                  <a:schemeClr val="bg1">
                    <a:lumMod val="50000"/>
                  </a:schemeClr>
                </a:solidFill>
                <a:latin typeface="Arial" panose="020B0604020202020204" pitchFamily="34" charset="0"/>
                <a:cs typeface="Arial" panose="020B0604020202020204" pitchFamily="34" charset="0"/>
              </a:rPr>
              <a:t>Source: Browning Day</a:t>
            </a:r>
          </a:p>
        </p:txBody>
      </p:sp>
      <p:sp>
        <p:nvSpPr>
          <p:cNvPr id="3" name="Title 1">
            <a:extLst>
              <a:ext uri="{FF2B5EF4-FFF2-40B4-BE49-F238E27FC236}">
                <a16:creationId xmlns:a16="http://schemas.microsoft.com/office/drawing/2014/main" id="{A6E04B5A-8161-7D75-E6AF-39EB31392B26}"/>
              </a:ext>
            </a:extLst>
          </p:cNvPr>
          <p:cNvSpPr>
            <a:spLocks noGrp="1"/>
          </p:cNvSpPr>
          <p:nvPr>
            <p:ph type="title"/>
          </p:nvPr>
        </p:nvSpPr>
        <p:spPr>
          <a:xfrm>
            <a:off x="838200" y="13439"/>
            <a:ext cx="10515600" cy="1325563"/>
          </a:xfrm>
        </p:spPr>
        <p:txBody>
          <a:bodyPr>
            <a:normAutofit/>
          </a:bodyPr>
          <a:lstStyle/>
          <a:p>
            <a:r>
              <a:rPr lang="en-US" sz="2800" b="1" dirty="0"/>
              <a:t>Wet-Bulb Globe Temperature (WBGT)</a:t>
            </a:r>
          </a:p>
        </p:txBody>
      </p:sp>
      <p:cxnSp>
        <p:nvCxnSpPr>
          <p:cNvPr id="4" name="Straight Arrow Connector 3">
            <a:extLst>
              <a:ext uri="{FF2B5EF4-FFF2-40B4-BE49-F238E27FC236}">
                <a16:creationId xmlns:a16="http://schemas.microsoft.com/office/drawing/2014/main" id="{3FA42CD6-C86C-AE5B-85B0-76EAD629468E}"/>
              </a:ext>
            </a:extLst>
          </p:cNvPr>
          <p:cNvCxnSpPr>
            <a:cxnSpLocks/>
          </p:cNvCxnSpPr>
          <p:nvPr/>
        </p:nvCxnSpPr>
        <p:spPr>
          <a:xfrm flipH="1">
            <a:off x="6096000" y="3771139"/>
            <a:ext cx="1288648" cy="435261"/>
          </a:xfrm>
          <a:prstGeom prst="straightConnector1">
            <a:avLst/>
          </a:prstGeom>
          <a:ln w="25400">
            <a:solidFill>
              <a:srgbClr val="80C3B3"/>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A62E0CF-A5F5-4363-B365-DBEFC45F2B55}"/>
              </a:ext>
            </a:extLst>
          </p:cNvPr>
          <p:cNvCxnSpPr>
            <a:cxnSpLocks/>
          </p:cNvCxnSpPr>
          <p:nvPr/>
        </p:nvCxnSpPr>
        <p:spPr>
          <a:xfrm flipH="1">
            <a:off x="6660524" y="3053027"/>
            <a:ext cx="1777420" cy="661445"/>
          </a:xfrm>
          <a:prstGeom prst="straightConnector1">
            <a:avLst/>
          </a:prstGeom>
          <a:ln w="25400">
            <a:solidFill>
              <a:srgbClr val="80C3B3"/>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61CAEF5-B022-D60D-0255-029F0A1FBED2}"/>
              </a:ext>
            </a:extLst>
          </p:cNvPr>
          <p:cNvCxnSpPr>
            <a:cxnSpLocks/>
          </p:cNvCxnSpPr>
          <p:nvPr/>
        </p:nvCxnSpPr>
        <p:spPr>
          <a:xfrm flipH="1">
            <a:off x="7383812" y="2328902"/>
            <a:ext cx="1798479" cy="737714"/>
          </a:xfrm>
          <a:prstGeom prst="straightConnector1">
            <a:avLst/>
          </a:prstGeom>
          <a:ln w="25400">
            <a:solidFill>
              <a:srgbClr val="80C3B3"/>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45CA4E8-498A-22AE-4392-8930B7C43C9F}"/>
              </a:ext>
            </a:extLst>
          </p:cNvPr>
          <p:cNvCxnSpPr>
            <a:cxnSpLocks/>
          </p:cNvCxnSpPr>
          <p:nvPr/>
        </p:nvCxnSpPr>
        <p:spPr>
          <a:xfrm flipH="1">
            <a:off x="7617361" y="1593476"/>
            <a:ext cx="1672604" cy="1122459"/>
          </a:xfrm>
          <a:prstGeom prst="straightConnector1">
            <a:avLst/>
          </a:prstGeom>
          <a:ln w="25400">
            <a:solidFill>
              <a:srgbClr val="80C3B3"/>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29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E47B24"/>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3F2BBB-78CC-4B29-8464-23876E54051F}"/>
              </a:ext>
            </a:extLst>
          </p:cNvPr>
          <p:cNvSpPr txBox="1"/>
          <p:nvPr/>
        </p:nvSpPr>
        <p:spPr>
          <a:xfrm>
            <a:off x="838197" y="2890389"/>
            <a:ext cx="9175233" cy="1077218"/>
          </a:xfrm>
          <a:prstGeom prst="rect">
            <a:avLst/>
          </a:prstGeom>
          <a:noFill/>
        </p:spPr>
        <p:txBody>
          <a:bodyPr wrap="square" rtlCol="0" anchor="ctr">
            <a:spAutoFit/>
          </a:bodyPr>
          <a:lstStyle/>
          <a:p>
            <a:r>
              <a:rPr lang="en-US" sz="3200" b="1" dirty="0">
                <a:solidFill>
                  <a:schemeClr val="bg1"/>
                </a:solidFill>
                <a:latin typeface="Arial" panose="020B0604020202020204" pitchFamily="34" charset="0"/>
                <a:cs typeface="Arial" panose="020B0604020202020204" pitchFamily="34" charset="0"/>
              </a:rPr>
              <a:t>Neither </a:t>
            </a:r>
            <a:r>
              <a:rPr lang="en-US" sz="3200" b="1" dirty="0">
                <a:solidFill>
                  <a:srgbClr val="F5BC09"/>
                </a:solidFill>
                <a:latin typeface="Arial" panose="020B0604020202020204" pitchFamily="34" charset="0"/>
                <a:cs typeface="Arial" panose="020B0604020202020204" pitchFamily="34" charset="0"/>
              </a:rPr>
              <a:t>Heat Index </a:t>
            </a:r>
            <a:r>
              <a:rPr lang="en-US" sz="3200" b="1" dirty="0">
                <a:solidFill>
                  <a:schemeClr val="bg1"/>
                </a:solidFill>
                <a:latin typeface="Arial" panose="020B0604020202020204" pitchFamily="34" charset="0"/>
                <a:cs typeface="Arial" panose="020B0604020202020204" pitchFamily="34" charset="0"/>
              </a:rPr>
              <a:t>or </a:t>
            </a:r>
            <a:r>
              <a:rPr lang="en-US" sz="3200" b="1" dirty="0">
                <a:solidFill>
                  <a:srgbClr val="F5BC09"/>
                </a:solidFill>
                <a:latin typeface="Arial" panose="020B0604020202020204" pitchFamily="34" charset="0"/>
                <a:cs typeface="Arial" panose="020B0604020202020204" pitchFamily="34" charset="0"/>
              </a:rPr>
              <a:t>WBGT</a:t>
            </a:r>
            <a:r>
              <a:rPr lang="en-US" sz="3200" b="1" dirty="0">
                <a:solidFill>
                  <a:schemeClr val="bg1"/>
                </a:solidFill>
                <a:latin typeface="Arial" panose="020B0604020202020204" pitchFamily="34" charset="0"/>
                <a:cs typeface="Arial" panose="020B0604020202020204" pitchFamily="34" charset="0"/>
              </a:rPr>
              <a:t> are appropriate or suitable for assessing </a:t>
            </a:r>
            <a:r>
              <a:rPr lang="en-US" sz="3200" b="1" dirty="0">
                <a:solidFill>
                  <a:srgbClr val="F5BC09"/>
                </a:solidFill>
                <a:latin typeface="Arial" panose="020B0604020202020204" pitchFamily="34" charset="0"/>
                <a:cs typeface="Arial" panose="020B0604020202020204" pitchFamily="34" charset="0"/>
              </a:rPr>
              <a:t>indoor conditions</a:t>
            </a:r>
            <a:r>
              <a:rPr lang="en-US" sz="3200" b="1" dirty="0">
                <a:solidFill>
                  <a:schemeClr val="bg1"/>
                </a:solidFill>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103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F5BC09"/>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57E02F5-70F4-E590-C3CB-44470CA6B563}"/>
              </a:ext>
            </a:extLst>
          </p:cNvPr>
          <p:cNvSpPr/>
          <p:nvPr/>
        </p:nvSpPr>
        <p:spPr>
          <a:xfrm>
            <a:off x="1932878" y="2782780"/>
            <a:ext cx="1427356" cy="142735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86B58D6-D036-FA43-994F-B2BB90D5C6C6}"/>
              </a:ext>
            </a:extLst>
          </p:cNvPr>
          <p:cNvSpPr txBox="1"/>
          <p:nvPr/>
        </p:nvSpPr>
        <p:spPr>
          <a:xfrm>
            <a:off x="1799064" y="2834738"/>
            <a:ext cx="1694985" cy="1323439"/>
          </a:xfrm>
          <a:prstGeom prst="rect">
            <a:avLst/>
          </a:prstGeom>
          <a:noFill/>
        </p:spPr>
        <p:txBody>
          <a:bodyPr wrap="square" rtlCol="0" anchor="ctr">
            <a:spAutoFit/>
          </a:bodyPr>
          <a:lstStyle/>
          <a:p>
            <a:pPr algn="ctr"/>
            <a:r>
              <a:rPr lang="en-US" sz="8000" b="1" dirty="0">
                <a:solidFill>
                  <a:srgbClr val="F5BC09"/>
                </a:solidFill>
                <a:latin typeface="Arial" panose="020B0604020202020204" pitchFamily="34" charset="0"/>
                <a:cs typeface="Arial" panose="020B0604020202020204" pitchFamily="34" charset="0"/>
              </a:rPr>
              <a:t>1</a:t>
            </a:r>
            <a:endParaRPr lang="en-US" sz="6000" dirty="0">
              <a:solidFill>
                <a:srgbClr val="F5BC09"/>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BABA3526-46D0-26FE-48D0-379F816A3666}"/>
              </a:ext>
            </a:extLst>
          </p:cNvPr>
          <p:cNvSpPr/>
          <p:nvPr/>
        </p:nvSpPr>
        <p:spPr>
          <a:xfrm>
            <a:off x="8796449" y="2771893"/>
            <a:ext cx="1427356" cy="142735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6F9E8E7-98CE-BEB3-C32C-DD336D1BB124}"/>
              </a:ext>
            </a:extLst>
          </p:cNvPr>
          <p:cNvSpPr/>
          <p:nvPr/>
        </p:nvSpPr>
        <p:spPr>
          <a:xfrm>
            <a:off x="5378604" y="2780145"/>
            <a:ext cx="1427356" cy="142735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63F2BBB-78CC-4B29-8464-23876E54051F}"/>
              </a:ext>
            </a:extLst>
          </p:cNvPr>
          <p:cNvSpPr txBox="1"/>
          <p:nvPr/>
        </p:nvSpPr>
        <p:spPr>
          <a:xfrm>
            <a:off x="0" y="1486230"/>
            <a:ext cx="12192000" cy="584775"/>
          </a:xfrm>
          <a:prstGeom prst="rect">
            <a:avLst/>
          </a:prstGeom>
          <a:noFill/>
        </p:spPr>
        <p:txBody>
          <a:bodyPr wrap="square" rtlCol="0" anchor="ctr">
            <a:spAutoFit/>
          </a:bodyPr>
          <a:lstStyle/>
          <a:p>
            <a:pPr algn="ctr"/>
            <a:r>
              <a:rPr lang="en-US" sz="3200" b="1" dirty="0">
                <a:solidFill>
                  <a:schemeClr val="bg1"/>
                </a:solidFill>
                <a:latin typeface="Arial" panose="020B0604020202020204" pitchFamily="34" charset="0"/>
                <a:cs typeface="Arial" panose="020B0604020202020204" pitchFamily="34" charset="0"/>
              </a:rPr>
              <a:t>Passive Survivability Metrics</a:t>
            </a:r>
            <a:endParaRPr lang="en-US" sz="2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C0DB6F9-5AC1-B9B0-6566-48742F75CB4C}"/>
              </a:ext>
            </a:extLst>
          </p:cNvPr>
          <p:cNvSpPr txBox="1"/>
          <p:nvPr/>
        </p:nvSpPr>
        <p:spPr>
          <a:xfrm>
            <a:off x="5244790" y="2802080"/>
            <a:ext cx="1694985" cy="1323439"/>
          </a:xfrm>
          <a:prstGeom prst="rect">
            <a:avLst/>
          </a:prstGeom>
          <a:noFill/>
        </p:spPr>
        <p:txBody>
          <a:bodyPr wrap="square" rtlCol="0" anchor="ctr">
            <a:spAutoFit/>
          </a:bodyPr>
          <a:lstStyle/>
          <a:p>
            <a:pPr algn="ctr"/>
            <a:r>
              <a:rPr lang="en-US" sz="8000" b="1" dirty="0">
                <a:solidFill>
                  <a:srgbClr val="F5BC09"/>
                </a:solidFill>
                <a:latin typeface="Arial" panose="020B0604020202020204" pitchFamily="34" charset="0"/>
                <a:cs typeface="Arial" panose="020B0604020202020204" pitchFamily="34" charset="0"/>
              </a:rPr>
              <a:t>2</a:t>
            </a:r>
            <a:endParaRPr lang="en-US" sz="6000" dirty="0">
              <a:solidFill>
                <a:srgbClr val="F5BC09"/>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9C60827-1CAF-EB6A-E7F5-F2FF237CC490}"/>
              </a:ext>
            </a:extLst>
          </p:cNvPr>
          <p:cNvSpPr txBox="1"/>
          <p:nvPr/>
        </p:nvSpPr>
        <p:spPr>
          <a:xfrm>
            <a:off x="8668214" y="2823852"/>
            <a:ext cx="1694985" cy="1323439"/>
          </a:xfrm>
          <a:prstGeom prst="rect">
            <a:avLst/>
          </a:prstGeom>
          <a:noFill/>
        </p:spPr>
        <p:txBody>
          <a:bodyPr wrap="square" rtlCol="0" anchor="ctr">
            <a:spAutoFit/>
          </a:bodyPr>
          <a:lstStyle/>
          <a:p>
            <a:pPr algn="ctr"/>
            <a:r>
              <a:rPr lang="en-US" sz="8000" b="1" dirty="0">
                <a:solidFill>
                  <a:srgbClr val="F5BC09"/>
                </a:solidFill>
                <a:latin typeface="Arial" panose="020B0604020202020204" pitchFamily="34" charset="0"/>
                <a:cs typeface="Arial" panose="020B0604020202020204" pitchFamily="34" charset="0"/>
              </a:rPr>
              <a:t>3</a:t>
            </a:r>
            <a:endParaRPr lang="en-US" sz="6000" dirty="0">
              <a:solidFill>
                <a:srgbClr val="F5BC09"/>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FC966B1-36F2-B6D9-7F92-F07B265BACD3}"/>
              </a:ext>
            </a:extLst>
          </p:cNvPr>
          <p:cNvSpPr txBox="1"/>
          <p:nvPr/>
        </p:nvSpPr>
        <p:spPr>
          <a:xfrm>
            <a:off x="472072" y="4521366"/>
            <a:ext cx="4330390" cy="461665"/>
          </a:xfrm>
          <a:prstGeom prst="rect">
            <a:avLst/>
          </a:prstGeom>
          <a:noFill/>
        </p:spPr>
        <p:txBody>
          <a:bodyPr wrap="square" rtlCol="0" anchor="ctr">
            <a:spAutoFit/>
          </a:bodyPr>
          <a:lstStyle/>
          <a:p>
            <a:pPr algn="ctr"/>
            <a:r>
              <a:rPr lang="en-US" sz="2400" b="1" dirty="0">
                <a:solidFill>
                  <a:schemeClr val="bg1"/>
                </a:solidFill>
                <a:latin typeface="Arial" panose="020B0604020202020204" pitchFamily="34" charset="0"/>
                <a:cs typeface="Arial" panose="020B0604020202020204" pitchFamily="34" charset="0"/>
              </a:rPr>
              <a:t>Heat Index</a:t>
            </a: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AD2D305-06DB-636B-1154-E2B83987A369}"/>
              </a:ext>
            </a:extLst>
          </p:cNvPr>
          <p:cNvSpPr txBox="1"/>
          <p:nvPr/>
        </p:nvSpPr>
        <p:spPr>
          <a:xfrm>
            <a:off x="3930804" y="4521366"/>
            <a:ext cx="4330390" cy="461665"/>
          </a:xfrm>
          <a:prstGeom prst="rect">
            <a:avLst/>
          </a:prstGeom>
          <a:noFill/>
        </p:spPr>
        <p:txBody>
          <a:bodyPr wrap="square" rtlCol="0" anchor="ctr">
            <a:spAutoFit/>
          </a:bodyPr>
          <a:lstStyle/>
          <a:p>
            <a:pPr algn="ctr"/>
            <a:r>
              <a:rPr lang="en-US" sz="2400" b="1" dirty="0">
                <a:solidFill>
                  <a:schemeClr val="bg1"/>
                </a:solidFill>
                <a:latin typeface="Arial" panose="020B0604020202020204" pitchFamily="34" charset="0"/>
                <a:cs typeface="Arial" panose="020B0604020202020204" pitchFamily="34" charset="0"/>
              </a:rPr>
              <a:t>WBGT</a:t>
            </a: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B67251-DB39-6BBD-0915-FC7112F7BFD5}"/>
              </a:ext>
            </a:extLst>
          </p:cNvPr>
          <p:cNvSpPr txBox="1"/>
          <p:nvPr/>
        </p:nvSpPr>
        <p:spPr>
          <a:xfrm>
            <a:off x="7355030" y="4521367"/>
            <a:ext cx="4330390" cy="461665"/>
          </a:xfrm>
          <a:prstGeom prst="rect">
            <a:avLst/>
          </a:prstGeom>
          <a:noFill/>
        </p:spPr>
        <p:txBody>
          <a:bodyPr wrap="square" rtlCol="0" anchor="ctr">
            <a:spAutoFit/>
          </a:bodyPr>
          <a:lstStyle/>
          <a:p>
            <a:pPr algn="ctr"/>
            <a:r>
              <a:rPr lang="en-US" sz="2400" b="1" dirty="0">
                <a:solidFill>
                  <a:schemeClr val="bg1"/>
                </a:solidFill>
                <a:latin typeface="Arial" panose="020B0604020202020204" pitchFamily="34" charset="0"/>
                <a:cs typeface="Arial" panose="020B0604020202020204" pitchFamily="34" charset="0"/>
              </a:rPr>
              <a:t>SET</a:t>
            </a:r>
            <a:endParaRPr lang="en-US" dirty="0">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A7DD8EA5-1018-1B84-88FC-24C4C727C0A5}"/>
              </a:ext>
            </a:extLst>
          </p:cNvPr>
          <p:cNvSpPr/>
          <p:nvPr/>
        </p:nvSpPr>
        <p:spPr>
          <a:xfrm>
            <a:off x="8610009" y="2586241"/>
            <a:ext cx="1820432" cy="1820432"/>
          </a:xfrm>
          <a:prstGeom prst="ellipse">
            <a:avLst/>
          </a:prstGeom>
          <a:noFill/>
          <a:ln w="101600">
            <a:solidFill>
              <a:srgbClr val="E47B24"/>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380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479D55CB-50B6-D27D-818C-2CF09ACE47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70"/>
          <a:stretch/>
        </p:blipFill>
        <p:spPr bwMode="auto">
          <a:xfrm>
            <a:off x="5177789" y="1139825"/>
            <a:ext cx="7010400" cy="482693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976F2CE8-E1D7-0142-B896-F7B3E13597F0}"/>
              </a:ext>
            </a:extLst>
          </p:cNvPr>
          <p:cNvSpPr>
            <a:spLocks noGrp="1"/>
          </p:cNvSpPr>
          <p:nvPr>
            <p:ph type="title"/>
          </p:nvPr>
        </p:nvSpPr>
        <p:spPr>
          <a:xfrm>
            <a:off x="838200" y="21273"/>
            <a:ext cx="10515600" cy="1325563"/>
          </a:xfrm>
        </p:spPr>
        <p:txBody>
          <a:bodyPr>
            <a:normAutofit/>
          </a:bodyPr>
          <a:lstStyle/>
          <a:p>
            <a:r>
              <a:rPr lang="en-US" sz="3200" b="1" dirty="0"/>
              <a:t>Passive Survivability Metrics</a:t>
            </a:r>
          </a:p>
        </p:txBody>
      </p:sp>
      <p:sp>
        <p:nvSpPr>
          <p:cNvPr id="5" name="Content Placeholder 2">
            <a:extLst>
              <a:ext uri="{FF2B5EF4-FFF2-40B4-BE49-F238E27FC236}">
                <a16:creationId xmlns:a16="http://schemas.microsoft.com/office/drawing/2014/main" id="{BAF9609E-1954-564E-A642-4A8888AB7785}"/>
              </a:ext>
            </a:extLst>
          </p:cNvPr>
          <p:cNvSpPr>
            <a:spLocks noGrp="1"/>
          </p:cNvSpPr>
          <p:nvPr>
            <p:ph idx="1"/>
          </p:nvPr>
        </p:nvSpPr>
        <p:spPr>
          <a:xfrm>
            <a:off x="867508" y="1139824"/>
            <a:ext cx="4024532" cy="5718175"/>
          </a:xfrm>
        </p:spPr>
        <p:txBody>
          <a:bodyPr>
            <a:normAutofit/>
          </a:bodyPr>
          <a:lstStyle/>
          <a:p>
            <a:pPr marL="0" indent="0">
              <a:lnSpc>
                <a:spcPct val="100000"/>
              </a:lnSpc>
              <a:buNone/>
            </a:pPr>
            <a:r>
              <a:rPr lang="en-US" sz="1600" b="1" dirty="0">
                <a:solidFill>
                  <a:srgbClr val="E47B24"/>
                </a:solidFill>
              </a:rPr>
              <a:t>Standard Effective Temperature (SET): </a:t>
            </a:r>
          </a:p>
          <a:p>
            <a:pPr marL="0" indent="0">
              <a:lnSpc>
                <a:spcPct val="100000"/>
              </a:lnSpc>
              <a:buNone/>
            </a:pPr>
            <a:r>
              <a:rPr lang="en-US" sz="1600" dirty="0"/>
              <a:t>SET is a simple cross reference of: </a:t>
            </a:r>
          </a:p>
          <a:p>
            <a:pPr>
              <a:lnSpc>
                <a:spcPct val="100000"/>
              </a:lnSpc>
            </a:pPr>
            <a:r>
              <a:rPr lang="en-US" sz="1600" b="1" dirty="0"/>
              <a:t>Indoor</a:t>
            </a:r>
            <a:r>
              <a:rPr lang="en-US" sz="1600" dirty="0"/>
              <a:t> dry-bulb air temperature</a:t>
            </a:r>
          </a:p>
          <a:p>
            <a:pPr>
              <a:lnSpc>
                <a:spcPct val="100000"/>
              </a:lnSpc>
            </a:pPr>
            <a:r>
              <a:rPr lang="en-US" sz="1600" dirty="0"/>
              <a:t>Relative humidity</a:t>
            </a:r>
          </a:p>
          <a:p>
            <a:pPr>
              <a:lnSpc>
                <a:spcPct val="100000"/>
              </a:lnSpc>
            </a:pPr>
            <a:r>
              <a:rPr lang="en-US" sz="1600" dirty="0"/>
              <a:t>Mean radiant temperature</a:t>
            </a:r>
          </a:p>
          <a:p>
            <a:pPr>
              <a:lnSpc>
                <a:spcPct val="100000"/>
              </a:lnSpc>
            </a:pPr>
            <a:r>
              <a:rPr lang="en-US" sz="1600" dirty="0"/>
              <a:t>Air velocity</a:t>
            </a:r>
          </a:p>
          <a:p>
            <a:pPr>
              <a:lnSpc>
                <a:spcPct val="100000"/>
              </a:lnSpc>
            </a:pPr>
            <a:r>
              <a:rPr lang="en-US" sz="1600" dirty="0"/>
              <a:t>Activity level (1.0)</a:t>
            </a:r>
          </a:p>
          <a:p>
            <a:pPr>
              <a:lnSpc>
                <a:spcPct val="100000"/>
              </a:lnSpc>
            </a:pPr>
            <a:r>
              <a:rPr lang="en-US" sz="1600" dirty="0"/>
              <a:t>Clothing level of occupants (0.6)</a:t>
            </a:r>
          </a:p>
          <a:p>
            <a:pPr marL="0" indent="0">
              <a:lnSpc>
                <a:spcPct val="100000"/>
              </a:lnSpc>
              <a:buNone/>
            </a:pPr>
            <a:endParaRPr lang="en-US" sz="1600" dirty="0"/>
          </a:p>
          <a:p>
            <a:pPr marL="0" indent="0">
              <a:lnSpc>
                <a:spcPct val="100000"/>
              </a:lnSpc>
              <a:buNone/>
            </a:pPr>
            <a:r>
              <a:rPr lang="en-US" sz="1600" b="1" dirty="0">
                <a:solidFill>
                  <a:srgbClr val="E47B24"/>
                </a:solidFill>
              </a:rPr>
              <a:t>SET passive survivability thresholds:</a:t>
            </a:r>
          </a:p>
          <a:p>
            <a:pPr>
              <a:lnSpc>
                <a:spcPct val="100000"/>
              </a:lnSpc>
            </a:pPr>
            <a:r>
              <a:rPr lang="en-US" sz="1600" dirty="0"/>
              <a:t>Maintain SET between 54°F and 86°F (12.2°C and 30°C)</a:t>
            </a:r>
          </a:p>
          <a:p>
            <a:pPr>
              <a:lnSpc>
                <a:spcPct val="100000"/>
              </a:lnSpc>
            </a:pPr>
            <a:r>
              <a:rPr lang="en-US" sz="1600" dirty="0"/>
              <a:t>During an extreme week, keep under 216 °F SET-Hours </a:t>
            </a:r>
          </a:p>
        </p:txBody>
      </p:sp>
      <p:sp>
        <p:nvSpPr>
          <p:cNvPr id="2" name="Content Placeholder 2">
            <a:extLst>
              <a:ext uri="{FF2B5EF4-FFF2-40B4-BE49-F238E27FC236}">
                <a16:creationId xmlns:a16="http://schemas.microsoft.com/office/drawing/2014/main" id="{CE301A62-9B85-CC3B-CC57-DEC44FD09798}"/>
              </a:ext>
            </a:extLst>
          </p:cNvPr>
          <p:cNvSpPr txBox="1">
            <a:spLocks/>
          </p:cNvSpPr>
          <p:nvPr/>
        </p:nvSpPr>
        <p:spPr>
          <a:xfrm>
            <a:off x="5193287" y="3363027"/>
            <a:ext cx="2696881" cy="473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b="1" dirty="0">
                <a:solidFill>
                  <a:schemeClr val="bg1"/>
                </a:solidFill>
              </a:rPr>
              <a:t>SET Threshold</a:t>
            </a:r>
            <a:endParaRPr lang="en-US" sz="1400" dirty="0">
              <a:solidFill>
                <a:schemeClr val="bg1"/>
              </a:solidFill>
              <a:highlight>
                <a:srgbClr val="FFFF00"/>
              </a:highlight>
            </a:endParaRPr>
          </a:p>
        </p:txBody>
      </p:sp>
      <p:sp>
        <p:nvSpPr>
          <p:cNvPr id="7" name="Content Placeholder 2">
            <a:extLst>
              <a:ext uri="{FF2B5EF4-FFF2-40B4-BE49-F238E27FC236}">
                <a16:creationId xmlns:a16="http://schemas.microsoft.com/office/drawing/2014/main" id="{74872BC6-4B1D-E899-1340-6A3D1C3C1997}"/>
              </a:ext>
            </a:extLst>
          </p:cNvPr>
          <p:cNvSpPr txBox="1">
            <a:spLocks/>
          </p:cNvSpPr>
          <p:nvPr/>
        </p:nvSpPr>
        <p:spPr>
          <a:xfrm>
            <a:off x="10724827" y="3365333"/>
            <a:ext cx="1548778" cy="473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b="1" dirty="0">
                <a:solidFill>
                  <a:schemeClr val="bg1"/>
                </a:solidFill>
              </a:rPr>
              <a:t>SET-Hours</a:t>
            </a:r>
            <a:endParaRPr lang="en-US" sz="1400" dirty="0">
              <a:solidFill>
                <a:schemeClr val="bg1"/>
              </a:solidFill>
              <a:highlight>
                <a:srgbClr val="FFFF00"/>
              </a:highlight>
            </a:endParaRPr>
          </a:p>
        </p:txBody>
      </p:sp>
      <p:sp>
        <p:nvSpPr>
          <p:cNvPr id="8" name="TextBox 7">
            <a:extLst>
              <a:ext uri="{FF2B5EF4-FFF2-40B4-BE49-F238E27FC236}">
                <a16:creationId xmlns:a16="http://schemas.microsoft.com/office/drawing/2014/main" id="{FBC7F525-A9AB-4626-3F1C-D39B6199D579}"/>
              </a:ext>
            </a:extLst>
          </p:cNvPr>
          <p:cNvSpPr txBox="1"/>
          <p:nvPr/>
        </p:nvSpPr>
        <p:spPr>
          <a:xfrm>
            <a:off x="7299962" y="5975438"/>
            <a:ext cx="4596030" cy="400110"/>
          </a:xfrm>
          <a:prstGeom prst="rect">
            <a:avLst/>
          </a:prstGeom>
          <a:noFill/>
        </p:spPr>
        <p:txBody>
          <a:bodyPr wrap="square" rtlCol="0">
            <a:spAutoFit/>
          </a:bodyPr>
          <a:lstStyle/>
          <a:p>
            <a:pPr algn="r"/>
            <a:endParaRPr lang="en-US" sz="1000" dirty="0">
              <a:latin typeface="Arial" panose="020B0604020202020204" pitchFamily="34" charset="0"/>
              <a:cs typeface="Arial" panose="020B0604020202020204" pitchFamily="34" charset="0"/>
            </a:endParaRPr>
          </a:p>
          <a:p>
            <a:pPr algn="r"/>
            <a:r>
              <a:rPr lang="en-US" sz="1000" dirty="0">
                <a:latin typeface="Arial" panose="020B0604020202020204" pitchFamily="34" charset="0"/>
                <a:cs typeface="Arial" panose="020B0604020202020204" pitchFamily="34" charset="0"/>
              </a:rPr>
              <a:t>Source: Daniel Overbey</a:t>
            </a:r>
          </a:p>
        </p:txBody>
      </p:sp>
    </p:spTree>
    <p:extLst>
      <p:ext uri="{BB962C8B-B14F-4D97-AF65-F5344CB8AC3E}">
        <p14:creationId xmlns:p14="http://schemas.microsoft.com/office/powerpoint/2010/main" val="429209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0A2545-6871-302E-FDBF-197A60262E7C}"/>
              </a:ext>
            </a:extLst>
          </p:cNvPr>
          <p:cNvSpPr txBox="1"/>
          <p:nvPr/>
        </p:nvSpPr>
        <p:spPr>
          <a:xfrm>
            <a:off x="5749290" y="5975438"/>
            <a:ext cx="6146702" cy="369332"/>
          </a:xfrm>
          <a:prstGeom prst="rect">
            <a:avLst/>
          </a:prstGeom>
          <a:noFill/>
        </p:spPr>
        <p:txBody>
          <a:bodyPr wrap="square" rtlCol="0">
            <a:spAutoFit/>
          </a:bodyPr>
          <a:lstStyle/>
          <a:p>
            <a:pPr algn="r"/>
            <a:endParaRPr lang="en-US" sz="900">
              <a:solidFill>
                <a:schemeClr val="bg1">
                  <a:lumMod val="50000"/>
                </a:schemeClr>
              </a:solidFill>
              <a:latin typeface="Arial" panose="020B0604020202020204" pitchFamily="34" charset="0"/>
              <a:cs typeface="Arial" panose="020B0604020202020204" pitchFamily="34" charset="0"/>
            </a:endParaRPr>
          </a:p>
          <a:p>
            <a:pPr algn="r"/>
            <a:r>
              <a:rPr lang="en-US" sz="900">
                <a:solidFill>
                  <a:schemeClr val="bg1">
                    <a:lumMod val="50000"/>
                  </a:schemeClr>
                </a:solidFill>
                <a:latin typeface="Arial" panose="020B0604020202020204" pitchFamily="34" charset="0"/>
                <a:cs typeface="Arial" panose="020B0604020202020204" pitchFamily="34" charset="0"/>
              </a:rPr>
              <a:t>Source: Browning Day</a:t>
            </a:r>
          </a:p>
        </p:txBody>
      </p:sp>
      <p:pic>
        <p:nvPicPr>
          <p:cNvPr id="5" name="Picture 4" descr="Chart&#10;&#10;Description automatically generated">
            <a:extLst>
              <a:ext uri="{FF2B5EF4-FFF2-40B4-BE49-F238E27FC236}">
                <a16:creationId xmlns:a16="http://schemas.microsoft.com/office/drawing/2014/main" id="{3475E37D-EABD-9240-4297-ED319CC54E1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1286" b="5590"/>
          <a:stretch/>
        </p:blipFill>
        <p:spPr>
          <a:xfrm>
            <a:off x="696011" y="991891"/>
            <a:ext cx="10938363" cy="5114441"/>
          </a:xfrm>
          <a:prstGeom prst="rect">
            <a:avLst/>
          </a:prstGeom>
        </p:spPr>
      </p:pic>
      <p:sp>
        <p:nvSpPr>
          <p:cNvPr id="9" name="Title 1">
            <a:extLst>
              <a:ext uri="{FF2B5EF4-FFF2-40B4-BE49-F238E27FC236}">
                <a16:creationId xmlns:a16="http://schemas.microsoft.com/office/drawing/2014/main" id="{91E84468-4174-C3A7-9786-C7D52155CBF8}"/>
              </a:ext>
            </a:extLst>
          </p:cNvPr>
          <p:cNvSpPr>
            <a:spLocks noGrp="1"/>
          </p:cNvSpPr>
          <p:nvPr>
            <p:ph type="title"/>
          </p:nvPr>
        </p:nvSpPr>
        <p:spPr>
          <a:xfrm>
            <a:off x="838200" y="13439"/>
            <a:ext cx="10515600" cy="1325563"/>
          </a:xfrm>
        </p:spPr>
        <p:txBody>
          <a:bodyPr>
            <a:normAutofit/>
          </a:bodyPr>
          <a:lstStyle/>
          <a:p>
            <a:r>
              <a:rPr lang="en-US" sz="2800" b="1"/>
              <a:t>Standard Effective Temperature (SET): Hot Week</a:t>
            </a:r>
          </a:p>
        </p:txBody>
      </p:sp>
      <p:sp>
        <p:nvSpPr>
          <p:cNvPr id="3" name="Rectangle 2">
            <a:extLst>
              <a:ext uri="{FF2B5EF4-FFF2-40B4-BE49-F238E27FC236}">
                <a16:creationId xmlns:a16="http://schemas.microsoft.com/office/drawing/2014/main" id="{8D946BA6-4A52-4390-1226-6B0D841AAEC7}"/>
              </a:ext>
            </a:extLst>
          </p:cNvPr>
          <p:cNvSpPr/>
          <p:nvPr/>
        </p:nvSpPr>
        <p:spPr>
          <a:xfrm>
            <a:off x="1578427" y="2394857"/>
            <a:ext cx="6455229" cy="1262743"/>
          </a:xfrm>
          <a:prstGeom prst="rect">
            <a:avLst/>
          </a:prstGeom>
          <a:solidFill>
            <a:srgbClr val="F5BC09">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C27511E-C672-575F-64CE-94877FB627A3}"/>
              </a:ext>
            </a:extLst>
          </p:cNvPr>
          <p:cNvSpPr/>
          <p:nvPr/>
        </p:nvSpPr>
        <p:spPr>
          <a:xfrm>
            <a:off x="7786688" y="4243388"/>
            <a:ext cx="4109304" cy="18629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654C7FEC-F63A-D405-EDE1-3293C79978BB}"/>
              </a:ext>
            </a:extLst>
          </p:cNvPr>
          <p:cNvSpPr/>
          <p:nvPr/>
        </p:nvSpPr>
        <p:spPr>
          <a:xfrm>
            <a:off x="6138204" y="5026295"/>
            <a:ext cx="1458351" cy="379828"/>
          </a:xfrm>
          <a:prstGeom prst="roundRect">
            <a:avLst/>
          </a:prstGeom>
          <a:noFill/>
          <a:ln w="50800">
            <a:solidFill>
              <a:srgbClr val="E47B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C9C03324-77C6-09B2-F80F-8708683F0291}"/>
              </a:ext>
            </a:extLst>
          </p:cNvPr>
          <p:cNvSpPr>
            <a:spLocks noGrp="1"/>
          </p:cNvSpPr>
          <p:nvPr>
            <p:ph idx="1"/>
          </p:nvPr>
        </p:nvSpPr>
        <p:spPr>
          <a:xfrm>
            <a:off x="7740088" y="5062882"/>
            <a:ext cx="3246780" cy="379828"/>
          </a:xfrm>
        </p:spPr>
        <p:txBody>
          <a:bodyPr>
            <a:normAutofit/>
          </a:bodyPr>
          <a:lstStyle/>
          <a:p>
            <a:pPr marL="0" indent="0">
              <a:lnSpc>
                <a:spcPct val="100000"/>
              </a:lnSpc>
              <a:buNone/>
            </a:pPr>
            <a:r>
              <a:rPr lang="en-US" sz="1400" b="1" dirty="0">
                <a:solidFill>
                  <a:srgbClr val="E47B24"/>
                </a:solidFill>
              </a:rPr>
              <a:t>Keep Under 216</a:t>
            </a:r>
          </a:p>
        </p:txBody>
      </p:sp>
    </p:spTree>
    <p:extLst>
      <p:ext uri="{BB962C8B-B14F-4D97-AF65-F5344CB8AC3E}">
        <p14:creationId xmlns:p14="http://schemas.microsoft.com/office/powerpoint/2010/main" val="128542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line chart&#10;&#10;Description automatically generated">
            <a:extLst>
              <a:ext uri="{FF2B5EF4-FFF2-40B4-BE49-F238E27FC236}">
                <a16:creationId xmlns:a16="http://schemas.microsoft.com/office/drawing/2014/main" id="{89C3187E-B3CD-C1BE-A975-6CE546A4BA0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1335" b="5541"/>
          <a:stretch/>
        </p:blipFill>
        <p:spPr>
          <a:xfrm>
            <a:off x="696010" y="991892"/>
            <a:ext cx="10938363" cy="5114440"/>
          </a:xfrm>
          <a:prstGeom prst="rect">
            <a:avLst/>
          </a:prstGeom>
        </p:spPr>
      </p:pic>
      <p:sp>
        <p:nvSpPr>
          <p:cNvPr id="2" name="TextBox 1">
            <a:extLst>
              <a:ext uri="{FF2B5EF4-FFF2-40B4-BE49-F238E27FC236}">
                <a16:creationId xmlns:a16="http://schemas.microsoft.com/office/drawing/2014/main" id="{B90A2545-6871-302E-FDBF-197A60262E7C}"/>
              </a:ext>
            </a:extLst>
          </p:cNvPr>
          <p:cNvSpPr txBox="1"/>
          <p:nvPr/>
        </p:nvSpPr>
        <p:spPr>
          <a:xfrm>
            <a:off x="5749290" y="5975438"/>
            <a:ext cx="6146702" cy="369332"/>
          </a:xfrm>
          <a:prstGeom prst="rect">
            <a:avLst/>
          </a:prstGeom>
          <a:noFill/>
        </p:spPr>
        <p:txBody>
          <a:bodyPr wrap="square" rtlCol="0">
            <a:spAutoFit/>
          </a:bodyPr>
          <a:lstStyle/>
          <a:p>
            <a:pPr algn="r"/>
            <a:endParaRPr lang="en-US" sz="900">
              <a:solidFill>
                <a:schemeClr val="bg1">
                  <a:lumMod val="50000"/>
                </a:schemeClr>
              </a:solidFill>
              <a:latin typeface="Arial" panose="020B0604020202020204" pitchFamily="34" charset="0"/>
              <a:cs typeface="Arial" panose="020B0604020202020204" pitchFamily="34" charset="0"/>
            </a:endParaRPr>
          </a:p>
          <a:p>
            <a:pPr algn="r"/>
            <a:r>
              <a:rPr lang="en-US" sz="900">
                <a:solidFill>
                  <a:schemeClr val="bg1">
                    <a:lumMod val="50000"/>
                  </a:schemeClr>
                </a:solidFill>
                <a:latin typeface="Arial" panose="020B0604020202020204" pitchFamily="34" charset="0"/>
                <a:cs typeface="Arial" panose="020B0604020202020204" pitchFamily="34" charset="0"/>
              </a:rPr>
              <a:t>Source: Browning Day</a:t>
            </a:r>
          </a:p>
        </p:txBody>
      </p:sp>
      <p:sp>
        <p:nvSpPr>
          <p:cNvPr id="9" name="Title 1">
            <a:extLst>
              <a:ext uri="{FF2B5EF4-FFF2-40B4-BE49-F238E27FC236}">
                <a16:creationId xmlns:a16="http://schemas.microsoft.com/office/drawing/2014/main" id="{91E84468-4174-C3A7-9786-C7D52155CBF8}"/>
              </a:ext>
            </a:extLst>
          </p:cNvPr>
          <p:cNvSpPr>
            <a:spLocks noGrp="1"/>
          </p:cNvSpPr>
          <p:nvPr>
            <p:ph type="title"/>
          </p:nvPr>
        </p:nvSpPr>
        <p:spPr>
          <a:xfrm>
            <a:off x="838200" y="13439"/>
            <a:ext cx="10515600" cy="1325563"/>
          </a:xfrm>
        </p:spPr>
        <p:txBody>
          <a:bodyPr>
            <a:normAutofit/>
          </a:bodyPr>
          <a:lstStyle/>
          <a:p>
            <a:r>
              <a:rPr lang="en-US" sz="2800" b="1"/>
              <a:t>Standard Effective Temperature (SET): Cold Week</a:t>
            </a:r>
          </a:p>
        </p:txBody>
      </p:sp>
      <p:sp>
        <p:nvSpPr>
          <p:cNvPr id="3" name="Rectangle 2">
            <a:extLst>
              <a:ext uri="{FF2B5EF4-FFF2-40B4-BE49-F238E27FC236}">
                <a16:creationId xmlns:a16="http://schemas.microsoft.com/office/drawing/2014/main" id="{8CBCFDAB-9FFA-0ED8-F4B9-8A1ED02D75DF}"/>
              </a:ext>
            </a:extLst>
          </p:cNvPr>
          <p:cNvSpPr/>
          <p:nvPr/>
        </p:nvSpPr>
        <p:spPr>
          <a:xfrm>
            <a:off x="1578427" y="2394857"/>
            <a:ext cx="6455229" cy="1262743"/>
          </a:xfrm>
          <a:prstGeom prst="rect">
            <a:avLst/>
          </a:prstGeom>
          <a:solidFill>
            <a:srgbClr val="F5BC09">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77F99A0-8E98-BE64-7858-90DECE355C43}"/>
              </a:ext>
            </a:extLst>
          </p:cNvPr>
          <p:cNvSpPr/>
          <p:nvPr/>
        </p:nvSpPr>
        <p:spPr>
          <a:xfrm>
            <a:off x="7786688" y="4243388"/>
            <a:ext cx="4109304" cy="18629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F6592D65-2BE2-4140-C1A4-A2DBEC76F15D}"/>
              </a:ext>
            </a:extLst>
          </p:cNvPr>
          <p:cNvSpPr/>
          <p:nvPr/>
        </p:nvSpPr>
        <p:spPr>
          <a:xfrm>
            <a:off x="6138204" y="4923691"/>
            <a:ext cx="1458351" cy="379828"/>
          </a:xfrm>
          <a:prstGeom prst="roundRect">
            <a:avLst/>
          </a:prstGeom>
          <a:noFill/>
          <a:ln w="50800">
            <a:solidFill>
              <a:srgbClr val="E47B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337CF076-61AE-CDD0-C5C0-E43DD02934CC}"/>
              </a:ext>
            </a:extLst>
          </p:cNvPr>
          <p:cNvSpPr>
            <a:spLocks noGrp="1"/>
          </p:cNvSpPr>
          <p:nvPr>
            <p:ph idx="1"/>
          </p:nvPr>
        </p:nvSpPr>
        <p:spPr>
          <a:xfrm>
            <a:off x="7740088" y="4964407"/>
            <a:ext cx="2012266" cy="369332"/>
          </a:xfrm>
        </p:spPr>
        <p:txBody>
          <a:bodyPr>
            <a:normAutofit/>
          </a:bodyPr>
          <a:lstStyle/>
          <a:p>
            <a:pPr marL="0" indent="0">
              <a:lnSpc>
                <a:spcPct val="100000"/>
              </a:lnSpc>
              <a:buNone/>
            </a:pPr>
            <a:r>
              <a:rPr lang="en-US" sz="1400" b="1" dirty="0">
                <a:solidFill>
                  <a:srgbClr val="E47B24"/>
                </a:solidFill>
              </a:rPr>
              <a:t>Keep Under 216</a:t>
            </a:r>
            <a:endParaRPr lang="en-US" sz="1400" dirty="0"/>
          </a:p>
        </p:txBody>
      </p:sp>
    </p:spTree>
    <p:extLst>
      <p:ext uri="{BB962C8B-B14F-4D97-AF65-F5344CB8AC3E}">
        <p14:creationId xmlns:p14="http://schemas.microsoft.com/office/powerpoint/2010/main" val="278155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E47B24"/>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4D431F-D7D8-3692-510F-34B66C4F9F19}"/>
              </a:ext>
            </a:extLst>
          </p:cNvPr>
          <p:cNvSpPr txBox="1"/>
          <p:nvPr/>
        </p:nvSpPr>
        <p:spPr>
          <a:xfrm>
            <a:off x="838197" y="2644168"/>
            <a:ext cx="9175233" cy="1569660"/>
          </a:xfrm>
          <a:prstGeom prst="rect">
            <a:avLst/>
          </a:prstGeom>
          <a:noFill/>
        </p:spPr>
        <p:txBody>
          <a:bodyPr wrap="square" rtlCol="0" anchor="ctr">
            <a:spAutoFit/>
          </a:bodyPr>
          <a:lstStyle/>
          <a:p>
            <a:r>
              <a:rPr lang="en-US" sz="3200" b="1" dirty="0">
                <a:solidFill>
                  <a:schemeClr val="bg1"/>
                </a:solidFill>
                <a:latin typeface="Arial" panose="020B0604020202020204" pitchFamily="34" charset="0"/>
                <a:cs typeface="Arial" panose="020B0604020202020204" pitchFamily="34" charset="0"/>
              </a:rPr>
              <a:t>The industry is utilizing </a:t>
            </a:r>
            <a:r>
              <a:rPr lang="en-US" sz="3200" b="1" dirty="0">
                <a:solidFill>
                  <a:srgbClr val="F5BC09"/>
                </a:solidFill>
                <a:latin typeface="Arial" panose="020B0604020202020204" pitchFamily="34" charset="0"/>
                <a:cs typeface="Arial" panose="020B0604020202020204" pitchFamily="34" charset="0"/>
              </a:rPr>
              <a:t>standard effective temperature (SET)</a:t>
            </a:r>
            <a:r>
              <a:rPr lang="en-US" sz="3200" b="1" dirty="0">
                <a:solidFill>
                  <a:schemeClr val="bg1"/>
                </a:solidFill>
                <a:latin typeface="Arial" panose="020B0604020202020204" pitchFamily="34" charset="0"/>
                <a:cs typeface="Arial" panose="020B0604020202020204" pitchFamily="34" charset="0"/>
              </a:rPr>
              <a:t> as the de facto passive survivability metric.</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624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566C6F-4038-9B4A-9ED4-EA67C238C878}"/>
              </a:ext>
            </a:extLst>
          </p:cNvPr>
          <p:cNvPicPr>
            <a:picLocks noChangeAspect="1"/>
          </p:cNvPicPr>
          <p:nvPr/>
        </p:nvPicPr>
        <p:blipFill>
          <a:blip r:embed="rId3"/>
          <a:stretch>
            <a:fillRect/>
          </a:stretch>
        </p:blipFill>
        <p:spPr>
          <a:xfrm>
            <a:off x="7434471" y="382867"/>
            <a:ext cx="4460596" cy="578154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976F2CE8-E1D7-0142-B896-F7B3E13597F0}"/>
              </a:ext>
            </a:extLst>
          </p:cNvPr>
          <p:cNvSpPr>
            <a:spLocks noGrp="1"/>
          </p:cNvSpPr>
          <p:nvPr>
            <p:ph type="title"/>
          </p:nvPr>
        </p:nvSpPr>
        <p:spPr>
          <a:xfrm>
            <a:off x="838200" y="21273"/>
            <a:ext cx="10515600" cy="1325563"/>
          </a:xfrm>
        </p:spPr>
        <p:txBody>
          <a:bodyPr>
            <a:normAutofit/>
          </a:bodyPr>
          <a:lstStyle/>
          <a:p>
            <a:r>
              <a:rPr lang="en-US" sz="2800" b="1" dirty="0"/>
              <a:t>DOE-BTO Resilience Report</a:t>
            </a:r>
          </a:p>
        </p:txBody>
      </p:sp>
      <p:sp>
        <p:nvSpPr>
          <p:cNvPr id="5" name="Content Placeholder 2">
            <a:extLst>
              <a:ext uri="{FF2B5EF4-FFF2-40B4-BE49-F238E27FC236}">
                <a16:creationId xmlns:a16="http://schemas.microsoft.com/office/drawing/2014/main" id="{BAF9609E-1954-564E-A642-4A8888AB7785}"/>
              </a:ext>
            </a:extLst>
          </p:cNvPr>
          <p:cNvSpPr>
            <a:spLocks noGrp="1"/>
          </p:cNvSpPr>
          <p:nvPr>
            <p:ph idx="1"/>
          </p:nvPr>
        </p:nvSpPr>
        <p:spPr>
          <a:xfrm>
            <a:off x="856622" y="1139825"/>
            <a:ext cx="4024532" cy="5696902"/>
          </a:xfrm>
        </p:spPr>
        <p:txBody>
          <a:bodyPr>
            <a:normAutofit/>
          </a:bodyPr>
          <a:lstStyle/>
          <a:p>
            <a:pPr marL="0" indent="0">
              <a:lnSpc>
                <a:spcPct val="100000"/>
              </a:lnSpc>
              <a:buNone/>
            </a:pPr>
            <a:r>
              <a:rPr lang="en-US" sz="1600" b="1" dirty="0">
                <a:solidFill>
                  <a:srgbClr val="E47B24"/>
                </a:solidFill>
              </a:rPr>
              <a:t>Report: </a:t>
            </a:r>
            <a:r>
              <a:rPr lang="en-US" sz="1600" b="1" i="1" dirty="0">
                <a:solidFill>
                  <a:srgbClr val="E47B24"/>
                </a:solidFill>
              </a:rPr>
              <a:t>Enhancing Resilience in Buildings Through Energy Efficiency</a:t>
            </a:r>
            <a:r>
              <a:rPr lang="en-US" sz="1600" b="1" dirty="0">
                <a:solidFill>
                  <a:srgbClr val="E47B24"/>
                </a:solidFill>
              </a:rPr>
              <a:t>.</a:t>
            </a:r>
          </a:p>
          <a:p>
            <a:pPr marL="0" indent="0">
              <a:lnSpc>
                <a:spcPct val="100000"/>
              </a:lnSpc>
              <a:buNone/>
            </a:pPr>
            <a:r>
              <a:rPr lang="en-US" sz="1600" dirty="0"/>
              <a:t>The DOE Building Technologies Office (BTO) commissioned three national research laboratories:</a:t>
            </a:r>
          </a:p>
          <a:p>
            <a:pPr>
              <a:lnSpc>
                <a:spcPct val="100000"/>
              </a:lnSpc>
            </a:pPr>
            <a:r>
              <a:rPr lang="en-US" sz="1600" dirty="0"/>
              <a:t>Pacific Northwest National Laboratory</a:t>
            </a:r>
          </a:p>
          <a:p>
            <a:pPr>
              <a:lnSpc>
                <a:spcPct val="100000"/>
              </a:lnSpc>
            </a:pPr>
            <a:r>
              <a:rPr lang="en-US" sz="1600" dirty="0"/>
              <a:t>National Renewable Energy Laboratory</a:t>
            </a:r>
          </a:p>
          <a:p>
            <a:pPr>
              <a:lnSpc>
                <a:spcPct val="100000"/>
              </a:lnSpc>
            </a:pPr>
            <a:r>
              <a:rPr lang="en-US" sz="1600" dirty="0"/>
              <a:t>Lawrence Berkeley National Laboratory</a:t>
            </a:r>
          </a:p>
          <a:p>
            <a:pPr marL="0" indent="0">
              <a:lnSpc>
                <a:spcPct val="100000"/>
              </a:lnSpc>
              <a:buNone/>
            </a:pPr>
            <a:r>
              <a:rPr lang="en-US" sz="1600" dirty="0"/>
              <a:t>These groups developed a standardized methodology to quantitatively assess how energy-efficiency measures affect building thermal resilience. </a:t>
            </a:r>
          </a:p>
          <a:p>
            <a:pPr marL="0" indent="0">
              <a:lnSpc>
                <a:spcPct val="100000"/>
              </a:lnSpc>
              <a:buNone/>
            </a:pPr>
            <a:r>
              <a:rPr lang="en-US" sz="1600" dirty="0"/>
              <a:t>This July 2023 report summarizes the research findings, reports initial findings resulting from the efficiency-resilience valuation effort, and identifies areas of need for continued research and analysis.</a:t>
            </a:r>
          </a:p>
        </p:txBody>
      </p:sp>
    </p:spTree>
    <p:extLst>
      <p:ext uri="{BB962C8B-B14F-4D97-AF65-F5344CB8AC3E}">
        <p14:creationId xmlns:p14="http://schemas.microsoft.com/office/powerpoint/2010/main" val="7429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8" name="Google Shape;308;g1d9ada4f255_11_127"/>
          <p:cNvPicPr preferRelativeResize="0"/>
          <p:nvPr/>
        </p:nvPicPr>
        <p:blipFill>
          <a:blip r:embed="rId3">
            <a:alphaModFix/>
          </a:blip>
          <a:stretch>
            <a:fillRect/>
          </a:stretch>
        </p:blipFill>
        <p:spPr>
          <a:xfrm>
            <a:off x="520350" y="168872"/>
            <a:ext cx="11089352" cy="6237775"/>
          </a:xfrm>
          <a:prstGeom prst="rect">
            <a:avLst/>
          </a:prstGeom>
          <a:noFill/>
          <a:ln>
            <a:noFill/>
          </a:ln>
        </p:spPr>
      </p:pic>
      <p:sp>
        <p:nvSpPr>
          <p:cNvPr id="2" name="TextBox 1">
            <a:extLst>
              <a:ext uri="{FF2B5EF4-FFF2-40B4-BE49-F238E27FC236}">
                <a16:creationId xmlns:a16="http://schemas.microsoft.com/office/drawing/2014/main" id="{69ADA428-5BF4-9887-7A8D-ECD82D677D22}"/>
              </a:ext>
            </a:extLst>
          </p:cNvPr>
          <p:cNvSpPr txBox="1"/>
          <p:nvPr/>
        </p:nvSpPr>
        <p:spPr>
          <a:xfrm>
            <a:off x="5749290" y="5905988"/>
            <a:ext cx="6146702" cy="369332"/>
          </a:xfrm>
          <a:prstGeom prst="rect">
            <a:avLst/>
          </a:prstGeom>
          <a:noFill/>
        </p:spPr>
        <p:txBody>
          <a:bodyPr wrap="square" rtlCol="0">
            <a:spAutoFit/>
          </a:bodyPr>
          <a:lstStyle/>
          <a:p>
            <a:pPr algn="r"/>
            <a:endParaRPr lang="en-US" sz="900" dirty="0">
              <a:solidFill>
                <a:schemeClr val="bg1">
                  <a:lumMod val="50000"/>
                </a:schemeClr>
              </a:solidFill>
              <a:latin typeface="Arial" panose="020B0604020202020204" pitchFamily="34" charset="0"/>
              <a:cs typeface="Arial" panose="020B0604020202020204" pitchFamily="34" charset="0"/>
            </a:endParaRPr>
          </a:p>
          <a:p>
            <a:pPr algn="r"/>
            <a:r>
              <a:rPr lang="en-US" sz="900" dirty="0">
                <a:solidFill>
                  <a:schemeClr val="bg1">
                    <a:lumMod val="50000"/>
                  </a:schemeClr>
                </a:solidFill>
                <a:latin typeface="Arial" panose="020B0604020202020204" pitchFamily="34" charset="0"/>
                <a:cs typeface="Arial" panose="020B0604020202020204" pitchFamily="34" charset="0"/>
              </a:rPr>
              <a:t>Source: Daniel Overbey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D9D9DA"/>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CD7049-EB33-FCA9-D263-AB73E0A77E50}"/>
              </a:ext>
            </a:extLst>
          </p:cNvPr>
          <p:cNvSpPr/>
          <p:nvPr/>
        </p:nvSpPr>
        <p:spPr>
          <a:xfrm>
            <a:off x="889906" y="348344"/>
            <a:ext cx="10093778" cy="6509656"/>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113FD9D-02C5-CAF0-FB27-08179EED8C31}"/>
              </a:ext>
            </a:extLst>
          </p:cNvPr>
          <p:cNvSpPr/>
          <p:nvPr/>
        </p:nvSpPr>
        <p:spPr>
          <a:xfrm>
            <a:off x="1260129" y="5791200"/>
            <a:ext cx="1047642" cy="544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475D9D-BDEE-B46F-CE62-34759F813B2F}"/>
              </a:ext>
            </a:extLst>
          </p:cNvPr>
          <p:cNvSpPr txBox="1"/>
          <p:nvPr/>
        </p:nvSpPr>
        <p:spPr>
          <a:xfrm>
            <a:off x="4600010" y="6344322"/>
            <a:ext cx="5954484" cy="369332"/>
          </a:xfrm>
          <a:prstGeom prst="rect">
            <a:avLst/>
          </a:prstGeom>
          <a:noFill/>
        </p:spPr>
        <p:txBody>
          <a:bodyPr wrap="square" rtlCol="0">
            <a:spAutoFit/>
          </a:bodyPr>
          <a:lstStyle/>
          <a:p>
            <a:pPr algn="r"/>
            <a:r>
              <a:rPr lang="en-US" sz="900" dirty="0">
                <a:solidFill>
                  <a:schemeClr val="bg1">
                    <a:lumMod val="50000"/>
                  </a:schemeClr>
                </a:solidFill>
                <a:latin typeface="Arial" panose="020B0604020202020204" pitchFamily="34" charset="0"/>
                <a:cs typeface="Arial" panose="020B0604020202020204" pitchFamily="34" charset="0"/>
              </a:rPr>
              <a:t>Excerpt from </a:t>
            </a:r>
            <a:r>
              <a:rPr lang="en-US" sz="900" i="1" dirty="0">
                <a:solidFill>
                  <a:schemeClr val="bg1">
                    <a:lumMod val="50000"/>
                  </a:schemeClr>
                </a:solidFill>
                <a:latin typeface="Arial" panose="020B0604020202020204" pitchFamily="34" charset="0"/>
                <a:cs typeface="Arial" panose="020B0604020202020204" pitchFamily="34" charset="0"/>
              </a:rPr>
              <a:t>Enhancing Resilience in Buildings Through Energy Efficiency </a:t>
            </a:r>
            <a:r>
              <a:rPr lang="en-US" sz="900" dirty="0">
                <a:solidFill>
                  <a:schemeClr val="bg1">
                    <a:lumMod val="50000"/>
                  </a:schemeClr>
                </a:solidFill>
                <a:latin typeface="Arial" panose="020B0604020202020204" pitchFamily="34" charset="0"/>
                <a:cs typeface="Arial" panose="020B0604020202020204" pitchFamily="34" charset="0"/>
              </a:rPr>
              <a:t>(2023)</a:t>
            </a:r>
          </a:p>
          <a:p>
            <a:pPr algn="r"/>
            <a:r>
              <a:rPr lang="en-US" sz="900" dirty="0">
                <a:solidFill>
                  <a:schemeClr val="bg1">
                    <a:lumMod val="50000"/>
                  </a:schemeClr>
                </a:solidFill>
                <a:latin typeface="Arial" panose="020B0604020202020204" pitchFamily="34" charset="0"/>
                <a:cs typeface="Arial" panose="020B0604020202020204" pitchFamily="34" charset="0"/>
              </a:rPr>
              <a:t>Source: U.S. Department of Energy</a:t>
            </a:r>
          </a:p>
        </p:txBody>
      </p:sp>
      <p:pic>
        <p:nvPicPr>
          <p:cNvPr id="4" name="Picture 2">
            <a:extLst>
              <a:ext uri="{FF2B5EF4-FFF2-40B4-BE49-F238E27FC236}">
                <a16:creationId xmlns:a16="http://schemas.microsoft.com/office/drawing/2014/main" id="{E931E06C-185E-863D-0B09-EAD3981EA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214" y="1690535"/>
            <a:ext cx="9239280" cy="44680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oe-logo | Vanderbilt Center for Transportation and Operational Resiliency  (VECTOR) | Vanderbilt University">
            <a:extLst>
              <a:ext uri="{FF2B5EF4-FFF2-40B4-BE49-F238E27FC236}">
                <a16:creationId xmlns:a16="http://schemas.microsoft.com/office/drawing/2014/main" id="{D73B07B1-04FD-25DE-9497-9AD9192E0B3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755277" y="701948"/>
            <a:ext cx="2681445" cy="674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20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F5F5F8"/>
        </a:solidFill>
        <a:effectLst/>
      </p:bgPr>
    </p:bg>
    <p:spTree>
      <p:nvGrpSpPr>
        <p:cNvPr id="1" name=""/>
        <p:cNvGrpSpPr/>
        <p:nvPr/>
      </p:nvGrpSpPr>
      <p:grpSpPr>
        <a:xfrm>
          <a:off x="0" y="0"/>
          <a:ext cx="0" cy="0"/>
          <a:chOff x="0" y="0"/>
          <a:chExt cx="0" cy="0"/>
        </a:xfrm>
      </p:grpSpPr>
      <p:pic>
        <p:nvPicPr>
          <p:cNvPr id="7" name="Picture 6" descr="A map of the world&#10;&#10;Description automatically generated">
            <a:extLst>
              <a:ext uri="{FF2B5EF4-FFF2-40B4-BE49-F238E27FC236}">
                <a16:creationId xmlns:a16="http://schemas.microsoft.com/office/drawing/2014/main" id="{7CF8923D-0919-782A-FAAB-03E42FE7C2BC}"/>
              </a:ext>
            </a:extLst>
          </p:cNvPr>
          <p:cNvPicPr>
            <a:picLocks noChangeAspect="1"/>
          </p:cNvPicPr>
          <p:nvPr/>
        </p:nvPicPr>
        <p:blipFill rotWithShape="1">
          <a:blip r:embed="rId3">
            <a:extLst>
              <a:ext uri="{28A0092B-C50C-407E-A947-70E740481C1C}">
                <a14:useLocalDpi xmlns:a14="http://schemas.microsoft.com/office/drawing/2010/main" val="0"/>
              </a:ext>
            </a:extLst>
          </a:blip>
          <a:srcRect l="984" t="1" b="1389"/>
          <a:stretch/>
        </p:blipFill>
        <p:spPr>
          <a:xfrm>
            <a:off x="0" y="0"/>
            <a:ext cx="12192000" cy="6858000"/>
          </a:xfrm>
          <a:prstGeom prst="rect">
            <a:avLst/>
          </a:prstGeom>
        </p:spPr>
      </p:pic>
      <p:sp>
        <p:nvSpPr>
          <p:cNvPr id="12" name="Oval 11">
            <a:extLst>
              <a:ext uri="{FF2B5EF4-FFF2-40B4-BE49-F238E27FC236}">
                <a16:creationId xmlns:a16="http://schemas.microsoft.com/office/drawing/2014/main" id="{FD90C4D1-32D8-98A8-A2B1-9CD773DD8AD3}"/>
              </a:ext>
            </a:extLst>
          </p:cNvPr>
          <p:cNvSpPr/>
          <p:nvPr/>
        </p:nvSpPr>
        <p:spPr>
          <a:xfrm>
            <a:off x="3776228" y="3218949"/>
            <a:ext cx="254422" cy="254422"/>
          </a:xfrm>
          <a:prstGeom prst="ellipse">
            <a:avLst/>
          </a:prstGeom>
          <a:solidFill>
            <a:srgbClr val="E47B24"/>
          </a:solidFill>
          <a:ln w="31750">
            <a:solidFill>
              <a:schemeClr val="bg1"/>
            </a:solidFill>
          </a:ln>
          <a:effectLst>
            <a:outerShdw blurRad="50800" dist="38100" dir="2700000" sx="98461" sy="98461" algn="tl" rotWithShape="0">
              <a:prstClr val="black">
                <a:alpha val="2184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E2BDC1F2-B326-2407-2E23-E5E23B4DA811}"/>
              </a:ext>
            </a:extLst>
          </p:cNvPr>
          <p:cNvSpPr/>
          <p:nvPr/>
        </p:nvSpPr>
        <p:spPr>
          <a:xfrm>
            <a:off x="3437655" y="3005480"/>
            <a:ext cx="254422" cy="254422"/>
          </a:xfrm>
          <a:prstGeom prst="ellipse">
            <a:avLst/>
          </a:prstGeom>
          <a:solidFill>
            <a:srgbClr val="E47B24"/>
          </a:solidFill>
          <a:ln w="31750">
            <a:solidFill>
              <a:schemeClr val="bg1"/>
            </a:solidFill>
          </a:ln>
          <a:effectLst>
            <a:outerShdw blurRad="50800" dist="38100" dir="2700000" sx="98461" sy="98461" algn="tl" rotWithShape="0">
              <a:prstClr val="black">
                <a:alpha val="2184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4CC9E3D-2F30-7A10-A978-135041D71B4D}"/>
              </a:ext>
            </a:extLst>
          </p:cNvPr>
          <p:cNvSpPr/>
          <p:nvPr/>
        </p:nvSpPr>
        <p:spPr>
          <a:xfrm>
            <a:off x="3242825" y="3991841"/>
            <a:ext cx="254422" cy="254422"/>
          </a:xfrm>
          <a:prstGeom prst="ellipse">
            <a:avLst/>
          </a:prstGeom>
          <a:solidFill>
            <a:srgbClr val="E47B24"/>
          </a:solidFill>
          <a:ln w="31750">
            <a:solidFill>
              <a:schemeClr val="bg1"/>
            </a:solidFill>
          </a:ln>
          <a:effectLst>
            <a:outerShdw blurRad="50800" dist="38100" dir="2700000" sx="98461" sy="98461" algn="tl" rotWithShape="0">
              <a:prstClr val="black">
                <a:alpha val="2184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A00C6D01-09E4-7020-C2D4-70D1E1D5E138}"/>
              </a:ext>
            </a:extLst>
          </p:cNvPr>
          <p:cNvSpPr/>
          <p:nvPr/>
        </p:nvSpPr>
        <p:spPr>
          <a:xfrm>
            <a:off x="3781668" y="3779568"/>
            <a:ext cx="254422" cy="254422"/>
          </a:xfrm>
          <a:prstGeom prst="ellipse">
            <a:avLst/>
          </a:prstGeom>
          <a:solidFill>
            <a:srgbClr val="E47B24"/>
          </a:solidFill>
          <a:ln w="31750">
            <a:solidFill>
              <a:schemeClr val="bg1"/>
            </a:solidFill>
          </a:ln>
          <a:effectLst>
            <a:outerShdw blurRad="50800" dist="38100" dir="2700000" sx="98461" sy="98461" algn="tl" rotWithShape="0">
              <a:prstClr val="black">
                <a:alpha val="2184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59DF1234-6860-0DF0-CF20-6682DDC72A1E}"/>
              </a:ext>
            </a:extLst>
          </p:cNvPr>
          <p:cNvSpPr/>
          <p:nvPr/>
        </p:nvSpPr>
        <p:spPr>
          <a:xfrm>
            <a:off x="2099822" y="3142744"/>
            <a:ext cx="254422" cy="254422"/>
          </a:xfrm>
          <a:prstGeom prst="ellipse">
            <a:avLst/>
          </a:prstGeom>
          <a:solidFill>
            <a:srgbClr val="E47B24"/>
          </a:solidFill>
          <a:ln w="31750">
            <a:solidFill>
              <a:schemeClr val="bg1"/>
            </a:solidFill>
          </a:ln>
          <a:effectLst>
            <a:outerShdw blurRad="50800" dist="38100" dir="2700000" sx="98461" sy="98461" algn="tl" rotWithShape="0">
              <a:prstClr val="black">
                <a:alpha val="2184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0AC84724-EC12-9B59-6FAD-AD517CC11ED7}"/>
              </a:ext>
            </a:extLst>
          </p:cNvPr>
          <p:cNvSpPr/>
          <p:nvPr/>
        </p:nvSpPr>
        <p:spPr>
          <a:xfrm>
            <a:off x="2099826" y="3648937"/>
            <a:ext cx="254422" cy="254422"/>
          </a:xfrm>
          <a:prstGeom prst="ellipse">
            <a:avLst/>
          </a:prstGeom>
          <a:solidFill>
            <a:srgbClr val="E47B24"/>
          </a:solidFill>
          <a:ln w="31750">
            <a:solidFill>
              <a:schemeClr val="bg1"/>
            </a:solidFill>
          </a:ln>
          <a:effectLst>
            <a:outerShdw blurRad="50800" dist="38100" dir="2700000" sx="98461" sy="98461" algn="tl" rotWithShape="0">
              <a:prstClr val="black">
                <a:alpha val="2184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9172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 grpId="0" animBg="1"/>
      <p:bldP spid="4" grpId="0" animBg="1"/>
      <p:bldP spid="5"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D9D9DA"/>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CD7049-EB33-FCA9-D263-AB73E0A77E50}"/>
              </a:ext>
            </a:extLst>
          </p:cNvPr>
          <p:cNvSpPr/>
          <p:nvPr/>
        </p:nvSpPr>
        <p:spPr>
          <a:xfrm>
            <a:off x="889906" y="348344"/>
            <a:ext cx="10093778" cy="6509656"/>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113FD9D-02C5-CAF0-FB27-08179EED8C31}"/>
              </a:ext>
            </a:extLst>
          </p:cNvPr>
          <p:cNvSpPr/>
          <p:nvPr/>
        </p:nvSpPr>
        <p:spPr>
          <a:xfrm>
            <a:off x="1260129" y="5791200"/>
            <a:ext cx="1047642" cy="544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475D9D-BDEE-B46F-CE62-34759F813B2F}"/>
              </a:ext>
            </a:extLst>
          </p:cNvPr>
          <p:cNvSpPr txBox="1"/>
          <p:nvPr/>
        </p:nvSpPr>
        <p:spPr>
          <a:xfrm>
            <a:off x="4150895" y="6344322"/>
            <a:ext cx="6403599" cy="369332"/>
          </a:xfrm>
          <a:prstGeom prst="rect">
            <a:avLst/>
          </a:prstGeom>
          <a:noFill/>
        </p:spPr>
        <p:txBody>
          <a:bodyPr wrap="square" rtlCol="0">
            <a:spAutoFit/>
          </a:bodyPr>
          <a:lstStyle/>
          <a:p>
            <a:pPr algn="r"/>
            <a:r>
              <a:rPr lang="en-US" sz="900" dirty="0">
                <a:solidFill>
                  <a:schemeClr val="bg1">
                    <a:lumMod val="50000"/>
                  </a:schemeClr>
                </a:solidFill>
                <a:latin typeface="Arial" panose="020B0604020202020204" pitchFamily="34" charset="0"/>
                <a:cs typeface="Arial" panose="020B0604020202020204" pitchFamily="34" charset="0"/>
              </a:rPr>
              <a:t>Occupant Exposure over Seven Days for Existing Single-Family Homes in Atlanta, GA (3A).</a:t>
            </a:r>
          </a:p>
          <a:p>
            <a:pPr algn="r"/>
            <a:r>
              <a:rPr lang="en-US" sz="900" dirty="0">
                <a:solidFill>
                  <a:schemeClr val="bg1">
                    <a:lumMod val="50000"/>
                  </a:schemeClr>
                </a:solidFill>
                <a:latin typeface="Arial" panose="020B0604020202020204" pitchFamily="34" charset="0"/>
                <a:cs typeface="Arial" panose="020B0604020202020204" pitchFamily="34" charset="0"/>
              </a:rPr>
              <a:t>Excerpt from </a:t>
            </a:r>
            <a:r>
              <a:rPr lang="en-US" sz="900" i="1" dirty="0">
                <a:solidFill>
                  <a:schemeClr val="bg1">
                    <a:lumMod val="50000"/>
                  </a:schemeClr>
                </a:solidFill>
                <a:latin typeface="Arial" panose="020B0604020202020204" pitchFamily="34" charset="0"/>
                <a:cs typeface="Arial" panose="020B0604020202020204" pitchFamily="34" charset="0"/>
              </a:rPr>
              <a:t>Enhancing Resilience in Buildings Through Energy Efficiency </a:t>
            </a:r>
            <a:r>
              <a:rPr lang="en-US" sz="900" dirty="0">
                <a:solidFill>
                  <a:schemeClr val="bg1">
                    <a:lumMod val="50000"/>
                  </a:schemeClr>
                </a:solidFill>
                <a:latin typeface="Arial" panose="020B0604020202020204" pitchFamily="34" charset="0"/>
                <a:cs typeface="Arial" panose="020B0604020202020204" pitchFamily="34" charset="0"/>
              </a:rPr>
              <a:t>(2023). Source: U.S. Department of Energy</a:t>
            </a:r>
          </a:p>
        </p:txBody>
      </p:sp>
      <p:pic>
        <p:nvPicPr>
          <p:cNvPr id="5" name="Picture 4">
            <a:extLst>
              <a:ext uri="{FF2B5EF4-FFF2-40B4-BE49-F238E27FC236}">
                <a16:creationId xmlns:a16="http://schemas.microsoft.com/office/drawing/2014/main" id="{0CD71AF9-E977-B687-ED22-C3F34D7CD182}"/>
              </a:ext>
            </a:extLst>
          </p:cNvPr>
          <p:cNvPicPr>
            <a:picLocks noChangeAspect="1"/>
          </p:cNvPicPr>
          <p:nvPr/>
        </p:nvPicPr>
        <p:blipFill>
          <a:blip r:embed="rId3"/>
          <a:stretch>
            <a:fillRect/>
          </a:stretch>
        </p:blipFill>
        <p:spPr>
          <a:xfrm>
            <a:off x="1894495" y="647090"/>
            <a:ext cx="8091718" cy="5563820"/>
          </a:xfrm>
          <a:prstGeom prst="rect">
            <a:avLst/>
          </a:prstGeom>
        </p:spPr>
      </p:pic>
    </p:spTree>
    <p:extLst>
      <p:ext uri="{BB962C8B-B14F-4D97-AF65-F5344CB8AC3E}">
        <p14:creationId xmlns:p14="http://schemas.microsoft.com/office/powerpoint/2010/main" val="347518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B4E6DF7-6414-BC5C-CE6D-6620BE69D538}"/>
              </a:ext>
            </a:extLst>
          </p:cNvPr>
          <p:cNvSpPr>
            <a:spLocks noGrp="1"/>
          </p:cNvSpPr>
          <p:nvPr>
            <p:ph type="title"/>
          </p:nvPr>
        </p:nvSpPr>
        <p:spPr>
          <a:xfrm>
            <a:off x="838200" y="21273"/>
            <a:ext cx="10515600" cy="1325563"/>
          </a:xfrm>
        </p:spPr>
        <p:txBody>
          <a:bodyPr>
            <a:normAutofit/>
          </a:bodyPr>
          <a:lstStyle/>
          <a:p>
            <a:r>
              <a:rPr lang="en-US" sz="2800" b="1" dirty="0"/>
              <a:t>SET Degree-Hours Summary</a:t>
            </a:r>
          </a:p>
        </p:txBody>
      </p:sp>
      <p:sp>
        <p:nvSpPr>
          <p:cNvPr id="14" name="TextBox 13">
            <a:extLst>
              <a:ext uri="{FF2B5EF4-FFF2-40B4-BE49-F238E27FC236}">
                <a16:creationId xmlns:a16="http://schemas.microsoft.com/office/drawing/2014/main" id="{1BA8141E-9269-7520-3239-6E0527597E6A}"/>
              </a:ext>
            </a:extLst>
          </p:cNvPr>
          <p:cNvSpPr txBox="1"/>
          <p:nvPr/>
        </p:nvSpPr>
        <p:spPr>
          <a:xfrm>
            <a:off x="4901784" y="5818606"/>
            <a:ext cx="6994208" cy="507831"/>
          </a:xfrm>
          <a:prstGeom prst="rect">
            <a:avLst/>
          </a:prstGeom>
          <a:noFill/>
        </p:spPr>
        <p:txBody>
          <a:bodyPr wrap="square" rtlCol="0">
            <a:spAutoFit/>
          </a:bodyPr>
          <a:lstStyle/>
          <a:p>
            <a:pPr algn="r"/>
            <a:endParaRPr lang="en-US" sz="900" dirty="0">
              <a:solidFill>
                <a:schemeClr val="bg1">
                  <a:lumMod val="50000"/>
                </a:schemeClr>
              </a:solidFill>
              <a:latin typeface="Arial" panose="020B0604020202020204" pitchFamily="34" charset="0"/>
              <a:cs typeface="Arial" panose="020B0604020202020204" pitchFamily="34" charset="0"/>
            </a:endParaRPr>
          </a:p>
          <a:p>
            <a:pPr algn="r"/>
            <a:endParaRPr lang="en-US" sz="900" dirty="0">
              <a:solidFill>
                <a:schemeClr val="bg1">
                  <a:lumMod val="50000"/>
                </a:schemeClr>
              </a:solidFill>
              <a:latin typeface="Arial" panose="020B0604020202020204" pitchFamily="34" charset="0"/>
              <a:cs typeface="Arial" panose="020B0604020202020204" pitchFamily="34" charset="0"/>
            </a:endParaRPr>
          </a:p>
          <a:p>
            <a:pPr algn="r"/>
            <a:r>
              <a:rPr lang="en-US" sz="900" dirty="0">
                <a:solidFill>
                  <a:schemeClr val="bg1">
                    <a:lumMod val="50000"/>
                  </a:schemeClr>
                </a:solidFill>
                <a:latin typeface="Arial" panose="020B0604020202020204" pitchFamily="34" charset="0"/>
                <a:cs typeface="Arial" panose="020B0604020202020204" pitchFamily="34" charset="0"/>
              </a:rPr>
              <a:t>Source: Adapted from the U.S. Department of Energy (2023)</a:t>
            </a:r>
          </a:p>
        </p:txBody>
      </p:sp>
      <p:pic>
        <p:nvPicPr>
          <p:cNvPr id="6" name="Picture 5">
            <a:extLst>
              <a:ext uri="{FF2B5EF4-FFF2-40B4-BE49-F238E27FC236}">
                <a16:creationId xmlns:a16="http://schemas.microsoft.com/office/drawing/2014/main" id="{6BF183AE-5CF9-56E8-D9DF-66A7557D4607}"/>
              </a:ext>
            </a:extLst>
          </p:cNvPr>
          <p:cNvPicPr>
            <a:picLocks noChangeAspect="1"/>
          </p:cNvPicPr>
          <p:nvPr/>
        </p:nvPicPr>
        <p:blipFill rotWithShape="1">
          <a:blip r:embed="rId3">
            <a:extLst>
              <a:ext uri="{28A0092B-C50C-407E-A947-70E740481C1C}">
                <a14:useLocalDpi xmlns:a14="http://schemas.microsoft.com/office/drawing/2010/main" val="0"/>
              </a:ext>
            </a:extLst>
          </a:blip>
          <a:srcRect t="8851" b="25398"/>
          <a:stretch/>
        </p:blipFill>
        <p:spPr>
          <a:xfrm>
            <a:off x="309730" y="1023815"/>
            <a:ext cx="10325614" cy="5246234"/>
          </a:xfrm>
          <a:prstGeom prst="rect">
            <a:avLst/>
          </a:prstGeom>
        </p:spPr>
      </p:pic>
      <p:sp>
        <p:nvSpPr>
          <p:cNvPr id="2" name="Rounded Rectangle 1">
            <a:extLst>
              <a:ext uri="{FF2B5EF4-FFF2-40B4-BE49-F238E27FC236}">
                <a16:creationId xmlns:a16="http://schemas.microsoft.com/office/drawing/2014/main" id="{FEADF3D8-75B0-4821-713F-05AE3DE0F97F}"/>
              </a:ext>
            </a:extLst>
          </p:cNvPr>
          <p:cNvSpPr/>
          <p:nvPr/>
        </p:nvSpPr>
        <p:spPr>
          <a:xfrm>
            <a:off x="2921000" y="5565191"/>
            <a:ext cx="916355" cy="507831"/>
          </a:xfrm>
          <a:prstGeom prst="roundRect">
            <a:avLst/>
          </a:prstGeom>
          <a:noFill/>
          <a:ln w="50800">
            <a:solidFill>
              <a:srgbClr val="F5BC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731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ADC42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83C49-75BF-2A7D-5943-FB6D1BD92690}"/>
              </a:ext>
            </a:extLst>
          </p:cNvPr>
          <p:cNvSpPr>
            <a:spLocks noGrp="1"/>
          </p:cNvSpPr>
          <p:nvPr>
            <p:ph type="title"/>
          </p:nvPr>
        </p:nvSpPr>
        <p:spPr>
          <a:xfrm>
            <a:off x="838200" y="2766218"/>
            <a:ext cx="7372739" cy="1325563"/>
          </a:xfrm>
        </p:spPr>
        <p:txBody>
          <a:bodyPr>
            <a:normAutofit/>
          </a:bodyPr>
          <a:lstStyle/>
          <a:p>
            <a:r>
              <a:rPr lang="en-US" sz="3200" b="1" dirty="0">
                <a:solidFill>
                  <a:schemeClr val="bg1"/>
                </a:solidFill>
              </a:rPr>
              <a:t>We cannot insulate our way to passive survivability.</a:t>
            </a:r>
          </a:p>
        </p:txBody>
      </p:sp>
      <p:pic>
        <p:nvPicPr>
          <p:cNvPr id="5" name="Picture 4" descr="A black background with a black square&#10;&#10;Description automatically generated">
            <a:extLst>
              <a:ext uri="{FF2B5EF4-FFF2-40B4-BE49-F238E27FC236}">
                <a16:creationId xmlns:a16="http://schemas.microsoft.com/office/drawing/2014/main" id="{DE5F4BB4-D304-B6F5-5915-ED9D4E37E7D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16296" b="26222"/>
          <a:stretch/>
        </p:blipFill>
        <p:spPr>
          <a:xfrm rot="16200000">
            <a:off x="7075894" y="2725084"/>
            <a:ext cx="5984239" cy="3439829"/>
          </a:xfrm>
          <a:prstGeom prst="rect">
            <a:avLst/>
          </a:prstGeom>
        </p:spPr>
      </p:pic>
      <p:pic>
        <p:nvPicPr>
          <p:cNvPr id="7" name="Picture 6" descr="A black background with a black square&#10;&#10;Description automatically generated">
            <a:extLst>
              <a:ext uri="{FF2B5EF4-FFF2-40B4-BE49-F238E27FC236}">
                <a16:creationId xmlns:a16="http://schemas.microsoft.com/office/drawing/2014/main" id="{2967C41E-150B-240B-7AD7-9EA24FF6013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16296" b="26222"/>
          <a:stretch/>
        </p:blipFill>
        <p:spPr>
          <a:xfrm rot="16200000">
            <a:off x="7075894" y="-1572596"/>
            <a:ext cx="5984239" cy="3439829"/>
          </a:xfrm>
          <a:prstGeom prst="rect">
            <a:avLst/>
          </a:prstGeom>
        </p:spPr>
      </p:pic>
    </p:spTree>
    <p:extLst>
      <p:ext uri="{BB962C8B-B14F-4D97-AF65-F5344CB8AC3E}">
        <p14:creationId xmlns:p14="http://schemas.microsoft.com/office/powerpoint/2010/main" val="328137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577F71-A11E-C54F-B78E-1678B4BAE1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50" t="8670" r="32996" b="8378"/>
          <a:stretch/>
        </p:blipFill>
        <p:spPr>
          <a:xfrm>
            <a:off x="451104" y="512954"/>
            <a:ext cx="8109150" cy="5882457"/>
          </a:xfrm>
          <a:prstGeom prst="rect">
            <a:avLst/>
          </a:prstGeom>
        </p:spPr>
      </p:pic>
      <p:pic>
        <p:nvPicPr>
          <p:cNvPr id="4" name="Picture 3">
            <a:extLst>
              <a:ext uri="{FF2B5EF4-FFF2-40B4-BE49-F238E27FC236}">
                <a16:creationId xmlns:a16="http://schemas.microsoft.com/office/drawing/2014/main" id="{85B0BB93-07B9-B442-8AF4-1977A37BBF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028" t="37053" r="7360" b="30844"/>
          <a:stretch/>
        </p:blipFill>
        <p:spPr>
          <a:xfrm>
            <a:off x="7489774" y="2445150"/>
            <a:ext cx="4389998" cy="2413740"/>
          </a:xfrm>
          <a:prstGeom prst="rect">
            <a:avLst/>
          </a:prstGeom>
        </p:spPr>
      </p:pic>
    </p:spTree>
    <p:extLst>
      <p:ext uri="{BB962C8B-B14F-4D97-AF65-F5344CB8AC3E}">
        <p14:creationId xmlns:p14="http://schemas.microsoft.com/office/powerpoint/2010/main" val="240383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1E24735-3691-974D-9C31-F1A076B52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2">
            <a:extLst>
              <a:ext uri="{FF2B5EF4-FFF2-40B4-BE49-F238E27FC236}">
                <a16:creationId xmlns:a16="http://schemas.microsoft.com/office/drawing/2014/main" id="{2554DFE8-6566-E74A-8E17-77795118740D}"/>
              </a:ext>
            </a:extLst>
          </p:cNvPr>
          <p:cNvSpPr>
            <a:spLocks noGrp="1"/>
          </p:cNvSpPr>
          <p:nvPr>
            <p:ph idx="1"/>
          </p:nvPr>
        </p:nvSpPr>
        <p:spPr>
          <a:xfrm>
            <a:off x="9372599" y="6437376"/>
            <a:ext cx="2663687" cy="258044"/>
          </a:xfrm>
        </p:spPr>
        <p:txBody>
          <a:bodyPr>
            <a:noAutofit/>
          </a:bodyPr>
          <a:lstStyle/>
          <a:p>
            <a:pPr marL="0" indent="0" algn="r">
              <a:buNone/>
            </a:pPr>
            <a:r>
              <a:rPr lang="en-US" sz="1000" dirty="0"/>
              <a:t>Credit: Browning Day</a:t>
            </a:r>
          </a:p>
        </p:txBody>
      </p:sp>
    </p:spTree>
    <p:extLst>
      <p:ext uri="{BB962C8B-B14F-4D97-AF65-F5344CB8AC3E}">
        <p14:creationId xmlns:p14="http://schemas.microsoft.com/office/powerpoint/2010/main" val="293821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http://cdnassets.hw.net/dims4/GG/0a55ab8/2147483647/thumbnail/876x580/quality/90/?url=http%3A%2F%2Fcdnassets.hw.net%2Fa9%2Fd8%2F0efdcd8d41c6a51d89460330dff7%2Fcropped-01-iu-gisb-exterior-at-dusk.jpg">
            <a:extLst>
              <a:ext uri="{FF2B5EF4-FFF2-40B4-BE49-F238E27FC236}">
                <a16:creationId xmlns:a16="http://schemas.microsoft.com/office/drawing/2014/main" id="{7B2AB3EB-9449-2146-9D6A-FA39E7C4A1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20" r="531" b="1622"/>
          <a:stretch/>
        </p:blipFill>
        <p:spPr bwMode="auto">
          <a:xfrm>
            <a:off x="0" y="0"/>
            <a:ext cx="12252960" cy="68638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50EE6FB-E746-DC4D-95D7-3D8054AD45A3}"/>
              </a:ext>
            </a:extLst>
          </p:cNvPr>
          <p:cNvSpPr>
            <a:spLocks noGrp="1"/>
          </p:cNvSpPr>
          <p:nvPr>
            <p:ph idx="1"/>
          </p:nvPr>
        </p:nvSpPr>
        <p:spPr>
          <a:xfrm>
            <a:off x="9372599" y="6437376"/>
            <a:ext cx="2663687" cy="258044"/>
          </a:xfrm>
        </p:spPr>
        <p:txBody>
          <a:bodyPr>
            <a:noAutofit/>
          </a:bodyPr>
          <a:lstStyle/>
          <a:p>
            <a:pPr marL="0" indent="0" algn="r">
              <a:buNone/>
            </a:pPr>
            <a:r>
              <a:rPr lang="en-US" sz="1000" dirty="0">
                <a:solidFill>
                  <a:schemeClr val="bg1"/>
                </a:solidFill>
              </a:rPr>
              <a:t>Credit: Ennead</a:t>
            </a:r>
          </a:p>
        </p:txBody>
      </p:sp>
    </p:spTree>
    <p:extLst>
      <p:ext uri="{BB962C8B-B14F-4D97-AF65-F5344CB8AC3E}">
        <p14:creationId xmlns:p14="http://schemas.microsoft.com/office/powerpoint/2010/main" val="65848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863EAFD-7CA4-6142-9C41-8B472F0834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8671" y="144032"/>
            <a:ext cx="7033656" cy="655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8850F679-50DC-FA4F-AA94-6D18988E4BE0}"/>
              </a:ext>
            </a:extLst>
          </p:cNvPr>
          <p:cNvSpPr>
            <a:spLocks noGrp="1"/>
          </p:cNvSpPr>
          <p:nvPr>
            <p:ph idx="1"/>
          </p:nvPr>
        </p:nvSpPr>
        <p:spPr>
          <a:xfrm>
            <a:off x="9372599" y="6437376"/>
            <a:ext cx="2663687" cy="258044"/>
          </a:xfrm>
        </p:spPr>
        <p:txBody>
          <a:bodyPr>
            <a:noAutofit/>
          </a:bodyPr>
          <a:lstStyle/>
          <a:p>
            <a:pPr marL="0" indent="0" algn="r">
              <a:buNone/>
            </a:pPr>
            <a:r>
              <a:rPr lang="en-US" sz="1000" dirty="0"/>
              <a:t>Credit: Browning Day</a:t>
            </a:r>
          </a:p>
        </p:txBody>
      </p:sp>
    </p:spTree>
    <p:extLst>
      <p:ext uri="{BB962C8B-B14F-4D97-AF65-F5344CB8AC3E}">
        <p14:creationId xmlns:p14="http://schemas.microsoft.com/office/powerpoint/2010/main" val="19071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0D3410-89F6-1044-AAED-E62759793D45}"/>
              </a:ext>
            </a:extLst>
          </p:cNvPr>
          <p:cNvSpPr/>
          <p:nvPr/>
        </p:nvSpPr>
        <p:spPr>
          <a:xfrm>
            <a:off x="6705600" y="76200"/>
            <a:ext cx="2362200"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3" name="Picture 2" descr="C:\Users\Daniel\Dropbox\Projects\ECO_SPD.jpg">
            <a:extLst>
              <a:ext uri="{FF2B5EF4-FFF2-40B4-BE49-F238E27FC236}">
                <a16:creationId xmlns:a16="http://schemas.microsoft.com/office/drawing/2014/main" id="{5A6EFA03-B617-5D4D-B77D-116E004FD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22"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688466EC-F113-194F-9F0C-83E98A554A9C}"/>
              </a:ext>
            </a:extLst>
          </p:cNvPr>
          <p:cNvSpPr>
            <a:spLocks noGrp="1"/>
          </p:cNvSpPr>
          <p:nvPr>
            <p:ph idx="1"/>
          </p:nvPr>
        </p:nvSpPr>
        <p:spPr>
          <a:xfrm>
            <a:off x="9372599" y="6437376"/>
            <a:ext cx="2663687" cy="258044"/>
          </a:xfrm>
        </p:spPr>
        <p:txBody>
          <a:bodyPr>
            <a:noAutofit/>
          </a:bodyPr>
          <a:lstStyle/>
          <a:p>
            <a:pPr marL="0" indent="0" algn="r">
              <a:buNone/>
            </a:pPr>
            <a:r>
              <a:rPr lang="en-US" sz="1000" dirty="0"/>
              <a:t>Credit: Browning Day</a:t>
            </a:r>
          </a:p>
        </p:txBody>
      </p:sp>
      <p:pic>
        <p:nvPicPr>
          <p:cNvPr id="5" name="Picture 2" descr="http://cdn2.hubspot.net/hubfs/2154352/3D_Stone/Portfolio/Global_International_Studies_Building/Global-international-studies.jpg">
            <a:extLst>
              <a:ext uri="{FF2B5EF4-FFF2-40B4-BE49-F238E27FC236}">
                <a16:creationId xmlns:a16="http://schemas.microsoft.com/office/drawing/2014/main" id="{1836787A-149C-DC22-C9F7-547F9F1CB7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939" t="16251" r="46728"/>
          <a:stretch/>
        </p:blipFill>
        <p:spPr bwMode="auto">
          <a:xfrm>
            <a:off x="9753599" y="0"/>
            <a:ext cx="2489339" cy="689224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6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408;p41">
            <a:extLst>
              <a:ext uri="{FF2B5EF4-FFF2-40B4-BE49-F238E27FC236}">
                <a16:creationId xmlns:a16="http://schemas.microsoft.com/office/drawing/2014/main" id="{06412601-B21E-3195-2256-C4E4E85A75E0}"/>
              </a:ext>
            </a:extLst>
          </p:cNvPr>
          <p:cNvPicPr preferRelativeResize="0"/>
          <p:nvPr/>
        </p:nvPicPr>
        <p:blipFill rotWithShape="1">
          <a:blip r:embed="rId3">
            <a:alphaModFix/>
          </a:blip>
          <a:srcRect t="10455" b="3393"/>
          <a:stretch/>
        </p:blipFill>
        <p:spPr>
          <a:xfrm>
            <a:off x="164957" y="993836"/>
            <a:ext cx="11188843" cy="5422149"/>
          </a:xfrm>
          <a:prstGeom prst="rect">
            <a:avLst/>
          </a:prstGeom>
          <a:noFill/>
          <a:ln>
            <a:noFill/>
          </a:ln>
        </p:spPr>
      </p:pic>
      <p:cxnSp>
        <p:nvCxnSpPr>
          <p:cNvPr id="11" name="Google Shape;412;p41">
            <a:extLst>
              <a:ext uri="{FF2B5EF4-FFF2-40B4-BE49-F238E27FC236}">
                <a16:creationId xmlns:a16="http://schemas.microsoft.com/office/drawing/2014/main" id="{A8B88BA9-5E3E-E189-6BE7-FABAC08EFC97}"/>
              </a:ext>
            </a:extLst>
          </p:cNvPr>
          <p:cNvCxnSpPr>
            <a:cxnSpLocks/>
            <a:endCxn id="15" idx="4"/>
          </p:cNvCxnSpPr>
          <p:nvPr/>
        </p:nvCxnSpPr>
        <p:spPr>
          <a:xfrm flipV="1">
            <a:off x="6569268" y="2065926"/>
            <a:ext cx="0" cy="3050689"/>
          </a:xfrm>
          <a:prstGeom prst="straightConnector1">
            <a:avLst/>
          </a:prstGeom>
          <a:noFill/>
          <a:ln w="25400" cap="flat" cmpd="sng">
            <a:solidFill>
              <a:srgbClr val="C64A32"/>
            </a:solidFill>
            <a:prstDash val="solid"/>
            <a:miter lim="800000"/>
            <a:headEnd type="none" w="sm" len="sm"/>
            <a:tailEnd type="none" w="sm" len="sm"/>
          </a:ln>
        </p:spPr>
      </p:cxnSp>
      <p:sp>
        <p:nvSpPr>
          <p:cNvPr id="12" name="Google Shape;413;p41">
            <a:extLst>
              <a:ext uri="{FF2B5EF4-FFF2-40B4-BE49-F238E27FC236}">
                <a16:creationId xmlns:a16="http://schemas.microsoft.com/office/drawing/2014/main" id="{BBB88D64-4973-051B-3C8E-0DFC5D7E0D68}"/>
              </a:ext>
            </a:extLst>
          </p:cNvPr>
          <p:cNvSpPr txBox="1"/>
          <p:nvPr/>
        </p:nvSpPr>
        <p:spPr>
          <a:xfrm rot="-5400000">
            <a:off x="6381052" y="4647999"/>
            <a:ext cx="728002" cy="188383"/>
          </a:xfrm>
          <a:prstGeom prst="rect">
            <a:avLst/>
          </a:prstGeom>
          <a:solidFill>
            <a:schemeClr val="lt1"/>
          </a:solidFill>
          <a:ln>
            <a:noFill/>
          </a:ln>
        </p:spPr>
        <p:txBody>
          <a:bodyPr spcFirstLastPara="1" wrap="square" lIns="91413" tIns="45694" rIns="91413" bIns="45694" anchor="ctr" anchorCtr="0">
            <a:noAutofit/>
          </a:bodyPr>
          <a:lstStyle/>
          <a:p>
            <a:pPr>
              <a:lnSpc>
                <a:spcPct val="90000"/>
              </a:lnSpc>
            </a:pPr>
            <a:r>
              <a:rPr lang="en-US" sz="1400" dirty="0">
                <a:solidFill>
                  <a:srgbClr val="C74930"/>
                </a:solidFill>
                <a:latin typeface="Arial"/>
                <a:ea typeface="Arial"/>
                <a:cs typeface="Arial"/>
                <a:sym typeface="Arial"/>
              </a:rPr>
              <a:t>2023</a:t>
            </a:r>
            <a:endParaRPr sz="1400" dirty="0">
              <a:solidFill>
                <a:srgbClr val="C74930"/>
              </a:solidFill>
              <a:latin typeface="Arial"/>
              <a:ea typeface="Arial"/>
              <a:cs typeface="Arial"/>
              <a:sym typeface="Arial"/>
            </a:endParaRPr>
          </a:p>
        </p:txBody>
      </p:sp>
      <p:sp>
        <p:nvSpPr>
          <p:cNvPr id="15" name="Google Shape;414;p41">
            <a:extLst>
              <a:ext uri="{FF2B5EF4-FFF2-40B4-BE49-F238E27FC236}">
                <a16:creationId xmlns:a16="http://schemas.microsoft.com/office/drawing/2014/main" id="{B8B0B26F-A456-5FBA-FFE4-4E3BF515BC62}"/>
              </a:ext>
            </a:extLst>
          </p:cNvPr>
          <p:cNvSpPr/>
          <p:nvPr/>
        </p:nvSpPr>
        <p:spPr>
          <a:xfrm>
            <a:off x="6475091" y="1877572"/>
            <a:ext cx="188354" cy="188354"/>
          </a:xfrm>
          <a:prstGeom prst="ellipse">
            <a:avLst/>
          </a:prstGeom>
          <a:solidFill>
            <a:srgbClr val="C74930"/>
          </a:solidFill>
          <a:ln>
            <a:noFill/>
          </a:ln>
        </p:spPr>
        <p:txBody>
          <a:bodyPr spcFirstLastPara="1" wrap="square" lIns="91413" tIns="45694" rIns="91413" bIns="45694" anchor="ctr" anchorCtr="0">
            <a:noAutofit/>
          </a:bodyPr>
          <a:lstStyle/>
          <a:p>
            <a:pPr algn="ctr"/>
            <a:endParaRPr>
              <a:solidFill>
                <a:schemeClr val="lt1"/>
              </a:solidFill>
              <a:latin typeface="Calibri"/>
              <a:ea typeface="Calibri"/>
              <a:cs typeface="Calibri"/>
              <a:sym typeface="Calibri"/>
            </a:endParaRPr>
          </a:p>
        </p:txBody>
      </p:sp>
      <p:cxnSp>
        <p:nvCxnSpPr>
          <p:cNvPr id="16" name="Google Shape;415;p41">
            <a:extLst>
              <a:ext uri="{FF2B5EF4-FFF2-40B4-BE49-F238E27FC236}">
                <a16:creationId xmlns:a16="http://schemas.microsoft.com/office/drawing/2014/main" id="{28FD0FC1-2FE0-1152-B0B2-FF43F2375C66}"/>
              </a:ext>
            </a:extLst>
          </p:cNvPr>
          <p:cNvCxnSpPr>
            <a:cxnSpLocks/>
            <a:endCxn id="18" idx="4"/>
          </p:cNvCxnSpPr>
          <p:nvPr/>
        </p:nvCxnSpPr>
        <p:spPr>
          <a:xfrm flipV="1">
            <a:off x="3949953" y="3572781"/>
            <a:ext cx="0" cy="1558881"/>
          </a:xfrm>
          <a:prstGeom prst="straightConnector1">
            <a:avLst/>
          </a:prstGeom>
          <a:noFill/>
          <a:ln w="25400" cap="flat" cmpd="sng">
            <a:solidFill>
              <a:srgbClr val="ADC42A"/>
            </a:solidFill>
            <a:prstDash val="solid"/>
            <a:miter lim="800000"/>
            <a:headEnd type="none" w="sm" len="sm"/>
            <a:tailEnd type="none" w="sm" len="sm"/>
          </a:ln>
        </p:spPr>
      </p:cxnSp>
      <p:sp>
        <p:nvSpPr>
          <p:cNvPr id="18" name="Google Shape;416;p41">
            <a:extLst>
              <a:ext uri="{FF2B5EF4-FFF2-40B4-BE49-F238E27FC236}">
                <a16:creationId xmlns:a16="http://schemas.microsoft.com/office/drawing/2014/main" id="{7905868A-CE1C-8EC3-2287-100213DCB393}"/>
              </a:ext>
            </a:extLst>
          </p:cNvPr>
          <p:cNvSpPr/>
          <p:nvPr/>
        </p:nvSpPr>
        <p:spPr>
          <a:xfrm>
            <a:off x="3855776" y="3384427"/>
            <a:ext cx="188354" cy="188354"/>
          </a:xfrm>
          <a:prstGeom prst="ellipse">
            <a:avLst/>
          </a:prstGeom>
          <a:solidFill>
            <a:srgbClr val="ADC42A"/>
          </a:solidFill>
          <a:ln>
            <a:noFill/>
          </a:ln>
        </p:spPr>
        <p:txBody>
          <a:bodyPr spcFirstLastPara="1" wrap="square" lIns="91413" tIns="45694" rIns="91413" bIns="45694" anchor="ctr" anchorCtr="0">
            <a:noAutofit/>
          </a:bodyPr>
          <a:lstStyle/>
          <a:p>
            <a:pPr algn="ctr"/>
            <a:endParaRPr>
              <a:solidFill>
                <a:schemeClr val="lt1"/>
              </a:solidFill>
              <a:latin typeface="Calibri"/>
              <a:ea typeface="Calibri"/>
              <a:cs typeface="Calibri"/>
              <a:sym typeface="Calibri"/>
            </a:endParaRPr>
          </a:p>
        </p:txBody>
      </p:sp>
      <p:cxnSp>
        <p:nvCxnSpPr>
          <p:cNvPr id="19" name="Google Shape;417;p41">
            <a:extLst>
              <a:ext uri="{FF2B5EF4-FFF2-40B4-BE49-F238E27FC236}">
                <a16:creationId xmlns:a16="http://schemas.microsoft.com/office/drawing/2014/main" id="{174F343F-C833-E8A8-A553-994E5576D41B}"/>
              </a:ext>
            </a:extLst>
          </p:cNvPr>
          <p:cNvCxnSpPr>
            <a:cxnSpLocks/>
            <a:endCxn id="20" idx="4"/>
          </p:cNvCxnSpPr>
          <p:nvPr/>
        </p:nvCxnSpPr>
        <p:spPr>
          <a:xfrm flipV="1">
            <a:off x="5087528" y="3327230"/>
            <a:ext cx="0" cy="1795424"/>
          </a:xfrm>
          <a:prstGeom prst="straightConnector1">
            <a:avLst/>
          </a:prstGeom>
          <a:noFill/>
          <a:ln w="25400" cap="flat" cmpd="sng">
            <a:solidFill>
              <a:srgbClr val="ADC42A"/>
            </a:solidFill>
            <a:prstDash val="solid"/>
            <a:miter lim="800000"/>
            <a:headEnd type="none" w="sm" len="sm"/>
            <a:tailEnd type="none" w="sm" len="sm"/>
          </a:ln>
        </p:spPr>
      </p:cxnSp>
      <p:sp>
        <p:nvSpPr>
          <p:cNvPr id="20" name="Google Shape;418;p41">
            <a:extLst>
              <a:ext uri="{FF2B5EF4-FFF2-40B4-BE49-F238E27FC236}">
                <a16:creationId xmlns:a16="http://schemas.microsoft.com/office/drawing/2014/main" id="{6DCA0BE2-CECD-8AFC-169C-F276AFF83DA4}"/>
              </a:ext>
            </a:extLst>
          </p:cNvPr>
          <p:cNvSpPr/>
          <p:nvPr/>
        </p:nvSpPr>
        <p:spPr>
          <a:xfrm>
            <a:off x="4993351" y="3138876"/>
            <a:ext cx="188354" cy="188354"/>
          </a:xfrm>
          <a:prstGeom prst="ellipse">
            <a:avLst/>
          </a:prstGeom>
          <a:solidFill>
            <a:srgbClr val="ADC42A"/>
          </a:solidFill>
          <a:ln>
            <a:noFill/>
          </a:ln>
        </p:spPr>
        <p:txBody>
          <a:bodyPr spcFirstLastPara="1" wrap="square" lIns="91413" tIns="45694" rIns="91413" bIns="45694" anchor="ctr" anchorCtr="0">
            <a:noAutofit/>
          </a:bodyPr>
          <a:lstStyle/>
          <a:p>
            <a:pPr algn="ctr"/>
            <a:endParaRPr>
              <a:solidFill>
                <a:schemeClr val="lt1"/>
              </a:solidFill>
              <a:latin typeface="Calibri"/>
              <a:ea typeface="Calibri"/>
              <a:cs typeface="Calibri"/>
              <a:sym typeface="Calibri"/>
            </a:endParaRPr>
          </a:p>
        </p:txBody>
      </p:sp>
      <p:sp>
        <p:nvSpPr>
          <p:cNvPr id="21" name="Google Shape;419;p41">
            <a:extLst>
              <a:ext uri="{FF2B5EF4-FFF2-40B4-BE49-F238E27FC236}">
                <a16:creationId xmlns:a16="http://schemas.microsoft.com/office/drawing/2014/main" id="{F9B197B7-2432-FFF7-BB21-BD49C373EE4A}"/>
              </a:ext>
            </a:extLst>
          </p:cNvPr>
          <p:cNvSpPr txBox="1"/>
          <p:nvPr/>
        </p:nvSpPr>
        <p:spPr>
          <a:xfrm rot="-5400000">
            <a:off x="4812910" y="4291366"/>
            <a:ext cx="1131308" cy="498343"/>
          </a:xfrm>
          <a:prstGeom prst="rect">
            <a:avLst/>
          </a:prstGeom>
          <a:solidFill>
            <a:schemeClr val="lt1"/>
          </a:solidFill>
          <a:ln>
            <a:noFill/>
          </a:ln>
        </p:spPr>
        <p:txBody>
          <a:bodyPr spcFirstLastPara="1" wrap="square" lIns="91413" tIns="45694" rIns="91413" bIns="45694" anchor="ctr" anchorCtr="0">
            <a:noAutofit/>
          </a:bodyPr>
          <a:lstStyle/>
          <a:p>
            <a:pPr>
              <a:lnSpc>
                <a:spcPct val="90000"/>
              </a:lnSpc>
            </a:pPr>
            <a:r>
              <a:rPr lang="en-US" sz="1400">
                <a:solidFill>
                  <a:srgbClr val="ADC42A"/>
                </a:solidFill>
                <a:latin typeface="Arial"/>
                <a:ea typeface="Arial"/>
                <a:cs typeface="Arial"/>
                <a:sym typeface="Arial"/>
              </a:rPr>
              <a:t>LEED BD+C v4.1</a:t>
            </a:r>
            <a:endParaRPr sz="1400">
              <a:solidFill>
                <a:srgbClr val="ADC42A"/>
              </a:solidFill>
              <a:latin typeface="Arial"/>
              <a:ea typeface="Arial"/>
              <a:cs typeface="Arial"/>
              <a:sym typeface="Arial"/>
            </a:endParaRPr>
          </a:p>
        </p:txBody>
      </p:sp>
      <p:sp>
        <p:nvSpPr>
          <p:cNvPr id="22" name="Google Shape;420;p41">
            <a:extLst>
              <a:ext uri="{FF2B5EF4-FFF2-40B4-BE49-F238E27FC236}">
                <a16:creationId xmlns:a16="http://schemas.microsoft.com/office/drawing/2014/main" id="{6D8D371F-4C98-078D-B926-BA90067FEC21}"/>
              </a:ext>
            </a:extLst>
          </p:cNvPr>
          <p:cNvSpPr txBox="1"/>
          <p:nvPr/>
        </p:nvSpPr>
        <p:spPr>
          <a:xfrm rot="-5400000">
            <a:off x="3720999" y="4420389"/>
            <a:ext cx="1015127" cy="407418"/>
          </a:xfrm>
          <a:prstGeom prst="rect">
            <a:avLst/>
          </a:prstGeom>
          <a:solidFill>
            <a:schemeClr val="lt1"/>
          </a:solidFill>
          <a:ln>
            <a:noFill/>
          </a:ln>
        </p:spPr>
        <p:txBody>
          <a:bodyPr spcFirstLastPara="1" wrap="square" lIns="91413" tIns="45694" rIns="91413" bIns="45694" anchor="ctr" anchorCtr="0">
            <a:noAutofit/>
          </a:bodyPr>
          <a:lstStyle/>
          <a:p>
            <a:pPr>
              <a:lnSpc>
                <a:spcPct val="90000"/>
              </a:lnSpc>
            </a:pPr>
            <a:r>
              <a:rPr lang="en-US" sz="1400">
                <a:solidFill>
                  <a:srgbClr val="ADC42A"/>
                </a:solidFill>
                <a:latin typeface="Arial"/>
                <a:ea typeface="Arial"/>
                <a:cs typeface="Arial"/>
                <a:sym typeface="Arial"/>
              </a:rPr>
              <a:t>LEED BD+C v4</a:t>
            </a:r>
            <a:endParaRPr sz="1400">
              <a:solidFill>
                <a:srgbClr val="ADC42A"/>
              </a:solidFill>
              <a:latin typeface="Arial"/>
              <a:ea typeface="Arial"/>
              <a:cs typeface="Arial"/>
              <a:sym typeface="Arial"/>
            </a:endParaRPr>
          </a:p>
        </p:txBody>
      </p:sp>
      <p:sp>
        <p:nvSpPr>
          <p:cNvPr id="23" name="Title 1">
            <a:extLst>
              <a:ext uri="{FF2B5EF4-FFF2-40B4-BE49-F238E27FC236}">
                <a16:creationId xmlns:a16="http://schemas.microsoft.com/office/drawing/2014/main" id="{60C224F0-DB10-0CA7-01CC-799C298289AD}"/>
              </a:ext>
            </a:extLst>
          </p:cNvPr>
          <p:cNvSpPr>
            <a:spLocks noGrp="1"/>
          </p:cNvSpPr>
          <p:nvPr>
            <p:ph type="title"/>
          </p:nvPr>
        </p:nvSpPr>
        <p:spPr>
          <a:xfrm>
            <a:off x="838200" y="13439"/>
            <a:ext cx="10515600" cy="1325563"/>
          </a:xfrm>
        </p:spPr>
        <p:txBody>
          <a:bodyPr>
            <a:normAutofit/>
          </a:bodyPr>
          <a:lstStyle/>
          <a:p>
            <a:r>
              <a:rPr lang="en-US" sz="2800" b="1" dirty="0"/>
              <a:t>Influence of the Minimum Standard</a:t>
            </a:r>
          </a:p>
        </p:txBody>
      </p:sp>
      <p:sp>
        <p:nvSpPr>
          <p:cNvPr id="2" name="TextBox 1">
            <a:extLst>
              <a:ext uri="{FF2B5EF4-FFF2-40B4-BE49-F238E27FC236}">
                <a16:creationId xmlns:a16="http://schemas.microsoft.com/office/drawing/2014/main" id="{4627E54D-E2FC-12DD-F621-2645238A341C}"/>
              </a:ext>
            </a:extLst>
          </p:cNvPr>
          <p:cNvSpPr txBox="1"/>
          <p:nvPr/>
        </p:nvSpPr>
        <p:spPr>
          <a:xfrm>
            <a:off x="5749290" y="5905988"/>
            <a:ext cx="6146702" cy="369332"/>
          </a:xfrm>
          <a:prstGeom prst="rect">
            <a:avLst/>
          </a:prstGeom>
          <a:noFill/>
        </p:spPr>
        <p:txBody>
          <a:bodyPr wrap="square" rtlCol="0">
            <a:spAutoFit/>
          </a:bodyPr>
          <a:lstStyle/>
          <a:p>
            <a:pPr algn="r"/>
            <a:endParaRPr lang="en-US" sz="900" dirty="0">
              <a:solidFill>
                <a:schemeClr val="bg1">
                  <a:lumMod val="50000"/>
                </a:schemeClr>
              </a:solidFill>
              <a:latin typeface="Arial" panose="020B0604020202020204" pitchFamily="34" charset="0"/>
              <a:cs typeface="Arial" panose="020B0604020202020204" pitchFamily="34" charset="0"/>
            </a:endParaRPr>
          </a:p>
          <a:p>
            <a:pPr algn="r"/>
            <a:r>
              <a:rPr lang="en-US" sz="900" dirty="0">
                <a:solidFill>
                  <a:schemeClr val="bg1">
                    <a:lumMod val="50000"/>
                  </a:schemeClr>
                </a:solidFill>
                <a:latin typeface="Arial" panose="020B0604020202020204" pitchFamily="34" charset="0"/>
                <a:cs typeface="Arial" panose="020B0604020202020204" pitchFamily="34" charset="0"/>
              </a:rPr>
              <a:t>Source: Daniel Overbey</a:t>
            </a:r>
          </a:p>
        </p:txBody>
      </p:sp>
    </p:spTree>
    <p:extLst>
      <p:ext uri="{BB962C8B-B14F-4D97-AF65-F5344CB8AC3E}">
        <p14:creationId xmlns:p14="http://schemas.microsoft.com/office/powerpoint/2010/main" val="89478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FB8241-8013-A142-8EF0-6CC1E68447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Lst>
          </a:blip>
          <a:srcRect l="556" t="8000" r="556" b="22667"/>
          <a:stretch>
            <a:fillRect/>
          </a:stretch>
        </p:blipFill>
        <p:spPr bwMode="auto">
          <a:xfrm>
            <a:off x="141513" y="718517"/>
            <a:ext cx="11865429" cy="5199459"/>
          </a:xfrm>
          <a:prstGeom prst="rect">
            <a:avLst/>
          </a:prstGeom>
          <a:noFill/>
          <a:ln w="9525">
            <a:noFill/>
            <a:miter lim="800000"/>
            <a:headEnd/>
            <a:tailEnd/>
          </a:ln>
        </p:spPr>
      </p:pic>
    </p:spTree>
    <p:extLst>
      <p:ext uri="{BB962C8B-B14F-4D97-AF65-F5344CB8AC3E}">
        <p14:creationId xmlns:p14="http://schemas.microsoft.com/office/powerpoint/2010/main" val="390880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P:\MARKET\2011 Promo\11M001.GB\NZEB Presentation\ITERATION 3\39 - ENERGY MODELING - INTRO.jpg">
            <a:extLst>
              <a:ext uri="{FF2B5EF4-FFF2-40B4-BE49-F238E27FC236}">
                <a16:creationId xmlns:a16="http://schemas.microsoft.com/office/drawing/2014/main" id="{7C0AF21B-BE4D-E143-87A1-FAA79B64DE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000" t="27555"/>
          <a:stretch/>
        </p:blipFill>
        <p:spPr bwMode="auto">
          <a:xfrm>
            <a:off x="3176277" y="490979"/>
            <a:ext cx="5928653" cy="59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852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33BDE3-66E5-6DE2-E811-975018FDD8B8}"/>
              </a:ext>
            </a:extLst>
          </p:cNvPr>
          <p:cNvSpPr>
            <a:spLocks noGrp="1"/>
          </p:cNvSpPr>
          <p:nvPr>
            <p:ph type="title"/>
          </p:nvPr>
        </p:nvSpPr>
        <p:spPr>
          <a:xfrm>
            <a:off x="2661426" y="1"/>
            <a:ext cx="5523571" cy="6858000"/>
          </a:xfrm>
        </p:spPr>
        <p:txBody>
          <a:bodyPr>
            <a:normAutofit/>
          </a:bodyPr>
          <a:lstStyle/>
          <a:p>
            <a:r>
              <a:rPr lang="en-US" sz="8800" b="1" dirty="0">
                <a:solidFill>
                  <a:schemeClr val="tx1">
                    <a:lumMod val="50000"/>
                    <a:lumOff val="50000"/>
                  </a:schemeClr>
                </a:solidFill>
              </a:rPr>
              <a:t>HVAC</a:t>
            </a:r>
          </a:p>
        </p:txBody>
      </p:sp>
      <p:pic>
        <p:nvPicPr>
          <p:cNvPr id="12" name="Picture 11">
            <a:extLst>
              <a:ext uri="{FF2B5EF4-FFF2-40B4-BE49-F238E27FC236}">
                <a16:creationId xmlns:a16="http://schemas.microsoft.com/office/drawing/2014/main" id="{48D814E6-134D-6B94-7E44-F9D6C2662CE6}"/>
              </a:ext>
            </a:extLst>
          </p:cNvPr>
          <p:cNvPicPr>
            <a:picLocks noChangeAspect="1"/>
          </p:cNvPicPr>
          <p:nvPr/>
        </p:nvPicPr>
        <p:blipFill>
          <a:blip r:embed="rId3"/>
          <a:stretch>
            <a:fillRect/>
          </a:stretch>
        </p:blipFill>
        <p:spPr>
          <a:xfrm>
            <a:off x="6096000" y="2622284"/>
            <a:ext cx="3396943" cy="1524224"/>
          </a:xfrm>
          <a:prstGeom prst="rect">
            <a:avLst/>
          </a:prstGeom>
        </p:spPr>
      </p:pic>
      <p:pic>
        <p:nvPicPr>
          <p:cNvPr id="13" name="Picture 12">
            <a:extLst>
              <a:ext uri="{FF2B5EF4-FFF2-40B4-BE49-F238E27FC236}">
                <a16:creationId xmlns:a16="http://schemas.microsoft.com/office/drawing/2014/main" id="{FB584795-F85F-957E-6B78-7E27F32F3252}"/>
              </a:ext>
            </a:extLst>
          </p:cNvPr>
          <p:cNvPicPr>
            <a:picLocks noChangeAspect="1"/>
          </p:cNvPicPr>
          <p:nvPr/>
        </p:nvPicPr>
        <p:blipFill>
          <a:blip r:embed="rId4"/>
          <a:stretch>
            <a:fillRect/>
          </a:stretch>
        </p:blipFill>
        <p:spPr>
          <a:xfrm>
            <a:off x="6096000" y="2622284"/>
            <a:ext cx="3396943" cy="1524224"/>
          </a:xfrm>
          <a:prstGeom prst="rect">
            <a:avLst/>
          </a:prstGeom>
        </p:spPr>
      </p:pic>
    </p:spTree>
    <p:extLst>
      <p:ext uri="{BB962C8B-B14F-4D97-AF65-F5344CB8AC3E}">
        <p14:creationId xmlns:p14="http://schemas.microsoft.com/office/powerpoint/2010/main" val="339098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F5BC0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1B952F-DF75-B30A-4900-CAF206337CC7}"/>
              </a:ext>
            </a:extLst>
          </p:cNvPr>
          <p:cNvPicPr>
            <a:picLocks noChangeAspect="1"/>
          </p:cNvPicPr>
          <p:nvPr/>
        </p:nvPicPr>
        <p:blipFill rotWithShape="1">
          <a:blip r:embed="rId3"/>
          <a:srcRect r="15122" b="13217"/>
          <a:stretch/>
        </p:blipFill>
        <p:spPr>
          <a:xfrm>
            <a:off x="8599966" y="1978701"/>
            <a:ext cx="3592034" cy="3672591"/>
          </a:xfrm>
          <a:prstGeom prst="rect">
            <a:avLst/>
          </a:prstGeom>
        </p:spPr>
      </p:pic>
      <p:sp>
        <p:nvSpPr>
          <p:cNvPr id="2" name="Title 1">
            <a:extLst>
              <a:ext uri="{FF2B5EF4-FFF2-40B4-BE49-F238E27FC236}">
                <a16:creationId xmlns:a16="http://schemas.microsoft.com/office/drawing/2014/main" id="{D4F83C49-75BF-2A7D-5943-FB6D1BD92690}"/>
              </a:ext>
            </a:extLst>
          </p:cNvPr>
          <p:cNvSpPr>
            <a:spLocks noGrp="1"/>
          </p:cNvSpPr>
          <p:nvPr>
            <p:ph type="title"/>
          </p:nvPr>
        </p:nvSpPr>
        <p:spPr>
          <a:xfrm>
            <a:off x="838200" y="255341"/>
            <a:ext cx="10515600" cy="1325563"/>
          </a:xfrm>
        </p:spPr>
        <p:txBody>
          <a:bodyPr>
            <a:normAutofit/>
          </a:bodyPr>
          <a:lstStyle/>
          <a:p>
            <a:r>
              <a:rPr lang="en-US" sz="3200" b="1" dirty="0">
                <a:solidFill>
                  <a:schemeClr val="bg1"/>
                </a:solidFill>
              </a:rPr>
              <a:t>Building energy modeling software needs to allow “HVAC/off” mode with early-stage SET analysis.</a:t>
            </a:r>
          </a:p>
        </p:txBody>
      </p:sp>
      <p:sp>
        <p:nvSpPr>
          <p:cNvPr id="5" name="TextBox 4">
            <a:extLst>
              <a:ext uri="{FF2B5EF4-FFF2-40B4-BE49-F238E27FC236}">
                <a16:creationId xmlns:a16="http://schemas.microsoft.com/office/drawing/2014/main" id="{1812EE35-0598-63E1-EFA7-55B88BE119F3}"/>
              </a:ext>
            </a:extLst>
          </p:cNvPr>
          <p:cNvSpPr txBox="1"/>
          <p:nvPr/>
        </p:nvSpPr>
        <p:spPr>
          <a:xfrm>
            <a:off x="838197" y="2400236"/>
            <a:ext cx="6008652" cy="2831544"/>
          </a:xfrm>
          <a:prstGeom prst="rect">
            <a:avLst/>
          </a:prstGeom>
          <a:noFill/>
        </p:spPr>
        <p:txBody>
          <a:bodyPr wrap="square" rtlCol="0">
            <a:spAutoFit/>
          </a:bodyPr>
          <a:lstStyle/>
          <a:p>
            <a:pPr>
              <a:spcBef>
                <a:spcPts val="600"/>
              </a:spcBef>
            </a:pPr>
            <a:r>
              <a:rPr lang="en-US" sz="2400" b="1" dirty="0">
                <a:solidFill>
                  <a:srgbClr val="E47B24"/>
                </a:solidFill>
                <a:latin typeface="Arial" panose="020B0604020202020204" pitchFamily="34" charset="0"/>
                <a:cs typeface="Arial" panose="020B0604020202020204" pitchFamily="34" charset="0"/>
              </a:rPr>
              <a:t>Allow HVAC/off mode </a:t>
            </a:r>
            <a:r>
              <a:rPr lang="en-US" sz="2400" b="1" dirty="0">
                <a:solidFill>
                  <a:schemeClr val="bg1"/>
                </a:solidFill>
                <a:latin typeface="Arial" panose="020B0604020202020204" pitchFamily="34" charset="0"/>
                <a:cs typeface="Arial" panose="020B0604020202020204" pitchFamily="34" charset="0"/>
              </a:rPr>
              <a:t>within familiar, validated, industry-recognized, building energy modeling software.</a:t>
            </a:r>
          </a:p>
          <a:p>
            <a:pPr>
              <a:spcBef>
                <a:spcPts val="600"/>
              </a:spcBef>
            </a:pPr>
            <a:endParaRPr lang="en-US" sz="2400" b="1" dirty="0">
              <a:solidFill>
                <a:schemeClr val="bg1"/>
              </a:solidFill>
              <a:latin typeface="Arial" panose="020B0604020202020204" pitchFamily="34" charset="0"/>
              <a:cs typeface="Arial" panose="020B0604020202020204" pitchFamily="34" charset="0"/>
            </a:endParaRPr>
          </a:p>
          <a:p>
            <a:pPr>
              <a:spcBef>
                <a:spcPts val="600"/>
              </a:spcBef>
            </a:pPr>
            <a:r>
              <a:rPr lang="en-US" sz="2400" b="1" dirty="0">
                <a:solidFill>
                  <a:srgbClr val="E47B24"/>
                </a:solidFill>
                <a:latin typeface="Arial" panose="020B0604020202020204" pitchFamily="34" charset="0"/>
                <a:cs typeface="Arial" panose="020B0604020202020204" pitchFamily="34" charset="0"/>
              </a:rPr>
              <a:t>Easily accessible SET analysis </a:t>
            </a:r>
            <a:r>
              <a:rPr lang="en-US" sz="2400" b="1" dirty="0">
                <a:solidFill>
                  <a:schemeClr val="bg1"/>
                </a:solidFill>
                <a:latin typeface="Arial" panose="020B0604020202020204" pitchFamily="34" charset="0"/>
                <a:cs typeface="Arial" panose="020B0604020202020204" pitchFamily="34" charset="0"/>
              </a:rPr>
              <a:t>through graphic user interfaces that facilitate quick, iterative, early-stage studies.</a:t>
            </a:r>
          </a:p>
        </p:txBody>
      </p:sp>
    </p:spTree>
    <p:extLst>
      <p:ext uri="{BB962C8B-B14F-4D97-AF65-F5344CB8AC3E}">
        <p14:creationId xmlns:p14="http://schemas.microsoft.com/office/powerpoint/2010/main" val="219660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40A7C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3F2BBB-78CC-4B29-8464-23876E54051F}"/>
              </a:ext>
            </a:extLst>
          </p:cNvPr>
          <p:cNvSpPr txBox="1"/>
          <p:nvPr/>
        </p:nvSpPr>
        <p:spPr>
          <a:xfrm>
            <a:off x="838197" y="3136610"/>
            <a:ext cx="7734303" cy="584775"/>
          </a:xfrm>
          <a:prstGeom prst="rect">
            <a:avLst/>
          </a:prstGeom>
          <a:noFill/>
        </p:spPr>
        <p:txBody>
          <a:bodyPr wrap="square" rtlCol="0" anchor="ctr">
            <a:spAutoFit/>
          </a:bodyPr>
          <a:lstStyle/>
          <a:p>
            <a:r>
              <a:rPr lang="en-US" sz="3200" b="1" dirty="0">
                <a:solidFill>
                  <a:schemeClr val="bg1"/>
                </a:solidFill>
                <a:latin typeface="Arial" panose="020B0604020202020204" pitchFamily="34" charset="0"/>
                <a:cs typeface="Arial" panose="020B0604020202020204" pitchFamily="34" charset="0"/>
              </a:rPr>
              <a:t>Passive systems as the key "unlock"</a:t>
            </a:r>
            <a:endParaRPr lang="en-US" sz="2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A133DF8-4A02-9546-A356-6B314C4FD99E}"/>
              </a:ext>
            </a:extLst>
          </p:cNvPr>
          <p:cNvSpPr txBox="1"/>
          <p:nvPr/>
        </p:nvSpPr>
        <p:spPr>
          <a:xfrm>
            <a:off x="8572500" y="1074508"/>
            <a:ext cx="3225800" cy="4708981"/>
          </a:xfrm>
          <a:prstGeom prst="rect">
            <a:avLst/>
          </a:prstGeom>
          <a:noFill/>
        </p:spPr>
        <p:txBody>
          <a:bodyPr wrap="square" rtlCol="0" anchor="ctr">
            <a:spAutoFit/>
          </a:bodyPr>
          <a:lstStyle/>
          <a:p>
            <a:r>
              <a:rPr lang="en-US" sz="30000" b="1" dirty="0">
                <a:solidFill>
                  <a:schemeClr val="bg1"/>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84334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D9D9DA"/>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CD7049-EB33-FCA9-D263-AB73E0A77E50}"/>
              </a:ext>
            </a:extLst>
          </p:cNvPr>
          <p:cNvSpPr/>
          <p:nvPr/>
        </p:nvSpPr>
        <p:spPr>
          <a:xfrm>
            <a:off x="3994151" y="254000"/>
            <a:ext cx="4203700" cy="6350000"/>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F54644B3-39C9-A61A-7259-39B4CAB6C49A}"/>
              </a:ext>
            </a:extLst>
          </p:cNvPr>
          <p:cNvSpPr txBox="1">
            <a:spLocks/>
          </p:cNvSpPr>
          <p:nvPr/>
        </p:nvSpPr>
        <p:spPr>
          <a:xfrm>
            <a:off x="9046723" y="6437376"/>
            <a:ext cx="2989563" cy="2580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000" dirty="0">
                <a:solidFill>
                  <a:schemeClr val="bg1">
                    <a:lumMod val="50000"/>
                  </a:schemeClr>
                </a:solidFill>
              </a:rPr>
              <a:t>Source: Margo McDonald and Carolina </a:t>
            </a:r>
            <a:r>
              <a:rPr lang="en-US" sz="1000" dirty="0" err="1">
                <a:solidFill>
                  <a:schemeClr val="bg1">
                    <a:lumMod val="50000"/>
                  </a:schemeClr>
                </a:solidFill>
              </a:rPr>
              <a:t>Dayer</a:t>
            </a:r>
            <a:endParaRPr lang="en-US" sz="1000" dirty="0">
              <a:solidFill>
                <a:schemeClr val="bg1">
                  <a:lumMod val="50000"/>
                </a:schemeClr>
              </a:solidFill>
            </a:endParaRPr>
          </a:p>
        </p:txBody>
      </p:sp>
      <p:pic>
        <p:nvPicPr>
          <p:cNvPr id="2050" name="Picture 2">
            <a:extLst>
              <a:ext uri="{FF2B5EF4-FFF2-40B4-BE49-F238E27FC236}">
                <a16:creationId xmlns:a16="http://schemas.microsoft.com/office/drawing/2014/main" id="{1EF57365-A34C-7485-30AA-C8800BB6F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150" y="254000"/>
            <a:ext cx="42037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67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F5F5F8"/>
        </a:solidFill>
        <a:effectLst/>
      </p:bgPr>
    </p:bg>
    <p:spTree>
      <p:nvGrpSpPr>
        <p:cNvPr id="1" name=""/>
        <p:cNvGrpSpPr/>
        <p:nvPr/>
      </p:nvGrpSpPr>
      <p:grpSpPr>
        <a:xfrm>
          <a:off x="0" y="0"/>
          <a:ext cx="0" cy="0"/>
          <a:chOff x="0" y="0"/>
          <a:chExt cx="0" cy="0"/>
        </a:xfrm>
      </p:grpSpPr>
      <p:pic>
        <p:nvPicPr>
          <p:cNvPr id="7" name="Picture 6" descr="A map of the world&#10;&#10;Description automatically generated">
            <a:extLst>
              <a:ext uri="{FF2B5EF4-FFF2-40B4-BE49-F238E27FC236}">
                <a16:creationId xmlns:a16="http://schemas.microsoft.com/office/drawing/2014/main" id="{7CF8923D-0919-782A-FAAB-03E42FE7C2BC}"/>
              </a:ext>
            </a:extLst>
          </p:cNvPr>
          <p:cNvPicPr>
            <a:picLocks noChangeAspect="1"/>
          </p:cNvPicPr>
          <p:nvPr/>
        </p:nvPicPr>
        <p:blipFill rotWithShape="1">
          <a:blip r:embed="rId3">
            <a:extLst>
              <a:ext uri="{28A0092B-C50C-407E-A947-70E740481C1C}">
                <a14:useLocalDpi xmlns:a14="http://schemas.microsoft.com/office/drawing/2010/main" val="0"/>
              </a:ext>
            </a:extLst>
          </a:blip>
          <a:srcRect l="984" t="1" b="1389"/>
          <a:stretch/>
        </p:blipFill>
        <p:spPr>
          <a:xfrm>
            <a:off x="0" y="0"/>
            <a:ext cx="12192000" cy="6858000"/>
          </a:xfrm>
          <a:prstGeom prst="rect">
            <a:avLst/>
          </a:prstGeom>
        </p:spPr>
      </p:pic>
      <p:sp>
        <p:nvSpPr>
          <p:cNvPr id="2" name="Oval 1">
            <a:extLst>
              <a:ext uri="{FF2B5EF4-FFF2-40B4-BE49-F238E27FC236}">
                <a16:creationId xmlns:a16="http://schemas.microsoft.com/office/drawing/2014/main" id="{E2BDC1F2-B326-2407-2E23-E5E23B4DA811}"/>
              </a:ext>
            </a:extLst>
          </p:cNvPr>
          <p:cNvSpPr/>
          <p:nvPr/>
        </p:nvSpPr>
        <p:spPr>
          <a:xfrm>
            <a:off x="2524799" y="3712349"/>
            <a:ext cx="254422" cy="254422"/>
          </a:xfrm>
          <a:prstGeom prst="ellipse">
            <a:avLst/>
          </a:prstGeom>
          <a:solidFill>
            <a:srgbClr val="40A7CF"/>
          </a:solidFill>
          <a:ln w="31750">
            <a:solidFill>
              <a:schemeClr val="bg1"/>
            </a:solidFill>
          </a:ln>
          <a:effectLst>
            <a:outerShdw blurRad="50800" dist="38100" dir="2700000" sx="98461" sy="98461" algn="tl" rotWithShape="0">
              <a:prstClr val="black">
                <a:alpha val="2184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051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6C77D150-FAA0-EE76-EAB3-04B34E9C93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631" b="1261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5EEB26EE-DECE-1F22-E16E-460992674CE5}"/>
              </a:ext>
            </a:extLst>
          </p:cNvPr>
          <p:cNvSpPr>
            <a:spLocks noGrp="1"/>
          </p:cNvSpPr>
          <p:nvPr>
            <p:ph idx="1"/>
          </p:nvPr>
        </p:nvSpPr>
        <p:spPr>
          <a:xfrm>
            <a:off x="9372599" y="6437376"/>
            <a:ext cx="2663687" cy="258044"/>
          </a:xfrm>
        </p:spPr>
        <p:txBody>
          <a:bodyPr>
            <a:noAutofit/>
          </a:bodyPr>
          <a:lstStyle/>
          <a:p>
            <a:pPr marL="0" indent="0" algn="r">
              <a:buNone/>
            </a:pPr>
            <a:r>
              <a:rPr lang="en-US" sz="1000" dirty="0">
                <a:solidFill>
                  <a:schemeClr val="bg1"/>
                </a:solidFill>
              </a:rPr>
              <a:t>Source: Harold R. Hay</a:t>
            </a:r>
          </a:p>
        </p:txBody>
      </p:sp>
    </p:spTree>
    <p:extLst>
      <p:ext uri="{BB962C8B-B14F-4D97-AF65-F5344CB8AC3E}">
        <p14:creationId xmlns:p14="http://schemas.microsoft.com/office/powerpoint/2010/main" val="335400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D9D9DA"/>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CD7049-EB33-FCA9-D263-AB73E0A77E50}"/>
              </a:ext>
            </a:extLst>
          </p:cNvPr>
          <p:cNvSpPr/>
          <p:nvPr/>
        </p:nvSpPr>
        <p:spPr>
          <a:xfrm>
            <a:off x="1697401" y="527508"/>
            <a:ext cx="8797197" cy="5802984"/>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hart of electrical wiring&#10;&#10;Description automatically generated">
            <a:extLst>
              <a:ext uri="{FF2B5EF4-FFF2-40B4-BE49-F238E27FC236}">
                <a16:creationId xmlns:a16="http://schemas.microsoft.com/office/drawing/2014/main" id="{0A0493A3-4E17-6764-8CD5-2910FFAC3F0E}"/>
              </a:ext>
            </a:extLst>
          </p:cNvPr>
          <p:cNvPicPr>
            <a:picLocks noChangeAspect="1"/>
          </p:cNvPicPr>
          <p:nvPr/>
        </p:nvPicPr>
        <p:blipFill rotWithShape="1">
          <a:blip r:embed="rId3">
            <a:extLst>
              <a:ext uri="{28A0092B-C50C-407E-A947-70E740481C1C}">
                <a14:useLocalDpi xmlns:a14="http://schemas.microsoft.com/office/drawing/2010/main" val="0"/>
              </a:ext>
            </a:extLst>
          </a:blip>
          <a:srcRect l="910" t="2958" r="1820" b="2633"/>
          <a:stretch/>
        </p:blipFill>
        <p:spPr>
          <a:xfrm>
            <a:off x="1839641" y="669748"/>
            <a:ext cx="8512717" cy="5508229"/>
          </a:xfrm>
          <a:prstGeom prst="rect">
            <a:avLst/>
          </a:prstGeom>
        </p:spPr>
      </p:pic>
      <p:sp>
        <p:nvSpPr>
          <p:cNvPr id="4" name="Content Placeholder 2">
            <a:extLst>
              <a:ext uri="{FF2B5EF4-FFF2-40B4-BE49-F238E27FC236}">
                <a16:creationId xmlns:a16="http://schemas.microsoft.com/office/drawing/2014/main" id="{6EE594E8-2428-8A34-BDF1-9EA9FDA47E63}"/>
              </a:ext>
            </a:extLst>
          </p:cNvPr>
          <p:cNvSpPr txBox="1">
            <a:spLocks/>
          </p:cNvSpPr>
          <p:nvPr/>
        </p:nvSpPr>
        <p:spPr>
          <a:xfrm>
            <a:off x="9372599" y="6437376"/>
            <a:ext cx="2663687" cy="2580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000" dirty="0">
                <a:solidFill>
                  <a:schemeClr val="bg1"/>
                </a:solidFill>
              </a:rPr>
              <a:t>Source: Harold R. Hay</a:t>
            </a:r>
          </a:p>
        </p:txBody>
      </p:sp>
    </p:spTree>
    <p:extLst>
      <p:ext uri="{BB962C8B-B14F-4D97-AF65-F5344CB8AC3E}">
        <p14:creationId xmlns:p14="http://schemas.microsoft.com/office/powerpoint/2010/main" val="198964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F5F5F8"/>
        </a:solidFill>
        <a:effectLst/>
      </p:bgPr>
    </p:bg>
    <p:spTree>
      <p:nvGrpSpPr>
        <p:cNvPr id="1" name=""/>
        <p:cNvGrpSpPr/>
        <p:nvPr/>
      </p:nvGrpSpPr>
      <p:grpSpPr>
        <a:xfrm>
          <a:off x="0" y="0"/>
          <a:ext cx="0" cy="0"/>
          <a:chOff x="0" y="0"/>
          <a:chExt cx="0" cy="0"/>
        </a:xfrm>
      </p:grpSpPr>
      <p:pic>
        <p:nvPicPr>
          <p:cNvPr id="7" name="Picture 6" descr="A map of the world&#10;&#10;Description automatically generated">
            <a:extLst>
              <a:ext uri="{FF2B5EF4-FFF2-40B4-BE49-F238E27FC236}">
                <a16:creationId xmlns:a16="http://schemas.microsoft.com/office/drawing/2014/main" id="{7CF8923D-0919-782A-FAAB-03E42FE7C2BC}"/>
              </a:ext>
            </a:extLst>
          </p:cNvPr>
          <p:cNvPicPr>
            <a:picLocks noChangeAspect="1"/>
          </p:cNvPicPr>
          <p:nvPr/>
        </p:nvPicPr>
        <p:blipFill rotWithShape="1">
          <a:blip r:embed="rId3">
            <a:extLst>
              <a:ext uri="{28A0092B-C50C-407E-A947-70E740481C1C}">
                <a14:useLocalDpi xmlns:a14="http://schemas.microsoft.com/office/drawing/2010/main" val="0"/>
              </a:ext>
            </a:extLst>
          </a:blip>
          <a:srcRect l="984" t="1" b="1389"/>
          <a:stretch/>
        </p:blipFill>
        <p:spPr>
          <a:xfrm>
            <a:off x="0" y="0"/>
            <a:ext cx="12192000" cy="6858000"/>
          </a:xfrm>
          <a:prstGeom prst="rect">
            <a:avLst/>
          </a:prstGeom>
        </p:spPr>
      </p:pic>
      <p:sp>
        <p:nvSpPr>
          <p:cNvPr id="2" name="Oval 1">
            <a:extLst>
              <a:ext uri="{FF2B5EF4-FFF2-40B4-BE49-F238E27FC236}">
                <a16:creationId xmlns:a16="http://schemas.microsoft.com/office/drawing/2014/main" id="{E2BDC1F2-B326-2407-2E23-E5E23B4DA811}"/>
              </a:ext>
            </a:extLst>
          </p:cNvPr>
          <p:cNvSpPr/>
          <p:nvPr/>
        </p:nvSpPr>
        <p:spPr>
          <a:xfrm>
            <a:off x="2143799" y="3686949"/>
            <a:ext cx="254422" cy="254422"/>
          </a:xfrm>
          <a:prstGeom prst="ellipse">
            <a:avLst/>
          </a:prstGeom>
          <a:solidFill>
            <a:srgbClr val="40A7CF"/>
          </a:solidFill>
          <a:ln w="31750">
            <a:solidFill>
              <a:schemeClr val="bg1"/>
            </a:solidFill>
          </a:ln>
          <a:effectLst>
            <a:outerShdw blurRad="50800" dist="38100" dir="2700000" sx="98461" sy="98461" algn="tl" rotWithShape="0">
              <a:prstClr val="black">
                <a:alpha val="2184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010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D9D9DA"/>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CD7049-EB33-FCA9-D263-AB73E0A77E50}"/>
              </a:ext>
            </a:extLst>
          </p:cNvPr>
          <p:cNvSpPr/>
          <p:nvPr/>
        </p:nvSpPr>
        <p:spPr>
          <a:xfrm>
            <a:off x="1662792" y="348344"/>
            <a:ext cx="8866415" cy="6509656"/>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821A795-7E9C-144F-95C1-E9D3A189CA53}"/>
              </a:ext>
            </a:extLst>
          </p:cNvPr>
          <p:cNvSpPr txBox="1"/>
          <p:nvPr/>
        </p:nvSpPr>
        <p:spPr>
          <a:xfrm>
            <a:off x="6867524" y="6288815"/>
            <a:ext cx="3082017" cy="230832"/>
          </a:xfrm>
          <a:prstGeom prst="rect">
            <a:avLst/>
          </a:prstGeom>
          <a:noFill/>
        </p:spPr>
        <p:txBody>
          <a:bodyPr wrap="square" rtlCol="0">
            <a:spAutoFit/>
          </a:bodyPr>
          <a:lstStyle/>
          <a:p>
            <a:pPr algn="r"/>
            <a:r>
              <a:rPr lang="en-US" sz="900" dirty="0">
                <a:solidFill>
                  <a:schemeClr val="bg1">
                    <a:lumMod val="50000"/>
                  </a:schemeClr>
                </a:solidFill>
                <a:latin typeface="Arial" panose="020B0604020202020204" pitchFamily="34" charset="0"/>
                <a:cs typeface="Arial" panose="020B0604020202020204" pitchFamily="34" charset="0"/>
              </a:rPr>
              <a:t>Source: American Institute of Architects</a:t>
            </a:r>
          </a:p>
        </p:txBody>
      </p:sp>
      <p:pic>
        <p:nvPicPr>
          <p:cNvPr id="1026" name="Picture 2">
            <a:extLst>
              <a:ext uri="{FF2B5EF4-FFF2-40B4-BE49-F238E27FC236}">
                <a16:creationId xmlns:a16="http://schemas.microsoft.com/office/drawing/2014/main" id="{5904EBFA-63FF-0732-9ABB-66D223AC5C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52" r="8525" b="17280"/>
          <a:stretch/>
        </p:blipFill>
        <p:spPr bwMode="auto">
          <a:xfrm>
            <a:off x="1901252" y="2616510"/>
            <a:ext cx="8389495" cy="34165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IA">
            <a:extLst>
              <a:ext uri="{FF2B5EF4-FFF2-40B4-BE49-F238E27FC236}">
                <a16:creationId xmlns:a16="http://schemas.microsoft.com/office/drawing/2014/main" id="{51DA35C5-E652-737C-550E-0DA963C4576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532584" y="644804"/>
            <a:ext cx="3126831" cy="1641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28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low angle view of a house&#10;&#10;Description automatically generated">
            <a:extLst>
              <a:ext uri="{FF2B5EF4-FFF2-40B4-BE49-F238E27FC236}">
                <a16:creationId xmlns:a16="http://schemas.microsoft.com/office/drawing/2014/main" id="{CDBF825A-E6C2-0602-4C03-29A7A790C5E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15944"/>
          <a:stretch/>
        </p:blipFill>
        <p:spPr>
          <a:xfrm>
            <a:off x="0" y="1"/>
            <a:ext cx="12192000" cy="6857999"/>
          </a:xfrm>
          <a:prstGeom prst="rect">
            <a:avLst/>
          </a:prstGeom>
        </p:spPr>
      </p:pic>
      <p:sp>
        <p:nvSpPr>
          <p:cNvPr id="9" name="Content Placeholder 2">
            <a:extLst>
              <a:ext uri="{FF2B5EF4-FFF2-40B4-BE49-F238E27FC236}">
                <a16:creationId xmlns:a16="http://schemas.microsoft.com/office/drawing/2014/main" id="{9E3FFEEC-BF48-BF5F-CEA8-027D13B1BD8E}"/>
              </a:ext>
            </a:extLst>
          </p:cNvPr>
          <p:cNvSpPr txBox="1">
            <a:spLocks/>
          </p:cNvSpPr>
          <p:nvPr/>
        </p:nvSpPr>
        <p:spPr>
          <a:xfrm>
            <a:off x="9372599" y="6437376"/>
            <a:ext cx="2663687" cy="2580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000" dirty="0">
                <a:solidFill>
                  <a:schemeClr val="bg1"/>
                </a:solidFill>
              </a:rPr>
              <a:t>Source: John Reynolds</a:t>
            </a:r>
          </a:p>
        </p:txBody>
      </p:sp>
    </p:spTree>
    <p:extLst>
      <p:ext uri="{BB962C8B-B14F-4D97-AF65-F5344CB8AC3E}">
        <p14:creationId xmlns:p14="http://schemas.microsoft.com/office/powerpoint/2010/main" val="21593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up of a roof&#10;&#10;Description automatically generated">
            <a:extLst>
              <a:ext uri="{FF2B5EF4-FFF2-40B4-BE49-F238E27FC236}">
                <a16:creationId xmlns:a16="http://schemas.microsoft.com/office/drawing/2014/main" id="{C771251C-33AB-C2A5-9D06-FA3EC03C8E5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15944"/>
          <a:stretch/>
        </p:blipFill>
        <p:spPr>
          <a:xfrm>
            <a:off x="0" y="0"/>
            <a:ext cx="12192000" cy="6857999"/>
          </a:xfrm>
          <a:prstGeom prst="rect">
            <a:avLst/>
          </a:prstGeom>
        </p:spPr>
      </p:pic>
      <p:sp>
        <p:nvSpPr>
          <p:cNvPr id="2" name="Content Placeholder 2">
            <a:extLst>
              <a:ext uri="{FF2B5EF4-FFF2-40B4-BE49-F238E27FC236}">
                <a16:creationId xmlns:a16="http://schemas.microsoft.com/office/drawing/2014/main" id="{5EEB26EE-DECE-1F22-E16E-460992674CE5}"/>
              </a:ext>
            </a:extLst>
          </p:cNvPr>
          <p:cNvSpPr>
            <a:spLocks noGrp="1"/>
          </p:cNvSpPr>
          <p:nvPr>
            <p:ph idx="1"/>
          </p:nvPr>
        </p:nvSpPr>
        <p:spPr>
          <a:xfrm>
            <a:off x="9372599" y="6437376"/>
            <a:ext cx="2663687" cy="258044"/>
          </a:xfrm>
        </p:spPr>
        <p:txBody>
          <a:bodyPr>
            <a:noAutofit/>
          </a:bodyPr>
          <a:lstStyle/>
          <a:p>
            <a:pPr marL="0" indent="0" algn="r">
              <a:buNone/>
            </a:pPr>
            <a:r>
              <a:rPr lang="en-US" sz="1000" dirty="0">
                <a:solidFill>
                  <a:schemeClr val="bg1"/>
                </a:solidFill>
              </a:rPr>
              <a:t>Source: John Reynolds</a:t>
            </a:r>
          </a:p>
        </p:txBody>
      </p:sp>
    </p:spTree>
    <p:extLst>
      <p:ext uri="{BB962C8B-B14F-4D97-AF65-F5344CB8AC3E}">
        <p14:creationId xmlns:p14="http://schemas.microsoft.com/office/powerpoint/2010/main" val="115393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D9D9DA"/>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CD7049-EB33-FCA9-D263-AB73E0A77E50}"/>
              </a:ext>
            </a:extLst>
          </p:cNvPr>
          <p:cNvSpPr/>
          <p:nvPr/>
        </p:nvSpPr>
        <p:spPr>
          <a:xfrm>
            <a:off x="2904078" y="410348"/>
            <a:ext cx="6323742" cy="6037301"/>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6EE594E8-2428-8A34-BDF1-9EA9FDA47E63}"/>
              </a:ext>
            </a:extLst>
          </p:cNvPr>
          <p:cNvSpPr txBox="1">
            <a:spLocks/>
          </p:cNvSpPr>
          <p:nvPr/>
        </p:nvSpPr>
        <p:spPr>
          <a:xfrm>
            <a:off x="9372599" y="6437376"/>
            <a:ext cx="2663687" cy="2580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000" dirty="0">
                <a:solidFill>
                  <a:schemeClr val="bg1"/>
                </a:solidFill>
              </a:rPr>
              <a:t>Source: LA Times</a:t>
            </a:r>
          </a:p>
        </p:txBody>
      </p:sp>
      <p:pic>
        <p:nvPicPr>
          <p:cNvPr id="2" name="Picture 1" descr="Diagram of a house with solar panels&#10;&#10;Description automatically generated">
            <a:extLst>
              <a:ext uri="{FF2B5EF4-FFF2-40B4-BE49-F238E27FC236}">
                <a16:creationId xmlns:a16="http://schemas.microsoft.com/office/drawing/2014/main" id="{7D89FB5F-C845-2C90-4275-619832518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857" y="519881"/>
            <a:ext cx="6034184" cy="5760858"/>
          </a:xfrm>
          <a:prstGeom prst="rect">
            <a:avLst/>
          </a:prstGeom>
        </p:spPr>
      </p:pic>
    </p:spTree>
    <p:extLst>
      <p:ext uri="{BB962C8B-B14F-4D97-AF65-F5344CB8AC3E}">
        <p14:creationId xmlns:p14="http://schemas.microsoft.com/office/powerpoint/2010/main" val="376097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rgbClr val="F5F5F8"/>
        </a:solidFill>
        <a:effectLst/>
      </p:bgPr>
    </p:bg>
    <p:spTree>
      <p:nvGrpSpPr>
        <p:cNvPr id="1" name=""/>
        <p:cNvGrpSpPr/>
        <p:nvPr/>
      </p:nvGrpSpPr>
      <p:grpSpPr>
        <a:xfrm>
          <a:off x="0" y="0"/>
          <a:ext cx="0" cy="0"/>
          <a:chOff x="0" y="0"/>
          <a:chExt cx="0" cy="0"/>
        </a:xfrm>
      </p:grpSpPr>
      <p:pic>
        <p:nvPicPr>
          <p:cNvPr id="7" name="Picture 6" descr="A map of the world&#10;&#10;Description automatically generated">
            <a:extLst>
              <a:ext uri="{FF2B5EF4-FFF2-40B4-BE49-F238E27FC236}">
                <a16:creationId xmlns:a16="http://schemas.microsoft.com/office/drawing/2014/main" id="{7CF8923D-0919-782A-FAAB-03E42FE7C2BC}"/>
              </a:ext>
            </a:extLst>
          </p:cNvPr>
          <p:cNvPicPr>
            <a:picLocks noChangeAspect="1"/>
          </p:cNvPicPr>
          <p:nvPr/>
        </p:nvPicPr>
        <p:blipFill rotWithShape="1">
          <a:blip r:embed="rId3">
            <a:extLst>
              <a:ext uri="{28A0092B-C50C-407E-A947-70E740481C1C}">
                <a14:useLocalDpi xmlns:a14="http://schemas.microsoft.com/office/drawing/2010/main" val="0"/>
              </a:ext>
            </a:extLst>
          </a:blip>
          <a:srcRect l="984" t="1" b="1389"/>
          <a:stretch/>
        </p:blipFill>
        <p:spPr>
          <a:xfrm>
            <a:off x="0" y="0"/>
            <a:ext cx="12192000" cy="6858000"/>
          </a:xfrm>
          <a:prstGeom prst="rect">
            <a:avLst/>
          </a:prstGeom>
        </p:spPr>
      </p:pic>
      <p:sp>
        <p:nvSpPr>
          <p:cNvPr id="2" name="Oval 1">
            <a:extLst>
              <a:ext uri="{FF2B5EF4-FFF2-40B4-BE49-F238E27FC236}">
                <a16:creationId xmlns:a16="http://schemas.microsoft.com/office/drawing/2014/main" id="{E2BDC1F2-B326-2407-2E23-E5E23B4DA811}"/>
              </a:ext>
            </a:extLst>
          </p:cNvPr>
          <p:cNvSpPr/>
          <p:nvPr/>
        </p:nvSpPr>
        <p:spPr>
          <a:xfrm>
            <a:off x="3375699" y="3064649"/>
            <a:ext cx="254422" cy="254422"/>
          </a:xfrm>
          <a:prstGeom prst="ellipse">
            <a:avLst/>
          </a:prstGeom>
          <a:solidFill>
            <a:srgbClr val="40A7CF"/>
          </a:solidFill>
          <a:ln w="31750">
            <a:solidFill>
              <a:schemeClr val="bg1"/>
            </a:solidFill>
          </a:ln>
          <a:effectLst>
            <a:outerShdw blurRad="50800" dist="38100" dir="2700000" sx="98461" sy="98461" algn="tl" rotWithShape="0">
              <a:prstClr val="black">
                <a:alpha val="2184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090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E1D2F1DE-E120-EF72-E034-44F3D62089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11311" b="180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5EEB26EE-DECE-1F22-E16E-460992674CE5}"/>
              </a:ext>
            </a:extLst>
          </p:cNvPr>
          <p:cNvSpPr>
            <a:spLocks noGrp="1"/>
          </p:cNvSpPr>
          <p:nvPr>
            <p:ph idx="1"/>
          </p:nvPr>
        </p:nvSpPr>
        <p:spPr>
          <a:xfrm>
            <a:off x="9372599" y="6437376"/>
            <a:ext cx="2663687" cy="258044"/>
          </a:xfrm>
        </p:spPr>
        <p:txBody>
          <a:bodyPr>
            <a:noAutofit/>
          </a:bodyPr>
          <a:lstStyle/>
          <a:p>
            <a:pPr marL="0" indent="0" algn="r">
              <a:buNone/>
            </a:pPr>
            <a:r>
              <a:rPr lang="en-US" sz="1000" dirty="0">
                <a:solidFill>
                  <a:schemeClr val="bg1"/>
                </a:solidFill>
              </a:rPr>
              <a:t>Source: Harold R. Hay</a:t>
            </a:r>
          </a:p>
        </p:txBody>
      </p:sp>
    </p:spTree>
    <p:extLst>
      <p:ext uri="{BB962C8B-B14F-4D97-AF65-F5344CB8AC3E}">
        <p14:creationId xmlns:p14="http://schemas.microsoft.com/office/powerpoint/2010/main" val="311298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95CAE6-1DB0-DDAA-4092-92A50E1D13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778933"/>
            <a:ext cx="12192000" cy="7636933"/>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5EEB26EE-DECE-1F22-E16E-460992674CE5}"/>
              </a:ext>
            </a:extLst>
          </p:cNvPr>
          <p:cNvSpPr>
            <a:spLocks noGrp="1"/>
          </p:cNvSpPr>
          <p:nvPr>
            <p:ph idx="1"/>
          </p:nvPr>
        </p:nvSpPr>
        <p:spPr>
          <a:xfrm>
            <a:off x="9372599" y="6437376"/>
            <a:ext cx="2663687" cy="258044"/>
          </a:xfrm>
        </p:spPr>
        <p:txBody>
          <a:bodyPr>
            <a:noAutofit/>
          </a:bodyPr>
          <a:lstStyle/>
          <a:p>
            <a:pPr marL="0" indent="0" algn="r">
              <a:buNone/>
            </a:pPr>
            <a:r>
              <a:rPr lang="en-US" sz="1000" dirty="0">
                <a:solidFill>
                  <a:schemeClr val="bg1"/>
                </a:solidFill>
              </a:rPr>
              <a:t>Source: Harold R. Hay</a:t>
            </a:r>
          </a:p>
        </p:txBody>
      </p:sp>
    </p:spTree>
    <p:extLst>
      <p:ext uri="{BB962C8B-B14F-4D97-AF65-F5344CB8AC3E}">
        <p14:creationId xmlns:p14="http://schemas.microsoft.com/office/powerpoint/2010/main" val="288903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rgbClr val="D9D9DA"/>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CD7049-EB33-FCA9-D263-AB73E0A77E50}"/>
              </a:ext>
            </a:extLst>
          </p:cNvPr>
          <p:cNvSpPr/>
          <p:nvPr/>
        </p:nvSpPr>
        <p:spPr>
          <a:xfrm>
            <a:off x="3776090" y="412451"/>
            <a:ext cx="4639819" cy="6033098"/>
          </a:xfrm>
          <a:prstGeom prst="rect">
            <a:avLst/>
          </a:prstGeom>
          <a:solidFill>
            <a:schemeClr val="bg1"/>
          </a:solidFill>
          <a:ln>
            <a:noFill/>
          </a:ln>
          <a:effectLst>
            <a:outerShdw blurRad="300365" dist="381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86D4C77-35B5-5319-F3D1-A5AA2595C01B}"/>
              </a:ext>
            </a:extLst>
          </p:cNvPr>
          <p:cNvPicPr>
            <a:picLocks noChangeAspect="1"/>
          </p:cNvPicPr>
          <p:nvPr/>
        </p:nvPicPr>
        <p:blipFill>
          <a:blip r:embed="rId3"/>
          <a:stretch>
            <a:fillRect/>
          </a:stretch>
        </p:blipFill>
        <p:spPr>
          <a:xfrm>
            <a:off x="3776090" y="412451"/>
            <a:ext cx="4639819" cy="6033098"/>
          </a:xfrm>
          <a:prstGeom prst="rect">
            <a:avLst/>
          </a:prstGeom>
        </p:spPr>
      </p:pic>
      <p:sp>
        <p:nvSpPr>
          <p:cNvPr id="4" name="Content Placeholder 2">
            <a:extLst>
              <a:ext uri="{FF2B5EF4-FFF2-40B4-BE49-F238E27FC236}">
                <a16:creationId xmlns:a16="http://schemas.microsoft.com/office/drawing/2014/main" id="{F54644B3-39C9-A61A-7259-39B4CAB6C49A}"/>
              </a:ext>
            </a:extLst>
          </p:cNvPr>
          <p:cNvSpPr txBox="1">
            <a:spLocks/>
          </p:cNvSpPr>
          <p:nvPr/>
        </p:nvSpPr>
        <p:spPr>
          <a:xfrm>
            <a:off x="9372599" y="6437376"/>
            <a:ext cx="2663687" cy="2580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000" dirty="0">
                <a:solidFill>
                  <a:schemeClr val="bg1">
                    <a:lumMod val="50000"/>
                  </a:schemeClr>
                </a:solidFill>
              </a:rPr>
              <a:t>Source: U.S. Department of Energy</a:t>
            </a:r>
          </a:p>
        </p:txBody>
      </p:sp>
    </p:spTree>
    <p:extLst>
      <p:ext uri="{BB962C8B-B14F-4D97-AF65-F5344CB8AC3E}">
        <p14:creationId xmlns:p14="http://schemas.microsoft.com/office/powerpoint/2010/main" val="85779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rgbClr val="40A7C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3F2BBB-78CC-4B29-8464-23876E54051F}"/>
              </a:ext>
            </a:extLst>
          </p:cNvPr>
          <p:cNvSpPr txBox="1"/>
          <p:nvPr/>
        </p:nvSpPr>
        <p:spPr>
          <a:xfrm>
            <a:off x="838196" y="2643168"/>
            <a:ext cx="10346875" cy="2015936"/>
          </a:xfrm>
          <a:prstGeom prst="rect">
            <a:avLst/>
          </a:prstGeom>
          <a:noFill/>
        </p:spPr>
        <p:txBody>
          <a:bodyPr wrap="square" rtlCol="0">
            <a:spAutoFit/>
          </a:bodyPr>
          <a:lstStyle/>
          <a:p>
            <a:pPr>
              <a:spcBef>
                <a:spcPts val="600"/>
              </a:spcBef>
            </a:pPr>
            <a:r>
              <a:rPr lang="en-US" sz="2400" b="1" dirty="0">
                <a:solidFill>
                  <a:schemeClr val="bg1"/>
                </a:solidFill>
                <a:latin typeface="Arial" panose="020B0604020202020204" pitchFamily="34" charset="0"/>
                <a:cs typeface="Arial" panose="020B0604020202020204" pitchFamily="34" charset="0"/>
              </a:rPr>
              <a:t>“Well-designed roof ponds can provide… relatively even indoor temperatures (approximately 60 to 80°F year round) [16 to 27°C] in climates with an outdoor temperature that ranges between 32 and 115°F [0.0 to 46°C].”</a:t>
            </a:r>
          </a:p>
          <a:p>
            <a:pPr>
              <a:spcBef>
                <a:spcPts val="600"/>
              </a:spcBef>
            </a:pP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814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rgbClr val="D9D9DA"/>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547DB98-EB85-81DA-37FB-EB8B9FB0B0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18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F2CEEF8-E2AA-E550-B083-7BD2C98CDB7C}"/>
              </a:ext>
            </a:extLst>
          </p:cNvPr>
          <p:cNvSpPr>
            <a:spLocks noGrp="1"/>
          </p:cNvSpPr>
          <p:nvPr>
            <p:ph idx="1"/>
          </p:nvPr>
        </p:nvSpPr>
        <p:spPr>
          <a:xfrm>
            <a:off x="9372599" y="6437376"/>
            <a:ext cx="2663687" cy="258044"/>
          </a:xfrm>
        </p:spPr>
        <p:txBody>
          <a:bodyPr>
            <a:noAutofit/>
          </a:bodyPr>
          <a:lstStyle/>
          <a:p>
            <a:pPr marL="0" indent="0" algn="r">
              <a:buNone/>
            </a:pPr>
            <a:r>
              <a:rPr lang="en-US" sz="1000" dirty="0">
                <a:solidFill>
                  <a:schemeClr val="bg1"/>
                </a:solidFill>
              </a:rPr>
              <a:t>Source: Alfredo Fernandez-Gonzalez</a:t>
            </a:r>
          </a:p>
        </p:txBody>
      </p:sp>
    </p:spTree>
    <p:extLst>
      <p:ext uri="{BB962C8B-B14F-4D97-AF65-F5344CB8AC3E}">
        <p14:creationId xmlns:p14="http://schemas.microsoft.com/office/powerpoint/2010/main" val="384892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89A6BB-A746-DA46-7F2B-D0EDA9521253}"/>
              </a:ext>
            </a:extLst>
          </p:cNvPr>
          <p:cNvPicPr>
            <a:picLocks noChangeAspect="1"/>
          </p:cNvPicPr>
          <p:nvPr/>
        </p:nvPicPr>
        <p:blipFill>
          <a:blip r:embed="rId3"/>
          <a:stretch>
            <a:fillRect/>
          </a:stretch>
        </p:blipFill>
        <p:spPr>
          <a:xfrm>
            <a:off x="3882827" y="1869131"/>
            <a:ext cx="7772400" cy="3621084"/>
          </a:xfrm>
          <a:prstGeom prst="rect">
            <a:avLst/>
          </a:prstGeom>
        </p:spPr>
      </p:pic>
      <p:pic>
        <p:nvPicPr>
          <p:cNvPr id="9" name="Picture 8">
            <a:extLst>
              <a:ext uri="{FF2B5EF4-FFF2-40B4-BE49-F238E27FC236}">
                <a16:creationId xmlns:a16="http://schemas.microsoft.com/office/drawing/2014/main" id="{CE5AE5FD-1FB6-A669-5905-DD212DA88491}"/>
              </a:ext>
            </a:extLst>
          </p:cNvPr>
          <p:cNvPicPr>
            <a:picLocks noChangeAspect="1"/>
          </p:cNvPicPr>
          <p:nvPr/>
        </p:nvPicPr>
        <p:blipFill rotWithShape="1">
          <a:blip r:embed="rId4"/>
          <a:srcRect t="6513" b="23693"/>
          <a:stretch/>
        </p:blipFill>
        <p:spPr>
          <a:xfrm>
            <a:off x="4032117" y="1461139"/>
            <a:ext cx="7772400" cy="4029075"/>
          </a:xfrm>
          <a:prstGeom prst="rect">
            <a:avLst/>
          </a:prstGeom>
        </p:spPr>
      </p:pic>
      <p:sp>
        <p:nvSpPr>
          <p:cNvPr id="3" name="Title 1">
            <a:extLst>
              <a:ext uri="{FF2B5EF4-FFF2-40B4-BE49-F238E27FC236}">
                <a16:creationId xmlns:a16="http://schemas.microsoft.com/office/drawing/2014/main" id="{976F2CE8-E1D7-0142-B896-F7B3E13597F0}"/>
              </a:ext>
            </a:extLst>
          </p:cNvPr>
          <p:cNvSpPr>
            <a:spLocks noGrp="1"/>
          </p:cNvSpPr>
          <p:nvPr>
            <p:ph type="title"/>
          </p:nvPr>
        </p:nvSpPr>
        <p:spPr>
          <a:xfrm>
            <a:off x="838200" y="21273"/>
            <a:ext cx="10515600" cy="1325563"/>
          </a:xfrm>
        </p:spPr>
        <p:txBody>
          <a:bodyPr>
            <a:normAutofit/>
          </a:bodyPr>
          <a:lstStyle/>
          <a:p>
            <a:r>
              <a:rPr lang="en-US" sz="3200" b="1" dirty="0"/>
              <a:t>Muncie Passive Solar Project (MPSP)</a:t>
            </a:r>
          </a:p>
        </p:txBody>
      </p:sp>
      <p:sp>
        <p:nvSpPr>
          <p:cNvPr id="8" name="TextBox 7">
            <a:extLst>
              <a:ext uri="{FF2B5EF4-FFF2-40B4-BE49-F238E27FC236}">
                <a16:creationId xmlns:a16="http://schemas.microsoft.com/office/drawing/2014/main" id="{FBC7F525-A9AB-4626-3F1C-D39B6199D579}"/>
              </a:ext>
            </a:extLst>
          </p:cNvPr>
          <p:cNvSpPr txBox="1"/>
          <p:nvPr/>
        </p:nvSpPr>
        <p:spPr>
          <a:xfrm>
            <a:off x="7299962" y="5975438"/>
            <a:ext cx="4596030" cy="369332"/>
          </a:xfrm>
          <a:prstGeom prst="rect">
            <a:avLst/>
          </a:prstGeom>
          <a:noFill/>
        </p:spPr>
        <p:txBody>
          <a:bodyPr wrap="square" rtlCol="0">
            <a:spAutoFit/>
          </a:bodyPr>
          <a:lstStyle/>
          <a:p>
            <a:pPr algn="r"/>
            <a:endParaRPr lang="en-US" sz="900" dirty="0">
              <a:solidFill>
                <a:schemeClr val="bg1">
                  <a:lumMod val="50000"/>
                </a:schemeClr>
              </a:solidFill>
              <a:latin typeface="Arial" panose="020B0604020202020204" pitchFamily="34" charset="0"/>
              <a:cs typeface="Arial" panose="020B0604020202020204" pitchFamily="34" charset="0"/>
            </a:endParaRPr>
          </a:p>
          <a:p>
            <a:pPr algn="r"/>
            <a:r>
              <a:rPr lang="en-US" sz="900" dirty="0">
                <a:solidFill>
                  <a:schemeClr val="bg1">
                    <a:lumMod val="50000"/>
                  </a:schemeClr>
                </a:solidFill>
                <a:latin typeface="Arial" panose="020B0604020202020204" pitchFamily="34" charset="0"/>
                <a:cs typeface="Arial" panose="020B0604020202020204" pitchFamily="34" charset="0"/>
              </a:rPr>
              <a:t>Source: Daniel Overbey</a:t>
            </a:r>
          </a:p>
        </p:txBody>
      </p:sp>
      <p:pic>
        <p:nvPicPr>
          <p:cNvPr id="2" name="Picture 1">
            <a:extLst>
              <a:ext uri="{FF2B5EF4-FFF2-40B4-BE49-F238E27FC236}">
                <a16:creationId xmlns:a16="http://schemas.microsoft.com/office/drawing/2014/main" id="{294A3010-CFF7-279E-D557-1B1664449414}"/>
              </a:ext>
            </a:extLst>
          </p:cNvPr>
          <p:cNvPicPr>
            <a:picLocks noChangeAspect="1"/>
          </p:cNvPicPr>
          <p:nvPr/>
        </p:nvPicPr>
        <p:blipFill rotWithShape="1">
          <a:blip r:embed="rId5"/>
          <a:srcRect l="7414" t="11790" r="53799" b="8393"/>
          <a:stretch/>
        </p:blipFill>
        <p:spPr>
          <a:xfrm>
            <a:off x="0" y="1461140"/>
            <a:ext cx="3014662" cy="4029075"/>
          </a:xfrm>
          <a:prstGeom prst="rect">
            <a:avLst/>
          </a:prstGeom>
        </p:spPr>
      </p:pic>
    </p:spTree>
    <p:extLst>
      <p:ext uri="{BB962C8B-B14F-4D97-AF65-F5344CB8AC3E}">
        <p14:creationId xmlns:p14="http://schemas.microsoft.com/office/powerpoint/2010/main" val="409703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3C5B7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3F2BBB-78CC-4B29-8464-23876E54051F}"/>
              </a:ext>
            </a:extLst>
          </p:cNvPr>
          <p:cNvSpPr txBox="1"/>
          <p:nvPr/>
        </p:nvSpPr>
        <p:spPr>
          <a:xfrm>
            <a:off x="838198" y="3136612"/>
            <a:ext cx="8350772"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The global carbon binge continues</a:t>
            </a:r>
            <a:endParaRPr lang="en-US" sz="22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6F98E7B-8E5D-CA4B-B5A8-C861588FBA2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b="15556"/>
          <a:stretch/>
        </p:blipFill>
        <p:spPr>
          <a:xfrm>
            <a:off x="7625682" y="717550"/>
            <a:ext cx="6331617" cy="5346699"/>
          </a:xfrm>
          <a:prstGeom prst="rect">
            <a:avLst/>
          </a:prstGeom>
        </p:spPr>
      </p:pic>
    </p:spTree>
    <p:extLst>
      <p:ext uri="{BB962C8B-B14F-4D97-AF65-F5344CB8AC3E}">
        <p14:creationId xmlns:p14="http://schemas.microsoft.com/office/powerpoint/2010/main" val="34649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76F2CE8-E1D7-0142-B896-F7B3E13597F0}"/>
              </a:ext>
            </a:extLst>
          </p:cNvPr>
          <p:cNvSpPr>
            <a:spLocks noGrp="1"/>
          </p:cNvSpPr>
          <p:nvPr>
            <p:ph type="title"/>
          </p:nvPr>
        </p:nvSpPr>
        <p:spPr>
          <a:xfrm>
            <a:off x="838200" y="21273"/>
            <a:ext cx="10515600" cy="1325563"/>
          </a:xfrm>
        </p:spPr>
        <p:txBody>
          <a:bodyPr>
            <a:normAutofit/>
          </a:bodyPr>
          <a:lstStyle/>
          <a:p>
            <a:r>
              <a:rPr lang="en-US" sz="3200" b="1" dirty="0"/>
              <a:t>Muncie Passive Solar Project (MPSP)</a:t>
            </a:r>
          </a:p>
        </p:txBody>
      </p:sp>
      <p:sp>
        <p:nvSpPr>
          <p:cNvPr id="7" name="Content Placeholder 2">
            <a:extLst>
              <a:ext uri="{FF2B5EF4-FFF2-40B4-BE49-F238E27FC236}">
                <a16:creationId xmlns:a16="http://schemas.microsoft.com/office/drawing/2014/main" id="{74872BC6-4B1D-E899-1340-6A3D1C3C1997}"/>
              </a:ext>
            </a:extLst>
          </p:cNvPr>
          <p:cNvSpPr txBox="1">
            <a:spLocks/>
          </p:cNvSpPr>
          <p:nvPr/>
        </p:nvSpPr>
        <p:spPr>
          <a:xfrm>
            <a:off x="10724827" y="3365333"/>
            <a:ext cx="1548778" cy="473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b="1" dirty="0">
                <a:solidFill>
                  <a:schemeClr val="bg1"/>
                </a:solidFill>
              </a:rPr>
              <a:t>SET-Hours</a:t>
            </a:r>
            <a:endParaRPr lang="en-US" sz="1400" dirty="0">
              <a:solidFill>
                <a:schemeClr val="bg1"/>
              </a:solidFill>
              <a:highlight>
                <a:srgbClr val="FFFF00"/>
              </a:highlight>
            </a:endParaRPr>
          </a:p>
        </p:txBody>
      </p:sp>
      <p:sp>
        <p:nvSpPr>
          <p:cNvPr id="8" name="TextBox 7">
            <a:extLst>
              <a:ext uri="{FF2B5EF4-FFF2-40B4-BE49-F238E27FC236}">
                <a16:creationId xmlns:a16="http://schemas.microsoft.com/office/drawing/2014/main" id="{FBC7F525-A9AB-4626-3F1C-D39B6199D579}"/>
              </a:ext>
            </a:extLst>
          </p:cNvPr>
          <p:cNvSpPr txBox="1"/>
          <p:nvPr/>
        </p:nvSpPr>
        <p:spPr>
          <a:xfrm>
            <a:off x="7299962" y="5975438"/>
            <a:ext cx="4596030" cy="369332"/>
          </a:xfrm>
          <a:prstGeom prst="rect">
            <a:avLst/>
          </a:prstGeom>
          <a:noFill/>
        </p:spPr>
        <p:txBody>
          <a:bodyPr wrap="square" rtlCol="0">
            <a:spAutoFit/>
          </a:bodyPr>
          <a:lstStyle/>
          <a:p>
            <a:pPr algn="r"/>
            <a:endParaRPr lang="en-US" sz="900" dirty="0">
              <a:solidFill>
                <a:schemeClr val="bg1">
                  <a:lumMod val="50000"/>
                </a:schemeClr>
              </a:solidFill>
              <a:latin typeface="Arial" panose="020B0604020202020204" pitchFamily="34" charset="0"/>
              <a:cs typeface="Arial" panose="020B0604020202020204" pitchFamily="34" charset="0"/>
            </a:endParaRPr>
          </a:p>
          <a:p>
            <a:pPr algn="r"/>
            <a:r>
              <a:rPr lang="en-US" sz="900" dirty="0">
                <a:solidFill>
                  <a:schemeClr val="bg1">
                    <a:lumMod val="50000"/>
                  </a:schemeClr>
                </a:solidFill>
                <a:latin typeface="Arial" panose="020B0604020202020204" pitchFamily="34" charset="0"/>
                <a:cs typeface="Arial" panose="020B0604020202020204" pitchFamily="34" charset="0"/>
              </a:rPr>
              <a:t>Source: Daniel Overbey</a:t>
            </a:r>
          </a:p>
        </p:txBody>
      </p:sp>
      <p:pic>
        <p:nvPicPr>
          <p:cNvPr id="4" name="Picture 3">
            <a:extLst>
              <a:ext uri="{FF2B5EF4-FFF2-40B4-BE49-F238E27FC236}">
                <a16:creationId xmlns:a16="http://schemas.microsoft.com/office/drawing/2014/main" id="{EF41B016-BAF1-9822-A89F-080E39E460C1}"/>
              </a:ext>
            </a:extLst>
          </p:cNvPr>
          <p:cNvPicPr>
            <a:picLocks noChangeAspect="1"/>
          </p:cNvPicPr>
          <p:nvPr/>
        </p:nvPicPr>
        <p:blipFill rotWithShape="1">
          <a:blip r:embed="rId3"/>
          <a:srcRect t="15759" b="7717"/>
          <a:stretch/>
        </p:blipFill>
        <p:spPr>
          <a:xfrm>
            <a:off x="3106064" y="1324223"/>
            <a:ext cx="8789928" cy="4368630"/>
          </a:xfrm>
          <a:prstGeom prst="rect">
            <a:avLst/>
          </a:prstGeom>
        </p:spPr>
      </p:pic>
      <p:pic>
        <p:nvPicPr>
          <p:cNvPr id="2" name="Picture 1">
            <a:extLst>
              <a:ext uri="{FF2B5EF4-FFF2-40B4-BE49-F238E27FC236}">
                <a16:creationId xmlns:a16="http://schemas.microsoft.com/office/drawing/2014/main" id="{294A3010-CFF7-279E-D557-1B1664449414}"/>
              </a:ext>
            </a:extLst>
          </p:cNvPr>
          <p:cNvPicPr>
            <a:picLocks noChangeAspect="1"/>
          </p:cNvPicPr>
          <p:nvPr/>
        </p:nvPicPr>
        <p:blipFill rotWithShape="1">
          <a:blip r:embed="rId4"/>
          <a:srcRect l="7414" t="11790" r="53799" b="8393"/>
          <a:stretch/>
        </p:blipFill>
        <p:spPr>
          <a:xfrm>
            <a:off x="26437" y="1461140"/>
            <a:ext cx="3014662" cy="4029075"/>
          </a:xfrm>
          <a:prstGeom prst="rect">
            <a:avLst/>
          </a:prstGeom>
        </p:spPr>
      </p:pic>
    </p:spTree>
    <p:extLst>
      <p:ext uri="{BB962C8B-B14F-4D97-AF65-F5344CB8AC3E}">
        <p14:creationId xmlns:p14="http://schemas.microsoft.com/office/powerpoint/2010/main" val="424912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F5C194-7BEC-4B65-E65F-0AB01722BC6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t="9883"/>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F54644B3-39C9-A61A-7259-39B4CAB6C49A}"/>
              </a:ext>
            </a:extLst>
          </p:cNvPr>
          <p:cNvSpPr txBox="1">
            <a:spLocks/>
          </p:cNvSpPr>
          <p:nvPr/>
        </p:nvSpPr>
        <p:spPr>
          <a:xfrm>
            <a:off x="9372599" y="6208770"/>
            <a:ext cx="2663687" cy="2580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000" dirty="0">
                <a:solidFill>
                  <a:schemeClr val="bg1"/>
                </a:solidFill>
              </a:rPr>
              <a:t>Ghost Ranch, Abiquiu, NM</a:t>
            </a:r>
          </a:p>
          <a:p>
            <a:pPr marL="0" indent="0" algn="r">
              <a:buFont typeface="Arial" panose="020B0604020202020204" pitchFamily="34" charset="0"/>
              <a:buNone/>
            </a:pPr>
            <a:r>
              <a:rPr lang="en-US" sz="1000" dirty="0">
                <a:solidFill>
                  <a:schemeClr val="bg1"/>
                </a:solidFill>
              </a:rPr>
              <a:t>Source: © Bruce </a:t>
            </a:r>
            <a:r>
              <a:rPr lang="en-US" sz="1000" dirty="0" err="1">
                <a:solidFill>
                  <a:schemeClr val="bg1"/>
                </a:solidFill>
              </a:rPr>
              <a:t>Hunn</a:t>
            </a:r>
            <a:endParaRPr lang="en-US" sz="1000" dirty="0">
              <a:solidFill>
                <a:schemeClr val="bg1"/>
              </a:solidFill>
            </a:endParaRPr>
          </a:p>
        </p:txBody>
      </p:sp>
    </p:spTree>
    <p:extLst>
      <p:ext uri="{BB962C8B-B14F-4D97-AF65-F5344CB8AC3E}">
        <p14:creationId xmlns:p14="http://schemas.microsoft.com/office/powerpoint/2010/main" val="77926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4872BC6-4B1D-E899-1340-6A3D1C3C1997}"/>
              </a:ext>
            </a:extLst>
          </p:cNvPr>
          <p:cNvSpPr txBox="1">
            <a:spLocks/>
          </p:cNvSpPr>
          <p:nvPr/>
        </p:nvSpPr>
        <p:spPr>
          <a:xfrm>
            <a:off x="10724827" y="3365333"/>
            <a:ext cx="1548778" cy="473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b="1" dirty="0">
                <a:solidFill>
                  <a:schemeClr val="bg1"/>
                </a:solidFill>
              </a:rPr>
              <a:t>SET-Hours</a:t>
            </a:r>
            <a:endParaRPr lang="en-US" sz="1400" dirty="0">
              <a:solidFill>
                <a:schemeClr val="bg1"/>
              </a:solidFill>
              <a:highlight>
                <a:srgbClr val="FFFF00"/>
              </a:highlight>
            </a:endParaRPr>
          </a:p>
        </p:txBody>
      </p:sp>
      <p:sp>
        <p:nvSpPr>
          <p:cNvPr id="8" name="TextBox 7">
            <a:extLst>
              <a:ext uri="{FF2B5EF4-FFF2-40B4-BE49-F238E27FC236}">
                <a16:creationId xmlns:a16="http://schemas.microsoft.com/office/drawing/2014/main" id="{FBC7F525-A9AB-4626-3F1C-D39B6199D579}"/>
              </a:ext>
            </a:extLst>
          </p:cNvPr>
          <p:cNvSpPr txBox="1"/>
          <p:nvPr/>
        </p:nvSpPr>
        <p:spPr>
          <a:xfrm>
            <a:off x="7299962" y="5975438"/>
            <a:ext cx="4596030" cy="369332"/>
          </a:xfrm>
          <a:prstGeom prst="rect">
            <a:avLst/>
          </a:prstGeom>
          <a:noFill/>
        </p:spPr>
        <p:txBody>
          <a:bodyPr wrap="square" rtlCol="0">
            <a:spAutoFit/>
          </a:bodyPr>
          <a:lstStyle/>
          <a:p>
            <a:pPr algn="r"/>
            <a:endParaRPr lang="en-US" sz="900" dirty="0">
              <a:solidFill>
                <a:schemeClr val="bg1">
                  <a:lumMod val="50000"/>
                </a:schemeClr>
              </a:solidFill>
              <a:latin typeface="Arial" panose="020B0604020202020204" pitchFamily="34" charset="0"/>
              <a:cs typeface="Arial" panose="020B0604020202020204" pitchFamily="34" charset="0"/>
            </a:endParaRPr>
          </a:p>
          <a:p>
            <a:pPr algn="r"/>
            <a:r>
              <a:rPr lang="en-US" sz="900" dirty="0">
                <a:solidFill>
                  <a:schemeClr val="bg1">
                    <a:lumMod val="50000"/>
                  </a:schemeClr>
                </a:solidFill>
                <a:latin typeface="Arial" panose="020B0604020202020204" pitchFamily="34" charset="0"/>
                <a:cs typeface="Arial" panose="020B0604020202020204" pitchFamily="34" charset="0"/>
              </a:rPr>
              <a:t>Source: Daniel Overbey</a:t>
            </a:r>
          </a:p>
        </p:txBody>
      </p:sp>
      <p:pic>
        <p:nvPicPr>
          <p:cNvPr id="18" name="Picture 17">
            <a:extLst>
              <a:ext uri="{FF2B5EF4-FFF2-40B4-BE49-F238E27FC236}">
                <a16:creationId xmlns:a16="http://schemas.microsoft.com/office/drawing/2014/main" id="{A5A88E26-943F-FF6A-DBDC-C71E346FAA0A}"/>
              </a:ext>
            </a:extLst>
          </p:cNvPr>
          <p:cNvPicPr>
            <a:picLocks noChangeAspect="1"/>
          </p:cNvPicPr>
          <p:nvPr/>
        </p:nvPicPr>
        <p:blipFill>
          <a:blip r:embed="rId3"/>
          <a:stretch>
            <a:fillRect/>
          </a:stretch>
        </p:blipFill>
        <p:spPr>
          <a:xfrm>
            <a:off x="388385" y="1016828"/>
            <a:ext cx="5600939" cy="4641373"/>
          </a:xfrm>
          <a:prstGeom prst="rect">
            <a:avLst/>
          </a:prstGeom>
        </p:spPr>
      </p:pic>
      <p:pic>
        <p:nvPicPr>
          <p:cNvPr id="19" name="Picture 18">
            <a:extLst>
              <a:ext uri="{FF2B5EF4-FFF2-40B4-BE49-F238E27FC236}">
                <a16:creationId xmlns:a16="http://schemas.microsoft.com/office/drawing/2014/main" id="{10893E05-2949-C18F-ACBE-0E88774CB76E}"/>
              </a:ext>
            </a:extLst>
          </p:cNvPr>
          <p:cNvPicPr>
            <a:picLocks noChangeAspect="1"/>
          </p:cNvPicPr>
          <p:nvPr/>
        </p:nvPicPr>
        <p:blipFill>
          <a:blip r:embed="rId4"/>
          <a:stretch>
            <a:fillRect/>
          </a:stretch>
        </p:blipFill>
        <p:spPr>
          <a:xfrm>
            <a:off x="6202677" y="1043703"/>
            <a:ext cx="5600939" cy="4641373"/>
          </a:xfrm>
          <a:prstGeom prst="rect">
            <a:avLst/>
          </a:prstGeom>
        </p:spPr>
      </p:pic>
      <p:pic>
        <p:nvPicPr>
          <p:cNvPr id="21" name="Picture 20">
            <a:extLst>
              <a:ext uri="{FF2B5EF4-FFF2-40B4-BE49-F238E27FC236}">
                <a16:creationId xmlns:a16="http://schemas.microsoft.com/office/drawing/2014/main" id="{5CAC3586-3487-22B5-2958-68F96EA4E909}"/>
              </a:ext>
            </a:extLst>
          </p:cNvPr>
          <p:cNvPicPr>
            <a:picLocks noChangeAspect="1"/>
          </p:cNvPicPr>
          <p:nvPr/>
        </p:nvPicPr>
        <p:blipFill>
          <a:blip r:embed="rId5"/>
          <a:stretch>
            <a:fillRect/>
          </a:stretch>
        </p:blipFill>
        <p:spPr>
          <a:xfrm>
            <a:off x="6202677" y="1016827"/>
            <a:ext cx="5600939" cy="4641373"/>
          </a:xfrm>
          <a:prstGeom prst="rect">
            <a:avLst/>
          </a:prstGeom>
        </p:spPr>
      </p:pic>
    </p:spTree>
    <p:extLst>
      <p:ext uri="{BB962C8B-B14F-4D97-AF65-F5344CB8AC3E}">
        <p14:creationId xmlns:p14="http://schemas.microsoft.com/office/powerpoint/2010/main" val="138784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FE967A3-8AD1-5D4A-4558-E1DDB13E2CF7}"/>
              </a:ext>
            </a:extLst>
          </p:cNvPr>
          <p:cNvPicPr>
            <a:picLocks noChangeAspect="1"/>
          </p:cNvPicPr>
          <p:nvPr/>
        </p:nvPicPr>
        <p:blipFill>
          <a:blip r:embed="rId3"/>
          <a:stretch>
            <a:fillRect/>
          </a:stretch>
        </p:blipFill>
        <p:spPr>
          <a:xfrm>
            <a:off x="6202677" y="969127"/>
            <a:ext cx="5600939" cy="4641373"/>
          </a:xfrm>
          <a:prstGeom prst="rect">
            <a:avLst/>
          </a:prstGeom>
        </p:spPr>
      </p:pic>
      <p:pic>
        <p:nvPicPr>
          <p:cNvPr id="19" name="Picture 18">
            <a:extLst>
              <a:ext uri="{FF2B5EF4-FFF2-40B4-BE49-F238E27FC236}">
                <a16:creationId xmlns:a16="http://schemas.microsoft.com/office/drawing/2014/main" id="{10893E05-2949-C18F-ACBE-0E88774CB76E}"/>
              </a:ext>
            </a:extLst>
          </p:cNvPr>
          <p:cNvPicPr>
            <a:picLocks noChangeAspect="1"/>
          </p:cNvPicPr>
          <p:nvPr/>
        </p:nvPicPr>
        <p:blipFill>
          <a:blip r:embed="rId4"/>
          <a:stretch>
            <a:fillRect/>
          </a:stretch>
        </p:blipFill>
        <p:spPr>
          <a:xfrm>
            <a:off x="388384" y="969126"/>
            <a:ext cx="5600939" cy="4641373"/>
          </a:xfrm>
          <a:prstGeom prst="rect">
            <a:avLst/>
          </a:prstGeom>
        </p:spPr>
      </p:pic>
      <p:sp>
        <p:nvSpPr>
          <p:cNvPr id="7" name="Content Placeholder 2">
            <a:extLst>
              <a:ext uri="{FF2B5EF4-FFF2-40B4-BE49-F238E27FC236}">
                <a16:creationId xmlns:a16="http://schemas.microsoft.com/office/drawing/2014/main" id="{74872BC6-4B1D-E899-1340-6A3D1C3C1997}"/>
              </a:ext>
            </a:extLst>
          </p:cNvPr>
          <p:cNvSpPr txBox="1">
            <a:spLocks/>
          </p:cNvSpPr>
          <p:nvPr/>
        </p:nvSpPr>
        <p:spPr>
          <a:xfrm>
            <a:off x="10724827" y="3365333"/>
            <a:ext cx="1548778" cy="473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b="1" dirty="0">
                <a:solidFill>
                  <a:schemeClr val="bg1"/>
                </a:solidFill>
              </a:rPr>
              <a:t>SET-Hours</a:t>
            </a:r>
            <a:endParaRPr lang="en-US" sz="1400" dirty="0">
              <a:solidFill>
                <a:schemeClr val="bg1"/>
              </a:solidFill>
              <a:highlight>
                <a:srgbClr val="FFFF00"/>
              </a:highlight>
            </a:endParaRPr>
          </a:p>
        </p:txBody>
      </p:sp>
      <p:sp>
        <p:nvSpPr>
          <p:cNvPr id="8" name="TextBox 7">
            <a:extLst>
              <a:ext uri="{FF2B5EF4-FFF2-40B4-BE49-F238E27FC236}">
                <a16:creationId xmlns:a16="http://schemas.microsoft.com/office/drawing/2014/main" id="{FBC7F525-A9AB-4626-3F1C-D39B6199D579}"/>
              </a:ext>
            </a:extLst>
          </p:cNvPr>
          <p:cNvSpPr txBox="1"/>
          <p:nvPr/>
        </p:nvSpPr>
        <p:spPr>
          <a:xfrm>
            <a:off x="7299962" y="5975438"/>
            <a:ext cx="4596030" cy="369332"/>
          </a:xfrm>
          <a:prstGeom prst="rect">
            <a:avLst/>
          </a:prstGeom>
          <a:noFill/>
        </p:spPr>
        <p:txBody>
          <a:bodyPr wrap="square" rtlCol="0">
            <a:spAutoFit/>
          </a:bodyPr>
          <a:lstStyle/>
          <a:p>
            <a:pPr algn="r"/>
            <a:endParaRPr lang="en-US" sz="900" dirty="0">
              <a:solidFill>
                <a:schemeClr val="bg1">
                  <a:lumMod val="50000"/>
                </a:schemeClr>
              </a:solidFill>
              <a:latin typeface="Arial" panose="020B0604020202020204" pitchFamily="34" charset="0"/>
              <a:cs typeface="Arial" panose="020B0604020202020204" pitchFamily="34" charset="0"/>
            </a:endParaRPr>
          </a:p>
          <a:p>
            <a:pPr algn="r"/>
            <a:r>
              <a:rPr lang="en-US" sz="900" dirty="0">
                <a:solidFill>
                  <a:schemeClr val="bg1">
                    <a:lumMod val="50000"/>
                  </a:schemeClr>
                </a:solidFill>
                <a:latin typeface="Arial" panose="020B0604020202020204" pitchFamily="34" charset="0"/>
                <a:cs typeface="Arial" panose="020B0604020202020204" pitchFamily="34" charset="0"/>
              </a:rPr>
              <a:t>Source: Daniel Overbey</a:t>
            </a:r>
          </a:p>
        </p:txBody>
      </p:sp>
    </p:spTree>
    <p:extLst>
      <p:ext uri="{BB962C8B-B14F-4D97-AF65-F5344CB8AC3E}">
        <p14:creationId xmlns:p14="http://schemas.microsoft.com/office/powerpoint/2010/main" val="322344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76F2CE8-E1D7-0142-B896-F7B3E13597F0}"/>
              </a:ext>
            </a:extLst>
          </p:cNvPr>
          <p:cNvSpPr>
            <a:spLocks noGrp="1"/>
          </p:cNvSpPr>
          <p:nvPr>
            <p:ph type="title"/>
          </p:nvPr>
        </p:nvSpPr>
        <p:spPr>
          <a:xfrm>
            <a:off x="838200" y="21273"/>
            <a:ext cx="10515600" cy="1325563"/>
          </a:xfrm>
        </p:spPr>
        <p:txBody>
          <a:bodyPr>
            <a:normAutofit/>
          </a:bodyPr>
          <a:lstStyle/>
          <a:p>
            <a:r>
              <a:rPr lang="en-US" sz="3200" b="1" dirty="0"/>
              <a:t>Solar Savings Fraction (SSF)</a:t>
            </a:r>
          </a:p>
        </p:txBody>
      </p:sp>
      <p:sp>
        <p:nvSpPr>
          <p:cNvPr id="7" name="Content Placeholder 2">
            <a:extLst>
              <a:ext uri="{FF2B5EF4-FFF2-40B4-BE49-F238E27FC236}">
                <a16:creationId xmlns:a16="http://schemas.microsoft.com/office/drawing/2014/main" id="{74872BC6-4B1D-E899-1340-6A3D1C3C1997}"/>
              </a:ext>
            </a:extLst>
          </p:cNvPr>
          <p:cNvSpPr txBox="1">
            <a:spLocks/>
          </p:cNvSpPr>
          <p:nvPr/>
        </p:nvSpPr>
        <p:spPr>
          <a:xfrm>
            <a:off x="10724827" y="3365333"/>
            <a:ext cx="1548778" cy="473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b="1" dirty="0">
                <a:solidFill>
                  <a:schemeClr val="bg1"/>
                </a:solidFill>
              </a:rPr>
              <a:t>SET-Hours</a:t>
            </a:r>
            <a:endParaRPr lang="en-US" sz="1400" dirty="0">
              <a:solidFill>
                <a:schemeClr val="bg1"/>
              </a:solidFill>
              <a:highlight>
                <a:srgbClr val="FFFF00"/>
              </a:highlight>
            </a:endParaRPr>
          </a:p>
        </p:txBody>
      </p:sp>
      <p:sp>
        <p:nvSpPr>
          <p:cNvPr id="8" name="TextBox 7">
            <a:extLst>
              <a:ext uri="{FF2B5EF4-FFF2-40B4-BE49-F238E27FC236}">
                <a16:creationId xmlns:a16="http://schemas.microsoft.com/office/drawing/2014/main" id="{FBC7F525-A9AB-4626-3F1C-D39B6199D579}"/>
              </a:ext>
            </a:extLst>
          </p:cNvPr>
          <p:cNvSpPr txBox="1"/>
          <p:nvPr/>
        </p:nvSpPr>
        <p:spPr>
          <a:xfrm>
            <a:off x="7299962" y="5975438"/>
            <a:ext cx="4596030" cy="369332"/>
          </a:xfrm>
          <a:prstGeom prst="rect">
            <a:avLst/>
          </a:prstGeom>
          <a:noFill/>
        </p:spPr>
        <p:txBody>
          <a:bodyPr wrap="square" rtlCol="0">
            <a:spAutoFit/>
          </a:bodyPr>
          <a:lstStyle/>
          <a:p>
            <a:pPr algn="r"/>
            <a:endParaRPr lang="en-US" sz="900" dirty="0">
              <a:solidFill>
                <a:schemeClr val="bg1">
                  <a:lumMod val="50000"/>
                </a:schemeClr>
              </a:solidFill>
              <a:latin typeface="Arial" panose="020B0604020202020204" pitchFamily="34" charset="0"/>
              <a:cs typeface="Arial" panose="020B0604020202020204" pitchFamily="34" charset="0"/>
            </a:endParaRPr>
          </a:p>
          <a:p>
            <a:pPr algn="r"/>
            <a:r>
              <a:rPr lang="en-US" sz="900" dirty="0">
                <a:solidFill>
                  <a:schemeClr val="bg1">
                    <a:lumMod val="50000"/>
                  </a:schemeClr>
                </a:solidFill>
                <a:latin typeface="Arial" panose="020B0604020202020204" pitchFamily="34" charset="0"/>
                <a:cs typeface="Arial" panose="020B0604020202020204" pitchFamily="34" charset="0"/>
              </a:rPr>
              <a:t>Source: Daniel Overbey</a:t>
            </a:r>
          </a:p>
        </p:txBody>
      </p:sp>
      <p:pic>
        <p:nvPicPr>
          <p:cNvPr id="45058" name="Picture 2">
            <a:extLst>
              <a:ext uri="{FF2B5EF4-FFF2-40B4-BE49-F238E27FC236}">
                <a16:creationId xmlns:a16="http://schemas.microsoft.com/office/drawing/2014/main" id="{B28315E4-B9FF-604A-7038-2806D9B594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92" t="52623" r="6186"/>
          <a:stretch/>
        </p:blipFill>
        <p:spPr bwMode="auto">
          <a:xfrm>
            <a:off x="5492449" y="1492898"/>
            <a:ext cx="6423527" cy="45068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FC233702-E31A-0C86-FFF5-7E992D81DE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2" r="3878" b="52776"/>
          <a:stretch/>
        </p:blipFill>
        <p:spPr bwMode="auto">
          <a:xfrm>
            <a:off x="479747" y="1902056"/>
            <a:ext cx="4801379" cy="3046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03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rgbClr val="40A7C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3F2BBB-78CC-4B29-8464-23876E54051F}"/>
              </a:ext>
            </a:extLst>
          </p:cNvPr>
          <p:cNvSpPr txBox="1"/>
          <p:nvPr/>
        </p:nvSpPr>
        <p:spPr>
          <a:xfrm>
            <a:off x="838200" y="2725213"/>
            <a:ext cx="5257802" cy="3908762"/>
          </a:xfrm>
          <a:prstGeom prst="rect">
            <a:avLst/>
          </a:prstGeom>
          <a:noFill/>
        </p:spPr>
        <p:txBody>
          <a:bodyPr wrap="square" rtlCol="0">
            <a:spAutoFit/>
          </a:bodyPr>
          <a:lstStyle/>
          <a:p>
            <a:pPr>
              <a:spcBef>
                <a:spcPts val="600"/>
              </a:spcBef>
            </a:pPr>
            <a:r>
              <a:rPr lang="en-US" sz="2800" b="1" dirty="0">
                <a:solidFill>
                  <a:schemeClr val="bg1"/>
                </a:solidFill>
                <a:latin typeface="Arial" panose="020B0604020202020204" pitchFamily="34" charset="0"/>
                <a:cs typeface="Arial" panose="020B0604020202020204" pitchFamily="34" charset="0"/>
              </a:rPr>
              <a:t>Deviation by </a:t>
            </a:r>
            <a:r>
              <a:rPr lang="en-US" sz="2800" b="1" dirty="0">
                <a:solidFill>
                  <a:srgbClr val="3C5181"/>
                </a:solidFill>
                <a:latin typeface="Arial" panose="020B0604020202020204" pitchFamily="34" charset="0"/>
                <a:cs typeface="Arial" panose="020B0604020202020204" pitchFamily="34" charset="0"/>
              </a:rPr>
              <a:t>LCR Method </a:t>
            </a:r>
            <a:r>
              <a:rPr lang="en-US" sz="2800" b="1" dirty="0">
                <a:solidFill>
                  <a:schemeClr val="bg1"/>
                </a:solidFill>
                <a:latin typeface="Arial" panose="020B0604020202020204" pitchFamily="34" charset="0"/>
                <a:cs typeface="Arial" panose="020B0604020202020204" pitchFamily="34" charset="0"/>
              </a:rPr>
              <a:t>vs                                                   </a:t>
            </a:r>
            <a:r>
              <a:rPr lang="en-US" sz="2800" b="1" dirty="0">
                <a:solidFill>
                  <a:srgbClr val="3C5181"/>
                </a:solidFill>
                <a:latin typeface="Arial" panose="020B0604020202020204" pitchFamily="34" charset="0"/>
                <a:cs typeface="Arial" panose="020B0604020202020204" pitchFamily="34" charset="0"/>
              </a:rPr>
              <a:t>simulated performance</a:t>
            </a:r>
            <a:r>
              <a:rPr lang="en-US" sz="2000" b="1" dirty="0">
                <a:solidFill>
                  <a:srgbClr val="3C518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a:t>
            </a:r>
          </a:p>
          <a:p>
            <a:pPr>
              <a:spcBef>
                <a:spcPts val="600"/>
              </a:spcBef>
            </a:pPr>
            <a:endParaRPr lang="en-US" sz="2400" b="1" dirty="0">
              <a:solidFill>
                <a:schemeClr val="bg1"/>
              </a:solidFill>
              <a:latin typeface="Arial" panose="020B0604020202020204" pitchFamily="34" charset="0"/>
              <a:cs typeface="Arial" panose="020B0604020202020204" pitchFamily="34" charset="0"/>
            </a:endParaRPr>
          </a:p>
          <a:p>
            <a:pPr>
              <a:spcBef>
                <a:spcPts val="600"/>
              </a:spcBef>
            </a:pPr>
            <a:endParaRPr lang="en-US" sz="2400" b="1" dirty="0">
              <a:solidFill>
                <a:schemeClr val="bg1"/>
              </a:solidFill>
              <a:latin typeface="Arial" panose="020B0604020202020204" pitchFamily="34" charset="0"/>
              <a:cs typeface="Arial" panose="020B0604020202020204" pitchFamily="34" charset="0"/>
            </a:endParaRPr>
          </a:p>
          <a:p>
            <a:pPr marL="342900" indent="-342900">
              <a:spcBef>
                <a:spcPts val="60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Simulated performance data validated against two-years of measured data.</a:t>
            </a:r>
          </a:p>
          <a:p>
            <a:pPr>
              <a:spcBef>
                <a:spcPts val="600"/>
              </a:spcBef>
            </a:pPr>
            <a:endParaRPr lang="en-US" dirty="0">
              <a:solidFill>
                <a:schemeClr val="bg1"/>
              </a:solidFill>
              <a:latin typeface="Arial" panose="020B0604020202020204" pitchFamily="34" charset="0"/>
              <a:cs typeface="Arial" panose="020B0604020202020204" pitchFamily="34" charset="0"/>
            </a:endParaRPr>
          </a:p>
          <a:p>
            <a:pPr marL="342900" indent="-342900">
              <a:spcBef>
                <a:spcPts val="60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Study examined two variations of Direct Gain, </a:t>
            </a:r>
            <a:r>
              <a:rPr lang="en-US" dirty="0" err="1">
                <a:solidFill>
                  <a:schemeClr val="bg1"/>
                </a:solidFill>
                <a:latin typeface="Arial" panose="020B0604020202020204" pitchFamily="34" charset="0"/>
                <a:cs typeface="Arial" panose="020B0604020202020204" pitchFamily="34" charset="0"/>
              </a:rPr>
              <a:t>Trombé</a:t>
            </a:r>
            <a:r>
              <a:rPr lang="en-US" dirty="0">
                <a:solidFill>
                  <a:schemeClr val="bg1"/>
                </a:solidFill>
                <a:latin typeface="Arial" panose="020B0604020202020204" pitchFamily="34" charset="0"/>
                <a:cs typeface="Arial" panose="020B0604020202020204" pitchFamily="34" charset="0"/>
              </a:rPr>
              <a:t> Wall, and Water Wall.</a:t>
            </a:r>
          </a:p>
          <a:p>
            <a:pPr>
              <a:spcBef>
                <a:spcPts val="600"/>
              </a:spcBef>
            </a:pPr>
            <a:endParaRPr lang="en-US" sz="2400" b="1" dirty="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D4F83C49-75BF-2A7D-5943-FB6D1BD92690}"/>
              </a:ext>
            </a:extLst>
          </p:cNvPr>
          <p:cNvSpPr>
            <a:spLocks noGrp="1"/>
          </p:cNvSpPr>
          <p:nvPr>
            <p:ph type="title"/>
          </p:nvPr>
        </p:nvSpPr>
        <p:spPr>
          <a:xfrm>
            <a:off x="838200" y="424199"/>
            <a:ext cx="10515600" cy="1325563"/>
          </a:xfrm>
        </p:spPr>
        <p:txBody>
          <a:bodyPr>
            <a:normAutofit/>
          </a:bodyPr>
          <a:lstStyle/>
          <a:p>
            <a:r>
              <a:rPr lang="en-US" sz="3200" b="1" dirty="0">
                <a:solidFill>
                  <a:schemeClr val="bg1"/>
                </a:solidFill>
              </a:rPr>
              <a:t>Validation of the Load Collector Ratio (LCR) Method</a:t>
            </a:r>
            <a:br>
              <a:rPr lang="en-US" sz="3200" b="1" dirty="0">
                <a:solidFill>
                  <a:schemeClr val="bg1"/>
                </a:solidFill>
              </a:rPr>
            </a:br>
            <a:r>
              <a:rPr lang="en-US" sz="1800" dirty="0">
                <a:solidFill>
                  <a:schemeClr val="bg1"/>
                </a:solidFill>
              </a:rPr>
              <a:t>University of Nevada, Las Vegas (UNLV) Study</a:t>
            </a:r>
          </a:p>
        </p:txBody>
      </p:sp>
      <p:sp>
        <p:nvSpPr>
          <p:cNvPr id="5" name="TextBox 4">
            <a:extLst>
              <a:ext uri="{FF2B5EF4-FFF2-40B4-BE49-F238E27FC236}">
                <a16:creationId xmlns:a16="http://schemas.microsoft.com/office/drawing/2014/main" id="{64CEBE04-22B7-1480-E4FC-290F74121590}"/>
              </a:ext>
            </a:extLst>
          </p:cNvPr>
          <p:cNvSpPr txBox="1"/>
          <p:nvPr/>
        </p:nvSpPr>
        <p:spPr>
          <a:xfrm>
            <a:off x="6249955" y="2538601"/>
            <a:ext cx="5103845" cy="1569660"/>
          </a:xfrm>
          <a:prstGeom prst="rect">
            <a:avLst/>
          </a:prstGeom>
          <a:noFill/>
        </p:spPr>
        <p:txBody>
          <a:bodyPr wrap="square">
            <a:spAutoFit/>
          </a:bodyPr>
          <a:lstStyle/>
          <a:p>
            <a:pPr algn="ctr">
              <a:spcBef>
                <a:spcPts val="600"/>
              </a:spcBef>
            </a:pPr>
            <a:r>
              <a:rPr lang="en-US" sz="9600" b="1" dirty="0">
                <a:solidFill>
                  <a:schemeClr val="bg1"/>
                </a:solidFill>
                <a:latin typeface="Arial" panose="020B0604020202020204" pitchFamily="34" charset="0"/>
                <a:cs typeface="Arial" panose="020B0604020202020204" pitchFamily="34" charset="0"/>
              </a:rPr>
              <a:t>-</a:t>
            </a:r>
            <a:r>
              <a:rPr lang="en-US" sz="6000" b="1" dirty="0">
                <a:solidFill>
                  <a:schemeClr val="bg1"/>
                </a:solidFill>
                <a:latin typeface="Arial" panose="020B0604020202020204" pitchFamily="34" charset="0"/>
                <a:cs typeface="Arial" panose="020B0604020202020204" pitchFamily="34" charset="0"/>
              </a:rPr>
              <a:t> </a:t>
            </a:r>
            <a:r>
              <a:rPr lang="en-US" sz="9600" b="1" dirty="0">
                <a:solidFill>
                  <a:schemeClr val="bg1"/>
                </a:solidFill>
                <a:latin typeface="Arial" panose="020B0604020202020204" pitchFamily="34" charset="0"/>
                <a:cs typeface="Arial" panose="020B0604020202020204" pitchFamily="34" charset="0"/>
              </a:rPr>
              <a:t>4.65%</a:t>
            </a:r>
          </a:p>
        </p:txBody>
      </p:sp>
    </p:spTree>
    <p:extLst>
      <p:ext uri="{BB962C8B-B14F-4D97-AF65-F5344CB8AC3E}">
        <p14:creationId xmlns:p14="http://schemas.microsoft.com/office/powerpoint/2010/main" val="356412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40A7C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83C49-75BF-2A7D-5943-FB6D1BD92690}"/>
              </a:ext>
            </a:extLst>
          </p:cNvPr>
          <p:cNvSpPr>
            <a:spLocks noGrp="1"/>
          </p:cNvSpPr>
          <p:nvPr>
            <p:ph type="title"/>
          </p:nvPr>
        </p:nvSpPr>
        <p:spPr>
          <a:xfrm>
            <a:off x="838200" y="2766218"/>
            <a:ext cx="7340600" cy="1325563"/>
          </a:xfrm>
        </p:spPr>
        <p:txBody>
          <a:bodyPr>
            <a:normAutofit fontScale="90000"/>
          </a:bodyPr>
          <a:lstStyle/>
          <a:p>
            <a:r>
              <a:rPr lang="en-US" sz="3200" b="1" dirty="0">
                <a:solidFill>
                  <a:schemeClr val="bg1"/>
                </a:solidFill>
              </a:rPr>
              <a:t>We need easily accessible early-stage energy modeling tools that allow design teams with basic competencies to optimize passive strategies.</a:t>
            </a:r>
          </a:p>
        </p:txBody>
      </p:sp>
      <p:pic>
        <p:nvPicPr>
          <p:cNvPr id="3" name="Picture 2">
            <a:extLst>
              <a:ext uri="{FF2B5EF4-FFF2-40B4-BE49-F238E27FC236}">
                <a16:creationId xmlns:a16="http://schemas.microsoft.com/office/drawing/2014/main" id="{BCBC7000-3058-C493-7EF8-CC0C7F8CF3D1}"/>
              </a:ext>
            </a:extLst>
          </p:cNvPr>
          <p:cNvPicPr>
            <a:picLocks noChangeAspect="1"/>
          </p:cNvPicPr>
          <p:nvPr/>
        </p:nvPicPr>
        <p:blipFill rotWithShape="1">
          <a:blip r:embed="rId3"/>
          <a:srcRect r="40740"/>
          <a:stretch/>
        </p:blipFill>
        <p:spPr>
          <a:xfrm>
            <a:off x="8777170" y="920568"/>
            <a:ext cx="3414830" cy="5180124"/>
          </a:xfrm>
          <a:prstGeom prst="rect">
            <a:avLst/>
          </a:prstGeom>
        </p:spPr>
      </p:pic>
    </p:spTree>
    <p:extLst>
      <p:ext uri="{BB962C8B-B14F-4D97-AF65-F5344CB8AC3E}">
        <p14:creationId xmlns:p14="http://schemas.microsoft.com/office/powerpoint/2010/main" val="5424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rgbClr val="3C5B70"/>
        </a:solid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50A1A76E-5780-9688-DC21-9AB41AD727BF}"/>
              </a:ext>
            </a:extLst>
          </p:cNvPr>
          <p:cNvSpPr/>
          <p:nvPr/>
        </p:nvSpPr>
        <p:spPr>
          <a:xfrm>
            <a:off x="4338960" y="-203021"/>
            <a:ext cx="7223744" cy="7289848"/>
          </a:xfrm>
          <a:prstGeom prst="ellipse">
            <a:avLst/>
          </a:prstGeom>
          <a:noFill/>
          <a:ln w="57150">
            <a:solidFill>
              <a:srgbClr val="80C3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A9D9BB07-31EB-C543-F7CD-7F4F63568E9E}"/>
              </a:ext>
            </a:extLst>
          </p:cNvPr>
          <p:cNvSpPr/>
          <p:nvPr/>
        </p:nvSpPr>
        <p:spPr>
          <a:xfrm>
            <a:off x="637268" y="-203021"/>
            <a:ext cx="7223744" cy="7289848"/>
          </a:xfrm>
          <a:prstGeom prst="ellipse">
            <a:avLst/>
          </a:prstGeom>
          <a:noFill/>
          <a:ln w="57150">
            <a:solidFill>
              <a:srgbClr val="40A7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5703A9CC-5757-0BE9-0F39-E48DC1A5EC34}"/>
              </a:ext>
            </a:extLst>
          </p:cNvPr>
          <p:cNvSpPr>
            <a:spLocks noGrp="1"/>
          </p:cNvSpPr>
          <p:nvPr>
            <p:ph idx="1"/>
          </p:nvPr>
        </p:nvSpPr>
        <p:spPr>
          <a:xfrm>
            <a:off x="1014708" y="3181350"/>
            <a:ext cx="3118479" cy="1412921"/>
          </a:xfrm>
        </p:spPr>
        <p:txBody>
          <a:bodyPr vert="horz" lIns="91440" tIns="45720" rIns="91440" bIns="45720" rtlCol="0" anchor="t">
            <a:noAutofit/>
          </a:bodyPr>
          <a:lstStyle/>
          <a:p>
            <a:pPr marL="0" indent="0">
              <a:lnSpc>
                <a:spcPct val="100000"/>
              </a:lnSpc>
              <a:buFont typeface="Arial" panose="020B0604020202020204" pitchFamily="34" charset="0"/>
              <a:buNone/>
            </a:pPr>
            <a:r>
              <a:rPr lang="en-US" b="1" dirty="0">
                <a:solidFill>
                  <a:srgbClr val="40A7CF"/>
                </a:solidFill>
              </a:rPr>
              <a:t>Sustainability</a:t>
            </a:r>
            <a:endParaRPr lang="en-US" dirty="0">
              <a:solidFill>
                <a:srgbClr val="40A7CF"/>
              </a:solidFill>
            </a:endParaRPr>
          </a:p>
        </p:txBody>
      </p:sp>
      <p:sp>
        <p:nvSpPr>
          <p:cNvPr id="9" name="Content Placeholder 2">
            <a:extLst>
              <a:ext uri="{FF2B5EF4-FFF2-40B4-BE49-F238E27FC236}">
                <a16:creationId xmlns:a16="http://schemas.microsoft.com/office/drawing/2014/main" id="{B7554EEE-CB46-E9C4-22A3-52AF2BB3AD98}"/>
              </a:ext>
            </a:extLst>
          </p:cNvPr>
          <p:cNvSpPr txBox="1">
            <a:spLocks/>
          </p:cNvSpPr>
          <p:nvPr/>
        </p:nvSpPr>
        <p:spPr>
          <a:xfrm>
            <a:off x="4536760" y="2404722"/>
            <a:ext cx="3118479" cy="25851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b="1" dirty="0">
                <a:solidFill>
                  <a:schemeClr val="bg1"/>
                </a:solidFill>
              </a:rPr>
              <a:t>Net-Zero</a:t>
            </a:r>
          </a:p>
          <a:p>
            <a:pPr marL="0" indent="0" algn="ctr">
              <a:lnSpc>
                <a:spcPct val="100000"/>
              </a:lnSpc>
              <a:buFont typeface="Arial" panose="020B0604020202020204" pitchFamily="34" charset="0"/>
              <a:buNone/>
            </a:pPr>
            <a:r>
              <a:rPr lang="en-US" b="1" dirty="0">
                <a:solidFill>
                  <a:schemeClr val="bg1"/>
                </a:solidFill>
              </a:rPr>
              <a:t>+</a:t>
            </a:r>
          </a:p>
          <a:p>
            <a:pPr marL="0" indent="0" algn="ctr">
              <a:lnSpc>
                <a:spcPct val="100000"/>
              </a:lnSpc>
              <a:buFont typeface="Arial" panose="020B0604020202020204" pitchFamily="34" charset="0"/>
              <a:buNone/>
            </a:pPr>
            <a:r>
              <a:rPr lang="en-US" b="1" dirty="0">
                <a:solidFill>
                  <a:schemeClr val="bg1"/>
                </a:solidFill>
              </a:rPr>
              <a:t>Passive Survivability </a:t>
            </a:r>
          </a:p>
        </p:txBody>
      </p:sp>
      <p:sp>
        <p:nvSpPr>
          <p:cNvPr id="10" name="Content Placeholder 2">
            <a:extLst>
              <a:ext uri="{FF2B5EF4-FFF2-40B4-BE49-F238E27FC236}">
                <a16:creationId xmlns:a16="http://schemas.microsoft.com/office/drawing/2014/main" id="{45A157DD-A557-5FD3-E403-B034C1BA4A9A}"/>
              </a:ext>
            </a:extLst>
          </p:cNvPr>
          <p:cNvSpPr txBox="1">
            <a:spLocks/>
          </p:cNvSpPr>
          <p:nvPr/>
        </p:nvSpPr>
        <p:spPr>
          <a:xfrm>
            <a:off x="8058812" y="3181350"/>
            <a:ext cx="3118479" cy="141292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en-US" b="1" dirty="0">
                <a:solidFill>
                  <a:srgbClr val="80C3B3"/>
                </a:solidFill>
              </a:rPr>
              <a:t>Resilient Design</a:t>
            </a:r>
            <a:endParaRPr lang="en-US" dirty="0">
              <a:solidFill>
                <a:srgbClr val="80C3B3"/>
              </a:solidFill>
            </a:endParaRPr>
          </a:p>
          <a:p>
            <a:pPr marL="0" indent="0" algn="r">
              <a:lnSpc>
                <a:spcPct val="100000"/>
              </a:lnSpc>
              <a:buFont typeface="Arial" panose="020B0604020202020204" pitchFamily="34" charset="0"/>
              <a:buNone/>
            </a:pPr>
            <a:endParaRPr lang="en-US" dirty="0">
              <a:solidFill>
                <a:schemeClr val="bg1"/>
              </a:solidFill>
            </a:endParaRPr>
          </a:p>
        </p:txBody>
      </p:sp>
    </p:spTree>
    <p:extLst>
      <p:ext uri="{BB962C8B-B14F-4D97-AF65-F5344CB8AC3E}">
        <p14:creationId xmlns:p14="http://schemas.microsoft.com/office/powerpoint/2010/main" val="124026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rgbClr val="3C5B7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3F2BBB-78CC-4B29-8464-23876E54051F}"/>
              </a:ext>
            </a:extLst>
          </p:cNvPr>
          <p:cNvSpPr txBox="1"/>
          <p:nvPr/>
        </p:nvSpPr>
        <p:spPr>
          <a:xfrm>
            <a:off x="2158584" y="3136612"/>
            <a:ext cx="9119016" cy="584775"/>
          </a:xfrm>
          <a:prstGeom prst="rect">
            <a:avLst/>
          </a:prstGeom>
          <a:noFill/>
        </p:spPr>
        <p:txBody>
          <a:bodyPr wrap="square" rtlCol="0">
            <a:spAutoFit/>
          </a:bodyPr>
          <a:lstStyle/>
          <a:p>
            <a:r>
              <a:rPr lang="en-US" sz="3200" b="1" dirty="0">
                <a:solidFill>
                  <a:srgbClr val="40A7CF"/>
                </a:solidFill>
                <a:latin typeface="Arial" panose="020B0604020202020204" pitchFamily="34" charset="0"/>
                <a:cs typeface="Arial" panose="020B0604020202020204" pitchFamily="34" charset="0"/>
              </a:rPr>
              <a:t>critical needs</a:t>
            </a:r>
            <a:r>
              <a:rPr lang="en-US" sz="3200" b="1" dirty="0">
                <a:solidFill>
                  <a:schemeClr val="bg1"/>
                </a:solidFill>
                <a:latin typeface="Arial" panose="020B0604020202020204" pitchFamily="34" charset="0"/>
                <a:cs typeface="Arial" panose="020B0604020202020204" pitchFamily="34" charset="0"/>
              </a:rPr>
              <a:t> that must be addressed:</a:t>
            </a:r>
            <a:endParaRPr lang="en-US" sz="2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FE92095-33E9-5BC9-9534-18892F77A9AB}"/>
              </a:ext>
            </a:extLst>
          </p:cNvPr>
          <p:cNvSpPr txBox="1"/>
          <p:nvPr/>
        </p:nvSpPr>
        <p:spPr>
          <a:xfrm>
            <a:off x="1154243" y="2467994"/>
            <a:ext cx="1948722" cy="1862048"/>
          </a:xfrm>
          <a:prstGeom prst="rect">
            <a:avLst/>
          </a:prstGeom>
          <a:noFill/>
        </p:spPr>
        <p:txBody>
          <a:bodyPr wrap="square" rtlCol="0">
            <a:spAutoFit/>
          </a:bodyPr>
          <a:lstStyle/>
          <a:p>
            <a:r>
              <a:rPr lang="en-US" sz="11500" b="1" dirty="0">
                <a:solidFill>
                  <a:srgbClr val="40A7CF"/>
                </a:solidFill>
                <a:latin typeface="Arial" panose="020B0604020202020204" pitchFamily="34" charset="0"/>
                <a:cs typeface="Arial" panose="020B0604020202020204" pitchFamily="34" charset="0"/>
              </a:rPr>
              <a:t>3</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938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3C5B7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04AD2B-B63B-FCAD-ADBA-AD00E7CA9D99}"/>
              </a:ext>
            </a:extLst>
          </p:cNvPr>
          <p:cNvSpPr>
            <a:spLocks noGrp="1"/>
          </p:cNvSpPr>
          <p:nvPr>
            <p:ph type="title"/>
          </p:nvPr>
        </p:nvSpPr>
        <p:spPr>
          <a:xfrm>
            <a:off x="1676400" y="2746924"/>
            <a:ext cx="9717505" cy="1325563"/>
          </a:xfrm>
        </p:spPr>
        <p:txBody>
          <a:bodyPr>
            <a:noAutofit/>
          </a:bodyPr>
          <a:lstStyle/>
          <a:p>
            <a:r>
              <a:rPr lang="en-US" sz="3000" b="1" dirty="0">
                <a:solidFill>
                  <a:schemeClr val="bg1"/>
                </a:solidFill>
              </a:rPr>
              <a:t>Passive survivability metrics (namely, SET thresholds) must be available within early-stage modeling with “HVAC/off” functionality.</a:t>
            </a:r>
          </a:p>
        </p:txBody>
      </p:sp>
      <p:sp>
        <p:nvSpPr>
          <p:cNvPr id="5" name="Title 1">
            <a:extLst>
              <a:ext uri="{FF2B5EF4-FFF2-40B4-BE49-F238E27FC236}">
                <a16:creationId xmlns:a16="http://schemas.microsoft.com/office/drawing/2014/main" id="{B8E86122-99F7-73DA-B7CB-CF307623470A}"/>
              </a:ext>
            </a:extLst>
          </p:cNvPr>
          <p:cNvSpPr txBox="1">
            <a:spLocks/>
          </p:cNvSpPr>
          <p:nvPr/>
        </p:nvSpPr>
        <p:spPr>
          <a:xfrm>
            <a:off x="1676400" y="913911"/>
            <a:ext cx="1007745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000" b="1" dirty="0">
                <a:solidFill>
                  <a:schemeClr val="bg1"/>
                </a:solidFill>
              </a:rPr>
              <a:t>Downscaled climate projection data must be methodically developed, regularly updated, and publicly available.</a:t>
            </a:r>
          </a:p>
        </p:txBody>
      </p:sp>
      <p:sp>
        <p:nvSpPr>
          <p:cNvPr id="6" name="Title 1">
            <a:extLst>
              <a:ext uri="{FF2B5EF4-FFF2-40B4-BE49-F238E27FC236}">
                <a16:creationId xmlns:a16="http://schemas.microsoft.com/office/drawing/2014/main" id="{4B63FEA4-0C15-4085-E3EF-25D5F7B98D78}"/>
              </a:ext>
            </a:extLst>
          </p:cNvPr>
          <p:cNvSpPr txBox="1">
            <a:spLocks/>
          </p:cNvSpPr>
          <p:nvPr/>
        </p:nvSpPr>
        <p:spPr>
          <a:xfrm>
            <a:off x="1676400" y="4519063"/>
            <a:ext cx="89154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000" b="1" dirty="0">
                <a:solidFill>
                  <a:schemeClr val="bg1"/>
                </a:solidFill>
              </a:rPr>
              <a:t>Early-stage simulation tools to incorporate, compare, and optimize passive solar heating and cooling strategies.</a:t>
            </a:r>
          </a:p>
        </p:txBody>
      </p:sp>
      <p:sp>
        <p:nvSpPr>
          <p:cNvPr id="13" name="Title 1">
            <a:extLst>
              <a:ext uri="{FF2B5EF4-FFF2-40B4-BE49-F238E27FC236}">
                <a16:creationId xmlns:a16="http://schemas.microsoft.com/office/drawing/2014/main" id="{535F11DF-5045-5A0D-61A6-81E0D5DBB227}"/>
              </a:ext>
            </a:extLst>
          </p:cNvPr>
          <p:cNvSpPr txBox="1">
            <a:spLocks/>
          </p:cNvSpPr>
          <p:nvPr/>
        </p:nvSpPr>
        <p:spPr>
          <a:xfrm>
            <a:off x="709730" y="266065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5400" b="1" dirty="0">
                <a:solidFill>
                  <a:srgbClr val="40A7CF"/>
                </a:solidFill>
              </a:rPr>
              <a:t>2.</a:t>
            </a:r>
          </a:p>
        </p:txBody>
      </p:sp>
      <p:sp>
        <p:nvSpPr>
          <p:cNvPr id="14" name="Title 1">
            <a:extLst>
              <a:ext uri="{FF2B5EF4-FFF2-40B4-BE49-F238E27FC236}">
                <a16:creationId xmlns:a16="http://schemas.microsoft.com/office/drawing/2014/main" id="{E0B5064D-5775-F301-D80F-52F67606D8E0}"/>
              </a:ext>
            </a:extLst>
          </p:cNvPr>
          <p:cNvSpPr txBox="1">
            <a:spLocks/>
          </p:cNvSpPr>
          <p:nvPr/>
        </p:nvSpPr>
        <p:spPr>
          <a:xfrm>
            <a:off x="709730" y="846696"/>
            <a:ext cx="100774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5400" b="1" dirty="0">
                <a:solidFill>
                  <a:srgbClr val="40A7CF"/>
                </a:solidFill>
              </a:rPr>
              <a:t>1.</a:t>
            </a:r>
          </a:p>
        </p:txBody>
      </p:sp>
      <p:sp>
        <p:nvSpPr>
          <p:cNvPr id="15" name="Title 1">
            <a:extLst>
              <a:ext uri="{FF2B5EF4-FFF2-40B4-BE49-F238E27FC236}">
                <a16:creationId xmlns:a16="http://schemas.microsoft.com/office/drawing/2014/main" id="{1FFE940C-15B2-402B-EDD1-C35A2A5C924A}"/>
              </a:ext>
            </a:extLst>
          </p:cNvPr>
          <p:cNvSpPr txBox="1">
            <a:spLocks/>
          </p:cNvSpPr>
          <p:nvPr/>
        </p:nvSpPr>
        <p:spPr>
          <a:xfrm>
            <a:off x="709730" y="4415545"/>
            <a:ext cx="79389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5400" b="1" dirty="0">
                <a:solidFill>
                  <a:srgbClr val="40A7CF"/>
                </a:solidFill>
              </a:rPr>
              <a:t>3.</a:t>
            </a:r>
          </a:p>
        </p:txBody>
      </p:sp>
    </p:spTree>
    <p:extLst>
      <p:ext uri="{BB962C8B-B14F-4D97-AF65-F5344CB8AC3E}">
        <p14:creationId xmlns:p14="http://schemas.microsoft.com/office/powerpoint/2010/main" val="70327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16312</TotalTime>
  <Words>5876</Words>
  <Application>Microsoft Office PowerPoint</Application>
  <PresentationFormat>Widescreen</PresentationFormat>
  <Paragraphs>667</Paragraphs>
  <Slides>101</Slides>
  <Notes>101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101</vt:i4>
      </vt:variant>
    </vt:vector>
  </HeadingPairs>
  <TitlesOfParts>
    <vt:vector size="104" baseType="lpstr">
      <vt:lpstr>Arial</vt:lpstr>
      <vt:lpstr>Calibri</vt:lpstr>
      <vt:lpstr>Office Theme</vt:lpstr>
      <vt:lpstr>Toward Passive Survivability   Barriers and Opportunities to Optimize the Built Environment for Greater Thermal Safety</vt:lpstr>
      <vt:lpstr>PowerPoint Presentation</vt:lpstr>
      <vt:lpstr>PowerPoint Presentation</vt:lpstr>
      <vt:lpstr>PowerPoint Presentation</vt:lpstr>
      <vt:lpstr>PowerPoint Presentation</vt:lpstr>
      <vt:lpstr>PowerPoint Presentation</vt:lpstr>
      <vt:lpstr>Influence of the Minimum Standard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Hurricane Katrina in 2005</vt:lpstr>
      <vt:lpstr>PowerPoint Presentation</vt:lpstr>
      <vt:lpstr>Passive Survivability</vt:lpstr>
      <vt:lpstr>PowerPoint Presentation</vt:lpstr>
      <vt:lpstr>PowerPoint Presentation</vt:lpstr>
      <vt:lpstr>PowerPoint Presentation</vt:lpstr>
      <vt:lpstr>PowerPoint Presentation</vt:lpstr>
      <vt:lpstr>PowerPoint Presentation</vt:lpstr>
      <vt:lpstr>Passive Survivability Addressed by New York City in 2010</vt:lpstr>
      <vt:lpstr>UK Introduced Overheating Regulation in 2010</vt:lpstr>
      <vt:lpstr>Canada Issued Climate Resilience Guidance in 2016</vt:lpstr>
      <vt:lpstr>New Zealand Addressed Overheating in 2017</vt:lpstr>
      <vt:lpstr>UK-Level Technical Guidance on Adapting Building in 2023</vt:lpstr>
      <vt:lpstr>Building Strategies to Achieve Passive Survivability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need publicly accessible climate project data.</vt:lpstr>
      <vt:lpstr>PowerPoint Presentation</vt:lpstr>
      <vt:lpstr>Establishing Passive Survivability Metrics</vt:lpstr>
      <vt:lpstr>PowerPoint Presentation</vt:lpstr>
      <vt:lpstr>PowerPoint Presentation</vt:lpstr>
      <vt:lpstr>Heat Index</vt:lpstr>
      <vt:lpstr>Wet-Bulb Globe Temperature (WBGT)</vt:lpstr>
      <vt:lpstr>PowerPoint Presentation</vt:lpstr>
      <vt:lpstr>PowerPoint Presentation</vt:lpstr>
      <vt:lpstr>Passive Survivability Metrics</vt:lpstr>
      <vt:lpstr>Standard Effective Temperature (SET): Hot Week</vt:lpstr>
      <vt:lpstr>Standard Effective Temperature (SET): Cold Week</vt:lpstr>
      <vt:lpstr>PowerPoint Presentation</vt:lpstr>
      <vt:lpstr>DOE-BTO Resilience Report</vt:lpstr>
      <vt:lpstr>PowerPoint Presentation</vt:lpstr>
      <vt:lpstr>PowerPoint Presentation</vt:lpstr>
      <vt:lpstr>PowerPoint Presentation</vt:lpstr>
      <vt:lpstr>SET Degree-Hours Summary</vt:lpstr>
      <vt:lpstr>We cannot insulate our way to passive survivability.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HVAC</vt:lpstr>
      <vt:lpstr>Building energy modeling software needs to allow “HVAC/off” mode with early-stage SET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Muncie Passive Solar Project (MPSP)</vt:lpstr>
      <vt:lpstr>Muncie Passive Solar Project (MPSP)</vt:lpstr>
      <vt:lpstr>PowerPoint Presentation</vt:lpstr>
      <vt:lpstr>PowerPoint Presentation</vt:lpstr>
      <vt:lpstr>PowerPoint Presentation</vt:lpstr>
      <vt:lpstr>Solar Savings Fraction (SSF)</vt:lpstr>
      <vt:lpstr>Validation of the Load Collector Ratio (LCR) Method University of Nevada, Las Vegas (UNLV) Study</vt:lpstr>
      <vt:lpstr>We need easily accessible early-stage energy modeling tools that allow design teams with basic competencies to optimize passive strategies.</vt:lpstr>
      <vt:lpstr>PowerPoint Presentation</vt:lpstr>
      <vt:lpstr>PowerPoint Presentation</vt:lpstr>
      <vt:lpstr>Passive survivability metrics (namely, SET thresholds) must be available within early-stage modeling with “HVAC/off” functionality.</vt:lpstr>
      <vt:lpstr>PowerPoint Presentation</vt:lpstr>
      <vt:lpstr>Toward Passive Survivability   Barriers and Opportunities to Optimize the Built Environment for Greater Thermal Safety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Overbey</dc:creator>
  <cp:lastModifiedBy>Roaf, Susan</cp:lastModifiedBy>
  <cp:revision>632</cp:revision>
  <cp:lastPrinted>2020-01-10T13:23:23Z</cp:lastPrinted>
  <dcterms:created xsi:type="dcterms:W3CDTF">2018-08-12T19:39:33Z</dcterms:created>
  <dcterms:modified xsi:type="dcterms:W3CDTF">2023-09-26T07:46:00Z</dcterms:modified>
</cp:coreProperties>
</file>