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media/image28.jpg" ContentType="image/jpg"/>
  <Override PartName="/ppt/media/image31.jpg" ContentType="image/jpg"/>
  <Override PartName="/ppt/media/image34.jpg" ContentType="image/jpg"/>
  <Override PartName="/ppt/media/image36.jpg" ContentType="image/jpg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43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8" r:id="rId5"/>
    <p:sldMasterId id="2147483690" r:id="rId6"/>
    <p:sldMasterId id="2147483703" r:id="rId7"/>
    <p:sldMasterId id="2147483710" r:id="rId8"/>
  </p:sldMasterIdLst>
  <p:notesMasterIdLst>
    <p:notesMasterId r:id="rId19"/>
  </p:notesMasterIdLst>
  <p:sldIdLst>
    <p:sldId id="109381" r:id="rId9"/>
    <p:sldId id="256" r:id="rId10"/>
    <p:sldId id="285" r:id="rId11"/>
    <p:sldId id="258" r:id="rId12"/>
    <p:sldId id="301" r:id="rId13"/>
    <p:sldId id="305" r:id="rId14"/>
    <p:sldId id="306" r:id="rId15"/>
    <p:sldId id="265" r:id="rId16"/>
    <p:sldId id="109382" r:id="rId17"/>
    <p:sldId id="109308" r:id="rId18"/>
  </p:sldIdLst>
  <p:sldSz cx="12192000" cy="6858000"/>
  <p:notesSz cx="6858000" cy="9144000"/>
  <p:embeddedFontLst>
    <p:embeddedFont>
      <p:font typeface="Arial Nova" panose="020B050402020202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3" orient="horz" pos="1003" userDrawn="1">
          <p15:clr>
            <a:srgbClr val="A4A3A4"/>
          </p15:clr>
        </p15:guide>
        <p15:guide id="4" orient="horz" pos="504" userDrawn="1">
          <p15:clr>
            <a:srgbClr val="A4A3A4"/>
          </p15:clr>
        </p15:guide>
        <p15:guide id="5" orient="horz" pos="2296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Z7SdmZdjYsUVbVXtmUC+494lwn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 Arnold" initials="" lastIdx="1" clrIdx="0"/>
  <p:cmAuthor id="2" name="Katie Clemence-Jackson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9B38"/>
    <a:srgbClr val="549ACC"/>
    <a:srgbClr val="8FB4D8"/>
    <a:srgbClr val="A1B09A"/>
    <a:srgbClr val="E2D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C2D894-A1B7-4CFE-B975-922A163EF8AD}" v="6" dt="2023-09-24T15:50:20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00" autoAdjust="0"/>
    <p:restoredTop sz="76733" autoAdjust="0"/>
  </p:normalViewPr>
  <p:slideViewPr>
    <p:cSldViewPr snapToGrid="0">
      <p:cViewPr varScale="1">
        <p:scale>
          <a:sx n="78" d="100"/>
          <a:sy n="78" d="100"/>
        </p:scale>
        <p:origin x="162" y="42"/>
      </p:cViewPr>
      <p:guideLst>
        <p:guide orient="horz" pos="3249"/>
        <p:guide orient="horz" pos="1003"/>
        <p:guide orient="horz" pos="504"/>
        <p:guide orient="horz" pos="22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6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5.fntdata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4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Partridge" userId="32e62d52-b90f-4bd0-8fdc-11642bad49ea" providerId="ADAL" clId="{DCC2D894-A1B7-4CFE-B975-922A163EF8AD}"/>
    <pc:docChg chg="custSel addSld delSld modSld sldOrd">
      <pc:chgData name="David Partridge" userId="32e62d52-b90f-4bd0-8fdc-11642bad49ea" providerId="ADAL" clId="{DCC2D894-A1B7-4CFE-B975-922A163EF8AD}" dt="2023-09-24T15:50:20.957" v="165"/>
      <pc:docMkLst>
        <pc:docMk/>
      </pc:docMkLst>
      <pc:sldChg chg="modSp mod">
        <pc:chgData name="David Partridge" userId="32e62d52-b90f-4bd0-8fdc-11642bad49ea" providerId="ADAL" clId="{DCC2D894-A1B7-4CFE-B975-922A163EF8AD}" dt="2023-09-24T15:49:08.998" v="162" actId="20577"/>
        <pc:sldMkLst>
          <pc:docMk/>
          <pc:sldMk cId="0" sldId="265"/>
        </pc:sldMkLst>
        <pc:spChg chg="mod">
          <ac:chgData name="David Partridge" userId="32e62d52-b90f-4bd0-8fdc-11642bad49ea" providerId="ADAL" clId="{DCC2D894-A1B7-4CFE-B975-922A163EF8AD}" dt="2023-09-24T15:49:08.998" v="162" actId="20577"/>
          <ac:spMkLst>
            <pc:docMk/>
            <pc:sldMk cId="0" sldId="265"/>
            <ac:spMk id="335" creationId="{00000000-0000-0000-0000-000000000000}"/>
          </ac:spMkLst>
        </pc:spChg>
      </pc:sldChg>
      <pc:sldChg chg="del">
        <pc:chgData name="David Partridge" userId="32e62d52-b90f-4bd0-8fdc-11642bad49ea" providerId="ADAL" clId="{DCC2D894-A1B7-4CFE-B975-922A163EF8AD}" dt="2023-09-24T15:45:00.819" v="135" actId="47"/>
        <pc:sldMkLst>
          <pc:docMk/>
          <pc:sldMk cId="0" sldId="273"/>
        </pc:sldMkLst>
      </pc:sldChg>
      <pc:sldChg chg="add">
        <pc:chgData name="David Partridge" userId="32e62d52-b90f-4bd0-8fdc-11642bad49ea" providerId="ADAL" clId="{DCC2D894-A1B7-4CFE-B975-922A163EF8AD}" dt="2023-09-24T15:43:23.909" v="134"/>
        <pc:sldMkLst>
          <pc:docMk/>
          <pc:sldMk cId="3085787224" sldId="301"/>
        </pc:sldMkLst>
      </pc:sldChg>
      <pc:sldChg chg="add">
        <pc:chgData name="David Partridge" userId="32e62d52-b90f-4bd0-8fdc-11642bad49ea" providerId="ADAL" clId="{DCC2D894-A1B7-4CFE-B975-922A163EF8AD}" dt="2023-09-24T15:50:20.957" v="165"/>
        <pc:sldMkLst>
          <pc:docMk/>
          <pc:sldMk cId="0" sldId="305"/>
        </pc:sldMkLst>
      </pc:sldChg>
      <pc:sldChg chg="del">
        <pc:chgData name="David Partridge" userId="32e62d52-b90f-4bd0-8fdc-11642bad49ea" providerId="ADAL" clId="{DCC2D894-A1B7-4CFE-B975-922A163EF8AD}" dt="2023-09-24T15:48:54.228" v="138" actId="47"/>
        <pc:sldMkLst>
          <pc:docMk/>
          <pc:sldMk cId="0" sldId="109309"/>
        </pc:sldMkLst>
      </pc:sldChg>
      <pc:sldChg chg="del">
        <pc:chgData name="David Partridge" userId="32e62d52-b90f-4bd0-8fdc-11642bad49ea" providerId="ADAL" clId="{DCC2D894-A1B7-4CFE-B975-922A163EF8AD}" dt="2023-09-24T15:45:11.725" v="137" actId="47"/>
        <pc:sldMkLst>
          <pc:docMk/>
          <pc:sldMk cId="0" sldId="109310"/>
        </pc:sldMkLst>
      </pc:sldChg>
      <pc:sldChg chg="del">
        <pc:chgData name="David Partridge" userId="32e62d52-b90f-4bd0-8fdc-11642bad49ea" providerId="ADAL" clId="{DCC2D894-A1B7-4CFE-B975-922A163EF8AD}" dt="2023-09-24T15:45:02.803" v="136" actId="47"/>
        <pc:sldMkLst>
          <pc:docMk/>
          <pc:sldMk cId="4196362776" sldId="109380"/>
        </pc:sldMkLst>
      </pc:sldChg>
      <pc:sldChg chg="modSp add mod ord">
        <pc:chgData name="David Partridge" userId="32e62d52-b90f-4bd0-8fdc-11642bad49ea" providerId="ADAL" clId="{DCC2D894-A1B7-4CFE-B975-922A163EF8AD}" dt="2023-09-24T15:41:40.397" v="133" actId="20577"/>
        <pc:sldMkLst>
          <pc:docMk/>
          <pc:sldMk cId="0" sldId="109381"/>
        </pc:sldMkLst>
        <pc:spChg chg="mod">
          <ac:chgData name="David Partridge" userId="32e62d52-b90f-4bd0-8fdc-11642bad49ea" providerId="ADAL" clId="{DCC2D894-A1B7-4CFE-B975-922A163EF8AD}" dt="2023-09-24T15:41:13.664" v="61" actId="20577"/>
          <ac:spMkLst>
            <pc:docMk/>
            <pc:sldMk cId="0" sldId="109381"/>
            <ac:spMk id="78" creationId="{00000000-0000-0000-0000-000000000000}"/>
          </ac:spMkLst>
        </pc:spChg>
        <pc:spChg chg="mod">
          <ac:chgData name="David Partridge" userId="32e62d52-b90f-4bd0-8fdc-11642bad49ea" providerId="ADAL" clId="{DCC2D894-A1B7-4CFE-B975-922A163EF8AD}" dt="2023-09-24T15:41:40.397" v="133" actId="20577"/>
          <ac:spMkLst>
            <pc:docMk/>
            <pc:sldMk cId="0" sldId="109381"/>
            <ac:spMk id="79" creationId="{00000000-0000-0000-0000-000000000000}"/>
          </ac:spMkLst>
        </pc:spChg>
      </pc:sldChg>
      <pc:sldChg chg="ord">
        <pc:chgData name="David Partridge" userId="32e62d52-b90f-4bd0-8fdc-11642bad49ea" providerId="ADAL" clId="{DCC2D894-A1B7-4CFE-B975-922A163EF8AD}" dt="2023-09-24T15:49:18.923" v="164"/>
        <pc:sldMkLst>
          <pc:docMk/>
          <pc:sldMk cId="0" sldId="1093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900" cy="3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Founded with the principle of collaboration, by 9 leading organisations from across the built environment</a:t>
            </a:r>
            <a:endParaRPr dirty="0"/>
          </a:p>
        </p:txBody>
      </p:sp>
      <p:sp>
        <p:nvSpPr>
          <p:cNvPr id="165" name="Google Shape;165;p1:notes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Standard seeks to address the lack of a level playing field when it comes to net zero definition in the built environment.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4589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900" cy="3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2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r>
              <a:rPr lang="en-GB" sz="1400" dirty="0"/>
              <a:t>What is it?</a:t>
            </a:r>
            <a:endParaRPr dirty="0"/>
          </a:p>
          <a:p>
            <a:pPr marL="0" lvl="2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endParaRPr sz="1400" dirty="0"/>
          </a:p>
          <a:p>
            <a:pPr marL="0" lvl="2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r>
              <a:rPr lang="en-GB" sz="1400" dirty="0"/>
              <a:t>The Standard will set out metrics by which net zero carbon performance is evaluated, and provide performance targets and limits. </a:t>
            </a:r>
            <a:endParaRPr dirty="0"/>
          </a:p>
          <a:p>
            <a:pPr marL="0" lvl="2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r>
              <a:rPr lang="en-GB" sz="1400" b="0" dirty="0">
                <a:solidFill>
                  <a:schemeClr val="dk1"/>
                </a:solidFill>
              </a:rPr>
              <a:t>The Standard will incorporate </a:t>
            </a:r>
            <a:r>
              <a:rPr lang="en-GB" sz="1400" b="0" dirty="0">
                <a:solidFill>
                  <a:schemeClr val="dk1"/>
                </a:solidFill>
                <a:highlight>
                  <a:srgbClr val="FFFF00"/>
                </a:highlight>
              </a:rPr>
              <a:t>performance targets</a:t>
            </a:r>
            <a:r>
              <a:rPr lang="en-GB" sz="1400" b="0" dirty="0">
                <a:solidFill>
                  <a:schemeClr val="dk1"/>
                </a:solidFill>
              </a:rPr>
              <a:t> that have been derived from an analysis of the UK’s Sixth Carbon Budget and from data gathered across different sectors within the built environment.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 dirty="0"/>
              <a:t>The Standard will be science-based, </a:t>
            </a:r>
            <a:r>
              <a:rPr lang="en-GB" sz="1200" b="0" dirty="0">
                <a:solidFill>
                  <a:schemeClr val="dk1"/>
                </a:solidFill>
              </a:rPr>
              <a:t>aligned with delivering a Net Zero Carbon UK by 2050 and a 78% reduction by 2035 in the UK in order to limit global warming to 1.5°C.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-GB" sz="1800" dirty="0"/>
              <a:t>Who is it for?</a:t>
            </a:r>
            <a:endParaRPr dirty="0"/>
          </a:p>
          <a:p>
            <a:pPr marL="0" lvl="2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400" dirty="0"/>
              <a:t>The Standard is for developers, contractors, asset owners and managers, occupiers, investors, financiers and funders, consultants, building industry professionals, building managers and product/material manufacturers, suppliers, and distributors. </a:t>
            </a:r>
            <a:endParaRPr sz="1400" b="1" dirty="0">
              <a:solidFill>
                <a:schemeClr val="accent2"/>
              </a:solidFill>
            </a:endParaRPr>
          </a:p>
          <a:p>
            <a:pPr marL="0" lvl="2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400" b="0" dirty="0">
                <a:solidFill>
                  <a:schemeClr val="accent2"/>
                </a:solidFill>
              </a:rPr>
              <a:t>It is for anyone who wants to either fund, procure, design, or specify a Net Zero Carbon building and anyone wanting to demonstrate that their building is Net Zero Carbon in accordance with an industry-agreed Standard.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900" cy="3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5" name="Google Shape;3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62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openxmlformats.org/officeDocument/2006/relationships/image" Target="../media/image23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9.png"/><Relationship Id="rId11" Type="http://schemas.openxmlformats.org/officeDocument/2006/relationships/image" Target="../media/image34.jpg"/><Relationship Id="rId5" Type="http://schemas.openxmlformats.org/officeDocument/2006/relationships/image" Target="../media/image28.jp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1" cy="52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298631"/>
            <a:ext cx="10515601" cy="367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8D8106-2293-49A1-A90D-389F20431B90}"/>
              </a:ext>
            </a:extLst>
          </p:cNvPr>
          <p:cNvGrpSpPr/>
          <p:nvPr userDrawn="1"/>
        </p:nvGrpSpPr>
        <p:grpSpPr>
          <a:xfrm>
            <a:off x="380286" y="5341451"/>
            <a:ext cx="11474390" cy="918051"/>
            <a:chOff x="380286" y="5658951"/>
            <a:chExt cx="11474390" cy="9180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FDD3B7C-E639-470C-B1EA-7DC1658CF715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86" y="6052031"/>
              <a:ext cx="1419860" cy="2603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77AA3E9-59CB-438E-B352-E12939C38272}"/>
                </a:ext>
              </a:extLst>
            </p:cNvPr>
            <p:cNvGrpSpPr/>
            <p:nvPr/>
          </p:nvGrpSpPr>
          <p:grpSpPr>
            <a:xfrm>
              <a:off x="2095890" y="5674466"/>
              <a:ext cx="9758786" cy="863003"/>
              <a:chOff x="2095890" y="5674466"/>
              <a:chExt cx="9758786" cy="863003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378020C-459E-4F5A-9CBB-33C5028DB78E}"/>
                  </a:ext>
                </a:extLst>
              </p:cNvPr>
              <p:cNvGrpSpPr/>
              <p:nvPr/>
            </p:nvGrpSpPr>
            <p:grpSpPr>
              <a:xfrm>
                <a:off x="2095890" y="5733892"/>
                <a:ext cx="8461121" cy="740184"/>
                <a:chOff x="2095890" y="5733892"/>
                <a:chExt cx="8461121" cy="740184"/>
              </a:xfrm>
            </p:grpSpPr>
            <p:grpSp>
              <p:nvGrpSpPr>
                <p:cNvPr id="14" name="Google Shape;152;p4">
                  <a:extLst>
                    <a:ext uri="{FF2B5EF4-FFF2-40B4-BE49-F238E27FC236}">
                      <a16:creationId xmlns:a16="http://schemas.microsoft.com/office/drawing/2014/main" id="{FE79C750-0FB6-4E0B-8D76-56E595C6FC70}"/>
                    </a:ext>
                  </a:extLst>
                </p:cNvPr>
                <p:cNvGrpSpPr/>
                <p:nvPr/>
              </p:nvGrpSpPr>
              <p:grpSpPr>
                <a:xfrm>
                  <a:off x="2095890" y="5844557"/>
                  <a:ext cx="8461121" cy="629519"/>
                  <a:chOff x="1893919" y="5655202"/>
                  <a:chExt cx="8461121" cy="629519"/>
                </a:xfrm>
              </p:grpSpPr>
              <p:pic>
                <p:nvPicPr>
                  <p:cNvPr id="16" name="Google Shape;153;p4">
                    <a:extLst>
                      <a:ext uri="{FF2B5EF4-FFF2-40B4-BE49-F238E27FC236}">
                        <a16:creationId xmlns:a16="http://schemas.microsoft.com/office/drawing/2014/main" id="{257E075A-70FA-4CF9-86A0-2730DC78BF01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8049203" y="5655202"/>
                    <a:ext cx="1090819" cy="54684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7" name="Google Shape;154;p4">
                    <a:extLst>
                      <a:ext uri="{FF2B5EF4-FFF2-40B4-BE49-F238E27FC236}">
                        <a16:creationId xmlns:a16="http://schemas.microsoft.com/office/drawing/2014/main" id="{ED4796D3-AC55-4621-8F37-7C52C87A89DB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5090258" y="5782980"/>
                    <a:ext cx="1970755" cy="3237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8" name="Google Shape;156;p4">
                    <a:extLst>
                      <a:ext uri="{FF2B5EF4-FFF2-40B4-BE49-F238E27FC236}">
                        <a16:creationId xmlns:a16="http://schemas.microsoft.com/office/drawing/2014/main" id="{08E6DCE2-8630-468E-A016-B02CA140BD32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/>
                  <a:stretch/>
                </p:blipFill>
                <p:spPr>
                  <a:xfrm>
                    <a:off x="9264221" y="5715788"/>
                    <a:ext cx="1090819" cy="37823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9" name="Google Shape;157;p4">
                    <a:extLst>
                      <a:ext uri="{FF2B5EF4-FFF2-40B4-BE49-F238E27FC236}">
                        <a16:creationId xmlns:a16="http://schemas.microsoft.com/office/drawing/2014/main" id="{C2DA0C29-6447-4D87-B6A8-D23B0F32D206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/>
                  <a:stretch/>
                </p:blipFill>
                <p:spPr>
                  <a:xfrm>
                    <a:off x="1893919" y="5663376"/>
                    <a:ext cx="621345" cy="6213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15" name="Picture 14" descr="A picture containing background pattern&#10;&#10;Description automatically generated">
                  <a:extLst>
                    <a:ext uri="{FF2B5EF4-FFF2-40B4-BE49-F238E27FC236}">
                      <a16:creationId xmlns:a16="http://schemas.microsoft.com/office/drawing/2014/main" id="{1DADC9D2-F090-495F-9AA3-2E1247E29E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t="12508"/>
                <a:stretch/>
              </p:blipFill>
              <p:spPr>
                <a:xfrm>
                  <a:off x="2957459" y="5733892"/>
                  <a:ext cx="953696" cy="667350"/>
                </a:xfrm>
                <a:prstGeom prst="rect">
                  <a:avLst/>
                </a:prstGeom>
              </p:spPr>
            </p:pic>
          </p:grpSp>
          <p:pic>
            <p:nvPicPr>
              <p:cNvPr id="12" name="Picture 11" descr="Icon&#10;&#10;Description automatically generated">
                <a:extLst>
                  <a:ext uri="{FF2B5EF4-FFF2-40B4-BE49-F238E27FC236}">
                    <a16:creationId xmlns:a16="http://schemas.microsoft.com/office/drawing/2014/main" id="{6919F18F-FE27-4899-986A-3FE75A6A0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89813" y="5856562"/>
                <a:ext cx="592894" cy="592894"/>
              </a:xfrm>
              <a:prstGeom prst="rect">
                <a:avLst/>
              </a:prstGeom>
            </p:spPr>
          </p:pic>
          <p:pic>
            <p:nvPicPr>
              <p:cNvPr id="13" name="Picture 12" descr="Logo&#10;&#10;Description automatically generated">
                <a:extLst>
                  <a:ext uri="{FF2B5EF4-FFF2-40B4-BE49-F238E27FC236}">
                    <a16:creationId xmlns:a16="http://schemas.microsoft.com/office/drawing/2014/main" id="{2DC18BB9-3B7E-498A-8469-E91DE3A8F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87300" y="5674466"/>
                <a:ext cx="1367376" cy="863003"/>
              </a:xfrm>
              <a:prstGeom prst="rect">
                <a:avLst/>
              </a:prstGeom>
            </p:spPr>
          </p:pic>
        </p:grpSp>
        <p:pic>
          <p:nvPicPr>
            <p:cNvPr id="10" name="Google Shape;14;p76" descr="Cibse Logos">
              <a:extLst>
                <a:ext uri="{FF2B5EF4-FFF2-40B4-BE49-F238E27FC236}">
                  <a16:creationId xmlns:a16="http://schemas.microsoft.com/office/drawing/2014/main" id="{E5AE4CCB-43BB-4C4C-903C-C62AAD2B483B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257514" y="5658951"/>
              <a:ext cx="741785" cy="9180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102;p1">
            <a:extLst>
              <a:ext uri="{FF2B5EF4-FFF2-40B4-BE49-F238E27FC236}">
                <a16:creationId xmlns:a16="http://schemas.microsoft.com/office/drawing/2014/main" id="{4E2E029D-2417-4724-9363-FBFF8618B4B5}"/>
              </a:ext>
            </a:extLst>
          </p:cNvPr>
          <p:cNvSpPr txBox="1"/>
          <p:nvPr userDrawn="1"/>
        </p:nvSpPr>
        <p:spPr>
          <a:xfrm>
            <a:off x="415200" y="6349051"/>
            <a:ext cx="11256099" cy="51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1A285A"/>
                </a:solidFill>
                <a:latin typeface="Arial Nova" panose="020B0504020202020204" pitchFamily="34" charset="0"/>
                <a:ea typeface="Gill Sans"/>
                <a:cs typeface="Gill Sans"/>
                <a:sym typeface="Gill Sans"/>
              </a:rPr>
              <a:t>www.NZCBuildings.co.uk                                  #UKNZCBuildingsStandard                                       info@NZCBuildings.co.uk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1A285A"/>
                </a:solidFill>
                <a:latin typeface="Arial Nova" panose="020B0504020202020204" pitchFamily="34" charset="0"/>
                <a:ea typeface="Gill Sans"/>
                <a:cs typeface="Gill Sans"/>
                <a:sym typeface="Gill Sans"/>
              </a:rPr>
              <a:t> </a:t>
            </a:r>
            <a:endParaRPr lang="en-GB" sz="900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1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1"/>
          <p:cNvSpPr/>
          <p:nvPr/>
        </p:nvSpPr>
        <p:spPr>
          <a:xfrm>
            <a:off x="0" y="-2941"/>
            <a:ext cx="12192000" cy="514003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1"/>
          <p:cNvSpPr/>
          <p:nvPr/>
        </p:nvSpPr>
        <p:spPr>
          <a:xfrm>
            <a:off x="1" y="5257801"/>
            <a:ext cx="12191999" cy="1600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1"/>
              <a:buFont typeface="Calibri"/>
              <a:buNone/>
            </a:pPr>
            <a:endParaRPr sz="8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51"/>
          <p:cNvSpPr txBox="1">
            <a:spLocks noGrp="1"/>
          </p:cNvSpPr>
          <p:nvPr>
            <p:ph type="ctrTitle"/>
          </p:nvPr>
        </p:nvSpPr>
        <p:spPr>
          <a:xfrm>
            <a:off x="1524000" y="-1060451"/>
            <a:ext cx="9144000" cy="83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" name="Google Shape;21;p51"/>
          <p:cNvGrpSpPr/>
          <p:nvPr/>
        </p:nvGrpSpPr>
        <p:grpSpPr>
          <a:xfrm>
            <a:off x="250494" y="5609002"/>
            <a:ext cx="11549272" cy="902536"/>
            <a:chOff x="250494" y="5609002"/>
            <a:chExt cx="11549272" cy="902536"/>
          </a:xfrm>
        </p:grpSpPr>
        <p:pic>
          <p:nvPicPr>
            <p:cNvPr id="22" name="Google Shape;22;p51" descr="Logo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50494" y="5824165"/>
              <a:ext cx="1646804" cy="4722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51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84738" y="5738445"/>
              <a:ext cx="643649" cy="643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51" descr="Logo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82785" y="5609002"/>
              <a:ext cx="729079" cy="902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51" descr="A picture containing background patter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t="10894"/>
            <a:stretch/>
          </p:blipFill>
          <p:spPr>
            <a:xfrm>
              <a:off x="2966828" y="5723780"/>
              <a:ext cx="944328" cy="672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51" descr="Icon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89814" y="5754270"/>
              <a:ext cx="612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51" descr="Logo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339510" y="5812509"/>
              <a:ext cx="987370" cy="4955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51" descr="Logo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466193" y="5871151"/>
              <a:ext cx="1090028" cy="378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51" descr="Logo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600217" y="5684603"/>
              <a:ext cx="1199549" cy="751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5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190329" y="5844982"/>
              <a:ext cx="2095891" cy="4305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" name="Google Shape;31;p51" descr="Shape&#10;&#10;Description automatically generated"/>
          <p:cNvPicPr preferRelativeResize="0"/>
          <p:nvPr/>
        </p:nvPicPr>
        <p:blipFill rotWithShape="1">
          <a:blip r:embed="rId11">
            <a:alphaModFix amt="35000"/>
          </a:blip>
          <a:srcRect/>
          <a:stretch/>
        </p:blipFill>
        <p:spPr>
          <a:xfrm>
            <a:off x="2612571" y="-776121"/>
            <a:ext cx="6444343" cy="653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1" descr="Graphical user interface, text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150345" y="1476542"/>
            <a:ext cx="7558802" cy="195245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880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2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189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body" idx="1"/>
          </p:nvPr>
        </p:nvSpPr>
        <p:spPr>
          <a:xfrm>
            <a:off x="831850" y="38183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7" name="Google Shape;37;p52" descr="Graphical user interface,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2215" y="5730984"/>
            <a:ext cx="3441700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5702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 type="obj">
  <p:cSld name="7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3"/>
          <p:cNvSpPr txBox="1">
            <a:spLocks noGrp="1"/>
          </p:cNvSpPr>
          <p:nvPr>
            <p:ph type="title"/>
          </p:nvPr>
        </p:nvSpPr>
        <p:spPr>
          <a:xfrm>
            <a:off x="838200" y="711200"/>
            <a:ext cx="9486498" cy="76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3"/>
          <p:cNvSpPr txBox="1">
            <a:spLocks noGrp="1"/>
          </p:cNvSpPr>
          <p:nvPr>
            <p:ph type="body" idx="1"/>
          </p:nvPr>
        </p:nvSpPr>
        <p:spPr>
          <a:xfrm>
            <a:off x="838200" y="190690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8785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4"/>
          <p:cNvSpPr txBox="1">
            <a:spLocks noGrp="1"/>
          </p:cNvSpPr>
          <p:nvPr>
            <p:ph type="title"/>
          </p:nvPr>
        </p:nvSpPr>
        <p:spPr>
          <a:xfrm>
            <a:off x="838200" y="711200"/>
            <a:ext cx="9213850" cy="76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54"/>
          <p:cNvSpPr txBox="1">
            <a:spLocks noGrp="1"/>
          </p:cNvSpPr>
          <p:nvPr>
            <p:ph type="body" idx="1"/>
          </p:nvPr>
        </p:nvSpPr>
        <p:spPr>
          <a:xfrm>
            <a:off x="838200" y="1906905"/>
            <a:ext cx="3240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body" idx="2"/>
          </p:nvPr>
        </p:nvSpPr>
        <p:spPr>
          <a:xfrm>
            <a:off x="4658360" y="1906905"/>
            <a:ext cx="6807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2659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0"/>
          <p:cNvSpPr txBox="1">
            <a:spLocks noGrp="1"/>
          </p:cNvSpPr>
          <p:nvPr>
            <p:ph type="title"/>
          </p:nvPr>
        </p:nvSpPr>
        <p:spPr>
          <a:xfrm>
            <a:off x="838200" y="711200"/>
            <a:ext cx="9486498" cy="76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0"/>
          <p:cNvSpPr txBox="1">
            <a:spLocks noGrp="1"/>
          </p:cNvSpPr>
          <p:nvPr>
            <p:ph type="body" idx="1"/>
          </p:nvPr>
        </p:nvSpPr>
        <p:spPr>
          <a:xfrm>
            <a:off x="838200" y="1906905"/>
            <a:ext cx="5034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6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" name="Google Shape;66;p60"/>
          <p:cNvSpPr txBox="1">
            <a:spLocks noGrp="1"/>
          </p:cNvSpPr>
          <p:nvPr>
            <p:ph type="body" idx="2"/>
          </p:nvPr>
        </p:nvSpPr>
        <p:spPr>
          <a:xfrm>
            <a:off x="6339840" y="1906905"/>
            <a:ext cx="5034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0562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5"/>
          <p:cNvSpPr txBox="1">
            <a:spLocks noGrp="1"/>
          </p:cNvSpPr>
          <p:nvPr>
            <p:ph type="title"/>
          </p:nvPr>
        </p:nvSpPr>
        <p:spPr>
          <a:xfrm>
            <a:off x="838200" y="711200"/>
            <a:ext cx="9486498" cy="76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5"/>
          <p:cNvSpPr txBox="1">
            <a:spLocks noGrp="1"/>
          </p:cNvSpPr>
          <p:nvPr>
            <p:ph type="body" idx="1"/>
          </p:nvPr>
        </p:nvSpPr>
        <p:spPr>
          <a:xfrm>
            <a:off x="838200" y="1905001"/>
            <a:ext cx="3220720" cy="43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55"/>
          <p:cNvSpPr txBox="1">
            <a:spLocks noGrp="1"/>
          </p:cNvSpPr>
          <p:nvPr>
            <p:ph type="body" idx="2"/>
          </p:nvPr>
        </p:nvSpPr>
        <p:spPr>
          <a:xfrm>
            <a:off x="4485640" y="1905001"/>
            <a:ext cx="3220720" cy="43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55"/>
          <p:cNvSpPr txBox="1">
            <a:spLocks noGrp="1"/>
          </p:cNvSpPr>
          <p:nvPr>
            <p:ph type="body" idx="3"/>
          </p:nvPr>
        </p:nvSpPr>
        <p:spPr>
          <a:xfrm>
            <a:off x="8133080" y="1905001"/>
            <a:ext cx="3220720" cy="43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541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2"/>
          <p:cNvSpPr txBox="1">
            <a:spLocks noGrp="1"/>
          </p:cNvSpPr>
          <p:nvPr>
            <p:ph type="title"/>
          </p:nvPr>
        </p:nvSpPr>
        <p:spPr>
          <a:xfrm>
            <a:off x="838200" y="711200"/>
            <a:ext cx="5034280" cy="76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2"/>
          <p:cNvSpPr>
            <a:spLocks noGrp="1"/>
          </p:cNvSpPr>
          <p:nvPr>
            <p:ph type="pic" idx="2"/>
          </p:nvPr>
        </p:nvSpPr>
        <p:spPr>
          <a:xfrm>
            <a:off x="0" y="1900238"/>
            <a:ext cx="12192000" cy="47698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8" name="Google Shape;78;p6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2283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3"/>
          <p:cNvSpPr txBox="1">
            <a:spLocks noGrp="1"/>
          </p:cNvSpPr>
          <p:nvPr>
            <p:ph type="title"/>
          </p:nvPr>
        </p:nvSpPr>
        <p:spPr>
          <a:xfrm>
            <a:off x="838200" y="711200"/>
            <a:ext cx="9486498" cy="76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3"/>
          <p:cNvSpPr txBox="1">
            <a:spLocks noGrp="1"/>
          </p:cNvSpPr>
          <p:nvPr>
            <p:ph type="body" idx="1"/>
          </p:nvPr>
        </p:nvSpPr>
        <p:spPr>
          <a:xfrm>
            <a:off x="838200" y="4373879"/>
            <a:ext cx="3220720" cy="188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63"/>
          <p:cNvSpPr txBox="1">
            <a:spLocks noGrp="1"/>
          </p:cNvSpPr>
          <p:nvPr>
            <p:ph type="body" idx="2"/>
          </p:nvPr>
        </p:nvSpPr>
        <p:spPr>
          <a:xfrm>
            <a:off x="4485640" y="4373879"/>
            <a:ext cx="3220720" cy="188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63"/>
          <p:cNvSpPr txBox="1">
            <a:spLocks noGrp="1"/>
          </p:cNvSpPr>
          <p:nvPr>
            <p:ph type="body" idx="3"/>
          </p:nvPr>
        </p:nvSpPr>
        <p:spPr>
          <a:xfrm>
            <a:off x="8133080" y="4373879"/>
            <a:ext cx="3220720" cy="188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63"/>
          <p:cNvSpPr>
            <a:spLocks noGrp="1"/>
          </p:cNvSpPr>
          <p:nvPr>
            <p:ph type="pic" idx="4"/>
          </p:nvPr>
        </p:nvSpPr>
        <p:spPr>
          <a:xfrm>
            <a:off x="838200" y="1697038"/>
            <a:ext cx="3235325" cy="2655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8" name="Google Shape;88;p63"/>
          <p:cNvSpPr>
            <a:spLocks noGrp="1"/>
          </p:cNvSpPr>
          <p:nvPr>
            <p:ph type="pic" idx="5"/>
          </p:nvPr>
        </p:nvSpPr>
        <p:spPr>
          <a:xfrm>
            <a:off x="4475480" y="1697038"/>
            <a:ext cx="3235325" cy="2655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9" name="Google Shape;89;p63"/>
          <p:cNvSpPr>
            <a:spLocks noGrp="1"/>
          </p:cNvSpPr>
          <p:nvPr>
            <p:ph type="pic" idx="6"/>
          </p:nvPr>
        </p:nvSpPr>
        <p:spPr>
          <a:xfrm>
            <a:off x="8112760" y="1697038"/>
            <a:ext cx="3235325" cy="2655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7514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/>
            </a:lvl1pPr>
            <a:lvl2pPr lvl="1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6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1466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49" y="1709739"/>
            <a:ext cx="1051560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1"/>
              <a:buFont typeface="Calibri"/>
              <a:buNone/>
              <a:defRPr sz="60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49" y="4589463"/>
            <a:ext cx="1051560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1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5"/>
          <p:cNvSpPr txBox="1">
            <a:spLocks noGrp="1"/>
          </p:cNvSpPr>
          <p:nvPr>
            <p:ph type="title"/>
          </p:nvPr>
        </p:nvSpPr>
        <p:spPr>
          <a:xfrm>
            <a:off x="838200" y="711200"/>
            <a:ext cx="9413240" cy="76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65"/>
          <p:cNvSpPr txBox="1">
            <a:spLocks noGrp="1"/>
          </p:cNvSpPr>
          <p:nvPr>
            <p:ph type="body" idx="1"/>
          </p:nvPr>
        </p:nvSpPr>
        <p:spPr>
          <a:xfrm>
            <a:off x="838200" y="1906905"/>
            <a:ext cx="3240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>
                <a:solidFill>
                  <a:schemeClr val="accen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65"/>
          <p:cNvSpPr txBox="1">
            <a:spLocks noGrp="1"/>
          </p:cNvSpPr>
          <p:nvPr>
            <p:ph type="body" idx="2"/>
          </p:nvPr>
        </p:nvSpPr>
        <p:spPr>
          <a:xfrm>
            <a:off x="4658360" y="1906905"/>
            <a:ext cx="6807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65"/>
          <p:cNvSpPr/>
          <p:nvPr/>
        </p:nvSpPr>
        <p:spPr>
          <a:xfrm>
            <a:off x="1638300" y="215900"/>
            <a:ext cx="6972300" cy="65341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3D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920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 Header">
  <p:cSld name="1_Section Header">
    <p:bg>
      <p:bgPr>
        <a:solidFill>
          <a:schemeClr val="accent3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6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189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6"/>
          <p:cNvSpPr txBox="1">
            <a:spLocks noGrp="1"/>
          </p:cNvSpPr>
          <p:nvPr>
            <p:ph type="body" idx="1"/>
          </p:nvPr>
        </p:nvSpPr>
        <p:spPr>
          <a:xfrm>
            <a:off x="831850" y="38183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07" name="Google Shape;107;p66" descr="Graphical user interface,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2215" y="5730984"/>
            <a:ext cx="3441700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6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8926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Section Header">
  <p:cSld name="2_Section Header">
    <p:bg>
      <p:bgPr>
        <a:solidFill>
          <a:schemeClr val="accent4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7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189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67"/>
          <p:cNvSpPr txBox="1">
            <a:spLocks noGrp="1"/>
          </p:cNvSpPr>
          <p:nvPr>
            <p:ph type="body" idx="1"/>
          </p:nvPr>
        </p:nvSpPr>
        <p:spPr>
          <a:xfrm>
            <a:off x="831850" y="38183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12" name="Google Shape;112;p67" descr="Graphical user interface,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2215" y="5730984"/>
            <a:ext cx="3441700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3133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Section Header">
  <p:cSld name="3_Section Header">
    <p:bg>
      <p:bgPr>
        <a:solidFill>
          <a:schemeClr val="accent5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8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189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8"/>
          <p:cNvSpPr txBox="1">
            <a:spLocks noGrp="1"/>
          </p:cNvSpPr>
          <p:nvPr>
            <p:ph type="body" idx="1"/>
          </p:nvPr>
        </p:nvSpPr>
        <p:spPr>
          <a:xfrm>
            <a:off x="831850" y="38183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17" name="Google Shape;117;p68" descr="Graphical user interface,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2215" y="5730984"/>
            <a:ext cx="3441700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5205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Section Header">
  <p:cSld name="4_Section Header">
    <p:bg>
      <p:bgPr>
        <a:solidFill>
          <a:schemeClr val="accent6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9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189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9"/>
          <p:cNvSpPr txBox="1">
            <a:spLocks noGrp="1"/>
          </p:cNvSpPr>
          <p:nvPr>
            <p:ph type="body" idx="1"/>
          </p:nvPr>
        </p:nvSpPr>
        <p:spPr>
          <a:xfrm>
            <a:off x="831850" y="38183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22" name="Google Shape;122;p69" descr="Graphical user interface,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2215" y="5730984"/>
            <a:ext cx="3441700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6842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0"/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1"/>
              <a:buFont typeface="Calibri"/>
              <a:buNone/>
            </a:pPr>
            <a:endParaRPr sz="8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70"/>
          <p:cNvSpPr txBox="1">
            <a:spLocks noGrp="1"/>
          </p:cNvSpPr>
          <p:nvPr>
            <p:ph type="title"/>
          </p:nvPr>
        </p:nvSpPr>
        <p:spPr>
          <a:xfrm>
            <a:off x="838200" y="711200"/>
            <a:ext cx="5181600" cy="76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7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7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0" name="Google Shape;130;p70" descr="A black and white sign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 r="75763"/>
          <a:stretch/>
        </p:blipFill>
        <p:spPr>
          <a:xfrm>
            <a:off x="10324698" y="316346"/>
            <a:ext cx="1163782" cy="124029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7970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5" name="Google Shape;135;p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6" name="Google Shape;136;p7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26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3" name="Google Shape;143;p7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7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7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6157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5"/>
          <p:cNvSpPr txBox="1">
            <a:spLocks noGrp="1"/>
          </p:cNvSpPr>
          <p:nvPr>
            <p:ph type="title"/>
          </p:nvPr>
        </p:nvSpPr>
        <p:spPr>
          <a:xfrm>
            <a:off x="838200" y="711200"/>
            <a:ext cx="9486498" cy="76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17522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7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7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998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7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7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7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96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1" y="1825625"/>
            <a:ext cx="5181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1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31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85A"/>
              </a:buClr>
              <a:buSzPts val="18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77"/>
          <p:cNvSpPr/>
          <p:nvPr/>
        </p:nvSpPr>
        <p:spPr>
          <a:xfrm>
            <a:off x="1" y="6329565"/>
            <a:ext cx="12191999" cy="52843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1"/>
              <a:buFont typeface="Calibri"/>
              <a:buNone/>
            </a:pPr>
            <a:endParaRPr sz="8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529">
          <p15:clr>
            <a:srgbClr val="FBAE40"/>
          </p15:clr>
        </p15:guide>
        <p15:guide id="3" pos="7160">
          <p15:clr>
            <a:srgbClr val="FBAE40"/>
          </p15:clr>
        </p15:guide>
        <p15:guide id="4" orient="horz" pos="22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655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01" y="273600"/>
            <a:ext cx="10972091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Master title style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01" y="1604520"/>
            <a:ext cx="10972091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3200" b="0" strike="noStrike" spc="-1">
                <a:latin typeface="Arial"/>
              </a:rPr>
              <a:t>Click to edit Master subtitle style</a:t>
            </a: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6079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01" y="273600"/>
            <a:ext cx="10972091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Master title style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01" y="1604520"/>
            <a:ext cx="10972091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055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01" y="273600"/>
            <a:ext cx="10972091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Master title style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00" y="1604520"/>
            <a:ext cx="535430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868" y="1604520"/>
            <a:ext cx="535430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890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01" y="273600"/>
            <a:ext cx="10972091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Master title style</a:t>
            </a:r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7682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01" y="273600"/>
            <a:ext cx="10972091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3200" b="0" strike="noStrike" spc="-1">
                <a:latin typeface="Arial"/>
              </a:rPr>
              <a:t>Click to edit Master subtitle style</a:t>
            </a:r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3059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01" y="273600"/>
            <a:ext cx="10972091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Master title style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00" y="1604520"/>
            <a:ext cx="535430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868" y="1604520"/>
            <a:ext cx="535430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00" y="3682080"/>
            <a:ext cx="535430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228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01" y="273600"/>
            <a:ext cx="10972091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Master title style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00" y="1604520"/>
            <a:ext cx="535430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868" y="1604520"/>
            <a:ext cx="535430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868" y="3682080"/>
            <a:ext cx="535430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669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01" y="273600"/>
            <a:ext cx="10972091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Master title style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00" y="1604520"/>
            <a:ext cx="535430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868" y="1604520"/>
            <a:ext cx="535430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01" y="3682080"/>
            <a:ext cx="1097209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761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7" y="365126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90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1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01" y="273600"/>
            <a:ext cx="10972091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Master title style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01" y="1604520"/>
            <a:ext cx="1097209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01" y="3682080"/>
            <a:ext cx="10972091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365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01" y="273600"/>
            <a:ext cx="10972091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Master title style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00" y="1604520"/>
            <a:ext cx="535430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868" y="1604520"/>
            <a:ext cx="535430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00" y="3682080"/>
            <a:ext cx="535430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868" y="3682080"/>
            <a:ext cx="535430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831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01" y="273600"/>
            <a:ext cx="10972091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Master title style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01" y="1604520"/>
            <a:ext cx="35329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437" y="1604520"/>
            <a:ext cx="35329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474" y="1604520"/>
            <a:ext cx="35329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01" y="3682080"/>
            <a:ext cx="35329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437" y="3682080"/>
            <a:ext cx="35329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474" y="3682080"/>
            <a:ext cx="35329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3200" b="0" strike="noStrike" spc="-1">
                <a:latin typeface="Arial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1904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0752" y="640842"/>
            <a:ext cx="2903220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4453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3944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4453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71524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4453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90752" y="1897761"/>
            <a:ext cx="4708525" cy="4364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4453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02451" y="1897761"/>
            <a:ext cx="4738370" cy="4514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4453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7483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4453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6527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1555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1473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1ABA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563" y="5730240"/>
            <a:ext cx="3441191" cy="8900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9403" y="2653741"/>
            <a:ext cx="9759315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453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71271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1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453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3989710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3341" y="484993"/>
            <a:ext cx="874230" cy="9156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453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24306" y="1645183"/>
            <a:ext cx="2520950" cy="4512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04953" y="1502473"/>
            <a:ext cx="5363845" cy="4504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9625909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453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1389396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3341" y="484993"/>
            <a:ext cx="874230" cy="91560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5137785"/>
          </a:xfrm>
          <a:custGeom>
            <a:avLst/>
            <a:gdLst/>
            <a:ahLst/>
            <a:cxnLst/>
            <a:rect l="l" t="t" r="r" b="b"/>
            <a:pathLst>
              <a:path w="12192000" h="5137785">
                <a:moveTo>
                  <a:pt x="0" y="5137404"/>
                </a:moveTo>
                <a:lnTo>
                  <a:pt x="12192000" y="5137404"/>
                </a:lnTo>
                <a:lnTo>
                  <a:pt x="12192000" y="0"/>
                </a:lnTo>
                <a:lnTo>
                  <a:pt x="0" y="0"/>
                </a:lnTo>
                <a:lnTo>
                  <a:pt x="0" y="5137404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765" y="5824728"/>
            <a:ext cx="1459818" cy="38781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84832" y="5737859"/>
            <a:ext cx="643128" cy="64465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09986" y="5631257"/>
            <a:ext cx="688675" cy="85326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67227" y="5783987"/>
            <a:ext cx="943355" cy="61224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90459" y="5754623"/>
            <a:ext cx="611124" cy="61112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12820" y="5862983"/>
            <a:ext cx="835974" cy="33937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65564" y="5870447"/>
            <a:ext cx="1091183" cy="37947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88634" y="5867771"/>
            <a:ext cx="824007" cy="38482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31922" y="5913363"/>
            <a:ext cx="1999418" cy="33952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612136" y="0"/>
            <a:ext cx="6444996" cy="576224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150364" y="1476755"/>
            <a:ext cx="7559040" cy="1952244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191999" cy="51587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7855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1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7" y="987426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23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1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7" y="987426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1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1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1"/>
              <a:buFont typeface="Calibri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1" y="6356350"/>
            <a:ext cx="411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1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 txBox="1">
            <a:spLocks noGrp="1"/>
          </p:cNvSpPr>
          <p:nvPr>
            <p:ph type="title"/>
          </p:nvPr>
        </p:nvSpPr>
        <p:spPr>
          <a:xfrm>
            <a:off x="838200" y="711200"/>
            <a:ext cx="9486498" cy="76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0"/>
          <p:cNvSpPr txBox="1">
            <a:spLocks noGrp="1"/>
          </p:cNvSpPr>
          <p:nvPr>
            <p:ph type="body" idx="1"/>
          </p:nvPr>
        </p:nvSpPr>
        <p:spPr>
          <a:xfrm>
            <a:off x="838200" y="190690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50" descr="A black and white sign&#10;&#10;Description automatically generated with low confidence"/>
          <p:cNvPicPr preferRelativeResize="0"/>
          <p:nvPr/>
        </p:nvPicPr>
        <p:blipFill rotWithShape="1">
          <a:blip r:embed="rId22">
            <a:alphaModFix/>
          </a:blip>
          <a:srcRect r="75763"/>
          <a:stretch/>
        </p:blipFill>
        <p:spPr>
          <a:xfrm>
            <a:off x="10324698" y="316346"/>
            <a:ext cx="1163782" cy="124029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50"/>
          <p:cNvSpPr/>
          <p:nvPr/>
        </p:nvSpPr>
        <p:spPr>
          <a:xfrm>
            <a:off x="0" y="6670040"/>
            <a:ext cx="12192000" cy="187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36339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4037954" y="6356520"/>
            <a:ext cx="4113904" cy="36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837971" y="365040"/>
            <a:ext cx="10512431" cy="13237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r>
              <a:rPr lang="en-GB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09401" y="1604520"/>
            <a:ext cx="10972091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3914" lvl="1" indent="-323968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5870" lvl="2" indent="-287971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7827" lvl="3" indent="-215978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59784" lvl="4" indent="-215978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1741" lvl="5" indent="-215978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3698" lvl="6" indent="-215978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46773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57" indent="-323968" algn="l" defTabSz="914309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0752" y="640842"/>
            <a:ext cx="6005830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4453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339" y="1823466"/>
            <a:ext cx="9498330" cy="413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340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973" y="254634"/>
            <a:ext cx="11954052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453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1413" y="1689607"/>
            <a:ext cx="11195685" cy="4078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46535" y="6420214"/>
            <a:ext cx="259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43856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nzcbuildings.co.uk/" TargetMode="Externa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zcbuildings.co.uk/_files/ugd/6ea7ba_05379bb95c1c46baaadaa63e6a35eba2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523681" y="1122780"/>
            <a:ext cx="9142450" cy="23868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b">
            <a:noAutofit/>
          </a:bodyPr>
          <a:lstStyle/>
          <a:p>
            <a:pPr algn="ctr" defTabSz="914309">
              <a:lnSpc>
                <a:spcPct val="90000"/>
              </a:lnSpc>
              <a:buClrTx/>
              <a:tabLst>
                <a:tab pos="0" algn="l"/>
                <a:tab pos="448875" algn="l"/>
                <a:tab pos="898110" algn="l"/>
                <a:tab pos="1347345" algn="l"/>
                <a:tab pos="1796580" algn="l"/>
                <a:tab pos="2245815" algn="l"/>
                <a:tab pos="2695050" algn="l"/>
                <a:tab pos="3144286" algn="l"/>
                <a:tab pos="3593521" algn="l"/>
                <a:tab pos="4042756" algn="l"/>
                <a:tab pos="4491991" algn="l"/>
                <a:tab pos="4941226" algn="l"/>
                <a:tab pos="5390461" algn="l"/>
                <a:tab pos="5839696" algn="l"/>
                <a:tab pos="6288931" algn="l"/>
                <a:tab pos="6738166" algn="l"/>
                <a:tab pos="7187401" algn="l"/>
                <a:tab pos="7636636" algn="l"/>
                <a:tab pos="8085871" algn="l"/>
                <a:tab pos="8535106" algn="l"/>
                <a:tab pos="8984341" algn="l"/>
                <a:tab pos="9433217" algn="l"/>
                <a:tab pos="9882452" algn="l"/>
                <a:tab pos="10331687" algn="l"/>
                <a:tab pos="10780922" algn="l"/>
              </a:tabLst>
            </a:pPr>
            <a:r>
              <a:rPr lang="en-GB" sz="5999" kern="1200" spc="-1" dirty="0">
                <a:solidFill>
                  <a:prstClr val="black"/>
                </a:solidFill>
                <a:latin typeface="Calibri Light"/>
              </a:rPr>
              <a:t>UK Net Zero Carbon Buildings Standard</a:t>
            </a:r>
            <a:endParaRPr lang="en-GB" sz="5999" kern="12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523681" y="3601778"/>
            <a:ext cx="9142450" cy="16550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>
            <a:noAutofit/>
          </a:bodyPr>
          <a:lstStyle/>
          <a:p>
            <a:pPr algn="ctr" defTabSz="914309">
              <a:lnSpc>
                <a:spcPct val="90000"/>
              </a:lnSpc>
              <a:spcBef>
                <a:spcPts val="998"/>
              </a:spcBef>
              <a:buClrTx/>
              <a:tabLst>
                <a:tab pos="0" algn="l"/>
                <a:tab pos="448875" algn="l"/>
                <a:tab pos="898110" algn="l"/>
                <a:tab pos="1347345" algn="l"/>
                <a:tab pos="1796580" algn="l"/>
                <a:tab pos="2245815" algn="l"/>
                <a:tab pos="2695050" algn="l"/>
                <a:tab pos="3144286" algn="l"/>
                <a:tab pos="3593521" algn="l"/>
                <a:tab pos="4042756" algn="l"/>
                <a:tab pos="4491991" algn="l"/>
                <a:tab pos="4941226" algn="l"/>
                <a:tab pos="5390461" algn="l"/>
                <a:tab pos="5839696" algn="l"/>
                <a:tab pos="6288931" algn="l"/>
                <a:tab pos="6738166" algn="l"/>
                <a:tab pos="7187401" algn="l"/>
                <a:tab pos="7636636" algn="l"/>
                <a:tab pos="8085871" algn="l"/>
                <a:tab pos="8535106" algn="l"/>
                <a:tab pos="8984341" algn="l"/>
                <a:tab pos="9433217" algn="l"/>
                <a:tab pos="9882452" algn="l"/>
                <a:tab pos="10331687" algn="l"/>
                <a:tab pos="10780922" algn="l"/>
              </a:tabLst>
            </a:pPr>
            <a:endParaRPr lang="en-GB" sz="2400" kern="1200" spc="-1" dirty="0">
              <a:solidFill>
                <a:prstClr val="black"/>
              </a:solidFill>
              <a:latin typeface="Calibri"/>
            </a:endParaRPr>
          </a:p>
          <a:p>
            <a:pPr algn="ctr" defTabSz="914309">
              <a:lnSpc>
                <a:spcPct val="90000"/>
              </a:lnSpc>
              <a:spcBef>
                <a:spcPts val="998"/>
              </a:spcBef>
              <a:buClrTx/>
              <a:tabLst>
                <a:tab pos="0" algn="l"/>
                <a:tab pos="448875" algn="l"/>
                <a:tab pos="898110" algn="l"/>
                <a:tab pos="1347345" algn="l"/>
                <a:tab pos="1796580" algn="l"/>
                <a:tab pos="2245815" algn="l"/>
                <a:tab pos="2695050" algn="l"/>
                <a:tab pos="3144286" algn="l"/>
                <a:tab pos="3593521" algn="l"/>
                <a:tab pos="4042756" algn="l"/>
                <a:tab pos="4491991" algn="l"/>
                <a:tab pos="4941226" algn="l"/>
                <a:tab pos="5390461" algn="l"/>
                <a:tab pos="5839696" algn="l"/>
                <a:tab pos="6288931" algn="l"/>
                <a:tab pos="6738166" algn="l"/>
                <a:tab pos="7187401" algn="l"/>
                <a:tab pos="7636636" algn="l"/>
                <a:tab pos="8085871" algn="l"/>
                <a:tab pos="8535106" algn="l"/>
                <a:tab pos="8984341" algn="l"/>
                <a:tab pos="9433217" algn="l"/>
                <a:tab pos="9882452" algn="l"/>
                <a:tab pos="10331687" algn="l"/>
                <a:tab pos="10780922" algn="l"/>
              </a:tabLst>
            </a:pPr>
            <a:endParaRPr lang="en-GB" sz="2400" kern="1200" spc="-1" dirty="0">
              <a:solidFill>
                <a:prstClr val="black"/>
              </a:solidFill>
              <a:latin typeface="Calibri"/>
            </a:endParaRPr>
          </a:p>
          <a:p>
            <a:pPr algn="ctr" defTabSz="914309">
              <a:lnSpc>
                <a:spcPct val="90000"/>
              </a:lnSpc>
              <a:spcBef>
                <a:spcPts val="998"/>
              </a:spcBef>
              <a:buClrTx/>
              <a:tabLst>
                <a:tab pos="0" algn="l"/>
                <a:tab pos="448875" algn="l"/>
                <a:tab pos="898110" algn="l"/>
                <a:tab pos="1347345" algn="l"/>
                <a:tab pos="1796580" algn="l"/>
                <a:tab pos="2245815" algn="l"/>
                <a:tab pos="2695050" algn="l"/>
                <a:tab pos="3144286" algn="l"/>
                <a:tab pos="3593521" algn="l"/>
                <a:tab pos="4042756" algn="l"/>
                <a:tab pos="4491991" algn="l"/>
                <a:tab pos="4941226" algn="l"/>
                <a:tab pos="5390461" algn="l"/>
                <a:tab pos="5839696" algn="l"/>
                <a:tab pos="6288931" algn="l"/>
                <a:tab pos="6738166" algn="l"/>
                <a:tab pos="7187401" algn="l"/>
                <a:tab pos="7636636" algn="l"/>
                <a:tab pos="8085871" algn="l"/>
                <a:tab pos="8535106" algn="l"/>
                <a:tab pos="8984341" algn="l"/>
                <a:tab pos="9433217" algn="l"/>
                <a:tab pos="9882452" algn="l"/>
                <a:tab pos="10331687" algn="l"/>
                <a:tab pos="10780922" algn="l"/>
              </a:tabLst>
            </a:pPr>
            <a:r>
              <a:rPr lang="en-GB" sz="2400" kern="1200" spc="-1" dirty="0">
                <a:solidFill>
                  <a:prstClr val="black"/>
                </a:solidFill>
                <a:latin typeface="Calibri"/>
              </a:rPr>
              <a:t>David Partridge – Chair of the Governance Board</a:t>
            </a:r>
            <a:endParaRPr lang="en-GB" sz="2400" kern="12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8458898" y="278330"/>
            <a:ext cx="1979742" cy="12170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>
            <a:spAutoFit/>
          </a:bodyPr>
          <a:lstStyle/>
          <a:p>
            <a:pPr algn="ctr" defTabSz="914309">
              <a:buClrTx/>
              <a:tabLst>
                <a:tab pos="0" algn="l"/>
                <a:tab pos="448875" algn="l"/>
                <a:tab pos="898110" algn="l"/>
                <a:tab pos="1347345" algn="l"/>
                <a:tab pos="1796580" algn="l"/>
                <a:tab pos="2245815" algn="l"/>
                <a:tab pos="2695050" algn="l"/>
                <a:tab pos="3144286" algn="l"/>
                <a:tab pos="3593521" algn="l"/>
                <a:tab pos="4042756" algn="l"/>
                <a:tab pos="4491991" algn="l"/>
                <a:tab pos="4941226" algn="l"/>
                <a:tab pos="5390461" algn="l"/>
                <a:tab pos="5839696" algn="l"/>
                <a:tab pos="6288931" algn="l"/>
                <a:tab pos="6738166" algn="l"/>
                <a:tab pos="7187401" algn="l"/>
                <a:tab pos="7636636" algn="l"/>
                <a:tab pos="8085871" algn="l"/>
                <a:tab pos="8535106" algn="l"/>
                <a:tab pos="8984341" algn="l"/>
                <a:tab pos="9433217" algn="l"/>
                <a:tab pos="9882452" algn="l"/>
                <a:tab pos="10331687" algn="l"/>
                <a:tab pos="10780922" algn="l"/>
              </a:tabLst>
            </a:pPr>
            <a:r>
              <a:rPr lang="en-GB" sz="2400" b="1" kern="1200" spc="-1">
                <a:latin typeface="Times New Roman"/>
                <a:ea typeface="DejaVu Sans"/>
              </a:rPr>
              <a:t>ICARB 2023</a:t>
            </a:r>
            <a:endParaRPr lang="en-GB" sz="2400" kern="1200" spc="-1">
              <a:solidFill>
                <a:prstClr val="black"/>
              </a:solidFill>
              <a:latin typeface="Arial"/>
            </a:endParaRPr>
          </a:p>
          <a:p>
            <a:pPr defTabSz="914309">
              <a:buClrTx/>
              <a:tabLst>
                <a:tab pos="0" algn="l"/>
                <a:tab pos="448875" algn="l"/>
                <a:tab pos="898110" algn="l"/>
                <a:tab pos="1347345" algn="l"/>
                <a:tab pos="1796580" algn="l"/>
                <a:tab pos="2245815" algn="l"/>
                <a:tab pos="2695050" algn="l"/>
                <a:tab pos="3144286" algn="l"/>
                <a:tab pos="3593521" algn="l"/>
                <a:tab pos="4042756" algn="l"/>
                <a:tab pos="4491991" algn="l"/>
                <a:tab pos="4941226" algn="l"/>
                <a:tab pos="5390461" algn="l"/>
                <a:tab pos="5839696" algn="l"/>
                <a:tab pos="6288931" algn="l"/>
                <a:tab pos="6738166" algn="l"/>
                <a:tab pos="7187401" algn="l"/>
                <a:tab pos="7636636" algn="l"/>
                <a:tab pos="8085871" algn="l"/>
                <a:tab pos="8535106" algn="l"/>
                <a:tab pos="8984341" algn="l"/>
                <a:tab pos="9433217" algn="l"/>
                <a:tab pos="9882452" algn="l"/>
                <a:tab pos="10331687" algn="l"/>
                <a:tab pos="10780922" algn="l"/>
              </a:tabLst>
            </a:pPr>
            <a:r>
              <a:rPr lang="en-GB" sz="1600" i="1" kern="1200" spc="-1">
                <a:latin typeface="Times New Roman"/>
                <a:ea typeface="Microsoft YaHei"/>
              </a:rPr>
              <a:t> Measuring Net Zero</a:t>
            </a:r>
            <a:endParaRPr lang="en-GB" sz="1600" kern="1200" spc="-1">
              <a:solidFill>
                <a:prstClr val="black"/>
              </a:solidFill>
              <a:latin typeface="Arial"/>
            </a:endParaRPr>
          </a:p>
          <a:p>
            <a:pPr defTabSz="914309">
              <a:buClrTx/>
              <a:tabLst>
                <a:tab pos="0" algn="l"/>
                <a:tab pos="448875" algn="l"/>
                <a:tab pos="898110" algn="l"/>
                <a:tab pos="1347345" algn="l"/>
                <a:tab pos="1796580" algn="l"/>
                <a:tab pos="2245815" algn="l"/>
                <a:tab pos="2695050" algn="l"/>
                <a:tab pos="3144286" algn="l"/>
                <a:tab pos="3593521" algn="l"/>
                <a:tab pos="4042756" algn="l"/>
                <a:tab pos="4491991" algn="l"/>
                <a:tab pos="4941226" algn="l"/>
                <a:tab pos="5390461" algn="l"/>
                <a:tab pos="5839696" algn="l"/>
                <a:tab pos="6288931" algn="l"/>
                <a:tab pos="6738166" algn="l"/>
                <a:tab pos="7187401" algn="l"/>
                <a:tab pos="7636636" algn="l"/>
                <a:tab pos="8085871" algn="l"/>
                <a:tab pos="8535106" algn="l"/>
                <a:tab pos="8984341" algn="l"/>
                <a:tab pos="9433217" algn="l"/>
                <a:tab pos="9882452" algn="l"/>
                <a:tab pos="10331687" algn="l"/>
                <a:tab pos="10780922" algn="l"/>
              </a:tabLst>
            </a:pPr>
            <a:endParaRPr lang="en-GB" sz="1600" kern="1200" spc="-1">
              <a:solidFill>
                <a:prstClr val="black"/>
              </a:solidFill>
              <a:latin typeface="Arial"/>
            </a:endParaRPr>
          </a:p>
          <a:p>
            <a:pPr defTabSz="914309">
              <a:buClrTx/>
              <a:tabLst>
                <a:tab pos="0" algn="l"/>
                <a:tab pos="448875" algn="l"/>
                <a:tab pos="898110" algn="l"/>
                <a:tab pos="1347345" algn="l"/>
                <a:tab pos="1796580" algn="l"/>
                <a:tab pos="2245815" algn="l"/>
                <a:tab pos="2695050" algn="l"/>
                <a:tab pos="3144286" algn="l"/>
                <a:tab pos="3593521" algn="l"/>
                <a:tab pos="4042756" algn="l"/>
                <a:tab pos="4491991" algn="l"/>
                <a:tab pos="4941226" algn="l"/>
                <a:tab pos="5390461" algn="l"/>
                <a:tab pos="5839696" algn="l"/>
                <a:tab pos="6288931" algn="l"/>
                <a:tab pos="6738166" algn="l"/>
                <a:tab pos="7187401" algn="l"/>
                <a:tab pos="7636636" algn="l"/>
                <a:tab pos="8085871" algn="l"/>
                <a:tab pos="8535106" algn="l"/>
                <a:tab pos="8984341" algn="l"/>
                <a:tab pos="9433217" algn="l"/>
                <a:tab pos="9882452" algn="l"/>
                <a:tab pos="10331687" algn="l"/>
                <a:tab pos="10780922" algn="l"/>
              </a:tabLst>
            </a:pPr>
            <a:endParaRPr lang="en-GB" sz="1600" kern="12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81" name="Line 4"/>
          <p:cNvSpPr/>
          <p:nvPr/>
        </p:nvSpPr>
        <p:spPr>
          <a:xfrm flipH="1" flipV="1">
            <a:off x="853809" y="662041"/>
            <a:ext cx="9396936" cy="26996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2" name="Picture 81"/>
          <p:cNvPicPr/>
          <p:nvPr/>
        </p:nvPicPr>
        <p:blipFill>
          <a:blip r:embed="rId2"/>
          <a:stretch/>
        </p:blipFill>
        <p:spPr>
          <a:xfrm>
            <a:off x="10375289" y="180423"/>
            <a:ext cx="1683141" cy="820693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5380E6-91A8-7F81-A3EF-E95D4FA5C3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42" r="42522" b="3564"/>
          <a:stretch/>
        </p:blipFill>
        <p:spPr>
          <a:xfrm>
            <a:off x="240664" y="144553"/>
            <a:ext cx="11710671" cy="57875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5A758F-7ACF-C0E2-1E52-10324A0C39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0" t="77602" r="45115" b="11591"/>
          <a:stretch/>
        </p:blipFill>
        <p:spPr>
          <a:xfrm>
            <a:off x="0" y="5836375"/>
            <a:ext cx="12081510" cy="850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D3628C-411F-31FB-924A-92BEB59260A7}"/>
              </a:ext>
            </a:extLst>
          </p:cNvPr>
          <p:cNvSpPr txBox="1"/>
          <p:nvPr/>
        </p:nvSpPr>
        <p:spPr>
          <a:xfrm>
            <a:off x="391009" y="3195934"/>
            <a:ext cx="4463081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https://www.nzcbuildings.co.uk/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4A54CD-25F0-8FFC-A1DC-B537CE333743}"/>
              </a:ext>
            </a:extLst>
          </p:cNvPr>
          <p:cNvSpPr/>
          <p:nvPr/>
        </p:nvSpPr>
        <p:spPr>
          <a:xfrm>
            <a:off x="3152730" y="925900"/>
            <a:ext cx="4660900" cy="563266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GB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https://www.nzcbuildings.co.uk/</a:t>
            </a:r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26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427A21-83B0-49C6-A9C8-7BB775F4A9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8939" b="7639"/>
          <a:stretch/>
        </p:blipFill>
        <p:spPr>
          <a:xfrm>
            <a:off x="0" y="0"/>
            <a:ext cx="12191999" cy="51577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447109-1EB6-4D79-A060-B2E5D1A65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4265"/>
            <a:ext cx="10515601" cy="44057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2"/>
                </a:solidFill>
                <a:latin typeface="+mj-lt"/>
              </a:rPr>
              <a:t>Collaborative effort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76510-2F75-40CF-A0CC-A5F0F7D20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19331"/>
            <a:ext cx="10515601" cy="3070169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  <a:latin typeface="+mn-lt"/>
              </a:rPr>
              <a:t>Cross industry</a:t>
            </a:r>
          </a:p>
          <a:p>
            <a:r>
              <a:rPr lang="en-GB" dirty="0">
                <a:solidFill>
                  <a:schemeClr val="accent2"/>
                </a:solidFill>
                <a:latin typeface="+mn-lt"/>
              </a:rPr>
              <a:t>Self-Initiated</a:t>
            </a:r>
          </a:p>
          <a:p>
            <a:r>
              <a:rPr lang="en-GB" dirty="0">
                <a:solidFill>
                  <a:schemeClr val="accent2"/>
                </a:solidFill>
                <a:latin typeface="+mn-lt"/>
              </a:rPr>
              <a:t>Purpose, not profit driven</a:t>
            </a:r>
          </a:p>
        </p:txBody>
      </p:sp>
    </p:spTree>
    <p:extLst>
      <p:ext uri="{BB962C8B-B14F-4D97-AF65-F5344CB8AC3E}">
        <p14:creationId xmlns:p14="http://schemas.microsoft.com/office/powerpoint/2010/main" val="230034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>
            <a:spLocks noGrp="1"/>
          </p:cNvSpPr>
          <p:nvPr>
            <p:ph type="body" idx="1"/>
          </p:nvPr>
        </p:nvSpPr>
        <p:spPr>
          <a:xfrm>
            <a:off x="487125" y="1450125"/>
            <a:ext cx="10613100" cy="19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-GB" sz="2800" b="0" dirty="0">
                <a:solidFill>
                  <a:schemeClr val="accent1"/>
                </a:solidFill>
              </a:rPr>
              <a:t>The UK Net Zero Carbon Buildings Standard will enable our industry to </a:t>
            </a:r>
            <a:r>
              <a:rPr lang="en-GB" sz="2800" dirty="0">
                <a:solidFill>
                  <a:schemeClr val="accent1"/>
                </a:solidFill>
              </a:rPr>
              <a:t>robustly verify that our built assets are Net Zero Carbon</a:t>
            </a:r>
            <a:r>
              <a:rPr lang="en-GB" sz="2800" b="0" dirty="0">
                <a:solidFill>
                  <a:schemeClr val="accent1"/>
                </a:solidFill>
              </a:rPr>
              <a:t> in line with our nation’s climate targets.</a:t>
            </a:r>
            <a:endParaRPr sz="2400" b="0" dirty="0">
              <a:solidFill>
                <a:schemeClr val="accent1"/>
              </a:solidFill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6112221" y="6612533"/>
            <a:ext cx="6097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nzcbuildings.co.uk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 txBox="1">
            <a:spLocks noGrp="1"/>
          </p:cNvSpPr>
          <p:nvPr>
            <p:ph type="title"/>
          </p:nvPr>
        </p:nvSpPr>
        <p:spPr>
          <a:xfrm>
            <a:off x="487132" y="411389"/>
            <a:ext cx="9213900" cy="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GB" dirty="0"/>
              <a:t>UK NZCBS</a:t>
            </a:r>
            <a:endParaRPr dirty="0"/>
          </a:p>
        </p:txBody>
      </p:sp>
      <p:sp>
        <p:nvSpPr>
          <p:cNvPr id="185" name="Google Shape;185;p5"/>
          <p:cNvSpPr/>
          <p:nvPr/>
        </p:nvSpPr>
        <p:spPr>
          <a:xfrm>
            <a:off x="487125" y="3123251"/>
            <a:ext cx="2780510" cy="278051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13D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487125" y="5988572"/>
            <a:ext cx="2780509" cy="45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Rule book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5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1829" r="58139"/>
          <a:stretch/>
        </p:blipFill>
        <p:spPr>
          <a:xfrm>
            <a:off x="-137675" y="4019629"/>
            <a:ext cx="1882587" cy="197768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5"/>
          <p:cNvSpPr/>
          <p:nvPr/>
        </p:nvSpPr>
        <p:spPr>
          <a:xfrm>
            <a:off x="3391882" y="3123251"/>
            <a:ext cx="2780510" cy="278051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13D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3170965" y="6010908"/>
            <a:ext cx="3149791" cy="45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Typology specific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6296639" y="3123251"/>
            <a:ext cx="2780510" cy="278051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13D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"/>
          <p:cNvSpPr txBox="1"/>
          <p:nvPr/>
        </p:nvSpPr>
        <p:spPr>
          <a:xfrm>
            <a:off x="6296639" y="5988572"/>
            <a:ext cx="2780509" cy="45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Carbon-only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5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8314" t="5453" r="9219" b="34614"/>
          <a:stretch/>
        </p:blipFill>
        <p:spPr>
          <a:xfrm>
            <a:off x="1559764" y="3336655"/>
            <a:ext cx="1589076" cy="165717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5"/>
          <p:cNvSpPr/>
          <p:nvPr/>
        </p:nvSpPr>
        <p:spPr>
          <a:xfrm>
            <a:off x="9201396" y="3123251"/>
            <a:ext cx="2780510" cy="278051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13D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9201396" y="5988572"/>
            <a:ext cx="2780509" cy="45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Science-based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5" descr="Graphical user interfac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0216" y="3243466"/>
            <a:ext cx="2553354" cy="2573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5"/>
          <p:cNvPicPr preferRelativeResize="0"/>
          <p:nvPr/>
        </p:nvPicPr>
        <p:blipFill rotWithShape="1">
          <a:blip r:embed="rId5">
            <a:alphaModFix/>
          </a:blip>
          <a:srcRect l="32123" t="20700" r="24396" b="16684"/>
          <a:stretch/>
        </p:blipFill>
        <p:spPr>
          <a:xfrm>
            <a:off x="3518026" y="3283806"/>
            <a:ext cx="2614024" cy="2660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10786" y="3132701"/>
            <a:ext cx="2331907" cy="2496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F3C4D-A2BD-1BBF-92A3-F0F9CAAB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52" y="640842"/>
            <a:ext cx="6524448" cy="523220"/>
          </a:xfrm>
        </p:spPr>
        <p:txBody>
          <a:bodyPr/>
          <a:lstStyle/>
          <a:p>
            <a:r>
              <a:rPr lang="en-GB" dirty="0"/>
              <a:t>A NZCB Standard will provide: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8D845-4052-A933-1F6C-DA21208B2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339" y="1823466"/>
            <a:ext cx="9498330" cy="3062377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clear definition of Net 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Z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ero buildings/assets.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Standard against which buildings/assets can be verified to increase integrity and avoid greenwashing.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Standard around which the built environment sector can coalesce to prevent proliferation and duplication.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tandard which investors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can use to inform investment decision-making.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A Standard which financiers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 be use for sustainable finance, lending and debt.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A Standard which occupiers with can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use when buying or leasing buildings.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A Standard which policy-makers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 national, city and local level can incorporate into planning, procurement and leasing.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78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3341" y="484993"/>
            <a:ext cx="874230" cy="91560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670547"/>
            <a:ext cx="12192000" cy="187960"/>
          </a:xfrm>
          <a:custGeom>
            <a:avLst/>
            <a:gdLst/>
            <a:ahLst/>
            <a:cxnLst/>
            <a:rect l="l" t="t" r="r" b="b"/>
            <a:pathLst>
              <a:path w="12192000" h="187959">
                <a:moveTo>
                  <a:pt x="12192000" y="0"/>
                </a:moveTo>
                <a:lnTo>
                  <a:pt x="0" y="0"/>
                </a:lnTo>
                <a:lnTo>
                  <a:pt x="0" y="187452"/>
                </a:lnTo>
                <a:lnTo>
                  <a:pt x="12192000" y="187452"/>
                </a:lnTo>
                <a:lnTo>
                  <a:pt x="1219200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0725">
              <a:lnSpc>
                <a:spcPct val="100000"/>
              </a:lnSpc>
              <a:spcBef>
                <a:spcPts val="100"/>
              </a:spcBef>
            </a:pPr>
            <a:r>
              <a:rPr dirty="0"/>
              <a:t>Principles</a:t>
            </a:r>
            <a:r>
              <a:rPr spc="-1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10" dirty="0"/>
              <a:t>Standard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7328" y="1854200"/>
            <a:ext cx="5173345" cy="347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Overall</a:t>
            </a:r>
            <a:r>
              <a:rPr kumimoji="0" sz="2400" b="1" i="0" u="none" strike="noStrike" kern="0" cap="none" spc="-1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principles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265" marR="5080" lvl="0" indent="-317500" defTabSz="914400" eaLnBrk="1" fontAlgn="auto" latinLnBrk="0" hangingPunct="1">
              <a:lnSpc>
                <a:spcPct val="120000"/>
              </a:lnSpc>
              <a:spcBef>
                <a:spcPts val="1120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Providing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clear,</a:t>
            </a:r>
            <a:r>
              <a:rPr kumimoji="0" sz="1400" b="1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consistent</a:t>
            </a:r>
            <a:r>
              <a:rPr kumimoji="0" sz="1400" b="1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definitions</a:t>
            </a:r>
            <a:r>
              <a:rPr kumimoji="0" sz="1400" b="1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trajectories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400" b="0" i="0" u="none" strike="noStrike" kern="0" cap="none" spc="5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Net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Zero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Carbon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(NZC)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buildings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built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environment.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This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will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make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it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simpler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specify</a:t>
            </a:r>
            <a:r>
              <a:rPr kumimoji="0" sz="1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deliver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NZC,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also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prevent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unfounded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“NZC”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claims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265" marR="1049655" lvl="0" indent="-317500" defTabSz="914400" eaLnBrk="1" fontAlgn="auto" latinLnBrk="0" hangingPunct="1">
              <a:lnSpc>
                <a:spcPct val="120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Driving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market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transformation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through</a:t>
            </a:r>
            <a:r>
              <a:rPr kumimoji="0" sz="14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industry engagement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uptake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support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265" marR="125095" lvl="0" indent="-317500" defTabSz="914400" eaLnBrk="1" fontAlgn="auto" latinLnBrk="0" hangingPunct="1">
              <a:lnSpc>
                <a:spcPct val="12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Ensuring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that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Standard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easy</a:t>
            </a:r>
            <a:r>
              <a:rPr kumimoji="0" sz="14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understand</a:t>
            </a:r>
            <a:r>
              <a:rPr kumimoji="0" sz="14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use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achievable</a:t>
            </a:r>
            <a:r>
              <a:rPr kumimoji="0" sz="1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but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stretching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requirements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265" marR="0" lvl="0" indent="-317500" defTabSz="914400" eaLnBrk="1" fontAlgn="auto" latinLnBrk="0" hangingPunct="1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Aligning</a:t>
            </a:r>
            <a:r>
              <a:rPr kumimoji="0" sz="14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asset-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level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requirements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with the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system-level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265" marR="0" lvl="0" indent="0" defTabSz="914400" eaLnBrk="1" fontAlgn="auto" latinLnBrk="0" hangingPunct="1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changes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needed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NZC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UK.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7340" y="1791461"/>
            <a:ext cx="4817745" cy="3983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Technical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Principles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265" marR="0" lvl="0" indent="-316865" defTabSz="914400" eaLnBrk="1" fontAlgn="auto" latinLnBrk="0" hangingPunct="1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Creating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Standard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which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science-based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Arial"/>
              <a:buChar char="●"/>
              <a:tabLst/>
              <a:defRPr/>
            </a:pPr>
            <a:endParaRPr kumimoji="0" sz="15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265" marR="0" lvl="0" indent="-3168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Including</a:t>
            </a:r>
            <a:r>
              <a:rPr kumimoji="0" sz="1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both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operational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embodied</a:t>
            </a:r>
            <a:r>
              <a:rPr kumimoji="0" sz="14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carbon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●"/>
              <a:tabLst/>
              <a:defRPr/>
            </a:pPr>
            <a:endParaRPr kumimoji="0" sz="15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265" marR="594360" lvl="0" indent="-3168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Prioritising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energy</a:t>
            </a: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efficiency</a:t>
            </a:r>
            <a:r>
              <a:rPr kumimoji="0" sz="1400" b="1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eliminating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performance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gap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●"/>
              <a:tabLst/>
              <a:defRPr/>
            </a:pPr>
            <a:endParaRPr kumimoji="0" sz="15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265" marR="0" lvl="0" indent="-3168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sz="1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Prioritising</a:t>
            </a:r>
            <a:r>
              <a:rPr kumimoji="0" sz="1400" b="1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reuse</a:t>
            </a:r>
            <a:r>
              <a:rPr kumimoji="0" sz="14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existing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buildings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assets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Arial"/>
              <a:buChar char="●"/>
              <a:tabLst/>
              <a:defRPr/>
            </a:pPr>
            <a:endParaRPr kumimoji="0" sz="15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265" marR="0" lvl="0" indent="-3168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Adopting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whole</a:t>
            </a:r>
            <a:r>
              <a:rPr kumimoji="0" sz="14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life</a:t>
            </a:r>
            <a:r>
              <a:rPr kumimoji="0" sz="14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carbon</a:t>
            </a: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approach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●"/>
              <a:tabLst/>
              <a:defRPr/>
            </a:pPr>
            <a:endParaRPr kumimoji="0" sz="15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265" marR="0" lvl="0" indent="-3168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Enhancing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renewable</a:t>
            </a:r>
            <a:r>
              <a:rPr kumimoji="0" sz="14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energy</a:t>
            </a:r>
            <a:r>
              <a:rPr kumimoji="0" sz="14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generation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●"/>
              <a:tabLst/>
              <a:defRPr/>
            </a:pPr>
            <a:endParaRPr kumimoji="0" sz="15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69265" marR="5080" lvl="0" indent="-3168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469265" algn="l"/>
                <a:tab pos="46990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Ensuring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that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buildings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responsive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electricity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grid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fluctuations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328" y="6018682"/>
            <a:ext cx="87166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More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detailed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explanations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these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principles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can</a:t>
            </a:r>
            <a:r>
              <a:rPr kumimoji="0" sz="1600" b="1" i="0" u="none" strike="noStrike" kern="0" cap="none" spc="-5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found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our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sng" strike="noStrike" kern="0" cap="none" spc="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April</a:t>
            </a:r>
            <a:r>
              <a:rPr kumimoji="0" sz="1600" b="1" i="0" u="sng" strike="noStrike" kern="0" cap="none" spc="5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kumimoji="0" sz="1600" b="1" i="0" u="sng" strike="noStrike" kern="0" cap="none" spc="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Quarterly</a:t>
            </a:r>
            <a:r>
              <a:rPr kumimoji="0" sz="1600" b="1" i="0" u="sng" strike="noStrike" kern="0" cap="none" spc="-15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kumimoji="0" sz="1600" b="1" i="0" u="sng" strike="noStrike" kern="0" cap="none" spc="-1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Update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03341" y="484993"/>
            <a:ext cx="874230" cy="91560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670547"/>
            <a:ext cx="12192000" cy="187960"/>
          </a:xfrm>
          <a:custGeom>
            <a:avLst/>
            <a:gdLst/>
            <a:ahLst/>
            <a:cxnLst/>
            <a:rect l="l" t="t" r="r" b="b"/>
            <a:pathLst>
              <a:path w="12192000" h="187959">
                <a:moveTo>
                  <a:pt x="12192000" y="0"/>
                </a:moveTo>
                <a:lnTo>
                  <a:pt x="0" y="0"/>
                </a:lnTo>
                <a:lnTo>
                  <a:pt x="0" y="187452"/>
                </a:lnTo>
                <a:lnTo>
                  <a:pt x="12192000" y="187452"/>
                </a:lnTo>
                <a:lnTo>
                  <a:pt x="1219200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5399" rIns="0" bIns="0" rtlCol="0">
            <a:spAutoFit/>
          </a:bodyPr>
          <a:lstStyle/>
          <a:p>
            <a:pPr marL="718820">
              <a:lnSpc>
                <a:spcPct val="100000"/>
              </a:lnSpc>
              <a:spcBef>
                <a:spcPts val="100"/>
              </a:spcBef>
            </a:pPr>
            <a:r>
              <a:rPr dirty="0"/>
              <a:t>Developing</a:t>
            </a:r>
            <a:r>
              <a:rPr spc="-50" dirty="0"/>
              <a:t> </a:t>
            </a:r>
            <a:r>
              <a:rPr dirty="0"/>
              <a:t>Net</a:t>
            </a:r>
            <a:r>
              <a:rPr spc="-40" dirty="0"/>
              <a:t> </a:t>
            </a:r>
            <a:r>
              <a:rPr dirty="0"/>
              <a:t>Zero</a:t>
            </a:r>
            <a:r>
              <a:rPr spc="-40" dirty="0"/>
              <a:t> </a:t>
            </a:r>
            <a:r>
              <a:rPr dirty="0"/>
              <a:t>Carbon</a:t>
            </a:r>
            <a:r>
              <a:rPr spc="-40" dirty="0"/>
              <a:t> </a:t>
            </a:r>
            <a:r>
              <a:rPr spc="-10" dirty="0"/>
              <a:t>Limits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5500" y="1856689"/>
            <a:ext cx="3472815" cy="3806427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8255" lvl="0" indent="0" defTabSz="914400" eaLnBrk="1" fontAlgn="auto" latinLnBrk="0" hangingPunct="1">
              <a:lnSpc>
                <a:spcPct val="9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Two</a:t>
            </a:r>
            <a:r>
              <a:rPr kumimoji="0" sz="1600" b="1" i="0" u="none" strike="noStrike" kern="0" cap="none" spc="-7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key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principles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Standard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1600" b="1" i="0" u="none" strike="noStrike" kern="0" cap="none" spc="-55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that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it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should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1600" b="1" i="0" u="none" strike="noStrike" kern="0" cap="none" spc="-5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stretching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but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achievable,</a:t>
            </a:r>
            <a:r>
              <a:rPr kumimoji="0" sz="1600" b="1" i="0" u="none" strike="noStrike" kern="0" cap="none" spc="1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also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that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will be</a:t>
            </a:r>
            <a:r>
              <a:rPr kumimoji="0" sz="1600" b="1" i="0" u="none" strike="noStrike" kern="0" cap="none" spc="45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science-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based.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149225" lvl="0" indent="0" algn="just" defTabSz="91440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reconcile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these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aims,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two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workstreams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have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been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established</a:t>
            </a:r>
            <a:r>
              <a:rPr kumimoji="0" sz="1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develop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Net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Zero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Carbon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limits.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top-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down</a:t>
            </a:r>
            <a:r>
              <a:rPr kumimoji="0" sz="1400" b="1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workstream</a:t>
            </a:r>
            <a:r>
              <a:rPr kumimoji="0" sz="14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will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establish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relevant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national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carbon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‘budgets’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which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show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what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industry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needs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achieve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play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its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part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NZC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UK.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lang="en-GB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bottom-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up</a:t>
            </a:r>
            <a:r>
              <a:rPr kumimoji="0" lang="en-GB" sz="14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workstream</a:t>
            </a:r>
            <a:r>
              <a:rPr kumimoji="0" lang="en-GB" sz="14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will</a:t>
            </a:r>
            <a:r>
              <a:rPr kumimoji="0" lang="en-GB" sz="1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use </a:t>
            </a:r>
            <a:r>
              <a:rPr kumimoji="0" lang="en-GB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benchmarking,</a:t>
            </a:r>
            <a:r>
              <a:rPr kumimoji="0" lang="en-GB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case</a:t>
            </a:r>
            <a:r>
              <a:rPr kumimoji="0" lang="en-GB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studies</a:t>
            </a:r>
            <a:r>
              <a:rPr kumimoji="0" lang="en-GB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lang="en-GB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modelling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lang="en-GB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create</a:t>
            </a:r>
            <a:r>
              <a:rPr kumimoji="0" lang="en-GB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Levels</a:t>
            </a:r>
            <a:r>
              <a:rPr kumimoji="0" lang="en-GB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lang="en-GB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Performance.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5500" y="5401157"/>
            <a:ext cx="338455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outputs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from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these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workstreams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will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then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combined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create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NZC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limits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targets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Standard.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1" y="1914624"/>
            <a:ext cx="6954826" cy="334458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171935" y="6243624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cs typeface="Arial"/>
              </a:rPr>
              <a:t>11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30865" y="6656739"/>
            <a:ext cx="13995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nzcbuildings.co.uk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3541" y="6344208"/>
            <a:ext cx="8181340" cy="30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149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Glossary:</a:t>
            </a:r>
            <a:r>
              <a:rPr kumimoji="0" sz="800" b="1" i="1" u="none" strike="noStrike" kern="0" cap="none" spc="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Performance</a:t>
            </a:r>
            <a:r>
              <a:rPr kumimoji="0" sz="800" b="0" i="1" u="none" strike="noStrike" kern="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levels:</a:t>
            </a:r>
            <a:r>
              <a:rPr kumimoji="0" sz="800" b="0" i="1" u="none" strike="noStrike" kern="0" cap="none" spc="-2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These</a:t>
            </a:r>
            <a:r>
              <a:rPr kumimoji="0" sz="800" b="0" i="1" u="none" strike="noStrike" kern="0" cap="none" spc="-1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levels</a:t>
            </a:r>
            <a:r>
              <a:rPr kumimoji="0" sz="800" b="0" i="1" u="none" strike="noStrike" kern="0" cap="none" spc="-2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provide</a:t>
            </a:r>
            <a:r>
              <a:rPr kumimoji="0" sz="800" b="0" i="1" u="none" strike="noStrike" kern="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800" b="0" i="1" u="none" strike="noStrike" kern="0" cap="none" spc="-1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technical</a:t>
            </a:r>
            <a:r>
              <a:rPr kumimoji="0" sz="800" b="0" i="1" u="none" strike="noStrike" kern="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evidence</a:t>
            </a:r>
            <a:r>
              <a:rPr kumimoji="0" sz="800" b="0" i="1" u="none" strike="noStrike" kern="0" cap="none" spc="-1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800" b="0" i="1" u="none" strike="noStrike" kern="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what</a:t>
            </a:r>
            <a:r>
              <a:rPr kumimoji="0" sz="800" b="0" i="1" u="none" strike="noStrike" kern="0" cap="none" spc="-2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can</a:t>
            </a:r>
            <a:r>
              <a:rPr kumimoji="0" sz="800" b="0" i="1" u="none" strike="noStrike" kern="0" cap="none" spc="-1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800" b="0" i="1" u="none" strike="noStrike" kern="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achieved</a:t>
            </a:r>
            <a:r>
              <a:rPr kumimoji="0" sz="800" b="0" i="1" u="none" strike="noStrike" kern="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by</a:t>
            </a:r>
            <a:r>
              <a:rPr kumimoji="0" sz="800" b="0" i="1" u="none" strike="noStrike" kern="0" cap="none" spc="-2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800" b="0" i="1" u="none" strike="noStrike" kern="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individual</a:t>
            </a:r>
            <a:r>
              <a:rPr kumimoji="0" sz="800" b="0" i="1" u="none" strike="noStrike" kern="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sectors,</a:t>
            </a:r>
            <a:r>
              <a:rPr kumimoji="0" sz="800" b="0" i="1" u="none" strike="noStrike" kern="0" cap="none" spc="-2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based</a:t>
            </a:r>
            <a:r>
              <a:rPr kumimoji="0" sz="800" b="0" i="1" u="none" strike="noStrike" kern="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800" b="0" i="1" u="none" strike="noStrike" kern="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benchmarking,</a:t>
            </a:r>
            <a:r>
              <a:rPr kumimoji="0" sz="800" b="0" i="1" u="none" strike="noStrike" kern="0" cap="none" spc="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case</a:t>
            </a:r>
            <a:r>
              <a:rPr kumimoji="0" sz="800" b="0" i="1" u="none" strike="noStrike" kern="0" cap="none" spc="-2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studies</a:t>
            </a:r>
            <a:r>
              <a:rPr kumimoji="0" sz="800" b="0" i="1" u="none" strike="noStrike" kern="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800" b="0" i="1" u="none" strike="noStrike" kern="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modelling.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They</a:t>
            </a:r>
            <a:r>
              <a:rPr kumimoji="0" sz="800" b="0" i="1" u="none" strike="noStrike" kern="0" cap="none" spc="-1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800" b="0" i="1" u="none" strike="noStrike" kern="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not</a:t>
            </a:r>
            <a:r>
              <a:rPr kumimoji="0" sz="800" b="0" i="1" u="none" strike="noStrike" kern="0" cap="none" spc="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limits</a:t>
            </a:r>
            <a:r>
              <a:rPr kumimoji="0" sz="800" b="0" i="1" u="none" strike="noStrike" kern="0" cap="none" spc="-2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800" b="0" i="1" u="none" strike="noStrike" kern="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targets,</a:t>
            </a:r>
            <a:r>
              <a:rPr kumimoji="0" sz="800" b="0" i="1" u="none" strike="noStrike" kern="0" cap="none" spc="-1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but</a:t>
            </a:r>
            <a:r>
              <a:rPr kumimoji="0" sz="800" b="0" i="1" u="none" strike="noStrike" kern="0" cap="none" spc="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will</a:t>
            </a:r>
            <a:r>
              <a:rPr kumimoji="0" sz="800" b="0" i="1" u="none" strike="noStrike" kern="0" cap="none" spc="-4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be used to</a:t>
            </a:r>
            <a:r>
              <a:rPr kumimoji="0" sz="800" b="0" i="1" u="none" strike="noStrike" kern="0" cap="none" spc="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sng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>
                  <a:solidFill>
                    <a:srgbClr val="44536A"/>
                  </a:solidFill>
                </a:uFill>
                <a:latin typeface="Arial"/>
                <a:cs typeface="Arial"/>
              </a:rPr>
              <a:t>inform</a:t>
            </a:r>
            <a:r>
              <a:rPr kumimoji="0" sz="800" b="0" i="1" u="none" strike="noStrike" kern="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800" b="0" i="1" u="none" strike="noStrike" kern="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NZC</a:t>
            </a:r>
            <a:r>
              <a:rPr kumimoji="0" sz="800" b="0" i="1" u="none" strike="noStrike" kern="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limits</a:t>
            </a:r>
            <a:r>
              <a:rPr kumimoji="0" sz="800" b="0" i="1" u="none" strike="noStrike" kern="0" cap="none" spc="-4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800" b="0" i="1" u="none" strike="noStrike" kern="0" cap="none" spc="1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targets in</a:t>
            </a:r>
            <a:r>
              <a:rPr kumimoji="0" sz="800" b="0" i="1" u="none" strike="noStrike" kern="0" cap="none" spc="-2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the next</a:t>
            </a:r>
            <a:r>
              <a:rPr kumimoji="0" sz="800" b="0" i="1" u="none" strike="noStrike" kern="0" cap="none" spc="-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stage</a:t>
            </a:r>
            <a:r>
              <a:rPr kumimoji="0" sz="800" b="0" i="1" u="none" strike="noStrike" kern="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00" b="0" i="1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of </a:t>
            </a:r>
            <a:r>
              <a:rPr kumimoji="0" sz="800" b="0" i="1" u="none" strike="noStrike" kern="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work.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D82932-068A-9105-6B0E-37E34A460DB7}"/>
              </a:ext>
            </a:extLst>
          </p:cNvPr>
          <p:cNvSpPr/>
          <p:nvPr/>
        </p:nvSpPr>
        <p:spPr>
          <a:xfrm>
            <a:off x="7162800" y="3470186"/>
            <a:ext cx="1447801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EUI</a:t>
            </a:r>
            <a:r>
              <a:rPr kumimoji="0" lang="en-GB" sz="1800" b="0" i="0" u="none" strike="noStrike" kern="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07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kWh/sqm/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yr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21ABA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207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kg/CO2e/sqm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"/>
          <p:cNvSpPr txBox="1"/>
          <p:nvPr/>
        </p:nvSpPr>
        <p:spPr>
          <a:xfrm>
            <a:off x="6112221" y="6612533"/>
            <a:ext cx="6097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nzcbuildings.co.uk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10085653" y="3059836"/>
            <a:ext cx="1641890" cy="1104675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NZC targets &amp; limits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0" name="Google Shape;310;p13"/>
          <p:cNvSpPr txBox="1">
            <a:spLocks noGrp="1"/>
          </p:cNvSpPr>
          <p:nvPr>
            <p:ph type="body" idx="1"/>
          </p:nvPr>
        </p:nvSpPr>
        <p:spPr>
          <a:xfrm>
            <a:off x="1299428" y="1734482"/>
            <a:ext cx="35238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-GB">
                <a:solidFill>
                  <a:schemeClr val="accent5"/>
                </a:solidFill>
              </a:rPr>
              <a:t>Top-down workstream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311" name="Google Shape;311;p13"/>
          <p:cNvSpPr/>
          <p:nvPr/>
        </p:nvSpPr>
        <p:spPr>
          <a:xfrm>
            <a:off x="1299528" y="4517099"/>
            <a:ext cx="6764498" cy="421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3"/>
          <p:cNvSpPr txBox="1"/>
          <p:nvPr/>
        </p:nvSpPr>
        <p:spPr>
          <a:xfrm>
            <a:off x="1299428" y="4164512"/>
            <a:ext cx="35238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ABA5"/>
              </a:buClr>
              <a:buSzPts val="1600"/>
              <a:buFont typeface="Arial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22ABA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Bottom-Up workstream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22ABA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3"/>
          <p:cNvSpPr txBox="1">
            <a:spLocks noGrp="1"/>
          </p:cNvSpPr>
          <p:nvPr>
            <p:ph type="body" idx="2"/>
          </p:nvPr>
        </p:nvSpPr>
        <p:spPr>
          <a:xfrm>
            <a:off x="1194078" y="5276387"/>
            <a:ext cx="1219800" cy="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b="0">
                <a:solidFill>
                  <a:schemeClr val="dk1"/>
                </a:solidFill>
              </a:rPr>
              <a:t>Collect data</a:t>
            </a:r>
            <a:endParaRPr b="0">
              <a:solidFill>
                <a:schemeClr val="dk1"/>
              </a:solidFill>
            </a:endParaRPr>
          </a:p>
        </p:txBody>
      </p:sp>
      <p:sp>
        <p:nvSpPr>
          <p:cNvPr id="314" name="Google Shape;314;p13"/>
          <p:cNvSpPr txBox="1"/>
          <p:nvPr/>
        </p:nvSpPr>
        <p:spPr>
          <a:xfrm>
            <a:off x="3224758" y="5271662"/>
            <a:ext cx="1001700" cy="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Process data + carry out modelling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5" name="Google Shape;315;p13"/>
          <p:cNvSpPr txBox="1"/>
          <p:nvPr/>
        </p:nvSpPr>
        <p:spPr>
          <a:xfrm>
            <a:off x="6748754" y="5271665"/>
            <a:ext cx="160753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Existing building performance levels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6" name="Google Shape;316;p13"/>
          <p:cNvSpPr/>
          <p:nvPr/>
        </p:nvSpPr>
        <p:spPr>
          <a:xfrm>
            <a:off x="1668228" y="4938287"/>
            <a:ext cx="271500" cy="2340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3"/>
          <p:cNvSpPr/>
          <p:nvPr/>
        </p:nvSpPr>
        <p:spPr>
          <a:xfrm>
            <a:off x="3584408" y="4938287"/>
            <a:ext cx="271500" cy="2340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/>
          <p:nvPr/>
        </p:nvSpPr>
        <p:spPr>
          <a:xfrm>
            <a:off x="7416769" y="4938287"/>
            <a:ext cx="271500" cy="2340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3"/>
          <p:cNvSpPr txBox="1"/>
          <p:nvPr/>
        </p:nvSpPr>
        <p:spPr>
          <a:xfrm>
            <a:off x="1194091" y="2854907"/>
            <a:ext cx="1219800" cy="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Carbon budgets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13"/>
          <p:cNvSpPr txBox="1"/>
          <p:nvPr/>
        </p:nvSpPr>
        <p:spPr>
          <a:xfrm>
            <a:off x="4029941" y="2850170"/>
            <a:ext cx="1219800" cy="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Limit-setting tool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1" name="Google Shape;321;p13"/>
          <p:cNvSpPr txBox="1"/>
          <p:nvPr/>
        </p:nvSpPr>
        <p:spPr>
          <a:xfrm>
            <a:off x="6881744" y="2850182"/>
            <a:ext cx="13344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Finalise budgets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2" name="Google Shape;322;p13"/>
          <p:cNvSpPr/>
          <p:nvPr/>
        </p:nvSpPr>
        <p:spPr>
          <a:xfrm>
            <a:off x="1668241" y="2516807"/>
            <a:ext cx="271500" cy="2340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4488431" y="2516807"/>
            <a:ext cx="271500" cy="2340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3"/>
          <p:cNvSpPr/>
          <p:nvPr/>
        </p:nvSpPr>
        <p:spPr>
          <a:xfrm>
            <a:off x="7416782" y="2516807"/>
            <a:ext cx="271500" cy="2340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3"/>
          <p:cNvSpPr/>
          <p:nvPr/>
        </p:nvSpPr>
        <p:spPr>
          <a:xfrm>
            <a:off x="1299428" y="2097757"/>
            <a:ext cx="6700286" cy="421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3"/>
          <p:cNvSpPr/>
          <p:nvPr/>
        </p:nvSpPr>
        <p:spPr>
          <a:xfrm>
            <a:off x="1299528" y="4588074"/>
            <a:ext cx="4634548" cy="276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1299427" y="2175146"/>
            <a:ext cx="3460503" cy="2769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8" name="Google Shape;328;p13"/>
          <p:cNvCxnSpPr>
            <a:stCxn id="325" idx="3"/>
          </p:cNvCxnSpPr>
          <p:nvPr/>
        </p:nvCxnSpPr>
        <p:spPr>
          <a:xfrm>
            <a:off x="7999714" y="2308357"/>
            <a:ext cx="2052300" cy="888900"/>
          </a:xfrm>
          <a:prstGeom prst="bentConnector3">
            <a:avLst>
              <a:gd name="adj1" fmla="val 50002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29" name="Google Shape;329;p13"/>
          <p:cNvSpPr txBox="1"/>
          <p:nvPr/>
        </p:nvSpPr>
        <p:spPr>
          <a:xfrm>
            <a:off x="8682855" y="3263216"/>
            <a:ext cx="1456328" cy="57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Arial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“Balancing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Arial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budget”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3"/>
          <p:cNvSpPr txBox="1"/>
          <p:nvPr/>
        </p:nvSpPr>
        <p:spPr>
          <a:xfrm>
            <a:off x="4792408" y="5271662"/>
            <a:ext cx="1698560" cy="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Prepare 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new build performance levels 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3"/>
          <p:cNvSpPr/>
          <p:nvPr/>
        </p:nvSpPr>
        <p:spPr>
          <a:xfrm>
            <a:off x="5500588" y="4938287"/>
            <a:ext cx="271500" cy="2340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2" name="Google Shape;332;p13"/>
          <p:cNvCxnSpPr>
            <a:stCxn id="311" idx="3"/>
          </p:cNvCxnSpPr>
          <p:nvPr/>
        </p:nvCxnSpPr>
        <p:spPr>
          <a:xfrm rot="10800000" flipH="1">
            <a:off x="8064026" y="3933599"/>
            <a:ext cx="1918200" cy="794100"/>
          </a:xfrm>
          <a:prstGeom prst="bentConnector3">
            <a:avLst>
              <a:gd name="adj1" fmla="val 49999"/>
            </a:avLst>
          </a:prstGeom>
          <a:noFill/>
          <a:ln w="38100" cap="flat" cmpd="sng">
            <a:solidFill>
              <a:srgbClr val="22ABA5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33" name="Google Shape;333;p13"/>
          <p:cNvSpPr/>
          <p:nvPr/>
        </p:nvSpPr>
        <p:spPr>
          <a:xfrm rot="10800000">
            <a:off x="4577450" y="1752865"/>
            <a:ext cx="271500" cy="234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3"/>
          <p:cNvSpPr txBox="1"/>
          <p:nvPr/>
        </p:nvSpPr>
        <p:spPr>
          <a:xfrm>
            <a:off x="3855908" y="1411253"/>
            <a:ext cx="1714606" cy="25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600"/>
              <a:buFont typeface="Arial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WE ARE HERE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3"/>
          <p:cNvSpPr txBox="1"/>
          <p:nvPr/>
        </p:nvSpPr>
        <p:spPr>
          <a:xfrm>
            <a:off x="487132" y="411389"/>
            <a:ext cx="9213900" cy="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600"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Progress </a:t>
            </a:r>
            <a:r>
              <a:rPr lang="en-GB" sz="3600" b="1" dirty="0">
                <a:solidFill>
                  <a:srgbClr val="44546A"/>
                </a:solidFill>
              </a:rPr>
              <a:t>so far</a:t>
            </a:r>
            <a:b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8467" y="1897761"/>
            <a:ext cx="20288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Initial</a:t>
            </a:r>
            <a:r>
              <a:rPr kumimoji="0" sz="1400" b="1" i="0" u="none" strike="noStrike" kern="0" cap="none" spc="-6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Key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Stakeholders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8467" y="2326004"/>
            <a:ext cx="32512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Initially,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we intend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engage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with all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parts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built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environment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real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estate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sector,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especially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those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who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not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engaged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Technical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Groups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who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developing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Standard: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98467" y="3423665"/>
            <a:ext cx="2564130" cy="2048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0" lvl="0" indent="-172720" defTabSz="914400" eaLnBrk="1" fontAlgn="auto" latinLnBrk="0" hangingPunct="1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Clr>
                <a:srgbClr val="1A285A"/>
              </a:buClr>
              <a:buSzPct val="116666"/>
              <a:buFontTx/>
              <a:buChar char="-"/>
              <a:tabLst>
                <a:tab pos="185420" algn="l"/>
              </a:tabLst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Owners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84785" marR="0" lvl="0" indent="-172720" defTabSz="91440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1A285A"/>
              </a:buClr>
              <a:buSzPct val="116666"/>
              <a:buFontTx/>
              <a:buChar char="-"/>
              <a:tabLst>
                <a:tab pos="185420" algn="l"/>
              </a:tabLst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Investors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84785" marR="0" lvl="0" indent="-172720" defTabSz="91440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1A285A"/>
              </a:buClr>
              <a:buSzPct val="116666"/>
              <a:buFontTx/>
              <a:buChar char="-"/>
              <a:tabLst>
                <a:tab pos="185420" algn="l"/>
              </a:tabLst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Developers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84785" marR="0" lvl="0" indent="-172720" defTabSz="91440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1A285A"/>
              </a:buClr>
              <a:buSzPct val="116666"/>
              <a:buFontTx/>
              <a:buChar char="-"/>
              <a:tabLst>
                <a:tab pos="185420" algn="l"/>
              </a:tabLst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Lenders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84785" marR="0" lvl="0" indent="-172720" defTabSz="91440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1A285A"/>
              </a:buClr>
              <a:buSzPct val="116666"/>
              <a:buFontTx/>
              <a:buChar char="-"/>
              <a:tabLst>
                <a:tab pos="185420" algn="l"/>
              </a:tabLst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Funders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84785" marR="0" lvl="0" indent="-172720" defTabSz="91440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1A285A"/>
              </a:buClr>
              <a:buSzPct val="116666"/>
              <a:buFontTx/>
              <a:buChar char="-"/>
              <a:tabLst>
                <a:tab pos="185420" algn="l"/>
              </a:tabLst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Insurers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84785" marR="0" lvl="0" indent="-172720" defTabSz="91440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1A285A"/>
              </a:buClr>
              <a:buSzPct val="116666"/>
              <a:buFontTx/>
              <a:buChar char="-"/>
              <a:tabLst>
                <a:tab pos="185420" algn="l"/>
              </a:tabLst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Occupiers</a:t>
            </a:r>
            <a:endParaRPr kumimoji="0" lang="en-GB" sz="12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84785" marR="0" lvl="0" indent="-172720" defTabSz="91440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1A285A"/>
              </a:buClr>
              <a:buSzPct val="116666"/>
              <a:buFontTx/>
              <a:buChar char="-"/>
              <a:tabLst>
                <a:tab pos="185420" algn="l"/>
              </a:tabLst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84785" marR="0" lvl="0" indent="-172720" defTabSz="91440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>
                <a:srgbClr val="1A285A"/>
              </a:buClr>
              <a:buSzPct val="116666"/>
              <a:buFontTx/>
              <a:buChar char="-"/>
              <a:tabLst>
                <a:tab pos="185420" algn="l"/>
              </a:tabLst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Contractors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their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Supply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Chain</a:t>
            </a:r>
            <a:endParaRPr kumimoji="0" lang="en-GB" sz="1200" b="0" i="0" u="none" strike="noStrike" kern="0" cap="none" spc="-2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84785" marR="0" lvl="0" indent="-172720" defTabSz="91440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>
                <a:srgbClr val="1A285A"/>
              </a:buClr>
              <a:buSzPct val="116666"/>
              <a:buFontTx/>
              <a:buChar char="-"/>
              <a:tabLst>
                <a:tab pos="185420" algn="l"/>
              </a:tabLst>
              <a:defRPr/>
            </a:pPr>
            <a:endParaRPr kumimoji="0" lang="en-GB" sz="1200" b="0" i="0" u="none" strike="noStrike" kern="0" cap="none" spc="-2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84785" marR="0" lvl="0" indent="-172720" defTabSz="91440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Clr>
                <a:srgbClr val="1A285A"/>
              </a:buClr>
              <a:buSzPct val="116666"/>
              <a:buFontTx/>
              <a:buChar char="-"/>
              <a:tabLst>
                <a:tab pos="185420" algn="l"/>
              </a:tabLst>
              <a:defRPr/>
            </a:pPr>
            <a:r>
              <a:rPr kumimoji="0" lang="en-GB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Housebuilders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Stakeholder</a:t>
            </a:r>
            <a:r>
              <a:rPr spc="-185" dirty="0"/>
              <a:t> </a:t>
            </a:r>
            <a:r>
              <a:rPr spc="-10" dirty="0"/>
              <a:t>Engagement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04468" y="1897760"/>
            <a:ext cx="24511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Who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our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Stakeholders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how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will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we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engage 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with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21ABA4"/>
                </a:solidFill>
                <a:effectLst/>
                <a:uLnTx/>
                <a:uFillTx/>
                <a:latin typeface="Arial"/>
                <a:cs typeface="Arial"/>
              </a:rPr>
              <a:t>them?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92033" y="1897761"/>
            <a:ext cx="27266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Our</a:t>
            </a: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Initial</a:t>
            </a:r>
            <a:r>
              <a:rPr kumimoji="0" sz="1400" b="1" i="0" u="none" strike="noStrike" kern="0" cap="none" spc="-7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Engagement</a:t>
            </a:r>
            <a:r>
              <a:rPr kumimoji="0" sz="1400" b="1" i="0" u="none" strike="noStrike" kern="0" cap="none" spc="-6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Strategy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92033" y="2295525"/>
            <a:ext cx="32359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We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will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shortly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issuing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call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engagement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all of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professional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bodies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which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represent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initial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key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stakeholders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we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have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highlighted,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along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anyone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else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who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puts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their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name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forward.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92033" y="3393185"/>
            <a:ext cx="3209290" cy="1647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main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purpose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this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consultation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ensure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that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Standard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will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meet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needs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organisations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who will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commissioning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it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using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it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 measure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performance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their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built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assets,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whether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new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or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existing.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Further</a:t>
            </a: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44536A"/>
                </a:solidFill>
                <a:effectLst/>
                <a:uLnTx/>
                <a:uFillTx/>
                <a:latin typeface="Arial"/>
                <a:cs typeface="Arial"/>
              </a:rPr>
              <a:t>Engagement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36830" lvl="0" indent="0" defTabSz="914400" eaLnBrk="1" fontAlgn="auto" latinLnBrk="0" hangingPunct="1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Once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Standard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has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begun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developed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we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will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consult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92033" y="5077459"/>
            <a:ext cx="3086100" cy="1434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80010" lvl="0" indent="-17272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A285A"/>
              </a:buClr>
              <a:buSzTx/>
              <a:buFontTx/>
              <a:buChar char="-"/>
              <a:tabLst>
                <a:tab pos="185420" algn="l"/>
              </a:tabLst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Impact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groups,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Thinktanks,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NGOs,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Academics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other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opinion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formers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influencers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84785" marR="5080" lvl="0" indent="-172720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1A285A"/>
              </a:buClr>
              <a:buSzTx/>
              <a:buFontTx/>
              <a:buChar char="-"/>
              <a:tabLst>
                <a:tab pos="185420" algn="l"/>
              </a:tabLst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Central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Government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Devolved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and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regional</a:t>
            </a:r>
            <a:r>
              <a:rPr kumimoji="0" sz="12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Authorities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84785" marR="379095" lvl="0" indent="-172720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1A285A"/>
              </a:buClr>
              <a:buSzTx/>
              <a:buFontTx/>
              <a:buChar char="-"/>
              <a:tabLst>
                <a:tab pos="185420" algn="l"/>
              </a:tabLst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Other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Standards</a:t>
            </a:r>
            <a:r>
              <a:rPr kumimoji="0" lang="en-GB" sz="12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- </a:t>
            </a:r>
            <a:r>
              <a:rPr kumimoji="0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eg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CRREM,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SBTs,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GRESB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etc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664451"/>
            <a:ext cx="12192000" cy="193675"/>
          </a:xfrm>
          <a:custGeom>
            <a:avLst/>
            <a:gdLst/>
            <a:ahLst/>
            <a:cxnLst/>
            <a:rect l="l" t="t" r="r" b="b"/>
            <a:pathLst>
              <a:path w="12192000" h="193675">
                <a:moveTo>
                  <a:pt x="12192000" y="0"/>
                </a:moveTo>
                <a:lnTo>
                  <a:pt x="0" y="0"/>
                </a:lnTo>
                <a:lnTo>
                  <a:pt x="0" y="193548"/>
                </a:lnTo>
                <a:lnTo>
                  <a:pt x="12192000" y="193548"/>
                </a:lnTo>
                <a:lnTo>
                  <a:pt x="1219200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07369" y="906018"/>
            <a:ext cx="4781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David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6" name="object 7">
            <a:extLst>
              <a:ext uri="{FF2B5EF4-FFF2-40B4-BE49-F238E27FC236}">
                <a16:creationId xmlns:a16="http://schemas.microsoft.com/office/drawing/2014/main" id="{1C7CF421-DB15-5617-8785-841A11E6D05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2861" y="484993"/>
            <a:ext cx="874230" cy="9156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98F6F"/>
      </a:accent1>
      <a:accent2>
        <a:srgbClr val="1A285A"/>
      </a:accent2>
      <a:accent3>
        <a:srgbClr val="B9BABA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NZCB April 2023">
      <a:dk1>
        <a:srgbClr val="000000"/>
      </a:dk1>
      <a:lt1>
        <a:srgbClr val="FFFFFF"/>
      </a:lt1>
      <a:dk2>
        <a:srgbClr val="44546A"/>
      </a:dk2>
      <a:lt2>
        <a:srgbClr val="D6DCE5"/>
      </a:lt2>
      <a:accent1>
        <a:srgbClr val="44546A"/>
      </a:accent1>
      <a:accent2>
        <a:srgbClr val="22ABA5"/>
      </a:accent2>
      <a:accent3>
        <a:srgbClr val="3777E9"/>
      </a:accent3>
      <a:accent4>
        <a:srgbClr val="00CC66"/>
      </a:accent4>
      <a:accent5>
        <a:srgbClr val="FE8664"/>
      </a:accent5>
      <a:accent6>
        <a:srgbClr val="83D3E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7A1F1192B24345B29F338386F13EE3" ma:contentTypeVersion="19" ma:contentTypeDescription="Create a new document." ma:contentTypeScope="" ma:versionID="f125ae6c4c407dd53b7f5fa8cdf59558">
  <xsd:schema xmlns:xsd="http://www.w3.org/2001/XMLSchema" xmlns:xs="http://www.w3.org/2001/XMLSchema" xmlns:p="http://schemas.microsoft.com/office/2006/metadata/properties" xmlns:ns2="0b619b67-fd85-4c46-bfc1-e8b5140509c1" xmlns:ns3="c1f08991-a0bc-4b5e-b90d-5f54f5cd334e" xmlns:ns4="43b9a45f-e788-4a52-b068-09a6474c90a4" targetNamespace="http://schemas.microsoft.com/office/2006/metadata/properties" ma:root="true" ma:fieldsID="fd105dad54e3be16316657f70f95f154" ns2:_="" ns3:_="" ns4:_="">
    <xsd:import namespace="0b619b67-fd85-4c46-bfc1-e8b5140509c1"/>
    <xsd:import namespace="c1f08991-a0bc-4b5e-b90d-5f54f5cd334e"/>
    <xsd:import namespace="43b9a45f-e788-4a52-b068-09a6474c90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19b67-fd85-4c46-bfc1-e8b5140509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6" nillable="true" ma:displayName="Taxonomy Catch All Column" ma:hidden="true" ma:list="{f31181d3-94e2-4090-9ed8-9532aa0da9d7}" ma:internalName="TaxCatchAll" ma:showField="CatchAllData" ma:web="0b619b67-fd85-4c46-bfc1-e8b5140509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08991-a0bc-4b5e-b90d-5f54f5cd334e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b9a45f-e788-4a52-b068-09a6474c90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709776e-ed45-40c6-8551-cd9ca82169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b9a45f-e788-4a52-b068-09a6474c90a4">
      <Terms xmlns="http://schemas.microsoft.com/office/infopath/2007/PartnerControls"/>
    </lcf76f155ced4ddcb4097134ff3c332f>
    <TaxCatchAll xmlns="0b619b67-fd85-4c46-bfc1-e8b5140509c1" xsi:nil="true"/>
  </documentManagement>
</p:properties>
</file>

<file path=customXml/itemProps1.xml><?xml version="1.0" encoding="utf-8"?>
<ds:datastoreItem xmlns:ds="http://schemas.openxmlformats.org/officeDocument/2006/customXml" ds:itemID="{9BFE54E6-B92C-4CCA-90BA-F56E46FC68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619b67-fd85-4c46-bfc1-e8b5140509c1"/>
    <ds:schemaRef ds:uri="c1f08991-a0bc-4b5e-b90d-5f54f5cd334e"/>
    <ds:schemaRef ds:uri="43b9a45f-e788-4a52-b068-09a6474c90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063DED-3A33-4020-9FAE-6FBE4E1487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4117F6-C878-4CEB-97B7-E306E11B431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3b9a45f-e788-4a52-b068-09a6474c90a4"/>
    <ds:schemaRef ds:uri="0b619b67-fd85-4c46-bfc1-e8b5140509c1"/>
    <ds:schemaRef ds:uri="http://purl.org/dc/elements/1.1/"/>
    <ds:schemaRef ds:uri="http://schemas.microsoft.com/office/2006/metadata/properties"/>
    <ds:schemaRef ds:uri="c1f08991-a0bc-4b5e-b90d-5f54f5cd334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15802</TotalTime>
  <Words>994</Words>
  <Application>Microsoft Office PowerPoint</Application>
  <PresentationFormat>Widescreen</PresentationFormat>
  <Paragraphs>122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Wingdings</vt:lpstr>
      <vt:lpstr>Calibri Light</vt:lpstr>
      <vt:lpstr>Symbol</vt:lpstr>
      <vt:lpstr>Times New Roman</vt:lpstr>
      <vt:lpstr>Arial</vt:lpstr>
      <vt:lpstr>Calibri</vt:lpstr>
      <vt:lpstr>Arial Nova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Collaborative effort</vt:lpstr>
      <vt:lpstr>UK NZCBS</vt:lpstr>
      <vt:lpstr>A NZCB Standard will provide:</vt:lpstr>
      <vt:lpstr>Principles of the Standard</vt:lpstr>
      <vt:lpstr>Developing Net Zero Carbon Limits</vt:lpstr>
      <vt:lpstr>PowerPoint Presentation</vt:lpstr>
      <vt:lpstr>Stakeholder Engagement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BB Work</dc:creator>
  <cp:lastModifiedBy>David Partridge</cp:lastModifiedBy>
  <cp:revision>19</cp:revision>
  <dcterms:created xsi:type="dcterms:W3CDTF">2022-04-25T09:09:33Z</dcterms:created>
  <dcterms:modified xsi:type="dcterms:W3CDTF">2023-09-24T15:50:33Z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0x010100337A1F1192B24345B29F338386F13EE3</vt:lpwstr>
  </property>
</Properties>
</file>