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2"/>
  </p:notesMasterIdLst>
  <p:sldIdLst>
    <p:sldId id="256" r:id="rId3"/>
    <p:sldId id="529" r:id="rId4"/>
    <p:sldId id="257" r:id="rId5"/>
    <p:sldId id="536" r:id="rId6"/>
    <p:sldId id="510" r:id="rId7"/>
    <p:sldId id="534" r:id="rId8"/>
    <p:sldId id="535" r:id="rId9"/>
    <p:sldId id="512" r:id="rId10"/>
    <p:sldId id="515" r:id="rId11"/>
    <p:sldId id="526" r:id="rId12"/>
    <p:sldId id="525" r:id="rId13"/>
    <p:sldId id="522" r:id="rId14"/>
    <p:sldId id="523" r:id="rId15"/>
    <p:sldId id="527" r:id="rId16"/>
    <p:sldId id="533" r:id="rId17"/>
    <p:sldId id="509" r:id="rId18"/>
    <p:sldId id="528" r:id="rId19"/>
    <p:sldId id="514" r:id="rId20"/>
    <p:sldId id="261" r:id="rId21"/>
  </p:sldIdLst>
  <p:sldSz cx="12193588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64462"/>
  </p:normalViewPr>
  <p:slideViewPr>
    <p:cSldViewPr snapToGrid="0">
      <p:cViewPr>
        <p:scale>
          <a:sx n="85" d="100"/>
          <a:sy n="85" d="100"/>
        </p:scale>
        <p:origin x="392" y="-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3B08C8-ACD7-794C-9EF2-5A276790EE3A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A2A3054-F540-3349-AA69-38FF1F5363B1}">
      <dgm:prSet phldrT="[Text]" custT="1"/>
      <dgm:spPr/>
      <dgm:t>
        <a:bodyPr/>
        <a:lstStyle/>
        <a:p>
          <a:r>
            <a:rPr lang="en-GB" sz="1200" dirty="0"/>
            <a:t>Impacts on sustainability decisions and outcomes</a:t>
          </a:r>
        </a:p>
      </dgm:t>
    </dgm:pt>
    <dgm:pt modelId="{9E056A7A-9103-2646-90B5-485E238C0E40}" type="parTrans" cxnId="{DCE0E7F2-A664-DB46-82F0-BB1B333E05DD}">
      <dgm:prSet/>
      <dgm:spPr/>
      <dgm:t>
        <a:bodyPr/>
        <a:lstStyle/>
        <a:p>
          <a:endParaRPr lang="en-GB" sz="1200"/>
        </a:p>
      </dgm:t>
    </dgm:pt>
    <dgm:pt modelId="{C542CC24-0BDF-9945-8A0C-D8FB6AB0DD97}" type="sibTrans" cxnId="{DCE0E7F2-A664-DB46-82F0-BB1B333E05DD}">
      <dgm:prSet/>
      <dgm:spPr/>
      <dgm:t>
        <a:bodyPr/>
        <a:lstStyle/>
        <a:p>
          <a:endParaRPr lang="en-GB" sz="1200"/>
        </a:p>
      </dgm:t>
    </dgm:pt>
    <dgm:pt modelId="{09373DCB-559F-E943-8D62-5FDF39442EEA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200" dirty="0"/>
            <a:t>Individuals</a:t>
          </a:r>
        </a:p>
      </dgm:t>
    </dgm:pt>
    <dgm:pt modelId="{F304BACD-E166-9241-8119-CE2891356B53}" type="parTrans" cxnId="{712063CD-D023-2B47-84A3-5C65231A9769}">
      <dgm:prSet/>
      <dgm:spPr/>
      <dgm:t>
        <a:bodyPr/>
        <a:lstStyle/>
        <a:p>
          <a:endParaRPr lang="en-GB" sz="1200"/>
        </a:p>
      </dgm:t>
    </dgm:pt>
    <dgm:pt modelId="{81878BA3-AC07-5448-A3BF-861CD5534EEA}" type="sibTrans" cxnId="{712063CD-D023-2B47-84A3-5C65231A9769}">
      <dgm:prSet/>
      <dgm:spPr/>
      <dgm:t>
        <a:bodyPr/>
        <a:lstStyle/>
        <a:p>
          <a:endParaRPr lang="en-GB" sz="1200"/>
        </a:p>
      </dgm:t>
    </dgm:pt>
    <dgm:pt modelId="{DF29C19D-5D6F-3B49-B2A2-720D0626E7CA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1200" dirty="0"/>
            <a:t>Project type</a:t>
          </a:r>
        </a:p>
      </dgm:t>
    </dgm:pt>
    <dgm:pt modelId="{C33AB0AD-BE0D-F84E-ACF8-3648221B411A}" type="parTrans" cxnId="{FA6BC7EB-E5F6-E046-9A35-F51FBD21DACD}">
      <dgm:prSet/>
      <dgm:spPr/>
      <dgm:t>
        <a:bodyPr/>
        <a:lstStyle/>
        <a:p>
          <a:endParaRPr lang="en-GB" sz="1200"/>
        </a:p>
      </dgm:t>
    </dgm:pt>
    <dgm:pt modelId="{F6D1EF85-F366-3948-96FE-303AF53C9203}" type="sibTrans" cxnId="{FA6BC7EB-E5F6-E046-9A35-F51FBD21DACD}">
      <dgm:prSet/>
      <dgm:spPr/>
      <dgm:t>
        <a:bodyPr/>
        <a:lstStyle/>
        <a:p>
          <a:endParaRPr lang="en-GB" sz="1200"/>
        </a:p>
      </dgm:t>
    </dgm:pt>
    <dgm:pt modelId="{11BD5B7F-0610-DF48-8FF9-D0C73975A640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1200" dirty="0"/>
            <a:t>Procurement approach</a:t>
          </a:r>
        </a:p>
      </dgm:t>
    </dgm:pt>
    <dgm:pt modelId="{CF7A3E8D-DF9B-894E-B5CB-D715BF3A69A1}" type="parTrans" cxnId="{1F246A69-D76F-CC47-960D-589925860A7D}">
      <dgm:prSet/>
      <dgm:spPr/>
      <dgm:t>
        <a:bodyPr/>
        <a:lstStyle/>
        <a:p>
          <a:endParaRPr lang="en-GB" sz="1200"/>
        </a:p>
      </dgm:t>
    </dgm:pt>
    <dgm:pt modelId="{84174D3E-BA92-EA4D-A4C0-56E7BA9DD6D1}" type="sibTrans" cxnId="{1F246A69-D76F-CC47-960D-589925860A7D}">
      <dgm:prSet/>
      <dgm:spPr/>
      <dgm:t>
        <a:bodyPr/>
        <a:lstStyle/>
        <a:p>
          <a:endParaRPr lang="en-GB" sz="1200"/>
        </a:p>
      </dgm:t>
    </dgm:pt>
    <dgm:pt modelId="{A75970B2-F358-8744-8232-6AEC065FB711}">
      <dgm:prSet phldrT="[Text]" custT="1"/>
      <dgm:spPr>
        <a:solidFill>
          <a:srgbClr val="CE3F6A"/>
        </a:solidFill>
      </dgm:spPr>
      <dgm:t>
        <a:bodyPr/>
        <a:lstStyle/>
        <a:p>
          <a:r>
            <a:rPr lang="en-GB" sz="1200" dirty="0"/>
            <a:t>Political &amp; regulatory </a:t>
          </a:r>
        </a:p>
      </dgm:t>
    </dgm:pt>
    <dgm:pt modelId="{118007A4-FBDB-DC4D-9819-7295883A6FA0}" type="parTrans" cxnId="{C44F12E3-3D57-1C4A-8A10-125C70BDAFDF}">
      <dgm:prSet/>
      <dgm:spPr/>
      <dgm:t>
        <a:bodyPr/>
        <a:lstStyle/>
        <a:p>
          <a:endParaRPr lang="en-GB" sz="1200"/>
        </a:p>
      </dgm:t>
    </dgm:pt>
    <dgm:pt modelId="{6C6CC63B-8CB1-534C-AB39-BF7C028EEA4D}" type="sibTrans" cxnId="{C44F12E3-3D57-1C4A-8A10-125C70BDAFDF}">
      <dgm:prSet/>
      <dgm:spPr/>
      <dgm:t>
        <a:bodyPr/>
        <a:lstStyle/>
        <a:p>
          <a:endParaRPr lang="en-GB" sz="1200"/>
        </a:p>
      </dgm:t>
    </dgm:pt>
    <dgm:pt modelId="{03CBF8F6-AF0D-7647-9247-37C7341BCDBA}">
      <dgm:prSet custT="1"/>
      <dgm:spPr>
        <a:solidFill>
          <a:schemeClr val="accent2"/>
        </a:solidFill>
      </dgm:spPr>
      <dgm:t>
        <a:bodyPr/>
        <a:lstStyle/>
        <a:p>
          <a:r>
            <a:rPr lang="en-GB" sz="1200" dirty="0"/>
            <a:t>National construction culture</a:t>
          </a:r>
        </a:p>
      </dgm:t>
    </dgm:pt>
    <dgm:pt modelId="{6FD2C248-E907-D048-AE59-26C3F880BBD9}" type="parTrans" cxnId="{39C33874-FF84-AF42-8A5F-7FF2056C4AB0}">
      <dgm:prSet/>
      <dgm:spPr/>
      <dgm:t>
        <a:bodyPr/>
        <a:lstStyle/>
        <a:p>
          <a:endParaRPr lang="en-GB" sz="1200"/>
        </a:p>
      </dgm:t>
    </dgm:pt>
    <dgm:pt modelId="{62672D9F-BE4F-6E46-AC52-83A695529BB3}" type="sibTrans" cxnId="{39C33874-FF84-AF42-8A5F-7FF2056C4AB0}">
      <dgm:prSet/>
      <dgm:spPr/>
      <dgm:t>
        <a:bodyPr/>
        <a:lstStyle/>
        <a:p>
          <a:endParaRPr lang="en-GB" sz="1200"/>
        </a:p>
      </dgm:t>
    </dgm:pt>
    <dgm:pt modelId="{7773052A-0971-3149-9957-2EF6DB316376}">
      <dgm:prSet custT="1"/>
      <dgm:spPr>
        <a:solidFill>
          <a:schemeClr val="accent6"/>
        </a:solidFill>
      </dgm:spPr>
      <dgm:t>
        <a:bodyPr/>
        <a:lstStyle/>
        <a:p>
          <a:r>
            <a:rPr lang="en-GB" sz="1200" dirty="0"/>
            <a:t>Tools and artefacts</a:t>
          </a:r>
        </a:p>
      </dgm:t>
    </dgm:pt>
    <dgm:pt modelId="{0EF40E75-2161-F043-A2E6-624E9C69965F}" type="parTrans" cxnId="{0D2931A5-63CC-BA4B-BDEC-0FD82EADB155}">
      <dgm:prSet/>
      <dgm:spPr/>
      <dgm:t>
        <a:bodyPr/>
        <a:lstStyle/>
        <a:p>
          <a:endParaRPr lang="en-GB" sz="1200"/>
        </a:p>
      </dgm:t>
    </dgm:pt>
    <dgm:pt modelId="{59741927-D7F0-7543-BE1C-81AD07A869BB}" type="sibTrans" cxnId="{0D2931A5-63CC-BA4B-BDEC-0FD82EADB155}">
      <dgm:prSet/>
      <dgm:spPr/>
      <dgm:t>
        <a:bodyPr/>
        <a:lstStyle/>
        <a:p>
          <a:endParaRPr lang="en-GB" sz="1200"/>
        </a:p>
      </dgm:t>
    </dgm:pt>
    <dgm:pt modelId="{D06C4A72-27EA-9943-83DE-502DD946A567}">
      <dgm:prSet custT="1"/>
      <dgm:spPr>
        <a:solidFill>
          <a:srgbClr val="7030A0"/>
        </a:solidFill>
      </dgm:spPr>
      <dgm:t>
        <a:bodyPr/>
        <a:lstStyle/>
        <a:p>
          <a:r>
            <a:rPr lang="en-GB" sz="1200" dirty="0"/>
            <a:t>Industry/</a:t>
          </a:r>
        </a:p>
        <a:p>
          <a:r>
            <a:rPr lang="en-GB" sz="1200" dirty="0"/>
            <a:t>organisational culture</a:t>
          </a:r>
        </a:p>
      </dgm:t>
    </dgm:pt>
    <dgm:pt modelId="{5EF54C70-7EA5-A54B-9C49-7092B763856B}" type="parTrans" cxnId="{05E9C9D2-3E17-8442-B35D-AD928A3ADA05}">
      <dgm:prSet/>
      <dgm:spPr/>
      <dgm:t>
        <a:bodyPr/>
        <a:lstStyle/>
        <a:p>
          <a:endParaRPr lang="en-GB" sz="1200"/>
        </a:p>
      </dgm:t>
    </dgm:pt>
    <dgm:pt modelId="{33C68086-44A0-2C45-93E9-CAF28B22D854}" type="sibTrans" cxnId="{05E9C9D2-3E17-8442-B35D-AD928A3ADA05}">
      <dgm:prSet/>
      <dgm:spPr/>
      <dgm:t>
        <a:bodyPr/>
        <a:lstStyle/>
        <a:p>
          <a:endParaRPr lang="en-GB" sz="1200"/>
        </a:p>
      </dgm:t>
    </dgm:pt>
    <dgm:pt modelId="{2127D49A-0514-C746-85B2-CFBB3C3A519B}" type="pres">
      <dgm:prSet presAssocID="{BF3B08C8-ACD7-794C-9EF2-5A276790EE3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38CEE22-55CC-ED4B-B725-2406106D2F7F}" type="pres">
      <dgm:prSet presAssocID="{4A2A3054-F540-3349-AA69-38FF1F5363B1}" presName="centerShape" presStyleLbl="node0" presStyleIdx="0" presStyleCnt="1" custScaleX="124566" custScaleY="115674"/>
      <dgm:spPr/>
    </dgm:pt>
    <dgm:pt modelId="{43654C8B-4A2B-404E-96E3-DBDBB00AEB9F}" type="pres">
      <dgm:prSet presAssocID="{09373DCB-559F-E943-8D62-5FDF39442EEA}" presName="node" presStyleLbl="node1" presStyleIdx="0" presStyleCnt="7">
        <dgm:presLayoutVars>
          <dgm:bulletEnabled val="1"/>
        </dgm:presLayoutVars>
      </dgm:prSet>
      <dgm:spPr/>
    </dgm:pt>
    <dgm:pt modelId="{C4AE1E08-4BE6-5445-840F-025E798385DE}" type="pres">
      <dgm:prSet presAssocID="{09373DCB-559F-E943-8D62-5FDF39442EEA}" presName="dummy" presStyleCnt="0"/>
      <dgm:spPr/>
    </dgm:pt>
    <dgm:pt modelId="{DE13BA23-8815-1949-92DE-8135F33F4C52}" type="pres">
      <dgm:prSet presAssocID="{81878BA3-AC07-5448-A3BF-861CD5534EEA}" presName="sibTrans" presStyleLbl="sibTrans2D1" presStyleIdx="0" presStyleCnt="7"/>
      <dgm:spPr/>
    </dgm:pt>
    <dgm:pt modelId="{1E961BD4-586E-9649-BB43-3135AA8193C4}" type="pres">
      <dgm:prSet presAssocID="{03CBF8F6-AF0D-7647-9247-37C7341BCDBA}" presName="node" presStyleLbl="node1" presStyleIdx="1" presStyleCnt="7" custScaleX="116997" custScaleY="118284">
        <dgm:presLayoutVars>
          <dgm:bulletEnabled val="1"/>
        </dgm:presLayoutVars>
      </dgm:prSet>
      <dgm:spPr/>
    </dgm:pt>
    <dgm:pt modelId="{E76DBDDF-F47B-3A4C-BDB3-22B51DDF9F3C}" type="pres">
      <dgm:prSet presAssocID="{03CBF8F6-AF0D-7647-9247-37C7341BCDBA}" presName="dummy" presStyleCnt="0"/>
      <dgm:spPr/>
    </dgm:pt>
    <dgm:pt modelId="{3E158288-7646-2D49-AEC9-A9F502D95F6A}" type="pres">
      <dgm:prSet presAssocID="{62672D9F-BE4F-6E46-AC52-83A695529BB3}" presName="sibTrans" presStyleLbl="sibTrans2D1" presStyleIdx="1" presStyleCnt="7"/>
      <dgm:spPr/>
    </dgm:pt>
    <dgm:pt modelId="{97C7866C-7ADC-9544-A1D0-C3016E1C83FA}" type="pres">
      <dgm:prSet presAssocID="{7773052A-0971-3149-9957-2EF6DB316376}" presName="node" presStyleLbl="node1" presStyleIdx="2" presStyleCnt="7">
        <dgm:presLayoutVars>
          <dgm:bulletEnabled val="1"/>
        </dgm:presLayoutVars>
      </dgm:prSet>
      <dgm:spPr/>
    </dgm:pt>
    <dgm:pt modelId="{EFAC2FCF-9BD9-CB4B-BF35-7E97D1611F5F}" type="pres">
      <dgm:prSet presAssocID="{7773052A-0971-3149-9957-2EF6DB316376}" presName="dummy" presStyleCnt="0"/>
      <dgm:spPr/>
    </dgm:pt>
    <dgm:pt modelId="{22704B4E-E32C-CE41-965F-1F869E18DD9C}" type="pres">
      <dgm:prSet presAssocID="{59741927-D7F0-7543-BE1C-81AD07A869BB}" presName="sibTrans" presStyleLbl="sibTrans2D1" presStyleIdx="2" presStyleCnt="7"/>
      <dgm:spPr/>
    </dgm:pt>
    <dgm:pt modelId="{021528E5-874F-A14D-82DD-175F15BD513C}" type="pres">
      <dgm:prSet presAssocID="{D06C4A72-27EA-9943-83DE-502DD946A567}" presName="node" presStyleLbl="node1" presStyleIdx="3" presStyleCnt="7" custScaleX="130609" custScaleY="127081">
        <dgm:presLayoutVars>
          <dgm:bulletEnabled val="1"/>
        </dgm:presLayoutVars>
      </dgm:prSet>
      <dgm:spPr/>
    </dgm:pt>
    <dgm:pt modelId="{6631FC6D-693D-2949-AF9B-6A3CBBE68358}" type="pres">
      <dgm:prSet presAssocID="{D06C4A72-27EA-9943-83DE-502DD946A567}" presName="dummy" presStyleCnt="0"/>
      <dgm:spPr/>
    </dgm:pt>
    <dgm:pt modelId="{0F71F47B-889E-354C-BD09-B8ACBA786D16}" type="pres">
      <dgm:prSet presAssocID="{33C68086-44A0-2C45-93E9-CAF28B22D854}" presName="sibTrans" presStyleLbl="sibTrans2D1" presStyleIdx="3" presStyleCnt="7"/>
      <dgm:spPr/>
    </dgm:pt>
    <dgm:pt modelId="{8451A6C4-B1EF-5644-937E-29D96270FF2B}" type="pres">
      <dgm:prSet presAssocID="{DF29C19D-5D6F-3B49-B2A2-720D0626E7CA}" presName="node" presStyleLbl="node1" presStyleIdx="4" presStyleCnt="7">
        <dgm:presLayoutVars>
          <dgm:bulletEnabled val="1"/>
        </dgm:presLayoutVars>
      </dgm:prSet>
      <dgm:spPr/>
    </dgm:pt>
    <dgm:pt modelId="{A256606E-B7EA-1840-9BD4-0CDA24C008D3}" type="pres">
      <dgm:prSet presAssocID="{DF29C19D-5D6F-3B49-B2A2-720D0626E7CA}" presName="dummy" presStyleCnt="0"/>
      <dgm:spPr/>
    </dgm:pt>
    <dgm:pt modelId="{F5DFF12F-3EDA-4E49-8182-5DB14D03A505}" type="pres">
      <dgm:prSet presAssocID="{F6D1EF85-F366-3948-96FE-303AF53C9203}" presName="sibTrans" presStyleLbl="sibTrans2D1" presStyleIdx="4" presStyleCnt="7"/>
      <dgm:spPr/>
    </dgm:pt>
    <dgm:pt modelId="{0E2DAC68-E45F-924D-ACBE-52752B67F262}" type="pres">
      <dgm:prSet presAssocID="{11BD5B7F-0610-DF48-8FF9-D0C73975A640}" presName="node" presStyleLbl="node1" presStyleIdx="5" presStyleCnt="7" custScaleX="122794" custScaleY="125309">
        <dgm:presLayoutVars>
          <dgm:bulletEnabled val="1"/>
        </dgm:presLayoutVars>
      </dgm:prSet>
      <dgm:spPr/>
    </dgm:pt>
    <dgm:pt modelId="{D59DCF24-5125-5346-B133-17E04D4A5C13}" type="pres">
      <dgm:prSet presAssocID="{11BD5B7F-0610-DF48-8FF9-D0C73975A640}" presName="dummy" presStyleCnt="0"/>
      <dgm:spPr/>
    </dgm:pt>
    <dgm:pt modelId="{43C64ECE-120F-7B49-ACA4-FF747FB18716}" type="pres">
      <dgm:prSet presAssocID="{84174D3E-BA92-EA4D-A4C0-56E7BA9DD6D1}" presName="sibTrans" presStyleLbl="sibTrans2D1" presStyleIdx="5" presStyleCnt="7"/>
      <dgm:spPr/>
    </dgm:pt>
    <dgm:pt modelId="{C004DEB4-0078-BD4D-99B0-599CE8910F19}" type="pres">
      <dgm:prSet presAssocID="{A75970B2-F358-8744-8232-6AEC065FB711}" presName="node" presStyleLbl="node1" presStyleIdx="6" presStyleCnt="7">
        <dgm:presLayoutVars>
          <dgm:bulletEnabled val="1"/>
        </dgm:presLayoutVars>
      </dgm:prSet>
      <dgm:spPr/>
    </dgm:pt>
    <dgm:pt modelId="{59408872-E5C4-6248-8A02-C295231D662D}" type="pres">
      <dgm:prSet presAssocID="{A75970B2-F358-8744-8232-6AEC065FB711}" presName="dummy" presStyleCnt="0"/>
      <dgm:spPr/>
    </dgm:pt>
    <dgm:pt modelId="{59A240CE-27EE-F64E-91CB-A96D5219FF65}" type="pres">
      <dgm:prSet presAssocID="{6C6CC63B-8CB1-534C-AB39-BF7C028EEA4D}" presName="sibTrans" presStyleLbl="sibTrans2D1" presStyleIdx="6" presStyleCnt="7"/>
      <dgm:spPr/>
    </dgm:pt>
  </dgm:ptLst>
  <dgm:cxnLst>
    <dgm:cxn modelId="{CE521C04-CE56-974A-9744-33361CC71D4C}" type="presOf" srcId="{7773052A-0971-3149-9957-2EF6DB316376}" destId="{97C7866C-7ADC-9544-A1D0-C3016E1C83FA}" srcOrd="0" destOrd="0" presId="urn:microsoft.com/office/officeart/2005/8/layout/radial6"/>
    <dgm:cxn modelId="{AB417612-7254-1E4A-BA46-7AF512A728A2}" type="presOf" srcId="{D06C4A72-27EA-9943-83DE-502DD946A567}" destId="{021528E5-874F-A14D-82DD-175F15BD513C}" srcOrd="0" destOrd="0" presId="urn:microsoft.com/office/officeart/2005/8/layout/radial6"/>
    <dgm:cxn modelId="{742ECC1E-D0FB-AE49-8DBD-3EA4AA706C5D}" type="presOf" srcId="{84174D3E-BA92-EA4D-A4C0-56E7BA9DD6D1}" destId="{43C64ECE-120F-7B49-ACA4-FF747FB18716}" srcOrd="0" destOrd="0" presId="urn:microsoft.com/office/officeart/2005/8/layout/radial6"/>
    <dgm:cxn modelId="{68701533-70AB-C349-8E66-0A82729981F4}" type="presOf" srcId="{81878BA3-AC07-5448-A3BF-861CD5534EEA}" destId="{DE13BA23-8815-1949-92DE-8135F33F4C52}" srcOrd="0" destOrd="0" presId="urn:microsoft.com/office/officeart/2005/8/layout/radial6"/>
    <dgm:cxn modelId="{F2E00139-66EA-0844-B269-D2D67BE776E7}" type="presOf" srcId="{11BD5B7F-0610-DF48-8FF9-D0C73975A640}" destId="{0E2DAC68-E45F-924D-ACBE-52752B67F262}" srcOrd="0" destOrd="0" presId="urn:microsoft.com/office/officeart/2005/8/layout/radial6"/>
    <dgm:cxn modelId="{1139E13F-DF1C-D540-901B-AFE6B98ED0F5}" type="presOf" srcId="{F6D1EF85-F366-3948-96FE-303AF53C9203}" destId="{F5DFF12F-3EDA-4E49-8182-5DB14D03A505}" srcOrd="0" destOrd="0" presId="urn:microsoft.com/office/officeart/2005/8/layout/radial6"/>
    <dgm:cxn modelId="{4DD80341-92A8-3347-BDF3-AFB8B5A05BF4}" type="presOf" srcId="{DF29C19D-5D6F-3B49-B2A2-720D0626E7CA}" destId="{8451A6C4-B1EF-5644-937E-29D96270FF2B}" srcOrd="0" destOrd="0" presId="urn:microsoft.com/office/officeart/2005/8/layout/radial6"/>
    <dgm:cxn modelId="{5040B741-B121-074C-BF9C-81062A9EFB5B}" type="presOf" srcId="{59741927-D7F0-7543-BE1C-81AD07A869BB}" destId="{22704B4E-E32C-CE41-965F-1F869E18DD9C}" srcOrd="0" destOrd="0" presId="urn:microsoft.com/office/officeart/2005/8/layout/radial6"/>
    <dgm:cxn modelId="{1F246A69-D76F-CC47-960D-589925860A7D}" srcId="{4A2A3054-F540-3349-AA69-38FF1F5363B1}" destId="{11BD5B7F-0610-DF48-8FF9-D0C73975A640}" srcOrd="5" destOrd="0" parTransId="{CF7A3E8D-DF9B-894E-B5CB-D715BF3A69A1}" sibTransId="{84174D3E-BA92-EA4D-A4C0-56E7BA9DD6D1}"/>
    <dgm:cxn modelId="{31397C72-FA1F-C441-9B07-9FC4F090EDBB}" type="presOf" srcId="{03CBF8F6-AF0D-7647-9247-37C7341BCDBA}" destId="{1E961BD4-586E-9649-BB43-3135AA8193C4}" srcOrd="0" destOrd="0" presId="urn:microsoft.com/office/officeart/2005/8/layout/radial6"/>
    <dgm:cxn modelId="{39C33874-FF84-AF42-8A5F-7FF2056C4AB0}" srcId="{4A2A3054-F540-3349-AA69-38FF1F5363B1}" destId="{03CBF8F6-AF0D-7647-9247-37C7341BCDBA}" srcOrd="1" destOrd="0" parTransId="{6FD2C248-E907-D048-AE59-26C3F880BBD9}" sibTransId="{62672D9F-BE4F-6E46-AC52-83A695529BB3}"/>
    <dgm:cxn modelId="{1F9C8A83-B678-C749-8403-7F663C6AAC08}" type="presOf" srcId="{6C6CC63B-8CB1-534C-AB39-BF7C028EEA4D}" destId="{59A240CE-27EE-F64E-91CB-A96D5219FF65}" srcOrd="0" destOrd="0" presId="urn:microsoft.com/office/officeart/2005/8/layout/radial6"/>
    <dgm:cxn modelId="{C19D5585-8011-124E-BF9B-D8F5993EC03E}" type="presOf" srcId="{33C68086-44A0-2C45-93E9-CAF28B22D854}" destId="{0F71F47B-889E-354C-BD09-B8ACBA786D16}" srcOrd="0" destOrd="0" presId="urn:microsoft.com/office/officeart/2005/8/layout/radial6"/>
    <dgm:cxn modelId="{9F5D14A0-1D85-8B49-978C-D367052E1E72}" type="presOf" srcId="{09373DCB-559F-E943-8D62-5FDF39442EEA}" destId="{43654C8B-4A2B-404E-96E3-DBDBB00AEB9F}" srcOrd="0" destOrd="0" presId="urn:microsoft.com/office/officeart/2005/8/layout/radial6"/>
    <dgm:cxn modelId="{0D2931A5-63CC-BA4B-BDEC-0FD82EADB155}" srcId="{4A2A3054-F540-3349-AA69-38FF1F5363B1}" destId="{7773052A-0971-3149-9957-2EF6DB316376}" srcOrd="2" destOrd="0" parTransId="{0EF40E75-2161-F043-A2E6-624E9C69965F}" sibTransId="{59741927-D7F0-7543-BE1C-81AD07A869BB}"/>
    <dgm:cxn modelId="{ACB972BE-5733-DC45-8321-24F0ABE5E88A}" type="presOf" srcId="{A75970B2-F358-8744-8232-6AEC065FB711}" destId="{C004DEB4-0078-BD4D-99B0-599CE8910F19}" srcOrd="0" destOrd="0" presId="urn:microsoft.com/office/officeart/2005/8/layout/radial6"/>
    <dgm:cxn modelId="{0FEFEDC4-A69B-6649-8F65-ADEEA97196C7}" type="presOf" srcId="{4A2A3054-F540-3349-AA69-38FF1F5363B1}" destId="{338CEE22-55CC-ED4B-B725-2406106D2F7F}" srcOrd="0" destOrd="0" presId="urn:microsoft.com/office/officeart/2005/8/layout/radial6"/>
    <dgm:cxn modelId="{712063CD-D023-2B47-84A3-5C65231A9769}" srcId="{4A2A3054-F540-3349-AA69-38FF1F5363B1}" destId="{09373DCB-559F-E943-8D62-5FDF39442EEA}" srcOrd="0" destOrd="0" parTransId="{F304BACD-E166-9241-8119-CE2891356B53}" sibTransId="{81878BA3-AC07-5448-A3BF-861CD5534EEA}"/>
    <dgm:cxn modelId="{05E9C9D2-3E17-8442-B35D-AD928A3ADA05}" srcId="{4A2A3054-F540-3349-AA69-38FF1F5363B1}" destId="{D06C4A72-27EA-9943-83DE-502DD946A567}" srcOrd="3" destOrd="0" parTransId="{5EF54C70-7EA5-A54B-9C49-7092B763856B}" sibTransId="{33C68086-44A0-2C45-93E9-CAF28B22D854}"/>
    <dgm:cxn modelId="{C44F12E3-3D57-1C4A-8A10-125C70BDAFDF}" srcId="{4A2A3054-F540-3349-AA69-38FF1F5363B1}" destId="{A75970B2-F358-8744-8232-6AEC065FB711}" srcOrd="6" destOrd="0" parTransId="{118007A4-FBDB-DC4D-9819-7295883A6FA0}" sibTransId="{6C6CC63B-8CB1-534C-AB39-BF7C028EEA4D}"/>
    <dgm:cxn modelId="{FA6BC7EB-E5F6-E046-9A35-F51FBD21DACD}" srcId="{4A2A3054-F540-3349-AA69-38FF1F5363B1}" destId="{DF29C19D-5D6F-3B49-B2A2-720D0626E7CA}" srcOrd="4" destOrd="0" parTransId="{C33AB0AD-BE0D-F84E-ACF8-3648221B411A}" sibTransId="{F6D1EF85-F366-3948-96FE-303AF53C9203}"/>
    <dgm:cxn modelId="{8D42AFF0-313A-BF46-8261-EC2A7EE4BD42}" type="presOf" srcId="{BF3B08C8-ACD7-794C-9EF2-5A276790EE3A}" destId="{2127D49A-0514-C746-85B2-CFBB3C3A519B}" srcOrd="0" destOrd="0" presId="urn:microsoft.com/office/officeart/2005/8/layout/radial6"/>
    <dgm:cxn modelId="{018C94F2-0D74-5C42-935D-E47A00B89CD4}" type="presOf" srcId="{62672D9F-BE4F-6E46-AC52-83A695529BB3}" destId="{3E158288-7646-2D49-AEC9-A9F502D95F6A}" srcOrd="0" destOrd="0" presId="urn:microsoft.com/office/officeart/2005/8/layout/radial6"/>
    <dgm:cxn modelId="{DCE0E7F2-A664-DB46-82F0-BB1B333E05DD}" srcId="{BF3B08C8-ACD7-794C-9EF2-5A276790EE3A}" destId="{4A2A3054-F540-3349-AA69-38FF1F5363B1}" srcOrd="0" destOrd="0" parTransId="{9E056A7A-9103-2646-90B5-485E238C0E40}" sibTransId="{C542CC24-0BDF-9945-8A0C-D8FB6AB0DD97}"/>
    <dgm:cxn modelId="{8D8F939A-4312-8448-8ADA-67712FE46113}" type="presParOf" srcId="{2127D49A-0514-C746-85B2-CFBB3C3A519B}" destId="{338CEE22-55CC-ED4B-B725-2406106D2F7F}" srcOrd="0" destOrd="0" presId="urn:microsoft.com/office/officeart/2005/8/layout/radial6"/>
    <dgm:cxn modelId="{496323FB-0B14-0842-A7BA-6F7D703FE939}" type="presParOf" srcId="{2127D49A-0514-C746-85B2-CFBB3C3A519B}" destId="{43654C8B-4A2B-404E-96E3-DBDBB00AEB9F}" srcOrd="1" destOrd="0" presId="urn:microsoft.com/office/officeart/2005/8/layout/radial6"/>
    <dgm:cxn modelId="{F0CFC971-76A8-AA4F-BB69-80E358337337}" type="presParOf" srcId="{2127D49A-0514-C746-85B2-CFBB3C3A519B}" destId="{C4AE1E08-4BE6-5445-840F-025E798385DE}" srcOrd="2" destOrd="0" presId="urn:microsoft.com/office/officeart/2005/8/layout/radial6"/>
    <dgm:cxn modelId="{56AC8923-482F-354A-BAEC-3AB9C43ECA37}" type="presParOf" srcId="{2127D49A-0514-C746-85B2-CFBB3C3A519B}" destId="{DE13BA23-8815-1949-92DE-8135F33F4C52}" srcOrd="3" destOrd="0" presId="urn:microsoft.com/office/officeart/2005/8/layout/radial6"/>
    <dgm:cxn modelId="{7CC0A745-85AB-EA42-957A-509985B0BEA9}" type="presParOf" srcId="{2127D49A-0514-C746-85B2-CFBB3C3A519B}" destId="{1E961BD4-586E-9649-BB43-3135AA8193C4}" srcOrd="4" destOrd="0" presId="urn:microsoft.com/office/officeart/2005/8/layout/radial6"/>
    <dgm:cxn modelId="{EA73BD27-50BB-194E-92DF-79406FF1B9AD}" type="presParOf" srcId="{2127D49A-0514-C746-85B2-CFBB3C3A519B}" destId="{E76DBDDF-F47B-3A4C-BDB3-22B51DDF9F3C}" srcOrd="5" destOrd="0" presId="urn:microsoft.com/office/officeart/2005/8/layout/radial6"/>
    <dgm:cxn modelId="{31834A8A-21CC-EE49-8731-7DA34C8374AF}" type="presParOf" srcId="{2127D49A-0514-C746-85B2-CFBB3C3A519B}" destId="{3E158288-7646-2D49-AEC9-A9F502D95F6A}" srcOrd="6" destOrd="0" presId="urn:microsoft.com/office/officeart/2005/8/layout/radial6"/>
    <dgm:cxn modelId="{E00B6E52-547A-274A-93F8-C7E3A7846A46}" type="presParOf" srcId="{2127D49A-0514-C746-85B2-CFBB3C3A519B}" destId="{97C7866C-7ADC-9544-A1D0-C3016E1C83FA}" srcOrd="7" destOrd="0" presId="urn:microsoft.com/office/officeart/2005/8/layout/radial6"/>
    <dgm:cxn modelId="{75B40561-C18B-7842-9510-06754C23919A}" type="presParOf" srcId="{2127D49A-0514-C746-85B2-CFBB3C3A519B}" destId="{EFAC2FCF-9BD9-CB4B-BF35-7E97D1611F5F}" srcOrd="8" destOrd="0" presId="urn:microsoft.com/office/officeart/2005/8/layout/radial6"/>
    <dgm:cxn modelId="{4E97DAF9-16FB-F045-ACFE-B342A7FB6F00}" type="presParOf" srcId="{2127D49A-0514-C746-85B2-CFBB3C3A519B}" destId="{22704B4E-E32C-CE41-965F-1F869E18DD9C}" srcOrd="9" destOrd="0" presId="urn:microsoft.com/office/officeart/2005/8/layout/radial6"/>
    <dgm:cxn modelId="{020ED4AE-2FC9-7343-B668-D89CD6BE4C96}" type="presParOf" srcId="{2127D49A-0514-C746-85B2-CFBB3C3A519B}" destId="{021528E5-874F-A14D-82DD-175F15BD513C}" srcOrd="10" destOrd="0" presId="urn:microsoft.com/office/officeart/2005/8/layout/radial6"/>
    <dgm:cxn modelId="{F0E340EF-9EED-A342-BFF1-A163D93FC6C6}" type="presParOf" srcId="{2127D49A-0514-C746-85B2-CFBB3C3A519B}" destId="{6631FC6D-693D-2949-AF9B-6A3CBBE68358}" srcOrd="11" destOrd="0" presId="urn:microsoft.com/office/officeart/2005/8/layout/radial6"/>
    <dgm:cxn modelId="{10E3162E-9F9B-704B-9964-01C81F9B528F}" type="presParOf" srcId="{2127D49A-0514-C746-85B2-CFBB3C3A519B}" destId="{0F71F47B-889E-354C-BD09-B8ACBA786D16}" srcOrd="12" destOrd="0" presId="urn:microsoft.com/office/officeart/2005/8/layout/radial6"/>
    <dgm:cxn modelId="{E3B431BA-DCB4-F243-9438-1B721F645F25}" type="presParOf" srcId="{2127D49A-0514-C746-85B2-CFBB3C3A519B}" destId="{8451A6C4-B1EF-5644-937E-29D96270FF2B}" srcOrd="13" destOrd="0" presId="urn:microsoft.com/office/officeart/2005/8/layout/radial6"/>
    <dgm:cxn modelId="{309B920D-7E9E-D84B-A796-03903A0C078A}" type="presParOf" srcId="{2127D49A-0514-C746-85B2-CFBB3C3A519B}" destId="{A256606E-B7EA-1840-9BD4-0CDA24C008D3}" srcOrd="14" destOrd="0" presId="urn:microsoft.com/office/officeart/2005/8/layout/radial6"/>
    <dgm:cxn modelId="{66B71E85-DC1A-8A40-8A79-15A14969541D}" type="presParOf" srcId="{2127D49A-0514-C746-85B2-CFBB3C3A519B}" destId="{F5DFF12F-3EDA-4E49-8182-5DB14D03A505}" srcOrd="15" destOrd="0" presId="urn:microsoft.com/office/officeart/2005/8/layout/radial6"/>
    <dgm:cxn modelId="{8DA60900-6212-E446-B288-6244161D965F}" type="presParOf" srcId="{2127D49A-0514-C746-85B2-CFBB3C3A519B}" destId="{0E2DAC68-E45F-924D-ACBE-52752B67F262}" srcOrd="16" destOrd="0" presId="urn:microsoft.com/office/officeart/2005/8/layout/radial6"/>
    <dgm:cxn modelId="{2D82705D-5865-FB4B-9040-8BB3A6471E67}" type="presParOf" srcId="{2127D49A-0514-C746-85B2-CFBB3C3A519B}" destId="{D59DCF24-5125-5346-B133-17E04D4A5C13}" srcOrd="17" destOrd="0" presId="urn:microsoft.com/office/officeart/2005/8/layout/radial6"/>
    <dgm:cxn modelId="{5C58EBE7-48B0-5440-BD11-ECB0CC9044DB}" type="presParOf" srcId="{2127D49A-0514-C746-85B2-CFBB3C3A519B}" destId="{43C64ECE-120F-7B49-ACA4-FF747FB18716}" srcOrd="18" destOrd="0" presId="urn:microsoft.com/office/officeart/2005/8/layout/radial6"/>
    <dgm:cxn modelId="{5502512B-591B-4F40-80D9-D07536968D26}" type="presParOf" srcId="{2127D49A-0514-C746-85B2-CFBB3C3A519B}" destId="{C004DEB4-0078-BD4D-99B0-599CE8910F19}" srcOrd="19" destOrd="0" presId="urn:microsoft.com/office/officeart/2005/8/layout/radial6"/>
    <dgm:cxn modelId="{FBE1CFCB-5169-5E4F-8A3F-6349BBFBAC2F}" type="presParOf" srcId="{2127D49A-0514-C746-85B2-CFBB3C3A519B}" destId="{59408872-E5C4-6248-8A02-C295231D662D}" srcOrd="20" destOrd="0" presId="urn:microsoft.com/office/officeart/2005/8/layout/radial6"/>
    <dgm:cxn modelId="{083125D9-CEA4-DE40-B4CE-D0ACC93E88B8}" type="presParOf" srcId="{2127D49A-0514-C746-85B2-CFBB3C3A519B}" destId="{59A240CE-27EE-F64E-91CB-A96D5219FF65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240CE-27EE-F64E-91CB-A96D5219FF65}">
      <dsp:nvSpPr>
        <dsp:cNvPr id="0" name=""/>
        <dsp:cNvSpPr/>
      </dsp:nvSpPr>
      <dsp:spPr>
        <a:xfrm>
          <a:off x="2983932" y="319220"/>
          <a:ext cx="2960097" cy="2960097"/>
        </a:xfrm>
        <a:prstGeom prst="blockArc">
          <a:avLst>
            <a:gd name="adj1" fmla="val 13114286"/>
            <a:gd name="adj2" fmla="val 16200000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64ECE-120F-7B49-ACA4-FF747FB18716}">
      <dsp:nvSpPr>
        <dsp:cNvPr id="0" name=""/>
        <dsp:cNvSpPr/>
      </dsp:nvSpPr>
      <dsp:spPr>
        <a:xfrm>
          <a:off x="2983932" y="319220"/>
          <a:ext cx="2960097" cy="2960097"/>
        </a:xfrm>
        <a:prstGeom prst="blockArc">
          <a:avLst>
            <a:gd name="adj1" fmla="val 10028571"/>
            <a:gd name="adj2" fmla="val 13114286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FF12F-3EDA-4E49-8182-5DB14D03A505}">
      <dsp:nvSpPr>
        <dsp:cNvPr id="0" name=""/>
        <dsp:cNvSpPr/>
      </dsp:nvSpPr>
      <dsp:spPr>
        <a:xfrm>
          <a:off x="2983932" y="319220"/>
          <a:ext cx="2960097" cy="2960097"/>
        </a:xfrm>
        <a:prstGeom prst="blockArc">
          <a:avLst>
            <a:gd name="adj1" fmla="val 6942857"/>
            <a:gd name="adj2" fmla="val 10028571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1F47B-889E-354C-BD09-B8ACBA786D16}">
      <dsp:nvSpPr>
        <dsp:cNvPr id="0" name=""/>
        <dsp:cNvSpPr/>
      </dsp:nvSpPr>
      <dsp:spPr>
        <a:xfrm>
          <a:off x="2983932" y="319220"/>
          <a:ext cx="2960097" cy="2960097"/>
        </a:xfrm>
        <a:prstGeom prst="blockArc">
          <a:avLst>
            <a:gd name="adj1" fmla="val 3857143"/>
            <a:gd name="adj2" fmla="val 6942857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04B4E-E32C-CE41-965F-1F869E18DD9C}">
      <dsp:nvSpPr>
        <dsp:cNvPr id="0" name=""/>
        <dsp:cNvSpPr/>
      </dsp:nvSpPr>
      <dsp:spPr>
        <a:xfrm>
          <a:off x="2983932" y="319220"/>
          <a:ext cx="2960097" cy="2960097"/>
        </a:xfrm>
        <a:prstGeom prst="blockArc">
          <a:avLst>
            <a:gd name="adj1" fmla="val 771429"/>
            <a:gd name="adj2" fmla="val 3857143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58288-7646-2D49-AEC9-A9F502D95F6A}">
      <dsp:nvSpPr>
        <dsp:cNvPr id="0" name=""/>
        <dsp:cNvSpPr/>
      </dsp:nvSpPr>
      <dsp:spPr>
        <a:xfrm>
          <a:off x="2983932" y="319220"/>
          <a:ext cx="2960097" cy="2960097"/>
        </a:xfrm>
        <a:prstGeom prst="blockArc">
          <a:avLst>
            <a:gd name="adj1" fmla="val 19285714"/>
            <a:gd name="adj2" fmla="val 771429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3BA23-8815-1949-92DE-8135F33F4C52}">
      <dsp:nvSpPr>
        <dsp:cNvPr id="0" name=""/>
        <dsp:cNvSpPr/>
      </dsp:nvSpPr>
      <dsp:spPr>
        <a:xfrm>
          <a:off x="2983932" y="319220"/>
          <a:ext cx="2960097" cy="2960097"/>
        </a:xfrm>
        <a:prstGeom prst="blockArc">
          <a:avLst>
            <a:gd name="adj1" fmla="val 16200000"/>
            <a:gd name="adj2" fmla="val 19285714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CEE22-55CC-ED4B-B725-2406106D2F7F}">
      <dsp:nvSpPr>
        <dsp:cNvPr id="0" name=""/>
        <dsp:cNvSpPr/>
      </dsp:nvSpPr>
      <dsp:spPr>
        <a:xfrm>
          <a:off x="3749161" y="1135475"/>
          <a:ext cx="1429639" cy="132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Impacts on sustainability decisions and outcomes</a:t>
          </a:r>
        </a:p>
      </dsp:txBody>
      <dsp:txXfrm>
        <a:off x="3958527" y="1329895"/>
        <a:ext cx="1010907" cy="938746"/>
      </dsp:txXfrm>
    </dsp:sp>
    <dsp:sp modelId="{43654C8B-4A2B-404E-96E3-DBDBB00AEB9F}">
      <dsp:nvSpPr>
        <dsp:cNvPr id="0" name=""/>
        <dsp:cNvSpPr/>
      </dsp:nvSpPr>
      <dsp:spPr>
        <a:xfrm>
          <a:off x="4062287" y="-53551"/>
          <a:ext cx="803387" cy="803387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Individuals</a:t>
          </a:r>
        </a:p>
      </dsp:txBody>
      <dsp:txXfrm>
        <a:off x="4179940" y="64102"/>
        <a:ext cx="568081" cy="568081"/>
      </dsp:txXfrm>
    </dsp:sp>
    <dsp:sp modelId="{1E961BD4-586E-9649-BB43-3135AA8193C4}">
      <dsp:nvSpPr>
        <dsp:cNvPr id="0" name=""/>
        <dsp:cNvSpPr/>
      </dsp:nvSpPr>
      <dsp:spPr>
        <a:xfrm>
          <a:off x="5128548" y="419366"/>
          <a:ext cx="939939" cy="950279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National construction culture</a:t>
          </a:r>
        </a:p>
      </dsp:txBody>
      <dsp:txXfrm>
        <a:off x="5266199" y="558531"/>
        <a:ext cx="664637" cy="671949"/>
      </dsp:txXfrm>
    </dsp:sp>
    <dsp:sp modelId="{97C7866C-7ADC-9544-A1D0-C3016E1C83FA}">
      <dsp:nvSpPr>
        <dsp:cNvPr id="0" name=""/>
        <dsp:cNvSpPr/>
      </dsp:nvSpPr>
      <dsp:spPr>
        <a:xfrm>
          <a:off x="5477031" y="1720481"/>
          <a:ext cx="803387" cy="803387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Tools and artefacts</a:t>
          </a:r>
        </a:p>
      </dsp:txBody>
      <dsp:txXfrm>
        <a:off x="5594684" y="1838134"/>
        <a:ext cx="568081" cy="568081"/>
      </dsp:txXfrm>
    </dsp:sp>
    <dsp:sp modelId="{021528E5-874F-A14D-82DD-175F15BD513C}">
      <dsp:nvSpPr>
        <dsp:cNvPr id="0" name=""/>
        <dsp:cNvSpPr/>
      </dsp:nvSpPr>
      <dsp:spPr>
        <a:xfrm>
          <a:off x="4568953" y="2596212"/>
          <a:ext cx="1049296" cy="102095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Industry/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organisational culture</a:t>
          </a:r>
        </a:p>
      </dsp:txBody>
      <dsp:txXfrm>
        <a:off x="4722619" y="2745727"/>
        <a:ext cx="741964" cy="721923"/>
      </dsp:txXfrm>
    </dsp:sp>
    <dsp:sp modelId="{8451A6C4-B1EF-5644-937E-29D96270FF2B}">
      <dsp:nvSpPr>
        <dsp:cNvPr id="0" name=""/>
        <dsp:cNvSpPr/>
      </dsp:nvSpPr>
      <dsp:spPr>
        <a:xfrm>
          <a:off x="3432667" y="2704995"/>
          <a:ext cx="803387" cy="80338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Project type</a:t>
          </a:r>
        </a:p>
      </dsp:txBody>
      <dsp:txXfrm>
        <a:off x="3550320" y="2822648"/>
        <a:ext cx="568081" cy="568081"/>
      </dsp:txXfrm>
    </dsp:sp>
    <dsp:sp modelId="{0E2DAC68-E45F-924D-ACBE-52752B67F262}">
      <dsp:nvSpPr>
        <dsp:cNvPr id="0" name=""/>
        <dsp:cNvSpPr/>
      </dsp:nvSpPr>
      <dsp:spPr>
        <a:xfrm>
          <a:off x="2555981" y="1618816"/>
          <a:ext cx="986511" cy="1006717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Procurement approach</a:t>
          </a:r>
        </a:p>
      </dsp:txBody>
      <dsp:txXfrm>
        <a:off x="2700452" y="1766246"/>
        <a:ext cx="697569" cy="711857"/>
      </dsp:txXfrm>
    </dsp:sp>
    <dsp:sp modelId="{C004DEB4-0078-BD4D-99B0-599CE8910F19}">
      <dsp:nvSpPr>
        <dsp:cNvPr id="0" name=""/>
        <dsp:cNvSpPr/>
      </dsp:nvSpPr>
      <dsp:spPr>
        <a:xfrm>
          <a:off x="2927751" y="492812"/>
          <a:ext cx="803387" cy="803387"/>
        </a:xfrm>
        <a:prstGeom prst="ellipse">
          <a:avLst/>
        </a:prstGeom>
        <a:solidFill>
          <a:srgbClr val="CE3F6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Political &amp; regulatory </a:t>
          </a:r>
        </a:p>
      </dsp:txBody>
      <dsp:txXfrm>
        <a:off x="3045404" y="610465"/>
        <a:ext cx="568081" cy="568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65B49-2727-E545-B8EC-45407CDD2306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28C7A-5534-8841-84B0-673DC3715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6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2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1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67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65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81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BDB15-E21A-CB45-ACE1-68B020CFD0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68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00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04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4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87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34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91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24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998"/>
              </a:spcBef>
              <a:buFont typeface="Wingdings" pitchFamily="2" charset="2"/>
              <a:buNone/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18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87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28C7A-5534-8841-84B0-673DC3715B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7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Master title style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Master title style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Master title style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Master title style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200" b="0" strike="noStrike" spc="-1">
                <a:latin typeface="Arial"/>
              </a:rPr>
              <a:t>Click to edit Master subtitle style</a:t>
            </a: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76F4-255E-63E1-4B76-F0937E7E5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ED33-0E16-7CD4-9151-CC0157776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9AE56-BE66-F543-6B18-F58DB7C9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E8FE9-2C0C-7D41-B667-B3BACC668062}" type="datetime1">
              <a:rPr lang="en-GB" smtClean="0"/>
              <a:t>21/09/2023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D40E4-1CB3-84C2-301B-DC32BD6A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59FD8-9EBF-C763-4455-BB2ED89C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D9D-D740-6140-8983-4AD000BDF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5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Master title style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Master title style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Master title style</a:t>
            </a: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200" b="0" strike="noStrike" spc="-1">
                <a:latin typeface="Arial"/>
              </a:rPr>
              <a:t>Click to edit Master subtitle style</a:t>
            </a: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Master title style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Master title style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Master title style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200" b="0" strike="noStrike" spc="-1">
                <a:latin typeface="Arial"/>
              </a:rPr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4038480" y="6356520"/>
            <a:ext cx="4114440" cy="36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r>
              <a:rPr lang="en-GB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4038480" y="6356520"/>
            <a:ext cx="4114440" cy="36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nnex72.iea-ebc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6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Whole life carbon as a socio-political issue</a:t>
            </a:r>
            <a:endParaRPr lang="en-GB" sz="6000" b="0" strike="noStrike" spc="-1" dirty="0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523880" y="3601800"/>
            <a:ext cx="9143640" cy="165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998"/>
              </a:spcBef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Alice Moncaster</a:t>
            </a:r>
          </a:p>
          <a:p>
            <a:pPr algn="ctr">
              <a:lnSpc>
                <a:spcPct val="90000"/>
              </a:lnSpc>
              <a:spcBef>
                <a:spcPts val="998"/>
              </a:spcBef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spc="-1" dirty="0">
                <a:solidFill>
                  <a:srgbClr val="000000"/>
                </a:solidFill>
                <a:latin typeface="Calibri"/>
              </a:rPr>
              <a:t>Professor of Sustainable Construction</a:t>
            </a:r>
          </a:p>
          <a:p>
            <a:pPr algn="ctr">
              <a:lnSpc>
                <a:spcPct val="90000"/>
              </a:lnSpc>
              <a:spcBef>
                <a:spcPts val="998"/>
              </a:spcBef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University of the West of England (UWE Bristol)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80" name="CustomShape 3"/>
          <p:cNvSpPr/>
          <p:nvPr/>
        </p:nvSpPr>
        <p:spPr>
          <a:xfrm>
            <a:off x="8460000" y="277920"/>
            <a:ext cx="1980000" cy="121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ICARB 2023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1600" b="0" i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 Measuring Net Zero</a:t>
            </a:r>
            <a:endParaRPr lang="en-GB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endParaRPr lang="en-GB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endParaRPr lang="en-GB" sz="1600" b="0" strike="noStrike" spc="-1">
              <a:latin typeface="Arial"/>
            </a:endParaRPr>
          </a:p>
        </p:txBody>
      </p:sp>
      <p:pic>
        <p:nvPicPr>
          <p:cNvPr id="82" name="Picture 81"/>
          <p:cNvPicPr/>
          <p:nvPr/>
        </p:nvPicPr>
        <p:blipFill>
          <a:blip r:embed="rId2"/>
          <a:stretch/>
        </p:blipFill>
        <p:spPr>
          <a:xfrm>
            <a:off x="10376640" y="180000"/>
            <a:ext cx="1683360" cy="820800"/>
          </a:xfrm>
          <a:prstGeom prst="rect">
            <a:avLst/>
          </a:prstGeom>
          <a:ln w="0">
            <a:noFill/>
          </a:ln>
        </p:spPr>
      </p:pic>
      <p:sp>
        <p:nvSpPr>
          <p:cNvPr id="2" name="Line 3">
            <a:extLst>
              <a:ext uri="{FF2B5EF4-FFF2-40B4-BE49-F238E27FC236}">
                <a16:creationId xmlns:a16="http://schemas.microsoft.com/office/drawing/2014/main" id="{ACDD8120-180D-267D-E432-B7D20A68F8DB}"/>
              </a:ext>
            </a:extLst>
          </p:cNvPr>
          <p:cNvSpPr/>
          <p:nvPr/>
        </p:nvSpPr>
        <p:spPr>
          <a:xfrm flipH="1">
            <a:off x="639960" y="690880"/>
            <a:ext cx="973668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275580"/>
            <a:ext cx="1104804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GB" sz="3600" i="1" dirty="0">
                <a:solidFill>
                  <a:srgbClr val="F17E26"/>
                </a:solidFill>
                <a:latin typeface="Helvetica" pitchFamily="2" charset="0"/>
              </a:rPr>
              <a:t>Research questions, hypothesis, &amp; research design</a:t>
            </a:r>
            <a:endParaRPr lang="en-GB" sz="3600" dirty="0">
              <a:solidFill>
                <a:srgbClr val="F17E26"/>
              </a:solidFill>
              <a:effectLst/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08FD6-6808-11DC-144D-64B0935E1C04}"/>
              </a:ext>
            </a:extLst>
          </p:cNvPr>
          <p:cNvSpPr txBox="1"/>
          <p:nvPr/>
        </p:nvSpPr>
        <p:spPr>
          <a:xfrm>
            <a:off x="836280" y="2056904"/>
            <a:ext cx="99942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RQ1: How does transition to lower-impact buildings happen?</a:t>
            </a:r>
          </a:p>
          <a:p>
            <a:r>
              <a:rPr lang="en-GB" sz="2400" dirty="0"/>
              <a:t>RQ2: How might LCA be introduced?</a:t>
            </a:r>
          </a:p>
          <a:p>
            <a:endParaRPr lang="en-GB" sz="2400" dirty="0"/>
          </a:p>
          <a:p>
            <a:r>
              <a:rPr lang="en-GB" sz="2400" dirty="0"/>
              <a:t>Hypothesis: 4 mechanisms: </a:t>
            </a:r>
          </a:p>
          <a:p>
            <a:r>
              <a:rPr lang="en-GB" sz="2400" dirty="0"/>
              <a:t>(1) the role of individuals in projects;</a:t>
            </a:r>
          </a:p>
          <a:p>
            <a:r>
              <a:rPr lang="en-GB" sz="2400" dirty="0"/>
              <a:t>(2) the tools and artefacts that are used in design; </a:t>
            </a:r>
          </a:p>
          <a:p>
            <a:r>
              <a:rPr lang="en-GB" sz="2400" dirty="0"/>
              <a:t>(3) the industry and organizational context; and </a:t>
            </a:r>
          </a:p>
          <a:p>
            <a:r>
              <a:rPr lang="en-GB" sz="2400" dirty="0"/>
              <a:t>(4) the national policy and regulation landscape.</a:t>
            </a:r>
          </a:p>
          <a:p>
            <a:endParaRPr lang="en-GB" sz="2400" dirty="0"/>
          </a:p>
        </p:txBody>
      </p:sp>
      <p:sp>
        <p:nvSpPr>
          <p:cNvPr id="2" name="Line 3">
            <a:extLst>
              <a:ext uri="{FF2B5EF4-FFF2-40B4-BE49-F238E27FC236}">
                <a16:creationId xmlns:a16="http://schemas.microsoft.com/office/drawing/2014/main" id="{F2771D20-DA29-153A-3D9B-C8334A47EEFC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Content Placeholder 3" descr="scan0008.jpg">
            <a:extLst>
              <a:ext uri="{FF2B5EF4-FFF2-40B4-BE49-F238E27FC236}">
                <a16:creationId xmlns:a16="http://schemas.microsoft.com/office/drawing/2014/main" id="{824A29F4-50DD-A040-2C7F-77A1DBD9AE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60883" y="1328714"/>
            <a:ext cx="2292117" cy="171908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E787DA3-077B-35B9-809E-5DF718545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3235" y="3019725"/>
            <a:ext cx="2626757" cy="13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A911C0F-970F-621E-DD3A-3FBC67AA60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906" y="4113684"/>
            <a:ext cx="2707094" cy="1587016"/>
          </a:xfrm>
          <a:prstGeom prst="rect">
            <a:avLst/>
          </a:prstGeom>
        </p:spPr>
      </p:pic>
      <p:pic>
        <p:nvPicPr>
          <p:cNvPr id="5" name="Picture 4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2D3E860F-A523-460A-F041-8E6822A25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1066" y="5217590"/>
            <a:ext cx="1280329" cy="1575053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008906-A796-56B7-29AA-04016C22B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2793" y="5270984"/>
            <a:ext cx="1118809" cy="158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2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275580"/>
            <a:ext cx="1104804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GB" sz="3600" i="1" dirty="0">
                <a:solidFill>
                  <a:srgbClr val="F17E26"/>
                </a:solidFill>
                <a:latin typeface="Helvetica" pitchFamily="2" charset="0"/>
              </a:rPr>
              <a:t>Qualitative c</a:t>
            </a:r>
            <a:r>
              <a:rPr lang="en-GB" sz="3600" i="1" dirty="0">
                <a:solidFill>
                  <a:srgbClr val="F17E26"/>
                </a:solidFill>
                <a:effectLst/>
                <a:latin typeface="Helvetica" pitchFamily="2" charset="0"/>
              </a:rPr>
              <a:t>ase studies</a:t>
            </a:r>
            <a:endParaRPr lang="en-GB" sz="3600" dirty="0">
              <a:solidFill>
                <a:srgbClr val="F17E26"/>
              </a:solidFill>
              <a:effectLst/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08FD6-6808-11DC-144D-64B0935E1C04}"/>
              </a:ext>
            </a:extLst>
          </p:cNvPr>
          <p:cNvSpPr txBox="1"/>
          <p:nvPr/>
        </p:nvSpPr>
        <p:spPr>
          <a:xfrm>
            <a:off x="836280" y="4941682"/>
            <a:ext cx="10518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Social housing projects 			Cyprus, Sweden &amp; UK		</a:t>
            </a:r>
          </a:p>
          <a:p>
            <a:r>
              <a:rPr lang="en-GB" sz="2400" dirty="0"/>
              <a:t>Developers (of single housing)		Sweden </a:t>
            </a:r>
          </a:p>
          <a:p>
            <a:r>
              <a:rPr lang="en-GB" sz="2400" dirty="0"/>
              <a:t>LCA tool developers 			UK </a:t>
            </a:r>
          </a:p>
          <a:p>
            <a:r>
              <a:rPr lang="en-GB" sz="2400" dirty="0"/>
              <a:t>Policy and industry instruments 		Sweden &amp; UK</a:t>
            </a: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9B60C3C5-9EAC-712A-BBDF-01A179E8D0A4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BA459-F02F-F983-87D3-A295B006D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80" y="1452880"/>
            <a:ext cx="5471836" cy="3261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CA467B-BF3A-3BB5-7C9D-AD9930D8BA25}"/>
              </a:ext>
            </a:extLst>
          </p:cNvPr>
          <p:cNvSpPr txBox="1"/>
          <p:nvPr/>
        </p:nvSpPr>
        <p:spPr>
          <a:xfrm>
            <a:off x="7141236" y="1294289"/>
            <a:ext cx="352676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800" dirty="0"/>
          </a:p>
          <a:p>
            <a:r>
              <a:rPr lang="en-GB" sz="2400" dirty="0"/>
              <a:t>Alice Moncaster</a:t>
            </a:r>
          </a:p>
          <a:p>
            <a:r>
              <a:rPr lang="en-GB" sz="2400" dirty="0" err="1"/>
              <a:t>Tove</a:t>
            </a:r>
            <a:r>
              <a:rPr lang="en-GB" sz="2400" dirty="0"/>
              <a:t> </a:t>
            </a:r>
            <a:r>
              <a:rPr lang="en-GB" sz="2400" dirty="0" err="1"/>
              <a:t>Malmqvist</a:t>
            </a:r>
            <a:endParaRPr lang="en-GB" sz="2400" dirty="0"/>
          </a:p>
          <a:p>
            <a:r>
              <a:rPr lang="en-GB" sz="2400" dirty="0"/>
              <a:t>Kyriacos </a:t>
            </a:r>
            <a:r>
              <a:rPr lang="en-GB" sz="2400" dirty="0" err="1"/>
              <a:t>Polycarpou</a:t>
            </a:r>
            <a:r>
              <a:rPr lang="en-GB" sz="2400" dirty="0"/>
              <a:t> Nicolas </a:t>
            </a:r>
            <a:r>
              <a:rPr lang="en-GB" sz="2400" dirty="0" err="1"/>
              <a:t>Francart</a:t>
            </a:r>
            <a:endParaRPr lang="en-GB" sz="2400" dirty="0"/>
          </a:p>
          <a:p>
            <a:r>
              <a:rPr lang="en-GB" sz="2400" dirty="0"/>
              <a:t>Jane Anderson </a:t>
            </a:r>
          </a:p>
        </p:txBody>
      </p:sp>
    </p:spTree>
    <p:extLst>
      <p:ext uri="{BB962C8B-B14F-4D97-AF65-F5344CB8AC3E}">
        <p14:creationId xmlns:p14="http://schemas.microsoft.com/office/powerpoint/2010/main" val="2688396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723151" y="804794"/>
            <a:ext cx="1104804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GB" sz="2800" i="1" dirty="0">
                <a:solidFill>
                  <a:srgbClr val="F17E26"/>
                </a:solidFill>
                <a:effectLst/>
                <a:latin typeface="Helvetica" pitchFamily="2" charset="0"/>
              </a:rPr>
              <a:t>RQ1: </a:t>
            </a:r>
            <a:r>
              <a:rPr lang="en-GB" sz="2800" i="1" dirty="0">
                <a:solidFill>
                  <a:srgbClr val="F17E26"/>
                </a:solidFill>
                <a:latin typeface="Helvetica" pitchFamily="2" charset="0"/>
              </a:rPr>
              <a:t>How does transition to lower-impact buildings happen?</a:t>
            </a:r>
          </a:p>
          <a:p>
            <a:endParaRPr lang="en-GB" sz="2800" i="1" dirty="0">
              <a:solidFill>
                <a:srgbClr val="F17E26"/>
              </a:solidFill>
              <a:latin typeface="Helvetica" pitchFamily="2" charset="0"/>
            </a:endParaRPr>
          </a:p>
          <a:p>
            <a:r>
              <a:rPr lang="en-GB" sz="2800" i="1" dirty="0">
                <a:solidFill>
                  <a:srgbClr val="F17E26"/>
                </a:solidFill>
                <a:effectLst/>
                <a:latin typeface="Helvetica" pitchFamily="2" charset="0"/>
              </a:rPr>
              <a:t>a) Individuals and artefacts, + interactions</a:t>
            </a:r>
            <a:endParaRPr lang="en-GB" sz="2800" dirty="0">
              <a:solidFill>
                <a:srgbClr val="F17E26"/>
              </a:solidFill>
              <a:effectLst/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3EE22C-998A-5B09-6DFC-4717CB8F5B48}"/>
              </a:ext>
            </a:extLst>
          </p:cNvPr>
          <p:cNvSpPr txBox="1"/>
          <p:nvPr/>
        </p:nvSpPr>
        <p:spPr>
          <a:xfrm>
            <a:off x="723151" y="2161436"/>
            <a:ext cx="593121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/>
          </a:p>
          <a:p>
            <a:r>
              <a:rPr lang="en-GB" sz="2400" dirty="0"/>
              <a:t>Artefacts mediate decisions of designers</a:t>
            </a:r>
          </a:p>
          <a:p>
            <a:endParaRPr lang="en-GB" sz="2400" dirty="0"/>
          </a:p>
          <a:p>
            <a:r>
              <a:rPr lang="en-GB" sz="2400" dirty="0"/>
              <a:t>External actors can also steer decisions</a:t>
            </a:r>
          </a:p>
          <a:p>
            <a:endParaRPr lang="en-GB" sz="2400" dirty="0"/>
          </a:p>
          <a:p>
            <a:r>
              <a:rPr lang="en-GB" sz="2400" dirty="0"/>
              <a:t>Concepts &amp; artefacts can act as boundary objects (Leigh Star, 1989) </a:t>
            </a:r>
          </a:p>
          <a:p>
            <a:endParaRPr lang="en-GB" sz="2400" dirty="0"/>
          </a:p>
          <a:p>
            <a:r>
              <a:rPr lang="en-GB" sz="2400" dirty="0"/>
              <a:t>Artefacts and individuals act as knowledge brokers</a:t>
            </a:r>
          </a:p>
          <a:p>
            <a:endParaRPr lang="en-GB" sz="2400" dirty="0"/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163AD13D-7B81-A64A-A051-0B09FA4A3F7D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75A595F-35E4-92A4-CD5F-D3A48E215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0640" y="1658285"/>
            <a:ext cx="2626757" cy="13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B732B9-E176-B62E-275E-AECE9A975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5235" y="1970092"/>
            <a:ext cx="1118809" cy="1587016"/>
          </a:xfrm>
          <a:prstGeom prst="rect">
            <a:avLst/>
          </a:prstGeom>
        </p:spPr>
      </p:pic>
      <p:pic>
        <p:nvPicPr>
          <p:cNvPr id="7" name="Picture 6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DC6C239B-66A4-53C6-A669-B5D830B79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552" y="2260473"/>
            <a:ext cx="1280329" cy="1575053"/>
          </a:xfrm>
          <a:prstGeom prst="rect">
            <a:avLst/>
          </a:prstGeom>
        </p:spPr>
      </p:pic>
      <p:pic>
        <p:nvPicPr>
          <p:cNvPr id="8" name="Graphic 7" descr="Users outline">
            <a:extLst>
              <a:ext uri="{FF2B5EF4-FFF2-40B4-BE49-F238E27FC236}">
                <a16:creationId xmlns:a16="http://schemas.microsoft.com/office/drawing/2014/main" id="{77970C5E-D418-CB8E-DDC1-D6280D3D9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9412" y="4364574"/>
            <a:ext cx="1801907" cy="1801907"/>
          </a:xfrm>
          <a:prstGeom prst="rect">
            <a:avLst/>
          </a:prstGeom>
        </p:spPr>
      </p:pic>
      <p:pic>
        <p:nvPicPr>
          <p:cNvPr id="9" name="Content Placeholder 6" descr="Meeting outline">
            <a:extLst>
              <a:ext uri="{FF2B5EF4-FFF2-40B4-BE49-F238E27FC236}">
                <a16:creationId xmlns:a16="http://schemas.microsoft.com/office/drawing/2014/main" id="{DAE5701D-27B2-EB8C-7F51-21BEA3C4D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8942" y="3429000"/>
            <a:ext cx="2010489" cy="2010489"/>
          </a:xfrm>
          <a:prstGeom prst="rect">
            <a:avLst/>
          </a:prstGeom>
        </p:spPr>
      </p:pic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51B6E155-8A22-27ED-94FF-5AD139145C80}"/>
              </a:ext>
            </a:extLst>
          </p:cNvPr>
          <p:cNvCxnSpPr>
            <a:cxnSpLocks/>
          </p:cNvCxnSpPr>
          <p:nvPr/>
        </p:nvCxnSpPr>
        <p:spPr>
          <a:xfrm rot="5400000">
            <a:off x="7230869" y="3627920"/>
            <a:ext cx="1044205" cy="750058"/>
          </a:xfrm>
          <a:prstGeom prst="curvedConnector3">
            <a:avLst>
              <a:gd name="adj1" fmla="val 81136"/>
            </a:avLst>
          </a:prstGeom>
          <a:ln w="38100">
            <a:headEnd type="triangl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AF8E8619-81FA-A701-C64D-DFE461A1ED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714759" y="2801429"/>
            <a:ext cx="949505" cy="561851"/>
          </a:xfrm>
          <a:prstGeom prst="curvedConnector3">
            <a:avLst>
              <a:gd name="adj1" fmla="val -14202"/>
            </a:avLst>
          </a:prstGeom>
          <a:ln w="38100">
            <a:headEnd type="triangl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4A63ED-0B0F-ED77-E2A9-D97AB7DC8AC8}"/>
              </a:ext>
            </a:extLst>
          </p:cNvPr>
          <p:cNvSpPr txBox="1"/>
          <p:nvPr/>
        </p:nvSpPr>
        <p:spPr>
          <a:xfrm>
            <a:off x="5367917" y="5836221"/>
            <a:ext cx="4094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</a:rPr>
              <a:t>Designers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AD3A6A-726D-9645-9117-83EB67558984}"/>
              </a:ext>
            </a:extLst>
          </p:cNvPr>
          <p:cNvSpPr txBox="1"/>
          <p:nvPr/>
        </p:nvSpPr>
        <p:spPr>
          <a:xfrm>
            <a:off x="8971073" y="5441388"/>
            <a:ext cx="4094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</a:rPr>
              <a:t>Policymakers, planners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9F8A4A-0CC2-B088-5077-EBE8FB1E46C4}"/>
              </a:ext>
            </a:extLst>
          </p:cNvPr>
          <p:cNvSpPr txBox="1"/>
          <p:nvPr/>
        </p:nvSpPr>
        <p:spPr>
          <a:xfrm>
            <a:off x="7415232" y="1195050"/>
            <a:ext cx="4094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</a:rPr>
              <a:t>Tools, guidelines, planning requirements</a:t>
            </a:r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EB56A5-D2A3-7165-D44B-FCD4608A4BD9}"/>
              </a:ext>
            </a:extLst>
          </p:cNvPr>
          <p:cNvCxnSpPr>
            <a:cxnSpLocks/>
          </p:cNvCxnSpPr>
          <p:nvPr/>
        </p:nvCxnSpPr>
        <p:spPr>
          <a:xfrm flipV="1">
            <a:off x="8312909" y="4525052"/>
            <a:ext cx="1733880" cy="630601"/>
          </a:xfrm>
          <a:prstGeom prst="curvedConnector3">
            <a:avLst>
              <a:gd name="adj1" fmla="val 46484"/>
            </a:avLst>
          </a:prstGeom>
          <a:ln w="38100">
            <a:headEnd type="triangl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1C0E9B4-5F7D-E166-F556-DE3DE4F3B1CC}"/>
              </a:ext>
            </a:extLst>
          </p:cNvPr>
          <p:cNvSpPr txBox="1"/>
          <p:nvPr/>
        </p:nvSpPr>
        <p:spPr>
          <a:xfrm>
            <a:off x="723151" y="6172385"/>
            <a:ext cx="10185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‘objects that are plastic enough to be adaptable across multiple viewpoints’ – </a:t>
            </a:r>
          </a:p>
          <a:p>
            <a:r>
              <a:rPr lang="en-GB" sz="1800" dirty="0"/>
              <a:t>they translate between actors and enable cooperation, yet also limit and restrict ambition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84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909CEF-49F4-0B13-9833-585E743B1483}"/>
              </a:ext>
            </a:extLst>
          </p:cNvPr>
          <p:cNvSpPr txBox="1"/>
          <p:nvPr/>
        </p:nvSpPr>
        <p:spPr>
          <a:xfrm>
            <a:off x="572774" y="1748054"/>
            <a:ext cx="78655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National context determines decision makers </a:t>
            </a:r>
          </a:p>
          <a:p>
            <a:endParaRPr lang="en-GB" sz="2400" dirty="0"/>
          </a:p>
          <a:p>
            <a:r>
              <a:rPr lang="en-GB" sz="2400" dirty="0"/>
              <a:t>Building type determines when decisions are made</a:t>
            </a:r>
          </a:p>
          <a:p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C15D9-38E7-552C-6554-A61ABDC5AAD3}"/>
              </a:ext>
            </a:extLst>
          </p:cNvPr>
          <p:cNvSpPr txBox="1"/>
          <p:nvPr/>
        </p:nvSpPr>
        <p:spPr>
          <a:xfrm>
            <a:off x="572772" y="4107924"/>
            <a:ext cx="85070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Policy influenced by ‘issue networks’ &amp; ‘policy communities’</a:t>
            </a:r>
          </a:p>
          <a:p>
            <a:endParaRPr lang="en-GB" sz="2400" dirty="0"/>
          </a:p>
          <a:p>
            <a:r>
              <a:rPr lang="en-GB" sz="2400" dirty="0"/>
              <a:t>Knowledge can empower organisations to influence policy</a:t>
            </a:r>
          </a:p>
          <a:p>
            <a:endParaRPr lang="en-GB" sz="2400" dirty="0"/>
          </a:p>
          <a:p>
            <a:r>
              <a:rPr lang="en-GB" sz="2400" dirty="0"/>
              <a:t>Charismatic individuals can have direct influence on policy</a:t>
            </a:r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8AC17-8B80-9E3F-523D-22162242BB3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013" y="4409710"/>
            <a:ext cx="3126174" cy="2184308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CEF5755-ADAA-4415-BF67-442B82786D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99" t="10523" r="17549" b="22016"/>
          <a:stretch/>
        </p:blipFill>
        <p:spPr>
          <a:xfrm>
            <a:off x="9726788" y="843671"/>
            <a:ext cx="2321399" cy="1948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C7235228-8684-4DED-35ED-817AAA76CE38}"/>
              </a:ext>
            </a:extLst>
          </p:cNvPr>
          <p:cNvSpPr/>
          <p:nvPr/>
        </p:nvSpPr>
        <p:spPr>
          <a:xfrm>
            <a:off x="572774" y="3104655"/>
            <a:ext cx="1104804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GB" sz="2800" i="1" dirty="0">
                <a:solidFill>
                  <a:srgbClr val="F17E26"/>
                </a:solidFill>
                <a:effectLst/>
                <a:latin typeface="Helvetica" pitchFamily="2" charset="0"/>
              </a:rPr>
              <a:t>c) … &amp; their interaction with policy</a:t>
            </a:r>
            <a:endParaRPr lang="en-GB" sz="2800" dirty="0">
              <a:solidFill>
                <a:srgbClr val="F17E26"/>
              </a:solidFill>
              <a:effectLst/>
              <a:latin typeface="Helvetica" pitchFamily="2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4D4573DB-0FE3-EC25-D131-FD9D7038305A}"/>
              </a:ext>
            </a:extLst>
          </p:cNvPr>
          <p:cNvSpPr/>
          <p:nvPr/>
        </p:nvSpPr>
        <p:spPr>
          <a:xfrm>
            <a:off x="572774" y="499752"/>
            <a:ext cx="1104804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GB" sz="2800" i="1" dirty="0">
                <a:solidFill>
                  <a:srgbClr val="F17E26"/>
                </a:solidFill>
                <a:effectLst/>
                <a:latin typeface="Helvetica" pitchFamily="2" charset="0"/>
              </a:rPr>
              <a:t>RQ1: </a:t>
            </a:r>
            <a:r>
              <a:rPr lang="en-GB" sz="2800" i="1" dirty="0">
                <a:solidFill>
                  <a:srgbClr val="F17E26"/>
                </a:solidFill>
                <a:latin typeface="Helvetica" pitchFamily="2" charset="0"/>
              </a:rPr>
              <a:t>How does transition to lower-impact buildings happen?</a:t>
            </a:r>
          </a:p>
          <a:p>
            <a:endParaRPr lang="en-GB" sz="2800" i="1" dirty="0">
              <a:solidFill>
                <a:srgbClr val="F17E26"/>
              </a:solidFill>
              <a:effectLst/>
              <a:latin typeface="Helvetica" pitchFamily="2" charset="0"/>
            </a:endParaRPr>
          </a:p>
          <a:p>
            <a:r>
              <a:rPr lang="en-GB" sz="2800" i="1" dirty="0">
                <a:solidFill>
                  <a:srgbClr val="F17E26"/>
                </a:solidFill>
                <a:effectLst/>
                <a:latin typeface="Helvetica" pitchFamily="2" charset="0"/>
              </a:rPr>
              <a:t>b) Industry &amp; organizational contexts </a:t>
            </a:r>
            <a:endParaRPr lang="en-GB" sz="2800" dirty="0">
              <a:solidFill>
                <a:srgbClr val="F17E26"/>
              </a:solidFill>
              <a:effectLst/>
              <a:latin typeface="Helvetica" pitchFamily="2" charset="0"/>
            </a:endParaRPr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6A74BA44-FCCB-8E15-A646-B758CEC43691}"/>
              </a:ext>
            </a:extLst>
          </p:cNvPr>
          <p:cNvSpPr/>
          <p:nvPr/>
        </p:nvSpPr>
        <p:spPr>
          <a:xfrm flipH="1" flipV="1">
            <a:off x="572774" y="967752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" name="Picture 9" descr="A picture containing building, outdoor, way, street&#10;&#10;Description automatically generated">
            <a:extLst>
              <a:ext uri="{FF2B5EF4-FFF2-40B4-BE49-F238E27FC236}">
                <a16:creationId xmlns:a16="http://schemas.microsoft.com/office/drawing/2014/main" id="{D813F2D6-09DD-EE03-7E09-0D43E6C983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917946" y="2263301"/>
            <a:ext cx="1161886" cy="1569660"/>
          </a:xfrm>
          <a:prstGeom prst="rect">
            <a:avLst/>
          </a:prstGeom>
        </p:spPr>
      </p:pic>
      <p:pic>
        <p:nvPicPr>
          <p:cNvPr id="11" name="Picture 10" descr="A building under construction&#10;&#10;Description automatically generated with low confidence">
            <a:extLst>
              <a:ext uri="{FF2B5EF4-FFF2-40B4-BE49-F238E27FC236}">
                <a16:creationId xmlns:a16="http://schemas.microsoft.com/office/drawing/2014/main" id="{AC7FB0A6-D40C-6C91-DF23-D4003D0071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0994868" y="2255462"/>
            <a:ext cx="1168968" cy="1577499"/>
          </a:xfrm>
          <a:prstGeom prst="rect">
            <a:avLst/>
          </a:prstGeom>
        </p:spPr>
      </p:pic>
      <p:pic>
        <p:nvPicPr>
          <p:cNvPr id="12" name="Picture 11" descr="A picture containing sky, outdoor, boat, water&#10;&#10;Description automatically generated">
            <a:extLst>
              <a:ext uri="{FF2B5EF4-FFF2-40B4-BE49-F238E27FC236}">
                <a16:creationId xmlns:a16="http://schemas.microsoft.com/office/drawing/2014/main" id="{137ABF53-0A67-C4E9-6AAB-36DA07966F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9447" y="2241048"/>
            <a:ext cx="1780666" cy="159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275580"/>
            <a:ext cx="1104804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GB" sz="3600" i="1" dirty="0">
                <a:solidFill>
                  <a:srgbClr val="F17E26"/>
                </a:solidFill>
                <a:effectLst/>
                <a:latin typeface="Helvetica" pitchFamily="2" charset="0"/>
              </a:rPr>
              <a:t>RQ2: How might LCA best be implemented? </a:t>
            </a:r>
            <a:endParaRPr lang="en-GB" sz="3600" dirty="0">
              <a:solidFill>
                <a:srgbClr val="F17E26"/>
              </a:solidFill>
              <a:effectLst/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09A25-B172-AFC8-1443-5D7F070EDB31}"/>
              </a:ext>
            </a:extLst>
          </p:cNvPr>
          <p:cNvSpPr txBox="1"/>
          <p:nvPr/>
        </p:nvSpPr>
        <p:spPr>
          <a:xfrm>
            <a:off x="836280" y="1674152"/>
            <a:ext cx="870506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1. Development of open access national databases</a:t>
            </a:r>
          </a:p>
          <a:p>
            <a:endParaRPr lang="en-GB" sz="2400" dirty="0"/>
          </a:p>
          <a:p>
            <a:r>
              <a:rPr lang="en-GB" sz="2400" dirty="0"/>
              <a:t>2. Encouragement of tool development, open source not black box</a:t>
            </a:r>
          </a:p>
          <a:p>
            <a:endParaRPr lang="en-GB" sz="2400" dirty="0"/>
          </a:p>
          <a:p>
            <a:r>
              <a:rPr lang="en-GB" sz="2400" dirty="0"/>
              <a:t>3. Assess own national context for most appropriate implementation of LCA</a:t>
            </a:r>
          </a:p>
          <a:p>
            <a:endParaRPr lang="en-GB" sz="2400" dirty="0"/>
          </a:p>
          <a:p>
            <a:r>
              <a:rPr lang="en-GB" sz="2400" dirty="0"/>
              <a:t>4. Assess project-type for most appropriate implementation of LCA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17970694-FEF5-321F-71D0-176665E07651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602DC-47A7-3086-650F-1C48FDFD6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343" y="2067951"/>
            <a:ext cx="2342977" cy="330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9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275580"/>
            <a:ext cx="1104804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GB" sz="3600" i="1" dirty="0">
                <a:solidFill>
                  <a:srgbClr val="F17E26"/>
                </a:solidFill>
                <a:effectLst/>
                <a:latin typeface="Helvetica" pitchFamily="2" charset="0"/>
              </a:rPr>
              <a:t>IEA EBC Annex 89 ST4 (2023-2027)</a:t>
            </a:r>
            <a:endParaRPr lang="en-GB" sz="3600" dirty="0">
              <a:solidFill>
                <a:srgbClr val="F17E26"/>
              </a:solidFill>
              <a:effectLst/>
              <a:latin typeface="Helvetica" pitchFamily="2" charset="0"/>
            </a:endParaRP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17970694-FEF5-321F-71D0-176665E07651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0515C43-C760-5D8C-9275-25269308C9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5673766"/>
              </p:ext>
            </p:extLst>
          </p:nvPr>
        </p:nvGraphicFramePr>
        <p:xfrm>
          <a:off x="-1665580" y="2624288"/>
          <a:ext cx="8836401" cy="3563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81A07D5-0D38-4497-4C99-5997F2A7AE76}"/>
              </a:ext>
            </a:extLst>
          </p:cNvPr>
          <p:cNvSpPr txBox="1"/>
          <p:nvPr/>
        </p:nvSpPr>
        <p:spPr>
          <a:xfrm>
            <a:off x="836280" y="1239293"/>
            <a:ext cx="105188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impacts of structures and agents </a:t>
            </a:r>
          </a:p>
          <a:p>
            <a:pPr algn="ctr"/>
            <a:r>
              <a:rPr lang="en-US" sz="2800" dirty="0"/>
              <a:t>on sustainability decisions and outcomes within….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3E83E0-0E8D-5902-73CF-59F583BF015D}"/>
              </a:ext>
            </a:extLst>
          </p:cNvPr>
          <p:cNvSpPr txBox="1"/>
          <p:nvPr/>
        </p:nvSpPr>
        <p:spPr>
          <a:xfrm>
            <a:off x="5026320" y="2596575"/>
            <a:ext cx="6858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400" dirty="0"/>
              <a:t>A construction project or project type</a:t>
            </a:r>
          </a:p>
          <a:p>
            <a:pPr marL="514350" indent="-514350">
              <a:buAutoNum type="arabicPeriod"/>
            </a:pPr>
            <a:r>
              <a:rPr lang="en-US" sz="2400" dirty="0"/>
              <a:t>An organization, or organization type</a:t>
            </a:r>
          </a:p>
          <a:p>
            <a:pPr marL="514350" indent="-514350">
              <a:buAutoNum type="arabicPeriod"/>
            </a:pPr>
            <a:r>
              <a:rPr lang="en-US" sz="2400" dirty="0"/>
              <a:t>A country, or smaller or larger region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400" dirty="0"/>
              <a:t>The use/creation of an LCA tool</a:t>
            </a:r>
          </a:p>
          <a:p>
            <a:pPr marL="514350" indent="-514350">
              <a:buAutoNum type="arabicPeriod" startAt="5"/>
            </a:pPr>
            <a:r>
              <a:rPr lang="en-US" sz="2400" dirty="0"/>
              <a:t>A regulation or standard</a:t>
            </a:r>
          </a:p>
          <a:p>
            <a:pPr marL="514350" indent="-514350">
              <a:buAutoNum type="arabicPeriod" startAt="5"/>
            </a:pPr>
            <a:r>
              <a:rPr lang="en-US" sz="2400" dirty="0"/>
              <a:t>A procurement approach (PPP,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marL="514350" indent="-514350">
              <a:buAutoNum type="arabicPeriod" startAt="5"/>
            </a:pPr>
            <a:r>
              <a:rPr lang="en-US" sz="2400" dirty="0"/>
              <a:t>A construction approach (MMC,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marL="514350" indent="-514350">
              <a:buAutoNum type="arabicPeriod" startAt="5"/>
            </a:pPr>
            <a:r>
              <a:rPr lang="en-US" sz="2400" dirty="0"/>
              <a:t>….. Etc.</a:t>
            </a:r>
          </a:p>
        </p:txBody>
      </p:sp>
    </p:spTree>
    <p:extLst>
      <p:ext uri="{BB962C8B-B14F-4D97-AF65-F5344CB8AC3E}">
        <p14:creationId xmlns:p14="http://schemas.microsoft.com/office/powerpoint/2010/main" val="1702377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BD843105-89AA-3B7E-C5B5-1A7C96DE0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07" y="1612321"/>
            <a:ext cx="4322472" cy="3472353"/>
          </a:xfr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3B998AA-8907-4925-3B4D-F3D29ECFAEE6}"/>
              </a:ext>
            </a:extLst>
          </p:cNvPr>
          <p:cNvSpPr txBox="1">
            <a:spLocks/>
          </p:cNvSpPr>
          <p:nvPr/>
        </p:nvSpPr>
        <p:spPr>
          <a:xfrm>
            <a:off x="777172" y="330099"/>
            <a:ext cx="11024559" cy="671193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242424"/>
                </a:solidFill>
                <a:ea typeface="+mj-ea"/>
                <a:cs typeface="+mj-cs"/>
              </a:rPr>
              <a:t>We know what is happening to the climate and what to do about it: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242424"/>
                </a:solidFill>
                <a:ea typeface="+mj-ea"/>
                <a:cs typeface="+mj-cs"/>
              </a:rPr>
              <a:t>but alternative future scenarios depend on the choices we make</a:t>
            </a:r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18B427-8742-2B78-BAC3-446C38935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59"/>
          <a:stretch/>
        </p:blipFill>
        <p:spPr bwMode="auto">
          <a:xfrm>
            <a:off x="4679356" y="1125097"/>
            <a:ext cx="2519266" cy="485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07D1EB7B-141D-5806-CB69-D41B455A95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257" y="1612320"/>
            <a:ext cx="3553339" cy="345515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A030EE-021F-0A9A-2728-D3C8835FCCB0}"/>
              </a:ext>
            </a:extLst>
          </p:cNvPr>
          <p:cNvCxnSpPr>
            <a:cxnSpLocks/>
          </p:cNvCxnSpPr>
          <p:nvPr/>
        </p:nvCxnSpPr>
        <p:spPr>
          <a:xfrm>
            <a:off x="10753145" y="2156116"/>
            <a:ext cx="73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9445DF3-3FFE-3D7B-9D00-8E8398912528}"/>
              </a:ext>
            </a:extLst>
          </p:cNvPr>
          <p:cNvSpPr txBox="1"/>
          <p:nvPr/>
        </p:nvSpPr>
        <p:spPr>
          <a:xfrm>
            <a:off x="11393415" y="1447071"/>
            <a:ext cx="5782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/>
              <a:t>Ave global  temp</a:t>
            </a:r>
            <a:r>
              <a:rPr lang="en-US" sz="1200" dirty="0"/>
              <a:t>4.4</a:t>
            </a:r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°</a:t>
            </a: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3.6°</a:t>
            </a: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2.7°</a:t>
            </a:r>
          </a:p>
          <a:p>
            <a:pPr algn="ctr"/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1.8°</a:t>
            </a:r>
          </a:p>
          <a:p>
            <a:pPr algn="ctr"/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1.4°</a:t>
            </a:r>
          </a:p>
          <a:p>
            <a:pPr algn="ctr"/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A9DF4F-74B0-66D6-2514-CD8EA11AEAF1}"/>
              </a:ext>
            </a:extLst>
          </p:cNvPr>
          <p:cNvSpPr txBox="1"/>
          <p:nvPr/>
        </p:nvSpPr>
        <p:spPr>
          <a:xfrm>
            <a:off x="4299252" y="1843868"/>
            <a:ext cx="5782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/>
              <a:t>RCP</a:t>
            </a:r>
            <a:r>
              <a:rPr lang="en-GB" sz="1200" dirty="0"/>
              <a:t> 8.5</a:t>
            </a:r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6.0</a:t>
            </a: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4.5</a:t>
            </a: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2.6</a:t>
            </a:r>
          </a:p>
          <a:p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3AB4C-029A-B631-AA70-500C57AB435A}"/>
              </a:ext>
            </a:extLst>
          </p:cNvPr>
          <p:cNvSpPr txBox="1"/>
          <p:nvPr/>
        </p:nvSpPr>
        <p:spPr>
          <a:xfrm>
            <a:off x="257395" y="5245680"/>
            <a:ext cx="3884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Ave global temperature rise 1850-2020 </a:t>
            </a:r>
          </a:p>
          <a:p>
            <a:r>
              <a:rPr lang="en-GB" sz="1400" dirty="0"/>
              <a:t>(a</a:t>
            </a:r>
            <a:r>
              <a:rPr lang="en-GB" sz="1400" dirty="0">
                <a:solidFill>
                  <a:srgbClr val="333333"/>
                </a:solidFill>
                <a:latin typeface="Arial" panose="020B0604020202020204" pitchFamily="34" charset="0"/>
              </a:rPr>
              <a:t>lready over 1°)</a:t>
            </a:r>
          </a:p>
          <a:p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07C7BB-54DD-0F3A-EFD0-8ED724334CBA}"/>
              </a:ext>
            </a:extLst>
          </p:cNvPr>
          <p:cNvSpPr txBox="1"/>
          <p:nvPr/>
        </p:nvSpPr>
        <p:spPr>
          <a:xfrm>
            <a:off x="3637296" y="5846380"/>
            <a:ext cx="5039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UK climate projections to 2039 </a:t>
            </a:r>
          </a:p>
          <a:p>
            <a:pPr algn="ctr"/>
            <a:r>
              <a:rPr lang="en-GB" sz="1400" dirty="0"/>
              <a:t>Representative Concentration Pathways (RCPs)</a:t>
            </a:r>
            <a:endParaRPr lang="en-GB" sz="1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CC2433-9AED-A0C1-7C68-C8D0138CA7F3}"/>
              </a:ext>
            </a:extLst>
          </p:cNvPr>
          <p:cNvSpPr txBox="1"/>
          <p:nvPr/>
        </p:nvSpPr>
        <p:spPr>
          <a:xfrm>
            <a:off x="7365123" y="5057172"/>
            <a:ext cx="4200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Projected CO</a:t>
            </a:r>
            <a:r>
              <a:rPr lang="en-GB" sz="1400" baseline="-25000" dirty="0"/>
              <a:t>2</a:t>
            </a:r>
            <a:r>
              <a:rPr lang="en-GB" sz="1400" dirty="0"/>
              <a:t> annual emissions to 2100 </a:t>
            </a:r>
          </a:p>
          <a:p>
            <a:pPr algn="ctr"/>
            <a:r>
              <a:rPr lang="en-GB" sz="1400" dirty="0"/>
              <a:t>for different Shared Socio-economic Pathways (SSPs)</a:t>
            </a:r>
            <a:endParaRPr lang="en-GB" sz="1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BD1C4A-25F1-EE17-C1B3-B47ACDE19308}"/>
              </a:ext>
            </a:extLst>
          </p:cNvPr>
          <p:cNvSpPr txBox="1"/>
          <p:nvPr/>
        </p:nvSpPr>
        <p:spPr>
          <a:xfrm>
            <a:off x="10839712" y="1447071"/>
            <a:ext cx="69214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u="sng" dirty="0"/>
          </a:p>
          <a:p>
            <a:pPr algn="ctr"/>
            <a:endParaRPr lang="en-US" sz="1200" u="sng" dirty="0"/>
          </a:p>
          <a:p>
            <a:pPr algn="ctr"/>
            <a:r>
              <a:rPr lang="en-US" sz="1200" u="sng" dirty="0"/>
              <a:t>SSP-RCP</a:t>
            </a:r>
          </a:p>
          <a:p>
            <a:pPr algn="ctr"/>
            <a:r>
              <a:rPr lang="en-US" sz="1200" dirty="0"/>
              <a:t>5 - 8.5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3 - 7.0</a:t>
            </a: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2 - 4.5</a:t>
            </a:r>
          </a:p>
          <a:p>
            <a:pPr algn="ctr"/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1 - 2.6</a:t>
            </a:r>
          </a:p>
          <a:p>
            <a:pPr algn="ctr"/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1 - 1.9</a:t>
            </a:r>
          </a:p>
          <a:p>
            <a:pPr algn="ctr"/>
            <a:endParaRPr lang="en-GB" sz="12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C1B2F2-32C3-571E-027B-04FC3CBCCB8A}"/>
              </a:ext>
            </a:extLst>
          </p:cNvPr>
          <p:cNvSpPr/>
          <p:nvPr/>
        </p:nvSpPr>
        <p:spPr>
          <a:xfrm>
            <a:off x="10856729" y="2117616"/>
            <a:ext cx="126710" cy="8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877558-CC0D-350B-64CA-CBA726959E23}"/>
              </a:ext>
            </a:extLst>
          </p:cNvPr>
          <p:cNvSpPr/>
          <p:nvPr/>
        </p:nvSpPr>
        <p:spPr>
          <a:xfrm>
            <a:off x="10826885" y="4103081"/>
            <a:ext cx="126710" cy="8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280E12-0095-3047-FF2C-487002CE1FE0}"/>
              </a:ext>
            </a:extLst>
          </p:cNvPr>
          <p:cNvSpPr/>
          <p:nvPr/>
        </p:nvSpPr>
        <p:spPr>
          <a:xfrm>
            <a:off x="10855674" y="2836344"/>
            <a:ext cx="138873" cy="111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BCFF50-127B-80FB-4987-21149566690D}"/>
              </a:ext>
            </a:extLst>
          </p:cNvPr>
          <p:cNvSpPr/>
          <p:nvPr/>
        </p:nvSpPr>
        <p:spPr>
          <a:xfrm>
            <a:off x="10867838" y="4388724"/>
            <a:ext cx="126710" cy="8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916007-D256-48BA-B6D6-82E4AE381370}"/>
              </a:ext>
            </a:extLst>
          </p:cNvPr>
          <p:cNvSpPr/>
          <p:nvPr/>
        </p:nvSpPr>
        <p:spPr>
          <a:xfrm>
            <a:off x="10826885" y="4496187"/>
            <a:ext cx="167663" cy="144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575AB1-CF45-EE29-1FA1-819A2FD79E35}"/>
              </a:ext>
            </a:extLst>
          </p:cNvPr>
          <p:cNvSpPr txBox="1"/>
          <p:nvPr/>
        </p:nvSpPr>
        <p:spPr>
          <a:xfrm>
            <a:off x="257395" y="6377919"/>
            <a:ext cx="11714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We need to make the right choices, and we need to understand why we haven’t been making them up to now!</a:t>
            </a:r>
            <a:br>
              <a:rPr lang="en-GB" dirty="0"/>
            </a:br>
            <a:endParaRPr lang="en-GB" dirty="0"/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5AE93C4A-3669-7DA8-1042-ACFE17B84926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5564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1" grpId="0"/>
      <p:bldP spid="22" grpId="0"/>
      <p:bldP spid="23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6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Thank you!</a:t>
            </a:r>
            <a:endParaRPr lang="en-GB" sz="6000" b="0" strike="noStrike" spc="-1" dirty="0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523880" y="3601800"/>
            <a:ext cx="9143640" cy="165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998"/>
              </a:spcBef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Alice Moncaster</a:t>
            </a:r>
          </a:p>
          <a:p>
            <a:pPr algn="ctr">
              <a:lnSpc>
                <a:spcPct val="90000"/>
              </a:lnSpc>
              <a:spcBef>
                <a:spcPts val="998"/>
              </a:spcBef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spc="-1" dirty="0" err="1">
                <a:solidFill>
                  <a:srgbClr val="000000"/>
                </a:solidFill>
                <a:latin typeface="Calibri"/>
              </a:rPr>
              <a:t>Alice.Moncaster@uwe.ac.uk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80" name="CustomShape 3"/>
          <p:cNvSpPr/>
          <p:nvPr/>
        </p:nvSpPr>
        <p:spPr>
          <a:xfrm>
            <a:off x="8460000" y="277920"/>
            <a:ext cx="1980000" cy="121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ICARB 2023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1600" b="0" i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 Measuring Net Zero</a:t>
            </a:r>
            <a:endParaRPr lang="en-GB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endParaRPr lang="en-GB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endParaRPr lang="en-GB" sz="1600" b="0" strike="noStrike" spc="-1">
              <a:latin typeface="Arial"/>
            </a:endParaRPr>
          </a:p>
        </p:txBody>
      </p:sp>
      <p:pic>
        <p:nvPicPr>
          <p:cNvPr id="82" name="Picture 81"/>
          <p:cNvPicPr/>
          <p:nvPr/>
        </p:nvPicPr>
        <p:blipFill>
          <a:blip r:embed="rId2"/>
          <a:stretch/>
        </p:blipFill>
        <p:spPr>
          <a:xfrm>
            <a:off x="10376640" y="180000"/>
            <a:ext cx="1683360" cy="820800"/>
          </a:xfrm>
          <a:prstGeom prst="rect">
            <a:avLst/>
          </a:prstGeom>
          <a:ln w="0">
            <a:noFill/>
          </a:ln>
        </p:spPr>
      </p:pic>
      <p:sp>
        <p:nvSpPr>
          <p:cNvPr id="3" name="Line 3">
            <a:extLst>
              <a:ext uri="{FF2B5EF4-FFF2-40B4-BE49-F238E27FC236}">
                <a16:creationId xmlns:a16="http://schemas.microsoft.com/office/drawing/2014/main" id="{2934D54C-7718-61DD-2BF6-8A183A09173D}"/>
              </a:ext>
            </a:extLst>
          </p:cNvPr>
          <p:cNvSpPr/>
          <p:nvPr/>
        </p:nvSpPr>
        <p:spPr>
          <a:xfrm flipH="1">
            <a:off x="639960" y="690880"/>
            <a:ext cx="973668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893946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197822"/>
            <a:ext cx="1104804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3600" spc="-1" dirty="0">
                <a:solidFill>
                  <a:srgbClr val="000000"/>
                </a:solidFill>
                <a:latin typeface="Calibri Light"/>
              </a:rPr>
              <a:t>How much? 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D0FB25-DD09-1B44-7C7E-4165BF68E645}"/>
              </a:ext>
            </a:extLst>
          </p:cNvPr>
          <p:cNvSpPr txBox="1"/>
          <p:nvPr/>
        </p:nvSpPr>
        <p:spPr>
          <a:xfrm>
            <a:off x="878706" y="2781078"/>
            <a:ext cx="548433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Embodied GHG emissions of buildings – The hidden challenge for effective climate change mitigation</a:t>
            </a:r>
          </a:p>
          <a:p>
            <a:r>
              <a:rPr lang="en-US" dirty="0"/>
              <a:t>Martin </a:t>
            </a:r>
            <a:r>
              <a:rPr lang="en-US" dirty="0" err="1"/>
              <a:t>Röck</a:t>
            </a:r>
            <a:r>
              <a:rPr lang="en-US" dirty="0"/>
              <a:t>, Marcella </a:t>
            </a:r>
            <a:r>
              <a:rPr lang="en-US" dirty="0" err="1"/>
              <a:t>Ruschi</a:t>
            </a:r>
            <a:r>
              <a:rPr lang="en-US" dirty="0"/>
              <a:t> Mendes </a:t>
            </a:r>
            <a:r>
              <a:rPr lang="en-US" dirty="0" err="1"/>
              <a:t>Saade</a:t>
            </a:r>
            <a:r>
              <a:rPr lang="en-US" dirty="0"/>
              <a:t>, Maria </a:t>
            </a:r>
            <a:r>
              <a:rPr lang="en-US" dirty="0" err="1"/>
              <a:t>Balouktsi</a:t>
            </a:r>
            <a:r>
              <a:rPr lang="en-US" dirty="0"/>
              <a:t>, Freja Nygaard Rasmussen, </a:t>
            </a:r>
            <a:r>
              <a:rPr lang="en-US" dirty="0" err="1"/>
              <a:t>Harpa</a:t>
            </a:r>
            <a:r>
              <a:rPr lang="en-US" dirty="0"/>
              <a:t> </a:t>
            </a:r>
            <a:r>
              <a:rPr lang="en-US" dirty="0" err="1"/>
              <a:t>Birgisdottir</a:t>
            </a:r>
            <a:r>
              <a:rPr lang="en-US" dirty="0"/>
              <a:t>, Rolf </a:t>
            </a:r>
            <a:r>
              <a:rPr lang="en-US" dirty="0" err="1"/>
              <a:t>Frischknecht</a:t>
            </a:r>
            <a:r>
              <a:rPr lang="en-US" dirty="0"/>
              <a:t>, Guillaume </a:t>
            </a:r>
            <a:r>
              <a:rPr lang="en-US" dirty="0" err="1"/>
              <a:t>Habert</a:t>
            </a:r>
            <a:r>
              <a:rPr lang="en-US" dirty="0"/>
              <a:t>, Thomas </a:t>
            </a:r>
            <a:r>
              <a:rPr lang="en-US" dirty="0" err="1"/>
              <a:t>Lützkendorf</a:t>
            </a:r>
            <a:r>
              <a:rPr lang="en-US" dirty="0"/>
              <a:t>, Alexander Passer (2020)</a:t>
            </a:r>
          </a:p>
          <a:p>
            <a:r>
              <a:rPr lang="en-US" dirty="0"/>
              <a:t>Applied Energy, 258, 114107,https://</a:t>
            </a:r>
            <a:r>
              <a:rPr lang="en-US" dirty="0" err="1"/>
              <a:t>doi.org</a:t>
            </a:r>
            <a:r>
              <a:rPr lang="en-US" dirty="0"/>
              <a:t>/10.1016/j.apenergy.2019.114107.</a:t>
            </a:r>
          </a:p>
        </p:txBody>
      </p:sp>
      <p:pic>
        <p:nvPicPr>
          <p:cNvPr id="3" name="Picture 2" descr="A graph with different colored squares&#10;&#10;Description automatically generated">
            <a:extLst>
              <a:ext uri="{FF2B5EF4-FFF2-40B4-BE49-F238E27FC236}">
                <a16:creationId xmlns:a16="http://schemas.microsoft.com/office/drawing/2014/main" id="{C8E1B860-7F66-08AA-E8D0-DDAB3697F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60" y="419171"/>
            <a:ext cx="4914560" cy="5626613"/>
          </a:xfrm>
          <a:prstGeom prst="rect">
            <a:avLst/>
          </a:prstGeom>
        </p:spPr>
      </p:pic>
      <p:sp>
        <p:nvSpPr>
          <p:cNvPr id="7" name="CustomShape 2">
            <a:extLst>
              <a:ext uri="{FF2B5EF4-FFF2-40B4-BE49-F238E27FC236}">
                <a16:creationId xmlns:a16="http://schemas.microsoft.com/office/drawing/2014/main" id="{9D96D353-84A3-B566-C4BE-2F7EF909499E}"/>
              </a:ext>
            </a:extLst>
          </p:cNvPr>
          <p:cNvSpPr/>
          <p:nvPr/>
        </p:nvSpPr>
        <p:spPr>
          <a:xfrm>
            <a:off x="737266" y="1698678"/>
            <a:ext cx="6050400" cy="60916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998"/>
              </a:spcBef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800" dirty="0">
                <a:solidFill>
                  <a:srgbClr val="212121"/>
                </a:solidFill>
                <a:latin typeface="CIDFont+F1"/>
                <a:ea typeface="Times New Roman" panose="02020603050405020304" pitchFamily="18" charset="0"/>
              </a:rPr>
              <a:t>Systematic analysis of 650 building LCAs</a:t>
            </a:r>
            <a:endParaRPr lang="en-GB" sz="2800" dirty="0">
              <a:solidFill>
                <a:srgbClr val="212121"/>
              </a:solidFill>
              <a:effectLst/>
              <a:latin typeface="CIDFont+F1"/>
              <a:ea typeface="Times New Roman" panose="02020603050405020304" pitchFamily="18" charset="0"/>
            </a:endParaRPr>
          </a:p>
        </p:txBody>
      </p:sp>
      <p:sp>
        <p:nvSpPr>
          <p:cNvPr id="10" name="Line 3">
            <a:extLst>
              <a:ext uri="{FF2B5EF4-FFF2-40B4-BE49-F238E27FC236}">
                <a16:creationId xmlns:a16="http://schemas.microsoft.com/office/drawing/2014/main" id="{9FD0A344-A157-89DA-E212-7D1DE53AB378}"/>
              </a:ext>
            </a:extLst>
          </p:cNvPr>
          <p:cNvSpPr/>
          <p:nvPr/>
        </p:nvSpPr>
        <p:spPr>
          <a:xfrm flipH="1">
            <a:off x="836280" y="1133822"/>
            <a:ext cx="631636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71C7D-A27B-423D-DB3A-959FA845CEFD}"/>
              </a:ext>
            </a:extLst>
          </p:cNvPr>
          <p:cNvSpPr txBox="1"/>
          <p:nvPr/>
        </p:nvSpPr>
        <p:spPr>
          <a:xfrm>
            <a:off x="878706" y="6024119"/>
            <a:ext cx="11005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Fig. 3bi Distribution of embodied GHG of residential and office buildings by energy performance class</a:t>
            </a:r>
          </a:p>
        </p:txBody>
      </p:sp>
    </p:spTree>
    <p:extLst>
      <p:ext uri="{BB962C8B-B14F-4D97-AF65-F5344CB8AC3E}">
        <p14:creationId xmlns:p14="http://schemas.microsoft.com/office/powerpoint/2010/main" val="2857130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125453"/>
            <a:ext cx="1051884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3600" b="0" strike="noStrike" spc="-1" dirty="0">
                <a:latin typeface="Arial"/>
              </a:rPr>
              <a:t>UN SDG Action Week</a:t>
            </a:r>
          </a:p>
        </p:txBody>
      </p:sp>
      <p:sp>
        <p:nvSpPr>
          <p:cNvPr id="85" name="Line 3"/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" name="Picture 9" descr="A building with many flags in front of it&#10;&#10;Description automatically generated">
            <a:extLst>
              <a:ext uri="{FF2B5EF4-FFF2-40B4-BE49-F238E27FC236}">
                <a16:creationId xmlns:a16="http://schemas.microsoft.com/office/drawing/2014/main" id="{5DBFB0F1-5028-F68C-E610-1196C5AA8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00" y="1387987"/>
            <a:ext cx="6357000" cy="423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F1CBDC-7B8F-0909-178B-718F9EAFEC61}"/>
              </a:ext>
            </a:extLst>
          </p:cNvPr>
          <p:cNvSpPr txBox="1"/>
          <p:nvPr/>
        </p:nvSpPr>
        <p:spPr>
          <a:xfrm>
            <a:off x="2356820" y="5788534"/>
            <a:ext cx="74777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i="0" u="none" strike="noStrike" dirty="0">
                <a:solidFill>
                  <a:srgbClr val="333333"/>
                </a:solidFill>
                <a:effectLst/>
                <a:latin typeface="+mj-lt"/>
              </a:rPr>
              <a:t>‘The buzz word of the day is “Mobilization”’</a:t>
            </a:r>
          </a:p>
          <a:p>
            <a:pPr algn="ctr"/>
            <a:r>
              <a:rPr lang="en-GB" sz="2400" dirty="0">
                <a:solidFill>
                  <a:srgbClr val="333333"/>
                </a:solidFill>
                <a:latin typeface="+mj-lt"/>
              </a:rPr>
              <a:t>António Guterres,16 Sept 2023</a:t>
            </a:r>
          </a:p>
        </p:txBody>
      </p:sp>
    </p:spTree>
    <p:extLst>
      <p:ext uri="{BB962C8B-B14F-4D97-AF65-F5344CB8AC3E}">
        <p14:creationId xmlns:p14="http://schemas.microsoft.com/office/powerpoint/2010/main" val="2687902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125453"/>
            <a:ext cx="11357308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685800"/>
            <a:r>
              <a:rPr lang="en-US" sz="3600" spc="-1" dirty="0">
                <a:latin typeface="Arial"/>
              </a:rPr>
              <a:t>Global carbon emissions from buildings &amp; construction</a:t>
            </a:r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9BBB876A-B7A7-EA87-2600-453B685AB567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956BDA0-9C60-DC4E-80FF-7E9650A1A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8898" y="1444051"/>
            <a:ext cx="4283154" cy="2852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07079-91D8-974C-47BA-FC6E9F9E0F8A}"/>
              </a:ext>
            </a:extLst>
          </p:cNvPr>
          <p:cNvSpPr txBox="1"/>
          <p:nvPr/>
        </p:nvSpPr>
        <p:spPr>
          <a:xfrm>
            <a:off x="9676535" y="1442520"/>
            <a:ext cx="23047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Operational carbon of existing buildings</a:t>
            </a:r>
            <a:endParaRPr lang="en-US" sz="2000" dirty="0"/>
          </a:p>
          <a:p>
            <a:r>
              <a:rPr lang="en-US" sz="2000" dirty="0"/>
              <a:t> = </a:t>
            </a:r>
            <a:r>
              <a:rPr lang="en-US" sz="2000" b="1" dirty="0"/>
              <a:t>27%</a:t>
            </a:r>
            <a:endParaRPr lang="en-US" sz="200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71B158B-ED9B-F0A7-90D0-FF0AE5B989C4}"/>
              </a:ext>
            </a:extLst>
          </p:cNvPr>
          <p:cNvSpPr/>
          <p:nvPr/>
        </p:nvSpPr>
        <p:spPr>
          <a:xfrm>
            <a:off x="8772052" y="1599656"/>
            <a:ext cx="378000" cy="1520761"/>
          </a:xfrm>
          <a:prstGeom prst="rightBrac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ACFFDEF-A842-FE11-3D11-CD2A4AA64420}"/>
              </a:ext>
            </a:extLst>
          </p:cNvPr>
          <p:cNvSpPr/>
          <p:nvPr/>
        </p:nvSpPr>
        <p:spPr>
          <a:xfrm>
            <a:off x="8772052" y="3117158"/>
            <a:ext cx="378000" cy="994173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C0B69-FC4F-457F-7F7B-AAC82FAA28F0}"/>
              </a:ext>
            </a:extLst>
          </p:cNvPr>
          <p:cNvSpPr txBox="1"/>
          <p:nvPr/>
        </p:nvSpPr>
        <p:spPr>
          <a:xfrm>
            <a:off x="9676535" y="3085721"/>
            <a:ext cx="2304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Embodied carbon of new buildings</a:t>
            </a:r>
            <a:endParaRPr lang="en-US" sz="2000" dirty="0"/>
          </a:p>
          <a:p>
            <a:r>
              <a:rPr lang="en-US" sz="2000" dirty="0"/>
              <a:t>= </a:t>
            </a:r>
            <a:r>
              <a:rPr lang="en-US" sz="2000" b="1" dirty="0"/>
              <a:t>10%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DDF5F9-050E-5258-92B1-AC87A1BECCE3}"/>
              </a:ext>
            </a:extLst>
          </p:cNvPr>
          <p:cNvSpPr txBox="1"/>
          <p:nvPr/>
        </p:nvSpPr>
        <p:spPr>
          <a:xfrm>
            <a:off x="4488898" y="6091288"/>
            <a:ext cx="695998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1200" dirty="0"/>
              <a:t>2021 Global Status Report for Buildings &amp; Construction (IEA+UNEP) - adapted from Fig 2 (p15)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32BE2-69E4-263A-0D33-A70250A7D643}"/>
              </a:ext>
            </a:extLst>
          </p:cNvPr>
          <p:cNvSpPr txBox="1"/>
          <p:nvPr/>
        </p:nvSpPr>
        <p:spPr>
          <a:xfrm>
            <a:off x="4267200" y="5470000"/>
            <a:ext cx="79263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en-GB" b="1" dirty="0"/>
              <a:t>≈ </a:t>
            </a:r>
            <a:r>
              <a:rPr lang="en-US" sz="2000" b="1" dirty="0">
                <a:solidFill>
                  <a:srgbClr val="242424"/>
                </a:solidFill>
                <a:ea typeface="+mj-ea"/>
                <a:cs typeface="+mj-cs"/>
              </a:rPr>
              <a:t>50% of global carbon emissions from built env + construction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8DAA647-3A1A-8451-7DCC-DAA9CBCC09F3}"/>
              </a:ext>
            </a:extLst>
          </p:cNvPr>
          <p:cNvSpPr/>
          <p:nvPr/>
        </p:nvSpPr>
        <p:spPr>
          <a:xfrm rot="5400000">
            <a:off x="6684404" y="4055686"/>
            <a:ext cx="317052" cy="424911"/>
          </a:xfrm>
          <a:prstGeom prst="rightBrace">
            <a:avLst/>
          </a:prstGeom>
          <a:ln w="19050">
            <a:solidFill>
              <a:srgbClr val="76D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58EAEC-3BFF-64A5-E24C-4D535B0A9B0B}"/>
              </a:ext>
            </a:extLst>
          </p:cNvPr>
          <p:cNvSpPr txBox="1"/>
          <p:nvPr/>
        </p:nvSpPr>
        <p:spPr>
          <a:xfrm>
            <a:off x="5445158" y="4517176"/>
            <a:ext cx="2709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6D6FF"/>
                </a:solidFill>
              </a:rPr>
              <a:t>Embodied carbon of infrastructure </a:t>
            </a:r>
            <a:r>
              <a:rPr lang="en-US" sz="2000" dirty="0">
                <a:solidFill>
                  <a:srgbClr val="76D6FF"/>
                </a:solidFill>
              </a:rPr>
              <a:t>= </a:t>
            </a:r>
            <a:r>
              <a:rPr lang="en-US" sz="2000" b="1" dirty="0">
                <a:solidFill>
                  <a:srgbClr val="76D6FF"/>
                </a:solidFill>
              </a:rPr>
              <a:t>10%</a:t>
            </a:r>
            <a:endParaRPr lang="en-US" sz="2000" dirty="0">
              <a:solidFill>
                <a:srgbClr val="76D6FF"/>
              </a:solidFill>
            </a:endParaRPr>
          </a:p>
        </p:txBody>
      </p:sp>
      <p:pic>
        <p:nvPicPr>
          <p:cNvPr id="15" name="Picture 14" descr="A picture containing indoor, toy, stack&#10;&#10;Description automatically generated">
            <a:extLst>
              <a:ext uri="{FF2B5EF4-FFF2-40B4-BE49-F238E27FC236}">
                <a16:creationId xmlns:a16="http://schemas.microsoft.com/office/drawing/2014/main" id="{CA526309-039F-B45E-E476-4887383245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91331" y="2417031"/>
            <a:ext cx="5258343" cy="32031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2227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289436"/>
            <a:ext cx="1105056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endParaRPr lang="en-GB" sz="3600" spc="-1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7F38DC7A-7540-60A7-CD25-86681FFBB2EA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40D36-19F9-643D-F5C6-BBE53C09AD1C}"/>
              </a:ext>
            </a:extLst>
          </p:cNvPr>
          <p:cNvSpPr txBox="1"/>
          <p:nvPr/>
        </p:nvSpPr>
        <p:spPr>
          <a:xfrm>
            <a:off x="836280" y="2056904"/>
            <a:ext cx="9994280" cy="413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2400" spc="-1" dirty="0"/>
              <a:t>Constructing Sustainability: connecting the social and the technical</a:t>
            </a:r>
          </a:p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2400" spc="-1" dirty="0"/>
              <a:t>Moncaster (2007-12)</a:t>
            </a:r>
          </a:p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endParaRPr lang="en-GB" sz="2400" spc="-1" dirty="0"/>
          </a:p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2400" spc="-1" dirty="0"/>
              <a:t>Annex 72 Report J: Understanding the impact of individual, industry and political decisions on transitions towards environmental sustainability</a:t>
            </a:r>
          </a:p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2400" spc="-1" dirty="0"/>
              <a:t>Moncaster, </a:t>
            </a:r>
            <a:r>
              <a:rPr lang="en-GB" sz="2400" spc="-1" dirty="0" err="1"/>
              <a:t>Malmqvist</a:t>
            </a:r>
            <a:r>
              <a:rPr lang="en-GB" sz="2400" spc="-1" dirty="0"/>
              <a:t>, </a:t>
            </a:r>
            <a:r>
              <a:rPr lang="en-GB" sz="2400" spc="-1" dirty="0" err="1"/>
              <a:t>Polycarpou</a:t>
            </a:r>
            <a:r>
              <a:rPr lang="en-GB" sz="2400" spc="-1" dirty="0"/>
              <a:t>, </a:t>
            </a:r>
            <a:r>
              <a:rPr lang="en-GB" sz="2400" spc="-1" dirty="0" err="1"/>
              <a:t>Francart</a:t>
            </a:r>
            <a:r>
              <a:rPr lang="en-GB" sz="2400" spc="-1" dirty="0"/>
              <a:t> &amp; Anderson (2017-22)</a:t>
            </a:r>
          </a:p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endParaRPr lang="en-GB" sz="2400" spc="-1" dirty="0"/>
          </a:p>
          <a:p>
            <a:r>
              <a:rPr lang="en-GB" sz="2400" spc="-1" dirty="0"/>
              <a:t>Annex 89 ST4:</a:t>
            </a:r>
            <a:r>
              <a:rPr lang="en-US" sz="2400" dirty="0"/>
              <a:t> The impacts of structures and agents on sustainability decisions and outcomes</a:t>
            </a:r>
            <a:r>
              <a:rPr lang="en-GB" sz="2400" spc="-1" dirty="0"/>
              <a:t> (2023-27)</a:t>
            </a:r>
          </a:p>
          <a:p>
            <a:endParaRPr lang="en-GB" sz="2400" spc="-1" dirty="0"/>
          </a:p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endParaRPr lang="en-GB" sz="2400" spc="-1" dirty="0">
              <a:solidFill>
                <a:srgbClr val="000000"/>
              </a:solidFill>
              <a:latin typeface="Calibri Light"/>
            </a:endParaRPr>
          </a:p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endParaRPr lang="en-GB" sz="2000" spc="-1" dirty="0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289436"/>
            <a:ext cx="1105056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3600" spc="-1" dirty="0">
                <a:solidFill>
                  <a:srgbClr val="000000"/>
                </a:solidFill>
                <a:latin typeface="Calibri Light"/>
              </a:rPr>
              <a:t>St John Fisher School, Peterborough</a:t>
            </a:r>
          </a:p>
        </p:txBody>
      </p:sp>
      <p:pic>
        <p:nvPicPr>
          <p:cNvPr id="4" name="Content Placeholder 4" descr="John Fisher 5-12-5-2008  1076.jpg">
            <a:extLst>
              <a:ext uri="{FF2B5EF4-FFF2-40B4-BE49-F238E27FC236}">
                <a16:creationId xmlns:a16="http://schemas.microsoft.com/office/drawing/2014/main" id="{9331D322-9390-8191-2933-24527E866D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258" y="1403228"/>
            <a:ext cx="6095439" cy="4051543"/>
          </a:xfrm>
          <a:prstGeom prst="rect">
            <a:avLst/>
          </a:prstGeom>
        </p:spPr>
      </p:pic>
      <p:pic>
        <p:nvPicPr>
          <p:cNvPr id="5" name="Content Placeholder 3" descr="scan0008.jpg">
            <a:extLst>
              <a:ext uri="{FF2B5EF4-FFF2-40B4-BE49-F238E27FC236}">
                <a16:creationId xmlns:a16="http://schemas.microsoft.com/office/drawing/2014/main" id="{2389F551-4D64-A40B-ACC7-0E1D95BC36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1952" y="1403228"/>
            <a:ext cx="5394378" cy="404578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2BE687-021C-A880-9EB6-B81864BEB41F}"/>
              </a:ext>
            </a:extLst>
          </p:cNvPr>
          <p:cNvSpPr txBox="1">
            <a:spLocks/>
          </p:cNvSpPr>
          <p:nvPr/>
        </p:nvSpPr>
        <p:spPr>
          <a:xfrm>
            <a:off x="1581110" y="5626799"/>
            <a:ext cx="9029179" cy="14874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dirty="0"/>
              <a:t>Embodied CO</a:t>
            </a:r>
            <a:r>
              <a:rPr lang="en-US" b="1" baseline="-25000" dirty="0"/>
              <a:t>2</a:t>
            </a:r>
            <a:r>
              <a:rPr lang="en-US" b="1" dirty="0"/>
              <a:t>			steel/brick		timber</a:t>
            </a:r>
            <a:endParaRPr lang="en-GB" dirty="0"/>
          </a:p>
          <a:p>
            <a:pPr>
              <a:buNone/>
            </a:pPr>
            <a:r>
              <a:rPr lang="en-GB" i="1" dirty="0"/>
              <a:t>Sports hall / drama studio:	</a:t>
            </a:r>
            <a:r>
              <a:rPr lang="en-GB" dirty="0">
                <a:solidFill>
                  <a:srgbClr val="FF0000"/>
                </a:solidFill>
              </a:rPr>
              <a:t>155t			</a:t>
            </a:r>
            <a:r>
              <a:rPr lang="en-GB" b="1" dirty="0">
                <a:solidFill>
                  <a:srgbClr val="00B050"/>
                </a:solidFill>
              </a:rPr>
              <a:t>60t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7F38DC7A-7540-60A7-CD25-86681FFBB2EA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6276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275580"/>
            <a:ext cx="454852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3600" b="0" strike="noStrike" spc="-1" dirty="0">
                <a:solidFill>
                  <a:srgbClr val="000000"/>
                </a:solidFill>
                <a:latin typeface="Calibri Light"/>
              </a:rPr>
              <a:t>Why did they build it?  </a:t>
            </a:r>
            <a:endParaRPr lang="en-GB" sz="3600" b="0" strike="noStrike" spc="-1" dirty="0">
              <a:latin typeface="Arial"/>
            </a:endParaRPr>
          </a:p>
        </p:txBody>
      </p:sp>
      <p:pic>
        <p:nvPicPr>
          <p:cNvPr id="2" name="Content Placeholder 3" descr="scan0008.jpg">
            <a:extLst>
              <a:ext uri="{FF2B5EF4-FFF2-40B4-BE49-F238E27FC236}">
                <a16:creationId xmlns:a16="http://schemas.microsoft.com/office/drawing/2014/main" id="{6043E3A9-3832-7383-9873-897EDEA9CB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8161" y="2160000"/>
            <a:ext cx="4646961" cy="3485220"/>
          </a:xfrm>
          <a:prstGeom prst="rect">
            <a:avLst/>
          </a:prstGeom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1A37255-F311-C9B4-76C3-686301DCFC7A}"/>
              </a:ext>
            </a:extLst>
          </p:cNvPr>
          <p:cNvSpPr/>
          <p:nvPr/>
        </p:nvSpPr>
        <p:spPr>
          <a:xfrm>
            <a:off x="0" y="1420879"/>
            <a:ext cx="3850112" cy="2551761"/>
          </a:xfrm>
          <a:prstGeom prst="wedgeEllipseCallout">
            <a:avLst>
              <a:gd name="adj1" fmla="val 75176"/>
              <a:gd name="adj2" fmla="val 6250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90CA7-1475-F5F6-4822-7EF02B60B37F}"/>
              </a:ext>
            </a:extLst>
          </p:cNvPr>
          <p:cNvSpPr txBox="1"/>
          <p:nvPr/>
        </p:nvSpPr>
        <p:spPr>
          <a:xfrm>
            <a:off x="385672" y="1820234"/>
            <a:ext cx="31189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‘We’re talking about sustainability, well, what actually are we talking about?  We’re talking about carbon, something physical, you know, which you can measure…’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775B5-B72A-DFB7-59F5-4F9066B700C6}"/>
              </a:ext>
            </a:extLst>
          </p:cNvPr>
          <p:cNvSpPr txBox="1"/>
          <p:nvPr/>
        </p:nvSpPr>
        <p:spPr>
          <a:xfrm>
            <a:off x="9050858" y="1912567"/>
            <a:ext cx="2212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‘... you know heart in heart that it’s the right</a:t>
            </a:r>
            <a:r>
              <a:rPr lang="en-US" dirty="0"/>
              <a:t> </a:t>
            </a:r>
            <a:r>
              <a:rPr lang="en-GB" dirty="0"/>
              <a:t>thing to do’ 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14972D8E-A819-772F-8AF7-0FCA13051707}"/>
              </a:ext>
            </a:extLst>
          </p:cNvPr>
          <p:cNvSpPr/>
          <p:nvPr/>
        </p:nvSpPr>
        <p:spPr>
          <a:xfrm>
            <a:off x="9050858" y="1323750"/>
            <a:ext cx="2304262" cy="2100965"/>
          </a:xfrm>
          <a:prstGeom prst="wedgeEllipseCallout">
            <a:avLst>
              <a:gd name="adj1" fmla="val -114308"/>
              <a:gd name="adj2" fmla="val 7990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EA44B1-CC35-88D6-361F-5E92116C185E}"/>
              </a:ext>
            </a:extLst>
          </p:cNvPr>
          <p:cNvSpPr txBox="1"/>
          <p:nvPr/>
        </p:nvSpPr>
        <p:spPr>
          <a:xfrm>
            <a:off x="8760008" y="4433671"/>
            <a:ext cx="3124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‘Once you get to the end you’ve more likely saved along the way...it’s got to be because it’s more efficient...’ 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48F98B89-D442-2F7B-E9F0-965325FB6DA1}"/>
              </a:ext>
            </a:extLst>
          </p:cNvPr>
          <p:cNvSpPr/>
          <p:nvPr/>
        </p:nvSpPr>
        <p:spPr>
          <a:xfrm>
            <a:off x="8723389" y="3841479"/>
            <a:ext cx="3197550" cy="2351328"/>
          </a:xfrm>
          <a:prstGeom prst="wedgeEllipseCallout">
            <a:avLst>
              <a:gd name="adj1" fmla="val -70351"/>
              <a:gd name="adj2" fmla="val -3256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2C8895-3677-907F-A61A-9A240470C0D4}"/>
              </a:ext>
            </a:extLst>
          </p:cNvPr>
          <p:cNvSpPr txBox="1"/>
          <p:nvPr/>
        </p:nvSpPr>
        <p:spPr>
          <a:xfrm>
            <a:off x="686555" y="4568725"/>
            <a:ext cx="23042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embodied carbon … to me is what BREEAM should be about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EC220EDF-B3E1-3BD2-DB16-40F4A38D3353}"/>
              </a:ext>
            </a:extLst>
          </p:cNvPr>
          <p:cNvSpPr/>
          <p:nvPr/>
        </p:nvSpPr>
        <p:spPr>
          <a:xfrm>
            <a:off x="686555" y="4179094"/>
            <a:ext cx="2304262" cy="1827540"/>
          </a:xfrm>
          <a:prstGeom prst="wedgeEllipseCallout">
            <a:avLst>
              <a:gd name="adj1" fmla="val 189046"/>
              <a:gd name="adj2" fmla="val -4969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F7AF6E19-B68B-02CA-5881-6501CB8339FD}"/>
              </a:ext>
            </a:extLst>
          </p:cNvPr>
          <p:cNvSpPr/>
          <p:nvPr/>
        </p:nvSpPr>
        <p:spPr>
          <a:xfrm>
            <a:off x="6095700" y="288000"/>
            <a:ext cx="544576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3600" b="0" strike="noStrike" spc="-1" dirty="0">
                <a:solidFill>
                  <a:srgbClr val="000000"/>
                </a:solidFill>
                <a:latin typeface="Calibri Light"/>
              </a:rPr>
              <a:t>And what was the impact?  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16" name="Line 3">
            <a:extLst>
              <a:ext uri="{FF2B5EF4-FFF2-40B4-BE49-F238E27FC236}">
                <a16:creationId xmlns:a16="http://schemas.microsoft.com/office/drawing/2014/main" id="{5EF7C4FB-449C-E100-3345-1EAF2801D4E3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7CE025-CB1D-3B23-BF01-F16A8ACB1737}"/>
              </a:ext>
            </a:extLst>
          </p:cNvPr>
          <p:cNvSpPr txBox="1"/>
          <p:nvPr/>
        </p:nvSpPr>
        <p:spPr>
          <a:xfrm>
            <a:off x="686555" y="6213088"/>
            <a:ext cx="2304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Designers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769786-9E41-97D1-A2A4-9EDC59BC490A}"/>
              </a:ext>
            </a:extLst>
          </p:cNvPr>
          <p:cNvSpPr txBox="1"/>
          <p:nvPr/>
        </p:nvSpPr>
        <p:spPr>
          <a:xfrm>
            <a:off x="9170033" y="6287544"/>
            <a:ext cx="2304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Contractors</a:t>
            </a:r>
          </a:p>
        </p:txBody>
      </p:sp>
    </p:spTree>
    <p:extLst>
      <p:ext uri="{BB962C8B-B14F-4D97-AF65-F5344CB8AC3E}">
        <p14:creationId xmlns:p14="http://schemas.microsoft.com/office/powerpoint/2010/main" val="118538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275580"/>
            <a:ext cx="1051884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3600" b="0" strike="noStrike" spc="-1" dirty="0">
                <a:solidFill>
                  <a:srgbClr val="000000"/>
                </a:solidFill>
                <a:latin typeface="Calibri Light"/>
              </a:rPr>
              <a:t>The Open Academy, Norwich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16" name="Line 3">
            <a:extLst>
              <a:ext uri="{FF2B5EF4-FFF2-40B4-BE49-F238E27FC236}">
                <a16:creationId xmlns:a16="http://schemas.microsoft.com/office/drawing/2014/main" id="{5EF7C4FB-449C-E100-3345-1EAF2801D4E3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A358F-F98B-863B-02A0-B486D9D78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861" y="1464991"/>
            <a:ext cx="5258326" cy="3651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1DA8E-4E5B-9358-C181-9C9463BAFEED}"/>
              </a:ext>
            </a:extLst>
          </p:cNvPr>
          <p:cNvSpPr txBox="1"/>
          <p:nvPr/>
        </p:nvSpPr>
        <p:spPr>
          <a:xfrm>
            <a:off x="5478428" y="5355727"/>
            <a:ext cx="60997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</a:rPr>
              <a:t>‘ it was a hoop I’d got to jump through …I had to say yes, we'd done the DQI. … it was just a paper exercise. But it's measurable, I suppose, isn’t it?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303725-823D-EC6C-8622-C62CA4B40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80" y="1412474"/>
            <a:ext cx="3847232" cy="514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275580"/>
            <a:ext cx="10782434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3600" b="0" strike="noStrike" spc="-1" dirty="0">
                <a:solidFill>
                  <a:srgbClr val="000000"/>
                </a:solidFill>
                <a:latin typeface="Calibri Light"/>
              </a:rPr>
              <a:t>So what else was affecting decisions for school buildings? 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16" name="Line 3">
            <a:extLst>
              <a:ext uri="{FF2B5EF4-FFF2-40B4-BE49-F238E27FC236}">
                <a16:creationId xmlns:a16="http://schemas.microsoft.com/office/drawing/2014/main" id="{5EF7C4FB-449C-E100-3345-1EAF2801D4E3}"/>
              </a:ext>
            </a:extLst>
          </p:cNvPr>
          <p:cNvSpPr/>
          <p:nvPr/>
        </p:nvSpPr>
        <p:spPr>
          <a:xfrm flipH="1" flipV="1">
            <a:off x="836280" y="114302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4076BE8D-BE5C-1A95-1C67-9AA86A8BD514}"/>
              </a:ext>
            </a:extLst>
          </p:cNvPr>
          <p:cNvSpPr/>
          <p:nvPr/>
        </p:nvSpPr>
        <p:spPr>
          <a:xfrm>
            <a:off x="405343" y="4409438"/>
            <a:ext cx="2907995" cy="1227695"/>
          </a:xfrm>
          <a:prstGeom prst="wedgeRoundRectCallout">
            <a:avLst>
              <a:gd name="adj1" fmla="val 91105"/>
              <a:gd name="adj2" fmla="val 5297"/>
              <a:gd name="adj3" fmla="val 16667"/>
            </a:avLst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solidFill>
                  <a:schemeClr val="accent4">
                    <a:lumMod val="50000"/>
                  </a:schemeClr>
                </a:solidFill>
                <a:latin typeface="Helvetica" pitchFamily="2" charset="0"/>
              </a:rPr>
              <a:t>it is very difficult to get it to work if you </a:t>
            </a:r>
            <a:r>
              <a:rPr lang="en-GB" i="1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</a:rPr>
              <a:t>don't</a:t>
            </a:r>
            <a:r>
              <a:rPr lang="en-GB" i="1" dirty="0">
                <a:solidFill>
                  <a:schemeClr val="accent4">
                    <a:lumMod val="50000"/>
                  </a:schemeClr>
                </a:solidFill>
                <a:latin typeface="Helvetica" pitchFamily="2" charset="0"/>
              </a:rPr>
              <a:t> use biomass</a:t>
            </a:r>
            <a:endParaRPr lang="en-GB" dirty="0">
              <a:solidFill>
                <a:schemeClr val="accent4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99BCBAC-AA63-7F61-382D-24F03D18B9FB}"/>
              </a:ext>
            </a:extLst>
          </p:cNvPr>
          <p:cNvSpPr/>
          <p:nvPr/>
        </p:nvSpPr>
        <p:spPr>
          <a:xfrm>
            <a:off x="465905" y="1312557"/>
            <a:ext cx="2694176" cy="919116"/>
          </a:xfrm>
          <a:prstGeom prst="wedgeRoundRectCallout">
            <a:avLst>
              <a:gd name="adj1" fmla="val 121685"/>
              <a:gd name="adj2" fmla="val 24351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…the shame is that biomass is </a:t>
            </a:r>
            <a:r>
              <a:rPr lang="en-GB" b="1" i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almost the default </a:t>
            </a:r>
            <a:r>
              <a:rPr lang="en-GB" i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position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18ECB950-DDF6-1134-7FAE-21C6E4923AAB}"/>
              </a:ext>
            </a:extLst>
          </p:cNvPr>
          <p:cNvSpPr/>
          <p:nvPr/>
        </p:nvSpPr>
        <p:spPr>
          <a:xfrm>
            <a:off x="364928" y="2861502"/>
            <a:ext cx="2795153" cy="1107154"/>
          </a:xfrm>
          <a:prstGeom prst="wedgeRoundRectCallout">
            <a:avLst>
              <a:gd name="adj1" fmla="val 88601"/>
              <a:gd name="adj2" fmla="val 82701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solidFill>
                  <a:srgbClr val="C00000"/>
                </a:solidFill>
                <a:latin typeface="Helvetica" pitchFamily="2" charset="0"/>
              </a:rPr>
              <a:t>they end up getting a biomass boiler because </a:t>
            </a:r>
            <a:r>
              <a:rPr lang="en-GB" b="1" i="1" dirty="0">
                <a:solidFill>
                  <a:srgbClr val="C00000"/>
                </a:solidFill>
                <a:latin typeface="Helvetica" pitchFamily="2" charset="0"/>
              </a:rPr>
              <a:t>that seems to be the only option</a:t>
            </a:r>
            <a:r>
              <a:rPr lang="en-GB" i="1" dirty="0">
                <a:solidFill>
                  <a:srgbClr val="C00000"/>
                </a:solidFill>
                <a:latin typeface="Helvetica" pitchFamily="2" charset="0"/>
              </a:rPr>
              <a:t>…. </a:t>
            </a:r>
            <a:endParaRPr lang="en-GB" dirty="0">
              <a:solidFill>
                <a:srgbClr val="C00000"/>
              </a:solidFill>
              <a:latin typeface="Helvetica" pitchFamily="2" charset="0"/>
            </a:endParaRPr>
          </a:p>
        </p:txBody>
      </p:sp>
      <p:pic>
        <p:nvPicPr>
          <p:cNvPr id="5" name="Graphic 4" descr="Users outline">
            <a:extLst>
              <a:ext uri="{FF2B5EF4-FFF2-40B4-BE49-F238E27FC236}">
                <a16:creationId xmlns:a16="http://schemas.microsoft.com/office/drawing/2014/main" id="{931A9E96-78D8-5B4D-772F-FCCAB0120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1999" y="3830657"/>
            <a:ext cx="1801907" cy="1801907"/>
          </a:xfrm>
          <a:prstGeom prst="rect">
            <a:avLst/>
          </a:prstGeom>
        </p:spPr>
      </p:pic>
      <p:pic>
        <p:nvPicPr>
          <p:cNvPr id="6" name="Content Placeholder 6" descr="Meeting outline">
            <a:extLst>
              <a:ext uri="{FF2B5EF4-FFF2-40B4-BE49-F238E27FC236}">
                <a16:creationId xmlns:a16="http://schemas.microsoft.com/office/drawing/2014/main" id="{0D8F13C4-ED1E-D0AD-715C-9DCE00F04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3547" y="840846"/>
            <a:ext cx="2223247" cy="2223247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42FB9E0-E68E-321E-3AE0-9E7763D572CC}"/>
              </a:ext>
            </a:extLst>
          </p:cNvPr>
          <p:cNvSpPr/>
          <p:nvPr/>
        </p:nvSpPr>
        <p:spPr>
          <a:xfrm>
            <a:off x="7905824" y="3686252"/>
            <a:ext cx="3712890" cy="1434867"/>
          </a:xfrm>
          <a:prstGeom prst="wedgeRoundRectCallout">
            <a:avLst>
              <a:gd name="adj1" fmla="val -81055"/>
              <a:gd name="adj2" fmla="val -13408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The common choice of biomass </a:t>
            </a:r>
            <a:r>
              <a:rPr lang="en-GB" b="1" dirty="0">
                <a:solidFill>
                  <a:schemeClr val="tx1"/>
                </a:solidFill>
                <a:cs typeface="Times New Roman" panose="02020603050405020304" pitchFamily="18" charset="0"/>
              </a:rPr>
              <a:t>reflects its effectiveness </a:t>
            </a:r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in reducing carbon emissions at relatively low capital cost 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134F516-F053-4900-5B35-5C34CEE4346D}"/>
              </a:ext>
            </a:extLst>
          </p:cNvPr>
          <p:cNvSpPr/>
          <p:nvPr/>
        </p:nvSpPr>
        <p:spPr>
          <a:xfrm>
            <a:off x="7928976" y="1326546"/>
            <a:ext cx="3626859" cy="1622580"/>
          </a:xfrm>
          <a:prstGeom prst="wedgeRoundRectCallout">
            <a:avLst>
              <a:gd name="adj1" fmla="val -83128"/>
              <a:gd name="adj2" fmla="val -1233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70C0"/>
                </a:solidFill>
                <a:cs typeface="Times New Roman" panose="02020603050405020304" pitchFamily="18" charset="0"/>
              </a:rPr>
              <a:t>the carbon calculator … [allows us to see] </a:t>
            </a:r>
            <a:r>
              <a:rPr lang="en-GB" b="1" dirty="0">
                <a:solidFill>
                  <a:srgbClr val="0070C0"/>
                </a:solidFill>
                <a:cs typeface="Times New Roman" panose="02020603050405020304" pitchFamily="18" charset="0"/>
              </a:rPr>
              <a:t>how they plan to meet that 60% reduction</a:t>
            </a:r>
            <a:r>
              <a:rPr lang="en-GB" dirty="0">
                <a:solidFill>
                  <a:srgbClr val="0070C0"/>
                </a:solidFill>
                <a:cs typeface="Times New Roman" panose="02020603050405020304" pitchFamily="18" charset="0"/>
              </a:rPr>
              <a:t>, so 90% or so are planning to meet it with biomass </a:t>
            </a:r>
            <a:endParaRPr 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BD601-6218-5272-1F46-A948E058CA78}"/>
              </a:ext>
            </a:extLst>
          </p:cNvPr>
          <p:cNvSpPr txBox="1"/>
          <p:nvPr/>
        </p:nvSpPr>
        <p:spPr>
          <a:xfrm>
            <a:off x="8541236" y="5186878"/>
            <a:ext cx="203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DCSF report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435A0-CCB2-A6A8-4B3B-BF3C3DD3CE22}"/>
              </a:ext>
            </a:extLst>
          </p:cNvPr>
          <p:cNvSpPr txBox="1"/>
          <p:nvPr/>
        </p:nvSpPr>
        <p:spPr>
          <a:xfrm>
            <a:off x="8527903" y="2971818"/>
            <a:ext cx="371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Engineer, DfE School Design Unit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3BC4F-13C8-2380-4AF3-EC9F1012BE28}"/>
              </a:ext>
            </a:extLst>
          </p:cNvPr>
          <p:cNvSpPr txBox="1"/>
          <p:nvPr/>
        </p:nvSpPr>
        <p:spPr>
          <a:xfrm>
            <a:off x="4069088" y="2197067"/>
            <a:ext cx="1832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Government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11731-D103-1E76-B2CE-0F0C9E066FC5}"/>
              </a:ext>
            </a:extLst>
          </p:cNvPr>
          <p:cNvSpPr txBox="1"/>
          <p:nvPr/>
        </p:nvSpPr>
        <p:spPr>
          <a:xfrm>
            <a:off x="3451019" y="5371544"/>
            <a:ext cx="4094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</a:rPr>
              <a:t>Designers, advisors &amp; contractors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96563-DFC1-7512-5227-CC2A109C1315}"/>
              </a:ext>
            </a:extLst>
          </p:cNvPr>
          <p:cNvSpPr txBox="1"/>
          <p:nvPr/>
        </p:nvSpPr>
        <p:spPr>
          <a:xfrm>
            <a:off x="-33298" y="5722724"/>
            <a:ext cx="4094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Head of Sustainable Development, </a:t>
            </a:r>
          </a:p>
          <a:p>
            <a:pPr algn="ctr"/>
            <a:r>
              <a:rPr lang="en-GB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Willmott Dixon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43258E-FE81-9319-FA1E-F7BBCE86D281}"/>
              </a:ext>
            </a:extLst>
          </p:cNvPr>
          <p:cNvSpPr txBox="1"/>
          <p:nvPr/>
        </p:nvSpPr>
        <p:spPr>
          <a:xfrm>
            <a:off x="-285736" y="2406578"/>
            <a:ext cx="4094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Director of Education, Kier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15F135-C6E6-60D0-96A3-EBFBFDB461C0}"/>
              </a:ext>
            </a:extLst>
          </p:cNvPr>
          <p:cNvSpPr txBox="1"/>
          <p:nvPr/>
        </p:nvSpPr>
        <p:spPr>
          <a:xfrm>
            <a:off x="-115188" y="4034354"/>
            <a:ext cx="4094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</a:rPr>
              <a:t>Senior Advisor, CABE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B6576C-8063-76A2-BE5A-5E06AA16DD0F}"/>
              </a:ext>
            </a:extLst>
          </p:cNvPr>
          <p:cNvSpPr txBox="1"/>
          <p:nvPr/>
        </p:nvSpPr>
        <p:spPr>
          <a:xfrm>
            <a:off x="5759683" y="3047433"/>
            <a:ext cx="15576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Schools’ Carbon Calculator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E3EED3-764E-379F-D5F4-613D2FC3CB54}"/>
              </a:ext>
            </a:extLst>
          </p:cNvPr>
          <p:cNvSpPr/>
          <p:nvPr/>
        </p:nvSpPr>
        <p:spPr>
          <a:xfrm>
            <a:off x="5901252" y="3049541"/>
            <a:ext cx="1247304" cy="9191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BB22909E-6D3F-28FC-2B7A-DBE8FAE31080}"/>
              </a:ext>
            </a:extLst>
          </p:cNvPr>
          <p:cNvCxnSpPr>
            <a:cxnSpLocks/>
          </p:cNvCxnSpPr>
          <p:nvPr/>
        </p:nvCxnSpPr>
        <p:spPr>
          <a:xfrm rot="10800000">
            <a:off x="6112985" y="2457318"/>
            <a:ext cx="437637" cy="336868"/>
          </a:xfrm>
          <a:prstGeom prst="curvedConnector3">
            <a:avLst>
              <a:gd name="adj1" fmla="val -8229"/>
            </a:avLst>
          </a:prstGeom>
          <a:ln w="38100">
            <a:headEnd type="triangl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C82C67A8-AB5F-A43C-2917-27C64D8BB3C6}"/>
              </a:ext>
            </a:extLst>
          </p:cNvPr>
          <p:cNvCxnSpPr>
            <a:cxnSpLocks/>
          </p:cNvCxnSpPr>
          <p:nvPr/>
        </p:nvCxnSpPr>
        <p:spPr>
          <a:xfrm flipV="1">
            <a:off x="6394155" y="4119346"/>
            <a:ext cx="517140" cy="762955"/>
          </a:xfrm>
          <a:prstGeom prst="curvedConnector2">
            <a:avLst/>
          </a:prstGeom>
          <a:ln w="38100">
            <a:headEnd type="triangl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F8197D97-060E-BD9E-C1D1-96F82E9B8006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5290094" y="2759170"/>
            <a:ext cx="234396" cy="844242"/>
          </a:xfrm>
          <a:prstGeom prst="curvedConnector2">
            <a:avLst/>
          </a:prstGeom>
          <a:ln w="38100">
            <a:headEnd type="triangl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AB4542E-9C1C-6358-14F3-BFB348F9ABF5}"/>
              </a:ext>
            </a:extLst>
          </p:cNvPr>
          <p:cNvSpPr txBox="1"/>
          <p:nvPr/>
        </p:nvSpPr>
        <p:spPr>
          <a:xfrm>
            <a:off x="3907410" y="5740876"/>
            <a:ext cx="6498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Calibri" panose="020F0502020204030204" pitchFamily="34" charset="0"/>
              </a:rPr>
              <a:t>’</a:t>
            </a:r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7EA953F1-6F9F-C103-0F35-0E366DB923B7}"/>
              </a:ext>
            </a:extLst>
          </p:cNvPr>
          <p:cNvSpPr/>
          <p:nvPr/>
        </p:nvSpPr>
        <p:spPr>
          <a:xfrm>
            <a:off x="7001898" y="5929897"/>
            <a:ext cx="4553937" cy="692420"/>
          </a:xfrm>
          <a:prstGeom prst="wedgeRoundRectCallout">
            <a:avLst>
              <a:gd name="adj1" fmla="val -54125"/>
              <a:gd name="adj2" fmla="val -156836"/>
              <a:gd name="adj3" fmla="val 16667"/>
            </a:avLst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we recognise that it's a bit daft to put a wood burning thing in the middle of town</a:t>
            </a:r>
            <a:endParaRPr lang="en-GB" i="1" dirty="0">
              <a:solidFill>
                <a:schemeClr val="accent2">
                  <a:lumMod val="7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5" grpId="0"/>
      <p:bldP spid="17" grpId="0"/>
      <p:bldP spid="18" grpId="0"/>
      <p:bldP spid="19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153720"/>
            <a:ext cx="1105056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3600" b="0" strike="noStrike" spc="-1" dirty="0">
                <a:solidFill>
                  <a:srgbClr val="000000"/>
                </a:solidFill>
                <a:latin typeface="Calibri Light"/>
              </a:rPr>
              <a:t>What about other renewables?</a:t>
            </a:r>
            <a:endParaRPr lang="en-GB" sz="3600" b="0" strike="noStrike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F7C49-A6EE-8CAC-2681-3F73341F7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80" y="1529080"/>
            <a:ext cx="3276600" cy="4368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7FB0D-DFFB-0782-FE1F-7AAD84D2B734}"/>
              </a:ext>
            </a:extLst>
          </p:cNvPr>
          <p:cNvSpPr txBox="1">
            <a:spLocks/>
          </p:cNvSpPr>
          <p:nvPr/>
        </p:nvSpPr>
        <p:spPr>
          <a:xfrm>
            <a:off x="4534870" y="1513840"/>
            <a:ext cx="7091680" cy="45970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‘You can’t get the payback on a wind turbine, they are a symbol’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GB" sz="2000" dirty="0"/>
              <a:t>‘It’s doing 6kW per hour or something, which to ignorant builders like me I believe is a kettle.’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GB" sz="2000" dirty="0"/>
              <a:t>‘I think the only things that people tend to see are wind turbines, and they think they’re the best things since sliced bread... maybe not the case!’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‘..so the night before we found out we’d won, they said can we have solar panels? So we ended up putting two solar panels on the roof… it's just a gesture and it’s pointless …what's being generated is being used for that kettle…’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5C89867D-E75A-2ABC-582E-3CCEFF63DB0D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1459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6280" y="125453"/>
            <a:ext cx="11050560" cy="93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3600" b="0" strike="noStrike" spc="-1" dirty="0">
                <a:latin typeface="Arial"/>
              </a:rPr>
              <a:t>IEA EBC Annex 72</a:t>
            </a:r>
          </a:p>
        </p:txBody>
      </p:sp>
      <p:sp>
        <p:nvSpPr>
          <p:cNvPr id="84" name="CustomShape 2"/>
          <p:cNvSpPr/>
          <p:nvPr/>
        </p:nvSpPr>
        <p:spPr>
          <a:xfrm>
            <a:off x="836280" y="5953133"/>
            <a:ext cx="6007888" cy="88394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r>
              <a:rPr lang="en-GB" sz="1600" b="0" strike="noStrike" spc="-1" dirty="0">
                <a:latin typeface="Arial"/>
                <a:hlinkClick r:id="rId3"/>
              </a:rPr>
              <a:t>https://annex72.iea-ebc.org</a:t>
            </a:r>
            <a:endParaRPr lang="en-GB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endParaRPr lang="en-GB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  <a:tab pos="11231280" algn="l"/>
              </a:tabLst>
            </a:pPr>
            <a:endParaRPr lang="en-GB" sz="1600" b="0" strike="noStrike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22247-7597-9E27-B0B8-F876ABF4B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80" y="1424267"/>
            <a:ext cx="4903030" cy="42082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C01844-3263-10D5-10BF-3A6D78ADB0DF}"/>
              </a:ext>
            </a:extLst>
          </p:cNvPr>
          <p:cNvSpPr/>
          <p:nvPr/>
        </p:nvSpPr>
        <p:spPr>
          <a:xfrm>
            <a:off x="7446068" y="1338765"/>
            <a:ext cx="3909052" cy="55163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24604-BD7C-54A7-67FD-9AA44E0AC6B4}"/>
              </a:ext>
            </a:extLst>
          </p:cNvPr>
          <p:cNvSpPr txBox="1"/>
          <p:nvPr/>
        </p:nvSpPr>
        <p:spPr>
          <a:xfrm>
            <a:off x="7446068" y="2184416"/>
            <a:ext cx="3909052" cy="293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998"/>
              </a:spcBef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What is the whole life carbon of</a:t>
            </a:r>
            <a:r>
              <a:rPr lang="en-GB" sz="2400" dirty="0">
                <a:solidFill>
                  <a:srgbClr val="212121"/>
                </a:solidFill>
                <a:ea typeface="Times New Roman" panose="02020603050405020304" pitchFamily="18" charset="0"/>
              </a:rPr>
              <a:t> buildings?</a:t>
            </a:r>
            <a:endParaRPr lang="en-GB" sz="2400" dirty="0">
              <a:solidFill>
                <a:srgbClr val="212121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998"/>
              </a:spcBef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dirty="0">
                <a:solidFill>
                  <a:srgbClr val="212121"/>
                </a:solidFill>
              </a:rPr>
              <a:t>How can we measure it?</a:t>
            </a:r>
          </a:p>
          <a:p>
            <a:pPr>
              <a:lnSpc>
                <a:spcPct val="90000"/>
              </a:lnSpc>
              <a:spcBef>
                <a:spcPts val="998"/>
              </a:spcBef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dirty="0">
                <a:solidFill>
                  <a:srgbClr val="212121"/>
                </a:solidFill>
              </a:rPr>
              <a:t>How can we reduce it?</a:t>
            </a:r>
          </a:p>
          <a:p>
            <a:pPr>
              <a:lnSpc>
                <a:spcPct val="90000"/>
              </a:lnSpc>
              <a:spcBef>
                <a:spcPts val="998"/>
              </a:spcBef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endParaRPr lang="en-GB" sz="2400" dirty="0">
              <a:solidFill>
                <a:srgbClr val="212121"/>
              </a:solidFill>
            </a:endParaRPr>
          </a:p>
          <a:p>
            <a:pPr>
              <a:lnSpc>
                <a:spcPct val="90000"/>
              </a:lnSpc>
              <a:spcBef>
                <a:spcPts val="998"/>
              </a:spcBef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dirty="0">
                <a:solidFill>
                  <a:srgbClr val="212121"/>
                </a:solidFill>
              </a:rPr>
              <a:t>Why, and where, is – or isn’t – change happening?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7C06E-92FF-E404-5C45-10BDA2E41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068" y="1338765"/>
            <a:ext cx="3886806" cy="5480312"/>
          </a:xfrm>
          <a:prstGeom prst="rect">
            <a:avLst/>
          </a:prstGeom>
        </p:spPr>
      </p:pic>
      <p:sp>
        <p:nvSpPr>
          <p:cNvPr id="3" name="Line 3">
            <a:extLst>
              <a:ext uri="{FF2B5EF4-FFF2-40B4-BE49-F238E27FC236}">
                <a16:creationId xmlns:a16="http://schemas.microsoft.com/office/drawing/2014/main" id="{9BBB876A-B7A7-EA87-2600-453B685AB567}"/>
              </a:ext>
            </a:extLst>
          </p:cNvPr>
          <p:cNvSpPr/>
          <p:nvPr/>
        </p:nvSpPr>
        <p:spPr>
          <a:xfrm flipH="1" flipV="1">
            <a:off x="836280" y="1225436"/>
            <a:ext cx="10518840" cy="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365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ICARB 2023 Presentation Template (1)</Template>
  <TotalTime>6465</TotalTime>
  <Words>1337</Words>
  <Application>Microsoft Macintosh PowerPoint</Application>
  <PresentationFormat>Custom</PresentationFormat>
  <Paragraphs>231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CIDFont+F1</vt:lpstr>
      <vt:lpstr>Helvetica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Roaf, Susan</dc:creator>
  <dc:description/>
  <cp:lastModifiedBy>Alice Moncaster</cp:lastModifiedBy>
  <cp:revision>14</cp:revision>
  <dcterms:created xsi:type="dcterms:W3CDTF">2023-09-17T11:52:55Z</dcterms:created>
  <dcterms:modified xsi:type="dcterms:W3CDTF">2023-09-25T21:29:09Z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