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 bookmarkIdSeed="2">
  <p:sldMasterIdLst>
    <p:sldMasterId id="2147483747" r:id="rId1"/>
  </p:sldMasterIdLst>
  <p:notesMasterIdLst>
    <p:notesMasterId r:id="rId51"/>
  </p:notesMasterIdLst>
  <p:handoutMasterIdLst>
    <p:handoutMasterId r:id="rId52"/>
  </p:handoutMasterIdLst>
  <p:sldIdLst>
    <p:sldId id="263" r:id="rId2"/>
    <p:sldId id="454" r:id="rId3"/>
    <p:sldId id="264" r:id="rId4"/>
    <p:sldId id="534" r:id="rId5"/>
    <p:sldId id="543" r:id="rId6"/>
    <p:sldId id="535" r:id="rId7"/>
    <p:sldId id="701" r:id="rId8"/>
    <p:sldId id="404" r:id="rId9"/>
    <p:sldId id="587" r:id="rId10"/>
    <p:sldId id="487" r:id="rId11"/>
    <p:sldId id="702" r:id="rId12"/>
    <p:sldId id="537" r:id="rId13"/>
    <p:sldId id="911" r:id="rId14"/>
    <p:sldId id="700" r:id="rId15"/>
    <p:sldId id="703" r:id="rId16"/>
    <p:sldId id="973" r:id="rId17"/>
    <p:sldId id="970" r:id="rId18"/>
    <p:sldId id="966" r:id="rId19"/>
    <p:sldId id="345" r:id="rId20"/>
    <p:sldId id="346" r:id="rId21"/>
    <p:sldId id="347" r:id="rId22"/>
    <p:sldId id="697" r:id="rId23"/>
    <p:sldId id="359" r:id="rId24"/>
    <p:sldId id="909" r:id="rId25"/>
    <p:sldId id="953" r:id="rId26"/>
    <p:sldId id="905" r:id="rId27"/>
    <p:sldId id="963" r:id="rId28"/>
    <p:sldId id="964" r:id="rId29"/>
    <p:sldId id="362" r:id="rId30"/>
    <p:sldId id="612" r:id="rId31"/>
    <p:sldId id="405" r:id="rId32"/>
    <p:sldId id="965" r:id="rId33"/>
    <p:sldId id="618" r:id="rId34"/>
    <p:sldId id="976" r:id="rId35"/>
    <p:sldId id="971" r:id="rId36"/>
    <p:sldId id="972" r:id="rId37"/>
    <p:sldId id="273" r:id="rId38"/>
    <p:sldId id="363" r:id="rId39"/>
    <p:sldId id="338" r:id="rId40"/>
    <p:sldId id="339" r:id="rId41"/>
    <p:sldId id="705" r:id="rId42"/>
    <p:sldId id="967" r:id="rId43"/>
    <p:sldId id="968" r:id="rId44"/>
    <p:sldId id="974" r:id="rId45"/>
    <p:sldId id="975" r:id="rId46"/>
    <p:sldId id="301" r:id="rId47"/>
    <p:sldId id="969" r:id="rId48"/>
    <p:sldId id="624" r:id="rId49"/>
    <p:sldId id="299" r:id="rId50"/>
  </p:sldIdLst>
  <p:sldSz cx="12192000" cy="6858000"/>
  <p:notesSz cx="6858000" cy="9144000"/>
  <p:defaultTextStyle>
    <a:defPPr>
      <a:defRPr lang="de-DE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ivia Ramseier" initials="LR" lastIdx="1" clrIdx="0"/>
  <p:cmAuthor id="1" name="Rolf Frischknecht" initials="RF" lastIdx="14" clrIdx="1">
    <p:extLst>
      <p:ext uri="{19B8F6BF-5375-455C-9EA6-DF929625EA0E}">
        <p15:presenceInfo xmlns:p15="http://schemas.microsoft.com/office/powerpoint/2012/main" userId="S::frischknecht@treeze.ch::134a8ef0-5376-42df-b7f9-d3daf5fc1b0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bw"/>
  <p:clrMru>
    <a:srgbClr val="448189"/>
    <a:srgbClr val="FFFFFE"/>
    <a:srgbClr val="BCDADE"/>
    <a:srgbClr val="0000FF"/>
    <a:srgbClr val="F1F0EF"/>
    <a:srgbClr val="EFEE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ittlere Formatvorlag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E171933-4619-4E11-9A3F-F7608DF75F80}" styleName="Mittlere Formatvorlage 1 - Akz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Mittlere Formatvorlage 4 - Akz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69" autoAdjust="0"/>
    <p:restoredTop sz="76416" autoAdjust="0"/>
  </p:normalViewPr>
  <p:slideViewPr>
    <p:cSldViewPr snapToGrid="0" snapToObjects="1">
      <p:cViewPr varScale="1">
        <p:scale>
          <a:sx n="48" d="100"/>
          <a:sy n="48" d="100"/>
        </p:scale>
        <p:origin x="1404" y="2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commentAuthors" Target="commentAuthor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34CEA92-AA46-4DA9-AED2-1456D39BA49A}" type="datetime1">
              <a:rPr lang="de-DE" altLang="en-US"/>
              <a:pPr/>
              <a:t>25.09.2023</a:t>
            </a:fld>
            <a:endParaRPr lang="de-DE" alt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83A9D9D-287E-4C21-99CE-A70350D30777}" type="slidenum">
              <a:rPr lang="de-DE" altLang="en-US"/>
              <a:pPr/>
              <a:t>‹Nr.›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28034672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E3FEE8A-C294-4CC7-BD66-01A49C64C295}" type="datetime1">
              <a:rPr lang="de-DE" altLang="en-US"/>
              <a:pPr/>
              <a:t>25.09.2023</a:t>
            </a:fld>
            <a:endParaRPr lang="de-DE" alt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de-CH" altLang="en-US"/>
              <a:t>Mastertextformat bearbeiten</a:t>
            </a:r>
          </a:p>
          <a:p>
            <a:pPr lvl="1"/>
            <a:r>
              <a:rPr lang="de-CH" altLang="en-US"/>
              <a:t>Zweite Ebene</a:t>
            </a:r>
          </a:p>
          <a:p>
            <a:pPr lvl="2"/>
            <a:r>
              <a:rPr lang="de-CH" altLang="en-US"/>
              <a:t>Dritte Ebene</a:t>
            </a:r>
          </a:p>
          <a:p>
            <a:pPr lvl="3"/>
            <a:r>
              <a:rPr lang="de-CH" altLang="en-US"/>
              <a:t>Vierte Ebene</a:t>
            </a:r>
          </a:p>
          <a:p>
            <a:pPr lvl="4"/>
            <a:r>
              <a:rPr lang="de-CH" altLang="en-US"/>
              <a:t>Fünfte Ebene</a:t>
            </a:r>
            <a:endParaRPr lang="de-DE" alt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81D9C5C-C517-4196-BA32-8B6847467923}" type="slidenum">
              <a:rPr lang="de-DE" altLang="en-US"/>
              <a:pPr/>
              <a:t>‹Nr.›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73631136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1D9C5C-C517-4196-BA32-8B6847467923}" type="slidenum">
              <a:rPr lang="de-DE" altLang="en-US" smtClean="0"/>
              <a:pPr/>
              <a:t>1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24475826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9300"/>
            <a:ext cx="6618288" cy="3724275"/>
          </a:xfrm>
          <a:solidFill>
            <a:srgbClr val="FFFFFF"/>
          </a:solidFill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782" y="4723004"/>
            <a:ext cx="4992049" cy="4471733"/>
          </a:xfrm>
        </p:spPr>
        <p:txBody>
          <a:bodyPr lIns="91430" tIns="45715" rIns="91430" bIns="45715"/>
          <a:lstStyle/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0162209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449513" y="373063"/>
            <a:ext cx="5226050" cy="2940050"/>
          </a:xfrm>
          <a:solidFill>
            <a:srgbClr val="FFFFFF"/>
          </a:solidFill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4514" y="3417888"/>
            <a:ext cx="9075736" cy="290512"/>
          </a:xfrm>
        </p:spPr>
        <p:txBody>
          <a:bodyPr lIns="95033" tIns="47516" rIns="95033" bIns="47516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56514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2D25D-3C69-4586-96A4-B821B5DFF55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9623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449513" y="373063"/>
            <a:ext cx="5226050" cy="2940050"/>
          </a:xfrm>
          <a:solidFill>
            <a:srgbClr val="FFFFFF"/>
          </a:solidFill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4514" y="3417888"/>
            <a:ext cx="9075736" cy="290512"/>
          </a:xfrm>
        </p:spPr>
        <p:txBody>
          <a:bodyPr lIns="95033" tIns="47516" rIns="95033" bIns="47516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33843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2D25D-3C69-4586-96A4-B821B5DFF55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9475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2D25D-3C69-4586-96A4-B821B5DFF55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1838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Heizung: Wärmepumpe bei beiden Gebäuden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1D9C5C-C517-4196-BA32-8B6847467923}" type="slidenum">
              <a:rPr lang="de-DE" altLang="en-US" smtClean="0"/>
              <a:pPr/>
              <a:t>19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39229006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pPr>
              <a:lnSpc>
                <a:spcPts val="1400"/>
              </a:lnSpc>
              <a:spcAft>
                <a:spcPts val="600"/>
              </a:spcAft>
            </a:pPr>
            <a:r>
              <a:rPr lang="en-GB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D0</a:t>
            </a:r>
            <a:r>
              <a:rPr lang="de-CH" sz="180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GB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Excavation</a:t>
            </a:r>
            <a:endParaRPr lang="de-CH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ts val="1400"/>
              </a:lnSpc>
              <a:spcAft>
                <a:spcPts val="600"/>
              </a:spcAft>
            </a:pPr>
            <a:r>
              <a:rPr lang="en-GB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D1</a:t>
            </a:r>
            <a:r>
              <a:rPr lang="de-CH" sz="180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GB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Backfilling</a:t>
            </a:r>
            <a:endParaRPr lang="de-CH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ts val="1400"/>
              </a:lnSpc>
              <a:spcAft>
                <a:spcPts val="600"/>
              </a:spcAft>
            </a:pPr>
            <a:r>
              <a:rPr lang="en-GB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D2</a:t>
            </a:r>
            <a:r>
              <a:rPr lang="de-CH" sz="180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GB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Foundation</a:t>
            </a:r>
            <a:endParaRPr lang="de-CH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ts val="1400"/>
              </a:lnSpc>
              <a:spcAft>
                <a:spcPts val="600"/>
              </a:spcAft>
            </a:pPr>
            <a:r>
              <a:rPr lang="en-GB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E0</a:t>
            </a:r>
            <a:r>
              <a:rPr lang="de-CH" sz="180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GB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Slabs</a:t>
            </a:r>
            <a:endParaRPr lang="de-CH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ts val="1400"/>
              </a:lnSpc>
              <a:spcAft>
                <a:spcPts val="600"/>
              </a:spcAft>
            </a:pPr>
            <a:r>
              <a:rPr lang="en-GB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E1</a:t>
            </a:r>
            <a:r>
              <a:rPr lang="de-CH" sz="180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GB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Roofs</a:t>
            </a:r>
            <a:endParaRPr lang="de-CH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ts val="1400"/>
              </a:lnSpc>
              <a:spcAft>
                <a:spcPts val="600"/>
              </a:spcAft>
            </a:pPr>
            <a:r>
              <a:rPr lang="en-GB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E2</a:t>
            </a:r>
            <a:r>
              <a:rPr lang="de-CH" sz="180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GB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Pillars</a:t>
            </a:r>
            <a:endParaRPr lang="de-CH" sz="180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ts val="1400"/>
              </a:lnSpc>
              <a:spcAft>
                <a:spcPts val="600"/>
              </a:spcAft>
            </a:pPr>
            <a:r>
              <a:rPr lang="en-GB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E3</a:t>
            </a:r>
            <a:r>
              <a:rPr lang="de-CH" sz="180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GB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External walls basement</a:t>
            </a:r>
            <a:endParaRPr lang="de-CH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ts val="1400"/>
              </a:lnSpc>
              <a:spcAft>
                <a:spcPts val="600"/>
              </a:spcAft>
            </a:pPr>
            <a:r>
              <a:rPr lang="en-GB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E4</a:t>
            </a:r>
            <a:r>
              <a:rPr lang="de-CH" sz="180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GB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External walls above ground</a:t>
            </a:r>
            <a:endParaRPr lang="de-CH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ts val="1400"/>
              </a:lnSpc>
              <a:spcAft>
                <a:spcPts val="600"/>
              </a:spcAft>
            </a:pPr>
            <a:r>
              <a:rPr lang="en-GB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E5</a:t>
            </a:r>
            <a:r>
              <a:rPr lang="de-CH" sz="180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GB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Windows</a:t>
            </a:r>
            <a:endParaRPr lang="de-CH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ts val="1400"/>
              </a:lnSpc>
              <a:spcAft>
                <a:spcPts val="600"/>
              </a:spcAft>
            </a:pPr>
            <a:r>
              <a:rPr lang="en-GB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E6</a:t>
            </a:r>
            <a:r>
              <a:rPr lang="de-CH" sz="180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GB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Interior walls, load bearing</a:t>
            </a:r>
            <a:endParaRPr lang="de-CH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ts val="1400"/>
              </a:lnSpc>
              <a:spcAft>
                <a:spcPts val="600"/>
              </a:spcAft>
            </a:pPr>
            <a:r>
              <a:rPr lang="en-GB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M1</a:t>
            </a:r>
            <a:r>
              <a:rPr lang="de-CH" sz="180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GB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Partitions / interior doors</a:t>
            </a:r>
            <a:endParaRPr lang="de-CH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ts val="1400"/>
              </a:lnSpc>
              <a:spcAft>
                <a:spcPts val="600"/>
              </a:spcAft>
            </a:pPr>
            <a:r>
              <a:rPr lang="en-GB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M3:</a:t>
            </a:r>
            <a:r>
              <a:rPr lang="de-CH" sz="180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Floor coverings</a:t>
            </a:r>
            <a:endParaRPr lang="de-CH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ts val="1400"/>
              </a:lnSpc>
              <a:spcAft>
                <a:spcPts val="600"/>
              </a:spcAft>
            </a:pPr>
            <a:r>
              <a:rPr lang="en-GB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M4</a:t>
            </a:r>
            <a:r>
              <a:rPr lang="de-CH" sz="180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GB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Wall finishes</a:t>
            </a:r>
            <a:endParaRPr lang="de-CH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ts val="1400"/>
              </a:lnSpc>
              <a:spcAft>
                <a:spcPts val="600"/>
              </a:spcAft>
            </a:pPr>
            <a:r>
              <a:rPr lang="en-GB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M5</a:t>
            </a:r>
            <a:r>
              <a:rPr lang="de-CH" sz="180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GB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Ceiling finishes</a:t>
            </a:r>
            <a:endParaRPr lang="de-CH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ts val="1400"/>
              </a:lnSpc>
              <a:spcAft>
                <a:spcPts val="600"/>
              </a:spcAft>
            </a:pPr>
            <a:r>
              <a:rPr lang="en-GB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</a:t>
            </a:r>
            <a:r>
              <a:rPr lang="de-CH" sz="180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GB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Building technology</a:t>
            </a:r>
            <a:endParaRPr lang="de-CH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de-DE"/>
          </a:p>
          <a:p>
            <a:r>
              <a:rPr lang="de-DE"/>
              <a:t>9.4kg </a:t>
            </a:r>
            <a:r>
              <a:rPr lang="de-DE" dirty="0"/>
              <a:t>CO2eq/m2a; 4.6kg CO2eq/m2a (Reduktion um 51%)</a:t>
            </a:r>
          </a:p>
          <a:p>
            <a:endParaRPr lang="de-DE" dirty="0"/>
          </a:p>
          <a:p>
            <a:r>
              <a:rPr lang="de-DE"/>
              <a:t>Richtwert </a:t>
            </a:r>
            <a:r>
              <a:rPr lang="de-DE" dirty="0"/>
              <a:t>SIA 2040: 9 </a:t>
            </a:r>
            <a:r>
              <a:rPr lang="de-DE"/>
              <a:t>+ 4 </a:t>
            </a:r>
            <a:r>
              <a:rPr lang="de-DE" dirty="0"/>
              <a:t>kg CO2eq./m2</a:t>
            </a:r>
          </a:p>
          <a:p>
            <a:endParaRPr lang="de-DE" dirty="0"/>
          </a:p>
          <a:p>
            <a:r>
              <a:rPr lang="de-DE" dirty="0"/>
              <a:t>Abdeckung Materialen durch zukünftige Produktion: 70%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1D9C5C-C517-4196-BA32-8B6847467923}" type="slidenum">
              <a:rPr lang="de-DE" altLang="en-US" smtClean="0"/>
              <a:pPr/>
              <a:t>20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8519096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11.8kg CO2eq/m2a; 5.1kg CO2eq/m2a (Reduktion um 57%)</a:t>
            </a:r>
          </a:p>
          <a:p>
            <a:endParaRPr lang="de-DE" dirty="0"/>
          </a:p>
          <a:p>
            <a:r>
              <a:rPr lang="de-DE"/>
              <a:t>Richtwert </a:t>
            </a:r>
            <a:r>
              <a:rPr lang="de-DE" dirty="0"/>
              <a:t>SIA 2040: 9 + 3 kg CO2eq./m2</a:t>
            </a:r>
          </a:p>
          <a:p>
            <a:endParaRPr lang="de-DE" dirty="0"/>
          </a:p>
          <a:p>
            <a:r>
              <a:rPr lang="de-DE" dirty="0"/>
              <a:t>Inklusiv Karbonatisierung: Reduktion der </a:t>
            </a:r>
            <a:r>
              <a:rPr lang="de-DE" dirty="0" err="1"/>
              <a:t>THGem</a:t>
            </a:r>
            <a:r>
              <a:rPr lang="de-DE" dirty="0"/>
              <a:t> um 0.25-2.5%</a:t>
            </a:r>
          </a:p>
          <a:p>
            <a:endParaRPr lang="de-DE" dirty="0"/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Abdeckung Materialen durch zukünftige Produktion: 96%</a:t>
            </a:r>
            <a:endParaRPr lang="de-CH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1D9C5C-C517-4196-BA32-8B6847467923}" type="slidenum">
              <a:rPr lang="de-DE" altLang="en-US" smtClean="0"/>
              <a:pPr/>
              <a:t>21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1383997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1D9C5C-C517-4196-BA32-8B6847467923}" type="slidenum">
              <a:rPr lang="de-DE" altLang="en-US" smtClean="0"/>
              <a:pPr/>
              <a:t>23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7546888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1525" cy="4006850"/>
          </a:xfrm>
          <a:ln/>
        </p:spPr>
      </p:sp>
      <p:sp>
        <p:nvSpPr>
          <p:cNvPr id="551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4983" y="4402511"/>
            <a:ext cx="6082028" cy="475968"/>
          </a:xfrm>
          <a:ln/>
        </p:spPr>
        <p:txBody>
          <a:bodyPr/>
          <a:lstStyle/>
          <a:p>
            <a:endParaRPr lang="en-GB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9300"/>
            <a:ext cx="6618288" cy="3724275"/>
          </a:xfrm>
          <a:solidFill>
            <a:srgbClr val="FFFFFF"/>
          </a:solidFill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782" y="4723004"/>
            <a:ext cx="4992049" cy="4471733"/>
          </a:xfrm>
        </p:spPr>
        <p:txBody>
          <a:bodyPr lIns="91430" tIns="45715" rIns="91430" bIns="45715"/>
          <a:lstStyle/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6133087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1AD61-8F8E-4222-9B1E-B14C82625193}" type="slidenum">
              <a:rPr lang="en-US" altLang="zh-CN" smtClean="0"/>
              <a:pPr/>
              <a:t>25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1092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1D9C5C-C517-4196-BA32-8B6847467923}" type="slidenum">
              <a:rPr lang="de-DE" altLang="en-US" smtClean="0"/>
              <a:pPr/>
              <a:t>26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6037741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1D9C5C-C517-4196-BA32-8B6847467923}" type="slidenum">
              <a:rPr lang="de-DE" altLang="en-US" smtClean="0"/>
              <a:pPr/>
              <a:t>29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8516134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90513" y="523875"/>
            <a:ext cx="7316788" cy="4116388"/>
          </a:xfrm>
          <a:solidFill>
            <a:srgbClr val="FFFFFF"/>
          </a:solidFill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2081" y="4785265"/>
            <a:ext cx="6037118" cy="384690"/>
          </a:xfrm>
        </p:spPr>
        <p:txBody>
          <a:bodyPr lIns="94730" tIns="47365" rIns="94730" bIns="47365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00934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Let’s dig out the buried giant!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ED8BF-445B-4CF2-9728-8C797D2A809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8415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9300"/>
            <a:ext cx="6618288" cy="3724275"/>
          </a:xfrm>
          <a:solidFill>
            <a:srgbClr val="FFFFFF"/>
          </a:solidFill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782" y="4723004"/>
            <a:ext cx="4992049" cy="4471733"/>
          </a:xfrm>
        </p:spPr>
        <p:txBody>
          <a:bodyPr lIns="91430" tIns="45715" rIns="91430" bIns="45715"/>
          <a:lstStyle/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5481559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2D25D-3C69-4586-96A4-B821B5DFF55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4495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449513" y="373063"/>
            <a:ext cx="5226050" cy="2940050"/>
          </a:xfrm>
          <a:solidFill>
            <a:srgbClr val="FFFFFF"/>
          </a:solidFill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4514" y="3417888"/>
            <a:ext cx="9075736" cy="290512"/>
          </a:xfrm>
        </p:spPr>
        <p:txBody>
          <a:bodyPr lIns="95033" tIns="47516" rIns="95033" bIns="47516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6301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449513" y="373063"/>
            <a:ext cx="5226050" cy="2940050"/>
          </a:xfrm>
          <a:solidFill>
            <a:srgbClr val="FFFFFF"/>
          </a:solidFill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4514" y="3417888"/>
            <a:ext cx="9075736" cy="290512"/>
          </a:xfrm>
        </p:spPr>
        <p:txBody>
          <a:bodyPr lIns="95033" tIns="47516" rIns="95033" bIns="47516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69002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Graue</a:t>
            </a:r>
            <a:r>
              <a:rPr lang="de-DE" baseline="0" dirty="0"/>
              <a:t> Energie zunehmend wichtig -&gt; bei Neubauten oft wichtiger als gesamte Betriebsenergie über Lebensdauer (SES)</a:t>
            </a:r>
          </a:p>
          <a:p>
            <a:endParaRPr lang="de-DE" baseline="0" dirty="0"/>
          </a:p>
          <a:p>
            <a:r>
              <a:rPr lang="de-DE" dirty="0"/>
              <a:t>Pariser Abkommen: 1.5 Grad-Ziel -&gt; Fokus Treibhausgasemissionen</a:t>
            </a:r>
          </a:p>
          <a:p>
            <a:r>
              <a:rPr lang="de-DE" dirty="0"/>
              <a:t>CH: 26% der </a:t>
            </a:r>
            <a:r>
              <a:rPr lang="de-DE" dirty="0" err="1"/>
              <a:t>THGe</a:t>
            </a:r>
            <a:r>
              <a:rPr lang="de-DE" dirty="0"/>
              <a:t> durch Gebäude verursacht</a:t>
            </a:r>
          </a:p>
          <a:p>
            <a:endParaRPr lang="de-DE" dirty="0"/>
          </a:p>
          <a:p>
            <a:r>
              <a:rPr lang="de-DE" dirty="0"/>
              <a:t>SIA-Fachblatt 2040 (SIA-Energieeffizienzpfad): Ausnahme: individuelle Mobilität (3l/100km)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1D9C5C-C517-4196-BA32-8B6847467923}" type="slidenum">
              <a:rPr lang="de-DE" altLang="en-US" smtClean="0"/>
              <a:pPr/>
              <a:t>3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412475974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449513" y="373063"/>
            <a:ext cx="5226050" cy="2940050"/>
          </a:xfrm>
          <a:solidFill>
            <a:srgbClr val="FFFFFF"/>
          </a:solidFill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4514" y="3417888"/>
            <a:ext cx="9075736" cy="290512"/>
          </a:xfrm>
        </p:spPr>
        <p:txBody>
          <a:bodyPr lIns="95033" tIns="47516" rIns="95033" bIns="47516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323574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Pariser Abkommen: 1.5 Grad-Ziel -&gt; Fokus Treibhausgasemissionen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1D9C5C-C517-4196-BA32-8B6847467923}" type="slidenum">
              <a:rPr lang="de-DE" altLang="en-US" smtClean="0"/>
              <a:pPr/>
              <a:t>37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87113473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Pariser Abkommen: 1.5 Grad-Ziel -&gt; Fokus Treibhausgasemissionen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1D9C5C-C517-4196-BA32-8B6847467923}" type="slidenum">
              <a:rPr lang="de-DE" altLang="en-US" smtClean="0"/>
              <a:pPr/>
              <a:t>38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277075993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 err="1"/>
              <a:t>THGem</a:t>
            </a:r>
            <a:r>
              <a:rPr lang="de-DE" dirty="0"/>
              <a:t>: -62%</a:t>
            </a:r>
          </a:p>
          <a:p>
            <a:pPr marL="171450" indent="-171450">
              <a:buFontTx/>
              <a:buChar char="-"/>
            </a:pPr>
            <a:r>
              <a:rPr lang="de-DE" dirty="0"/>
              <a:t>Anpassung Emissionen </a:t>
            </a:r>
            <a:r>
              <a:rPr lang="de-DE" dirty="0" err="1"/>
              <a:t>gemäss</a:t>
            </a:r>
            <a:r>
              <a:rPr lang="de-DE" dirty="0"/>
              <a:t> Inputs (Primärstahl in EAF, nicht Schrott): Gesamtumweltbelastung reduziert sich auch (-15%)</a:t>
            </a:r>
          </a:p>
          <a:p>
            <a:pPr marL="171450" indent="-171450">
              <a:buFontTx/>
              <a:buChar char="-"/>
            </a:pPr>
            <a:r>
              <a:rPr lang="de-DE" dirty="0"/>
              <a:t>CED non-</a:t>
            </a:r>
            <a:r>
              <a:rPr lang="de-DE" dirty="0" err="1"/>
              <a:t>renewable</a:t>
            </a:r>
            <a:r>
              <a:rPr lang="de-DE" dirty="0"/>
              <a:t>: -11%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1D9C5C-C517-4196-BA32-8B6847467923}" type="slidenum">
              <a:rPr lang="de-DE" altLang="en-US" smtClean="0"/>
              <a:pPr/>
              <a:t>39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214299700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1D9C5C-C517-4196-BA32-8B6847467923}" type="slidenum">
              <a:rPr lang="de-DE" altLang="en-US" smtClean="0"/>
              <a:pPr/>
              <a:t>40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227174397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2D25D-3C69-4586-96A4-B821B5DFF55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93551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2D25D-3C69-4586-96A4-B821B5DFF55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1252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1D9C5C-C517-4196-BA32-8B6847467923}" type="slidenum">
              <a:rPr lang="de-DE" altLang="en-US" smtClean="0"/>
              <a:pPr/>
              <a:t>43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35266044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9300"/>
            <a:ext cx="6618288" cy="3724275"/>
          </a:xfrm>
          <a:solidFill>
            <a:srgbClr val="FFFFFF"/>
          </a:solidFill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782" y="4723004"/>
            <a:ext cx="4992049" cy="4471733"/>
          </a:xfrm>
        </p:spPr>
        <p:txBody>
          <a:bodyPr lIns="91430" tIns="45715" rIns="91430" bIns="45715"/>
          <a:lstStyle/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44995631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9300"/>
            <a:ext cx="6618288" cy="3724275"/>
          </a:xfrm>
          <a:solidFill>
            <a:srgbClr val="FFFFFF"/>
          </a:solidFill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782" y="4723004"/>
            <a:ext cx="4992049" cy="4471733"/>
          </a:xfrm>
        </p:spPr>
        <p:txBody>
          <a:bodyPr lIns="91430" tIns="45715" rIns="91430" bIns="45715"/>
          <a:lstStyle/>
          <a:p>
            <a:r>
              <a:rPr lang="de-DE"/>
              <a:t>well-meaning and generous allies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513555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9300"/>
            <a:ext cx="6618288" cy="3724275"/>
          </a:xfrm>
          <a:solidFill>
            <a:srgbClr val="FFFFFF"/>
          </a:solidFill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782" y="4723004"/>
            <a:ext cx="4992049" cy="4471733"/>
          </a:xfrm>
        </p:spPr>
        <p:txBody>
          <a:bodyPr lIns="91430" tIns="45715" rIns="91430" bIns="45715"/>
          <a:lstStyle/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2741393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9300"/>
            <a:ext cx="6618288" cy="3724275"/>
          </a:xfrm>
          <a:solidFill>
            <a:srgbClr val="FFFFFF"/>
          </a:solidFill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782" y="4723004"/>
            <a:ext cx="4992049" cy="4471733"/>
          </a:xfrm>
        </p:spPr>
        <p:txBody>
          <a:bodyPr lIns="91430" tIns="45715" rIns="91430" bIns="45715"/>
          <a:lstStyle/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3123112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9300"/>
            <a:ext cx="6618288" cy="3724275"/>
          </a:xfrm>
          <a:solidFill>
            <a:srgbClr val="FFFFFF"/>
          </a:solidFill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782" y="4723004"/>
            <a:ext cx="4992049" cy="4471733"/>
          </a:xfrm>
        </p:spPr>
        <p:txBody>
          <a:bodyPr lIns="91430" tIns="45715" rIns="91430" bIns="45715"/>
          <a:lstStyle/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1615804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Bedeutung der Phase Erstellung nimmt zu:</a:t>
            </a:r>
          </a:p>
          <a:p>
            <a:endParaRPr lang="de-DE" baseline="0" dirty="0"/>
          </a:p>
          <a:p>
            <a:pPr lvl="0"/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ＭＳ Ｐゴシック" pitchFamily="-65" charset="-128"/>
                <a:cs typeface="+mn-cs"/>
              </a:rPr>
              <a:t>Metaanalyse von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ＭＳ Ｐゴシック" pitchFamily="-65" charset="-128"/>
                <a:cs typeface="+mn-cs"/>
              </a:rPr>
              <a:t>scientific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ＭＳ Ｐゴシック" pitchFamily="-65" charset="-128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ＭＳ Ｐゴシック" pitchFamily="-65" charset="-128"/>
                <a:cs typeface="+mn-cs"/>
              </a:rPr>
              <a:t>papers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ＭＳ Ｐゴシック" pitchFamily="-65" charset="-128"/>
                <a:cs typeface="+mn-cs"/>
              </a:rPr>
              <a:t> zu Carbon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ＭＳ Ｐゴシック" pitchFamily="-65" charset="-128"/>
                <a:cs typeface="+mn-cs"/>
              </a:rPr>
              <a:t>footprint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ＭＳ Ｐゴシック" pitchFamily="-65" charset="-128"/>
                <a:cs typeface="+mn-cs"/>
              </a:rPr>
              <a:t> von Gebäuden (Autoren: Experten aus dem IEA EBC* Annex 72). </a:t>
            </a:r>
          </a:p>
          <a:p>
            <a:pPr marL="171450" lvl="0" indent="-171450">
              <a:buFontTx/>
              <a:buChar char="-"/>
            </a:pP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ＭＳ Ｐゴシック" pitchFamily="-65" charset="-128"/>
                <a:cs typeface="+mn-cs"/>
              </a:rPr>
              <a:t>Sample: 650+ Gebäude (Wohnen und Büro) in Europa, Asien und Nordamerika, darunter auch rund 1 Dutzend CH-Gebäude. </a:t>
            </a:r>
          </a:p>
          <a:p>
            <a:pPr marL="171450" lvl="0" indent="-171450">
              <a:buFontTx/>
              <a:buChar char="-"/>
            </a:pP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ＭＳ Ｐゴシック" pitchFamily="-65" charset="-128"/>
                <a:cs typeface="+mn-cs"/>
              </a:rPr>
              <a:t>Rund 240 in der Analyse verwendet</a:t>
            </a:r>
          </a:p>
          <a:p>
            <a:pPr marL="171450" lvl="0" indent="-171450">
              <a:buFontTx/>
              <a:buChar char="-"/>
            </a:pP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ＭＳ Ｐゴシック" pitchFamily="-65" charset="-128"/>
                <a:cs typeface="+mn-cs"/>
              </a:rPr>
              <a:t>Einteilung in drei Klassen: Durchschnitt, heutiger Standard und erhöhte Anforderungen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CH" sz="1200" b="1" kern="1200" dirty="0">
                <a:solidFill>
                  <a:schemeClr val="tx1"/>
                </a:solidFill>
                <a:effectLst/>
                <a:latin typeface="+mn-lt"/>
                <a:ea typeface="ＭＳ Ｐゴシック" pitchFamily="-65" charset="-128"/>
                <a:cs typeface="+mn-cs"/>
              </a:rPr>
              <a:t>=&gt; Anteil Gebäude-Erstellung (rot, Herstellung der Baumaterialien, -elemente und Haustechnik) hat zugenommen und erreicht bei Gebäuden mit hohem Energiestandard im Schnitt schon 50%</a:t>
            </a:r>
          </a:p>
          <a:p>
            <a:endParaRPr lang="de-DE" b="1" baseline="0" dirty="0"/>
          </a:p>
          <a:p>
            <a:r>
              <a:rPr lang="de-DE" b="0" baseline="0" dirty="0"/>
              <a:t>*EBC: Energy in Buildings and Communities Programme</a:t>
            </a:r>
            <a:endParaRPr lang="de-CH" b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1D9C5C-C517-4196-BA32-8B6847467923}" type="slidenum">
              <a:rPr lang="de-DE" altLang="en-US" smtClean="0"/>
              <a:pPr/>
              <a:t>7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28792141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449513" y="373063"/>
            <a:ext cx="5226050" cy="2940050"/>
          </a:xfrm>
          <a:solidFill>
            <a:srgbClr val="FFFFFF"/>
          </a:solidFill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4514" y="3417888"/>
            <a:ext cx="9075736" cy="290512"/>
          </a:xfrm>
        </p:spPr>
        <p:txBody>
          <a:bodyPr lIns="95033" tIns="47516" rIns="95033" bIns="47516"/>
          <a:lstStyle/>
          <a:p>
            <a:endParaRPr lang="en-GB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449513" y="373063"/>
            <a:ext cx="5226050" cy="2940050"/>
          </a:xfrm>
          <a:solidFill>
            <a:srgbClr val="FFFFFF"/>
          </a:solidFill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4514" y="3417888"/>
            <a:ext cx="9075736" cy="290512"/>
          </a:xfrm>
        </p:spPr>
        <p:txBody>
          <a:bodyPr lIns="95033" tIns="47516" rIns="95033" bIns="47516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87599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ln>
            <a:noFill/>
          </a:ln>
        </p:spPr>
        <p:txBody>
          <a:bodyPr/>
          <a:lstStyle>
            <a:lvl1pPr algn="ctr">
              <a:defRPr sz="440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914400" y="3745821"/>
            <a:ext cx="10363200" cy="1312638"/>
          </a:xfrm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0" y="6356350"/>
            <a:ext cx="28448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de-DE" altLang="en-US"/>
              <a:t>26 September 2023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altLang="en-US">
                <a:solidFill>
                  <a:schemeClr val="bg1">
                    <a:lumMod val="90000"/>
                    <a:lumOff val="10000"/>
                  </a:schemeClr>
                </a:solidFill>
              </a:rPr>
              <a:t>8th International ICARB Conference 2023</a:t>
            </a:r>
            <a:endParaRPr lang="de-DE" altLang="en-US" sz="1200" dirty="0">
              <a:solidFill>
                <a:schemeClr val="bg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9347200" y="6356351"/>
            <a:ext cx="28448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E1EAD4D-D927-47F2-9091-920B313FBE0B}" type="slidenum">
              <a:rPr lang="de-DE" altLang="en-US" smtClean="0"/>
              <a:pPr/>
              <a:t>‹Nr.›</a:t>
            </a:fld>
            <a:endParaRPr lang="de-DE" altLang="en-US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3"/>
          </p:nvPr>
        </p:nvSpPr>
        <p:spPr>
          <a:xfrm>
            <a:off x="914400" y="5250657"/>
            <a:ext cx="10363200" cy="747713"/>
          </a:xfrm>
        </p:spPr>
        <p:txBody>
          <a:bodyPr/>
          <a:lstStyle>
            <a:lvl1pPr algn="ctr">
              <a:buFontTx/>
              <a:buNone/>
              <a:defRPr sz="24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387162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de-DE"/>
              <a:t>26 September 2023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n-US"/>
              <a:t>8th International ICARB Conference 2023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CD147C39-3380-1B4B-BB32-754C9338D259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08791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de-DE" altLang="en-US"/>
              <a:t>26 September 2023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ln>
            <a:noFill/>
          </a:ln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ln>
            <a:noFill/>
          </a:ln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altLang="en-US"/>
              <a:t>8th International ICARB Conference 2023</a:t>
            </a:r>
            <a:endParaRPr lang="de-DE" altLang="en-US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43D5393-F7DB-4257-945C-013A11705F55}" type="slidenum">
              <a:rPr lang="de-DE" altLang="en-US" smtClean="0"/>
              <a:pPr/>
              <a:t>‹Nr.›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3065636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ln>
            <a:noFill/>
          </a:ln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ln>
            <a:noFill/>
          </a:ln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ln>
            <a:noFill/>
          </a:ln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ln>
            <a:noFill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de-DE" altLang="en-US"/>
              <a:t>26 September 2023</a:t>
            </a:r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altLang="en-US"/>
              <a:t>8th International ICARB Conference 2023</a:t>
            </a:r>
            <a:endParaRPr lang="de-DE" altLang="en-US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DD23A8D-7A26-46A8-8F2B-82ECF61F717F}" type="slidenum">
              <a:rPr lang="de-DE" altLang="en-US" smtClean="0"/>
              <a:pPr/>
              <a:t>‹Nr.›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573282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de-DE" altLang="en-US"/>
              <a:t>26 September 2023</a:t>
            </a:r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altLang="en-US"/>
              <a:t>8th International ICARB Conference 2023</a:t>
            </a:r>
            <a:endParaRPr lang="de-DE" altLang="en-US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2B29C50-3EDD-4F2A-BD5F-6F89F5070C0B}" type="slidenum">
              <a:rPr lang="de-DE" altLang="en-US" smtClean="0"/>
              <a:pPr/>
              <a:t>‹Nr.›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3831162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de-DE" altLang="en-US"/>
              <a:t>26 September 2023</a:t>
            </a:r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altLang="en-US"/>
              <a:t>8th International ICARB Conference 2023</a:t>
            </a:r>
            <a:endParaRPr lang="de-DE" altLang="en-US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13A03EE5-1008-4784-A7CC-955D2645B20B}" type="slidenum">
              <a:rPr lang="de-DE" altLang="en-US" smtClean="0"/>
              <a:pPr/>
              <a:t>‹Nr.›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922247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ln>
            <a:noFill/>
          </a:ln>
        </p:spPr>
        <p:txBody>
          <a:bodyPr/>
          <a:lstStyle>
            <a:lvl1pPr algn="ctr">
              <a:defRPr sz="4400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914400" y="3745821"/>
            <a:ext cx="10363200" cy="1312638"/>
          </a:xfrm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3"/>
          </p:nvPr>
        </p:nvSpPr>
        <p:spPr>
          <a:xfrm>
            <a:off x="914400" y="5250657"/>
            <a:ext cx="10363200" cy="747713"/>
          </a:xfrm>
        </p:spPr>
        <p:txBody>
          <a:bodyPr/>
          <a:lstStyle>
            <a:lvl1pPr algn="ctr">
              <a:buFontTx/>
              <a:buNone/>
              <a:defRPr sz="240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en-US"/>
              <a:t>26 September 2023</a:t>
            </a: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8th International ICARB Conference 2023</a:t>
            </a:r>
            <a:endParaRPr lang="de-DE" altLang="en-US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9731AF1A-7C2C-4D48-B229-E5E663275334}" type="slidenum">
              <a:rPr lang="de-DE" altLang="en-US"/>
              <a:pPr/>
              <a:t>‹Nr.›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2596934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66330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/>
          <p:cNvSpPr/>
          <p:nvPr/>
        </p:nvSpPr>
        <p:spPr>
          <a:xfrm>
            <a:off x="0" y="1417638"/>
            <a:ext cx="12192000" cy="493871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609601" y="274638"/>
            <a:ext cx="8740019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dirty="0"/>
              <a:t>Mastertitelformat bearbeiten</a:t>
            </a:r>
            <a:endParaRPr lang="de-DE" dirty="0"/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Zweite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chemeClr val="bg2"/>
                </a:solidFill>
                <a:latin typeface="Calibri" pitchFamily="-65" charset="0"/>
                <a:ea typeface="Calibri" pitchFamily="-65" charset="0"/>
                <a:cs typeface="Calibri" pitchFamily="-65" charset="0"/>
              </a:defRPr>
            </a:lvl1pPr>
          </a:lstStyle>
          <a:p>
            <a:r>
              <a:rPr lang="de-DE" altLang="en-US"/>
              <a:t>26 September 2023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defRPr lang="de-DE"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1pPr>
          </a:lstStyle>
          <a:p>
            <a:r>
              <a:rPr lang="en-US" altLang="en-US">
                <a:solidFill>
                  <a:schemeClr val="bg1">
                    <a:lumMod val="90000"/>
                    <a:lumOff val="10000"/>
                  </a:schemeClr>
                </a:solidFill>
              </a:rPr>
              <a:t>8th International ICARB Conference 2023</a:t>
            </a:r>
            <a:endParaRPr lang="de-CH" altLang="en-US" dirty="0">
              <a:solidFill>
                <a:schemeClr val="bg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34962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chemeClr val="bg2"/>
                </a:solidFill>
                <a:latin typeface="Calibri" pitchFamily="-65" charset="0"/>
                <a:ea typeface="Calibri" pitchFamily="-65" charset="0"/>
                <a:cs typeface="Calibri" pitchFamily="-65" charset="0"/>
              </a:defRPr>
            </a:lvl1pPr>
          </a:lstStyle>
          <a:p>
            <a:fld id="{1D6B5690-681B-46C5-88B1-C3B7EBD2174C}" type="slidenum">
              <a:rPr lang="de-DE" altLang="en-US" smtClean="0"/>
              <a:pPr/>
              <a:t>‹Nr.›</a:t>
            </a:fld>
            <a:endParaRPr lang="de-DE" altLang="en-US"/>
          </a:p>
        </p:txBody>
      </p:sp>
      <p:pic>
        <p:nvPicPr>
          <p:cNvPr id="16" name="Bild 15" descr="Logo_V17_cmyk_grün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05292" y="274638"/>
            <a:ext cx="1477108" cy="80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3983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44" r:id="rId7"/>
    <p:sldLayoutId id="2147483754" r:id="rId8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4000" kern="1200">
          <a:solidFill>
            <a:schemeClr val="bg1"/>
          </a:solidFill>
          <a:latin typeface="Calibri"/>
          <a:ea typeface="ＭＳ Ｐゴシック" pitchFamily="-65" charset="-128"/>
          <a:cs typeface="Calibri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SzPct val="60000"/>
        <a:buFontTx/>
        <a:buBlip>
          <a:blip r:embed="rId11"/>
        </a:buBlip>
        <a:defRPr sz="3200" kern="1200">
          <a:solidFill>
            <a:schemeClr val="bg1"/>
          </a:solidFill>
          <a:latin typeface="Calibri"/>
          <a:ea typeface="ＭＳ Ｐゴシック" pitchFamily="-65" charset="-128"/>
          <a:cs typeface="Calibri"/>
        </a:defRPr>
      </a:lvl1pPr>
      <a:lvl2pPr marL="0" indent="0" algn="l" defTabSz="457200" rtl="0" eaLnBrk="1" fontAlgn="base" hangingPunct="1">
        <a:spcBef>
          <a:spcPct val="20000"/>
        </a:spcBef>
        <a:spcAft>
          <a:spcPct val="0"/>
        </a:spcAft>
        <a:buSzPct val="50000"/>
        <a:buFontTx/>
        <a:buNone/>
        <a:defRPr sz="2800" kern="1200">
          <a:solidFill>
            <a:schemeClr val="bg1"/>
          </a:solidFill>
          <a:latin typeface="Calibri"/>
          <a:ea typeface="ＭＳ Ｐゴシック" pitchFamily="-65" charset="-128"/>
          <a:cs typeface="Calibri"/>
        </a:defRPr>
      </a:lvl2pPr>
      <a:lvl3pPr marL="720725" indent="-342900" algn="l" defTabSz="457200" rtl="0" eaLnBrk="1" fontAlgn="base" hangingPunct="1">
        <a:spcBef>
          <a:spcPct val="20000"/>
        </a:spcBef>
        <a:spcAft>
          <a:spcPct val="0"/>
        </a:spcAft>
        <a:buSzPct val="50000"/>
        <a:buFontTx/>
        <a:buBlip>
          <a:blip r:embed="rId11"/>
        </a:buBlip>
        <a:defRPr sz="2800" kern="1200">
          <a:solidFill>
            <a:schemeClr val="bg1"/>
          </a:solidFill>
          <a:latin typeface="Calibri"/>
          <a:ea typeface="ＭＳ Ｐゴシック" pitchFamily="-65" charset="-128"/>
          <a:cs typeface="Calibri"/>
        </a:defRPr>
      </a:lvl3pPr>
      <a:lvl4pPr marL="1071563" indent="-342900" algn="l" defTabSz="457200" rtl="0" eaLnBrk="1" fontAlgn="base" hangingPunct="1">
        <a:spcBef>
          <a:spcPct val="20000"/>
        </a:spcBef>
        <a:spcAft>
          <a:spcPct val="0"/>
        </a:spcAft>
        <a:buSzPct val="50000"/>
        <a:buFontTx/>
        <a:buBlip>
          <a:blip r:embed="rId11"/>
        </a:buBlip>
        <a:defRPr sz="2400" kern="1200">
          <a:solidFill>
            <a:schemeClr val="bg1"/>
          </a:solidFill>
          <a:latin typeface="Calibri"/>
          <a:ea typeface="ＭＳ Ｐゴシック" pitchFamily="-65" charset="-128"/>
          <a:cs typeface="Calibri"/>
        </a:defRPr>
      </a:lvl4pPr>
      <a:lvl5pPr marL="1341438" indent="-342900" algn="l" defTabSz="517525" rtl="0" eaLnBrk="1" fontAlgn="base" hangingPunct="1">
        <a:spcBef>
          <a:spcPct val="20000"/>
        </a:spcBef>
        <a:spcAft>
          <a:spcPct val="0"/>
        </a:spcAft>
        <a:buSzPct val="50000"/>
        <a:buFontTx/>
        <a:buBlip>
          <a:blip r:embed="rId11"/>
        </a:buBlip>
        <a:tabLst>
          <a:tab pos="1431925" algn="l"/>
        </a:tabLst>
        <a:defRPr sz="2000" kern="1200">
          <a:solidFill>
            <a:schemeClr val="bg1"/>
          </a:solidFill>
          <a:latin typeface="Calibri"/>
          <a:ea typeface="ＭＳ Ｐゴシック" pitchFamily="-65" charset="-128"/>
          <a:cs typeface="Calibri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t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2.pn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jp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mailto:stolz@treeze.ch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hyperlink" Target="http://www.treeze.ch/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7.jpg"/><Relationship Id="rId4" Type="http://schemas.openxmlformats.org/officeDocument/2006/relationships/image" Target="../media/image8.t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tif"/><Relationship Id="rId4" Type="http://schemas.openxmlformats.org/officeDocument/2006/relationships/image" Target="../media/image7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2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jpg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7" Type="http://schemas.openxmlformats.org/officeDocument/2006/relationships/image" Target="../media/image7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jpg"/><Relationship Id="rId5" Type="http://schemas.openxmlformats.org/officeDocument/2006/relationships/image" Target="../media/image69.jpg"/><Relationship Id="rId4" Type="http://schemas.openxmlformats.org/officeDocument/2006/relationships/image" Target="../media/image6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tif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jpg"/><Relationship Id="rId4" Type="http://schemas.openxmlformats.org/officeDocument/2006/relationships/image" Target="../media/image10.t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el 1"/>
          <p:cNvSpPr>
            <a:spLocks noGrp="1"/>
          </p:cNvSpPr>
          <p:nvPr>
            <p:ph type="ctrTitle"/>
          </p:nvPr>
        </p:nvSpPr>
        <p:spPr>
          <a:xfrm>
            <a:off x="329939" y="1422997"/>
            <a:ext cx="7767375" cy="1985121"/>
          </a:xfrm>
        </p:spPr>
        <p:txBody>
          <a:bodyPr/>
          <a:lstStyle/>
          <a:p>
            <a:pPr algn="r"/>
            <a:r>
              <a:rPr lang="en-US" altLang="en-US" sz="4000">
                <a:solidFill>
                  <a:schemeClr val="accent4">
                    <a:lumMod val="75000"/>
                  </a:schemeClr>
                </a:solidFill>
                <a:latin typeface="Calibri" pitchFamily="-65" charset="0"/>
              </a:rPr>
              <a:t>The Buried Giant: </a:t>
            </a:r>
            <a:br>
              <a:rPr lang="en-US" altLang="en-US" sz="4000">
                <a:solidFill>
                  <a:schemeClr val="accent4">
                    <a:lumMod val="75000"/>
                  </a:schemeClr>
                </a:solidFill>
                <a:latin typeface="Calibri" pitchFamily="-65" charset="0"/>
              </a:rPr>
            </a:br>
            <a:r>
              <a:rPr lang="en-US" altLang="en-US" sz="4000">
                <a:solidFill>
                  <a:schemeClr val="accent4">
                    <a:lumMod val="75000"/>
                  </a:schemeClr>
                </a:solidFill>
                <a:latin typeface="Calibri" pitchFamily="-65" charset="0"/>
              </a:rPr>
              <a:t>Construction Materials Shape the Environmental Footprint of Buildings</a:t>
            </a:r>
            <a:endParaRPr lang="de-DE" altLang="en-US" sz="4000" dirty="0">
              <a:solidFill>
                <a:schemeClr val="accent4">
                  <a:lumMod val="75000"/>
                </a:schemeClr>
              </a:solidFill>
              <a:latin typeface="Calibri" pitchFamily="-65" charset="0"/>
            </a:endParaRPr>
          </a:p>
        </p:txBody>
      </p:sp>
      <p:sp>
        <p:nvSpPr>
          <p:cNvPr id="11267" name="Untertitel 2"/>
          <p:cNvSpPr>
            <a:spLocks noGrp="1"/>
          </p:cNvSpPr>
          <p:nvPr>
            <p:ph type="subTitle" idx="1"/>
          </p:nvPr>
        </p:nvSpPr>
        <p:spPr>
          <a:xfrm>
            <a:off x="329939" y="3777800"/>
            <a:ext cx="7767374" cy="2038546"/>
          </a:xfrm>
        </p:spPr>
        <p:txBody>
          <a:bodyPr/>
          <a:lstStyle/>
          <a:p>
            <a:pPr algn="r">
              <a:spcBef>
                <a:spcPts val="1800"/>
              </a:spcBef>
            </a:pPr>
            <a:r>
              <a:rPr lang="de-DE" altLang="en-US">
                <a:solidFill>
                  <a:schemeClr val="accent4">
                    <a:lumMod val="75000"/>
                  </a:schemeClr>
                </a:solidFill>
                <a:latin typeface="Calibri" pitchFamily="-65" charset="0"/>
              </a:rPr>
              <a:t>Dr. Rolf Frischknecht</a:t>
            </a:r>
          </a:p>
          <a:p>
            <a:pPr algn="r"/>
            <a:endParaRPr lang="de-DE" altLang="en-US" sz="2400">
              <a:latin typeface="Calibri" pitchFamily="-65" charset="0"/>
            </a:endParaRPr>
          </a:p>
          <a:p>
            <a:pPr algn="r"/>
            <a:br>
              <a:rPr lang="de-DE" altLang="en-US" sz="2800">
                <a:latin typeface="Calibri" pitchFamily="-65" charset="0"/>
              </a:rPr>
            </a:br>
            <a:r>
              <a:rPr lang="en-US" altLang="en-US" sz="2800">
                <a:latin typeface="Calibri" pitchFamily="-65" charset="0"/>
              </a:rPr>
              <a:t>8th International ICARB Conference 2023</a:t>
            </a:r>
            <a:endParaRPr lang="de-DE" altLang="en-US" sz="2800" dirty="0">
              <a:latin typeface="Calibri" pitchFamily="-65" charset="0"/>
            </a:endParaRPr>
          </a:p>
        </p:txBody>
      </p:sp>
      <p:sp>
        <p:nvSpPr>
          <p:cNvPr id="11268" name="Textplatzhalter 3"/>
          <p:cNvSpPr>
            <a:spLocks noGrp="1"/>
          </p:cNvSpPr>
          <p:nvPr>
            <p:ph type="body" sz="quarter" idx="13"/>
          </p:nvPr>
        </p:nvSpPr>
        <p:spPr>
          <a:xfrm>
            <a:off x="329938" y="5884186"/>
            <a:ext cx="7767376" cy="456202"/>
          </a:xfrm>
        </p:spPr>
        <p:txBody>
          <a:bodyPr/>
          <a:lstStyle/>
          <a:p>
            <a:pPr algn="r"/>
            <a:r>
              <a:rPr lang="de-DE" altLang="en-US">
                <a:latin typeface="Calibri" pitchFamily="-65" charset="0"/>
              </a:rPr>
              <a:t>Edinburgh, Scotland, 26 September 2023</a:t>
            </a:r>
            <a:endParaRPr lang="de-DE" altLang="en-US" dirty="0">
              <a:latin typeface="Calibri" pitchFamily="-65" charset="0"/>
            </a:endParaRPr>
          </a:p>
        </p:txBody>
      </p:sp>
      <p:pic>
        <p:nvPicPr>
          <p:cNvPr id="3" name="Grafik 2" descr="Ein Bild, das Text, Pflanze, Baum enthält.&#10;&#10;Automatisch generierte Beschreibung">
            <a:extLst>
              <a:ext uri="{FF2B5EF4-FFF2-40B4-BE49-F238E27FC236}">
                <a16:creationId xmlns:a16="http://schemas.microsoft.com/office/drawing/2014/main" id="{3F534BD7-1EA2-2E5C-1E25-AA7BB654D4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131" b="9691"/>
          <a:stretch/>
        </p:blipFill>
        <p:spPr>
          <a:xfrm>
            <a:off x="8097314" y="1422997"/>
            <a:ext cx="4093116" cy="4185951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4A9EE1D1-4D3E-AA6E-740A-249B5ED78C26}"/>
              </a:ext>
            </a:extLst>
          </p:cNvPr>
          <p:cNvSpPr txBox="1"/>
          <p:nvPr/>
        </p:nvSpPr>
        <p:spPr>
          <a:xfrm>
            <a:off x="9747317" y="5629831"/>
            <a:ext cx="242975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>
                <a:solidFill>
                  <a:schemeClr val="bg1"/>
                </a:solidFill>
              </a:rPr>
              <a:t>Ishiguro 2015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/>
              <a:t>Nineties: Cornerstone of LCA in buildings</a:t>
            </a:r>
            <a:br>
              <a:rPr lang="en-GB" sz="3600"/>
            </a:br>
            <a:r>
              <a:rPr lang="en-GB" sz="3600"/>
              <a:t>LCA Database Switzerland</a:t>
            </a:r>
            <a:endParaRPr lang="en-GB" sz="3600" dirty="0"/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630045" y="1600201"/>
            <a:ext cx="5328279" cy="4525963"/>
          </a:xfrm>
        </p:spPr>
        <p:txBody>
          <a:bodyPr/>
          <a:lstStyle/>
          <a:p>
            <a:pPr marL="285750" lvl="1"/>
            <a:r>
              <a:rPr lang="en-GB"/>
              <a:t>ETH Zürich, 1994:</a:t>
            </a:r>
            <a:br>
              <a:rPr lang="en-GB" dirty="0"/>
            </a:br>
            <a:r>
              <a:rPr lang="en-GB" dirty="0"/>
              <a:t>“</a:t>
            </a:r>
            <a:r>
              <a:rPr lang="en-GB" dirty="0" err="1"/>
              <a:t>Ökoinventare</a:t>
            </a:r>
            <a:r>
              <a:rPr lang="en-GB" dirty="0"/>
              <a:t> von </a:t>
            </a:r>
            <a:r>
              <a:rPr lang="en-GB" dirty="0" err="1"/>
              <a:t>Energiesystemen</a:t>
            </a:r>
            <a:r>
              <a:rPr lang="en-GB" dirty="0"/>
              <a:t>”</a:t>
            </a:r>
            <a:br>
              <a:rPr lang="en-GB"/>
            </a:br>
            <a:r>
              <a:rPr lang="en-GB"/>
              <a:t>about 500 Data sets on</a:t>
            </a:r>
            <a:endParaRPr lang="en-GB" dirty="0"/>
          </a:p>
          <a:p>
            <a:pPr marL="685800" lvl="2"/>
            <a:r>
              <a:rPr lang="en-GB"/>
              <a:t>energy supply</a:t>
            </a:r>
            <a:endParaRPr lang="en-GB" dirty="0"/>
          </a:p>
          <a:p>
            <a:pPr marL="685800" lvl="2"/>
            <a:r>
              <a:rPr lang="en-GB"/>
              <a:t>building materials and chemicals</a:t>
            </a:r>
            <a:endParaRPr lang="en-GB" dirty="0"/>
          </a:p>
          <a:p>
            <a:pPr marL="685800" lvl="2"/>
            <a:r>
              <a:rPr lang="en-GB"/>
              <a:t>transport services</a:t>
            </a:r>
            <a:endParaRPr lang="en-GB" dirty="0"/>
          </a:p>
          <a:p>
            <a:pPr marL="685800" lvl="2"/>
            <a:r>
              <a:rPr lang="en-GB"/>
              <a:t>waste management services</a:t>
            </a:r>
            <a:endParaRPr lang="en-GB" dirty="0"/>
          </a:p>
        </p:txBody>
      </p:sp>
      <p:pic>
        <p:nvPicPr>
          <p:cNvPr id="13320" name="Picture 12" descr="C:\Dokumente und Einstellungen\Rolf\Eigene Dateien\Administration\Lebenslauf\Urkunde_ABB_Forschungspreis_1994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31" b="1346"/>
          <a:stretch>
            <a:fillRect/>
          </a:stretch>
        </p:blipFill>
        <p:spPr bwMode="auto">
          <a:xfrm>
            <a:off x="9124059" y="1567355"/>
            <a:ext cx="2999409" cy="46254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1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60" t="11208" r="16611" b="4076"/>
          <a:stretch>
            <a:fillRect/>
          </a:stretch>
        </p:blipFill>
        <p:spPr bwMode="auto">
          <a:xfrm>
            <a:off x="5802062" y="1571023"/>
            <a:ext cx="3095754" cy="4614475"/>
          </a:xfrm>
          <a:prstGeom prst="rect">
            <a:avLst/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26 September 2023</a:t>
            </a:r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8th International ICARB Conference 2023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64C6F-E543-48DE-97C5-3830D2412545}" type="slidenum">
              <a:rPr lang="en-US" smtClean="0"/>
              <a:t>10</a:t>
            </a:fld>
            <a:endParaRPr lang="en-US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CA1FB0F-3A66-C128-F393-9448B20E6FF0}"/>
              </a:ext>
            </a:extLst>
          </p:cNvPr>
          <p:cNvSpPr txBox="1"/>
          <p:nvPr/>
        </p:nvSpPr>
        <p:spPr>
          <a:xfrm>
            <a:off x="6414482" y="5835497"/>
            <a:ext cx="2491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>
                <a:solidFill>
                  <a:schemeClr val="bg1"/>
                </a:solidFill>
                <a:latin typeface="+mn-lt"/>
              </a:rPr>
              <a:t>Frischknecht et al (1994)</a:t>
            </a:r>
            <a:endParaRPr lang="de-CH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43586499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1" y="136524"/>
            <a:ext cx="8740019" cy="1281114"/>
          </a:xfrm>
        </p:spPr>
        <p:txBody>
          <a:bodyPr/>
          <a:lstStyle/>
          <a:p>
            <a:r>
              <a:rPr lang="en-GB" sz="3600"/>
              <a:t>Noughties: </a:t>
            </a:r>
            <a:br>
              <a:rPr lang="en-GB" sz="3600"/>
            </a:br>
            <a:r>
              <a:rPr lang="en-GB" sz="3600"/>
              <a:t>Evolution to ecoinvent and UVEK databases</a:t>
            </a:r>
            <a:endParaRPr lang="en-GB" sz="3600" dirty="0"/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245097" y="1397761"/>
            <a:ext cx="5353043" cy="5062674"/>
          </a:xfrm>
        </p:spPr>
        <p:txBody>
          <a:bodyPr/>
          <a:lstStyle/>
          <a:p>
            <a:pPr marL="285750" lvl="1"/>
            <a:r>
              <a:rPr lang="en-GB" sz="2400"/>
              <a:t>ecoinvent Centre, 2003-2008,</a:t>
            </a:r>
            <a:br>
              <a:rPr lang="en-GB" sz="2400"/>
            </a:br>
            <a:r>
              <a:rPr lang="en-GB" sz="2400"/>
              <a:t>UVEK Data 2012-today:</a:t>
            </a:r>
            <a:br>
              <a:rPr lang="en-GB" sz="2400"/>
            </a:br>
            <a:r>
              <a:rPr lang="en-GB" sz="2400"/>
              <a:t>Online LCA database with </a:t>
            </a:r>
            <a:br>
              <a:rPr lang="en-GB" sz="2400"/>
            </a:br>
            <a:r>
              <a:rPr lang="en-GB" sz="2400"/>
              <a:t>about 2500-4000 datasets on</a:t>
            </a:r>
            <a:endParaRPr lang="en-GB" sz="2400" dirty="0"/>
          </a:p>
          <a:p>
            <a:pPr marL="685800" lvl="2">
              <a:spcBef>
                <a:spcPts val="100"/>
              </a:spcBef>
              <a:spcAft>
                <a:spcPts val="100"/>
              </a:spcAft>
            </a:pPr>
            <a:r>
              <a:rPr lang="en-GB" sz="2400"/>
              <a:t>energy supply</a:t>
            </a:r>
          </a:p>
          <a:p>
            <a:pPr marL="685800" lvl="2">
              <a:spcBef>
                <a:spcPts val="100"/>
              </a:spcBef>
              <a:spcAft>
                <a:spcPts val="100"/>
              </a:spcAft>
            </a:pPr>
            <a:r>
              <a:rPr lang="en-GB" sz="2400"/>
              <a:t>water supply</a:t>
            </a:r>
            <a:endParaRPr lang="en-GB" sz="2400" dirty="0"/>
          </a:p>
          <a:p>
            <a:pPr marL="685800" lvl="2">
              <a:spcBef>
                <a:spcPts val="100"/>
              </a:spcBef>
              <a:spcAft>
                <a:spcPts val="100"/>
              </a:spcAft>
            </a:pPr>
            <a:r>
              <a:rPr lang="en-GB" sz="2400"/>
              <a:t>building materials, chemicals, packaging, textiles</a:t>
            </a:r>
          </a:p>
          <a:p>
            <a:pPr marL="685800" lvl="2">
              <a:spcBef>
                <a:spcPts val="100"/>
              </a:spcBef>
              <a:spcAft>
                <a:spcPts val="100"/>
              </a:spcAft>
            </a:pPr>
            <a:r>
              <a:rPr lang="en-GB" sz="2400"/>
              <a:t>electronics</a:t>
            </a:r>
          </a:p>
          <a:p>
            <a:pPr marL="685800" lvl="2">
              <a:spcBef>
                <a:spcPts val="100"/>
              </a:spcBef>
              <a:spcAft>
                <a:spcPts val="100"/>
              </a:spcAft>
            </a:pPr>
            <a:r>
              <a:rPr lang="en-GB" sz="2400"/>
              <a:t>mechanical engineering</a:t>
            </a:r>
            <a:endParaRPr lang="en-GB" sz="2400" dirty="0"/>
          </a:p>
          <a:p>
            <a:pPr marL="685800" lvl="2">
              <a:spcBef>
                <a:spcPts val="100"/>
              </a:spcBef>
              <a:spcAft>
                <a:spcPts val="100"/>
              </a:spcAft>
            </a:pPr>
            <a:r>
              <a:rPr lang="en-GB" sz="2400"/>
              <a:t>transport services</a:t>
            </a:r>
            <a:endParaRPr lang="en-GB" sz="2400" dirty="0"/>
          </a:p>
          <a:p>
            <a:pPr marL="685800" lvl="2">
              <a:spcBef>
                <a:spcPts val="100"/>
              </a:spcBef>
              <a:spcAft>
                <a:spcPts val="100"/>
              </a:spcAft>
            </a:pPr>
            <a:r>
              <a:rPr lang="en-GB" sz="2400"/>
              <a:t>waste management services</a:t>
            </a:r>
          </a:p>
          <a:p>
            <a:pPr marL="685800" lvl="2">
              <a:spcBef>
                <a:spcPts val="100"/>
              </a:spcBef>
              <a:spcAft>
                <a:spcPts val="100"/>
              </a:spcAft>
            </a:pPr>
            <a:r>
              <a:rPr lang="en-GB" sz="2400"/>
              <a:t>agriculture</a:t>
            </a:r>
            <a:endParaRPr lang="en-GB" sz="240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26 September 2023</a:t>
            </a:r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8th International ICARB Conference 2023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64C6F-E543-48DE-97C5-3830D2412545}" type="slidenum">
              <a:rPr lang="en-US" smtClean="0"/>
              <a:t>11</a:t>
            </a:fld>
            <a:endParaRPr lang="en-US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2D3BF20-EFC0-64F0-C517-CBA0DB2300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003" t="10671" r="39577"/>
          <a:stretch/>
        </p:blipFill>
        <p:spPr>
          <a:xfrm>
            <a:off x="9054062" y="1545997"/>
            <a:ext cx="3086648" cy="445181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77EF181-C4C1-D235-FF29-08F1B6042A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8075" y="1545997"/>
            <a:ext cx="3336052" cy="4451808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720327698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3"/>
          <p:cNvSpPr>
            <a:spLocks noChangeArrowheads="1"/>
          </p:cNvSpPr>
          <p:nvPr/>
        </p:nvSpPr>
        <p:spPr bwMode="auto">
          <a:xfrm>
            <a:off x="1828800" y="1447800"/>
            <a:ext cx="85344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84175" indent="-384175">
              <a:lnSpc>
                <a:spcPct val="150000"/>
              </a:lnSpc>
              <a:spcBef>
                <a:spcPct val="20000"/>
              </a:spcBef>
            </a:pPr>
            <a:endParaRPr lang="de-DE" sz="2000" dirty="0">
              <a:latin typeface="Trebuchet MS" pitchFamily="34" charset="0"/>
              <a:sym typeface="Symbol" pitchFamily="18" charset="2"/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 bwMode="auto">
          <a:xfrm>
            <a:off x="472440" y="136524"/>
            <a:ext cx="8063775" cy="1281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FontTx/>
              <a:buNone/>
              <a:defRPr sz="3200" kern="1200">
                <a:solidFill>
                  <a:schemeClr val="bg1"/>
                </a:solidFill>
                <a:latin typeface="Calibri"/>
                <a:ea typeface="ＭＳ Ｐゴシック" pitchFamily="-65" charset="-128"/>
                <a:cs typeface="Calibri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SzPct val="50000"/>
              <a:buFontTx/>
              <a:buBlip>
                <a:blip r:embed="rId3"/>
              </a:buBlip>
              <a:defRPr sz="2800" kern="1200">
                <a:solidFill>
                  <a:schemeClr val="bg1"/>
                </a:solidFill>
                <a:latin typeface="Calibri"/>
                <a:ea typeface="ＭＳ Ｐゴシック" pitchFamily="-65" charset="-128"/>
                <a:cs typeface="Calibri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SzPct val="50000"/>
              <a:buFontTx/>
              <a:buBlip>
                <a:blip r:embed="rId3"/>
              </a:buBlip>
              <a:defRPr sz="2400" kern="1200">
                <a:solidFill>
                  <a:schemeClr val="bg1"/>
                </a:solidFill>
                <a:latin typeface="Calibri"/>
                <a:ea typeface="ＭＳ Ｐゴシック" pitchFamily="-65" charset="-128"/>
                <a:cs typeface="Calibri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SzPct val="50000"/>
              <a:buFontTx/>
              <a:buBlip>
                <a:blip r:embed="rId3"/>
              </a:buBlip>
              <a:defRPr sz="2000" kern="1200">
                <a:solidFill>
                  <a:schemeClr val="bg1"/>
                </a:solidFill>
                <a:latin typeface="Calibri"/>
                <a:ea typeface="ＭＳ Ｐゴシック" pitchFamily="-65" charset="-128"/>
                <a:cs typeface="Calibri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SzPct val="50000"/>
              <a:buFontTx/>
              <a:buBlip>
                <a:blip r:embed="rId3"/>
              </a:buBlip>
              <a:defRPr sz="2000" kern="1200">
                <a:solidFill>
                  <a:schemeClr val="bg1"/>
                </a:solidFill>
                <a:latin typeface="Calibri"/>
                <a:ea typeface="ＭＳ Ｐゴシック" pitchFamily="-65" charset="-128"/>
                <a:cs typeface="Calibri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en-GB" sz="3600"/>
              <a:t>Fossil CO</a:t>
            </a:r>
            <a:r>
              <a:rPr lang="en-GB" sz="3600" baseline="-25000"/>
              <a:t>2</a:t>
            </a:r>
            <a:r>
              <a:rPr lang="en-GB" sz="3600"/>
              <a:t> emissions and LCA in the construction sector</a:t>
            </a:r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>
                <a:solidFill>
                  <a:srgbClr val="41545D"/>
                </a:solidFill>
              </a:rPr>
              <a:t>26 September 2023</a:t>
            </a:r>
            <a:endParaRPr lang="de-DE" dirty="0">
              <a:solidFill>
                <a:srgbClr val="41545D"/>
              </a:solidFill>
            </a:endParaRPr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41545D"/>
                </a:solidFill>
              </a:rPr>
              <a:t>8th International ICARB Conference 2023</a:t>
            </a:r>
            <a:endParaRPr lang="de-CH" dirty="0">
              <a:solidFill>
                <a:srgbClr val="41545D"/>
              </a:solidFill>
            </a:endParaRP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D9229-8DFA-4765-B8EC-19DC3B5CE79D}" type="slidenum">
              <a:rPr lang="de-DE" smtClean="0">
                <a:solidFill>
                  <a:srgbClr val="41545D"/>
                </a:solidFill>
              </a:rPr>
              <a:pPr/>
              <a:t>12</a:t>
            </a:fld>
            <a:endParaRPr lang="de-DE">
              <a:solidFill>
                <a:srgbClr val="41545D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894F233-37C7-4F96-BB8F-487AC64273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70" y="1425941"/>
            <a:ext cx="11724318" cy="4701451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B301EECE-BBBD-4E87-9ED1-899EDB8E8E78}"/>
              </a:ext>
            </a:extLst>
          </p:cNvPr>
          <p:cNvSpPr/>
          <p:nvPr/>
        </p:nvSpPr>
        <p:spPr>
          <a:xfrm>
            <a:off x="1676400" y="6063642"/>
            <a:ext cx="2133600" cy="307777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de-CH" sz="1400">
                <a:solidFill>
                  <a:schemeClr val="bg1"/>
                </a:solidFill>
              </a:rPr>
              <a:t>Source: IPCC (2013)</a:t>
            </a:r>
            <a:endParaRPr lang="de-CH" sz="1400" dirty="0">
              <a:solidFill>
                <a:schemeClr val="bg1"/>
              </a:solidFill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CEABAA1E-8CA8-41C6-8E7A-94D3346D9D42}"/>
              </a:ext>
            </a:extLst>
          </p:cNvPr>
          <p:cNvSpPr txBox="1"/>
          <p:nvPr/>
        </p:nvSpPr>
        <p:spPr>
          <a:xfrm>
            <a:off x="5776387" y="5725088"/>
            <a:ext cx="44246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>
                <a:solidFill>
                  <a:schemeClr val="bg1"/>
                </a:solidFill>
              </a:rPr>
              <a:t>180 years (1750-1970): 5 GtCO</a:t>
            </a:r>
            <a:r>
              <a:rPr lang="de-DE" baseline="-25000">
                <a:solidFill>
                  <a:schemeClr val="bg1"/>
                </a:solidFill>
              </a:rPr>
              <a:t>2</a:t>
            </a:r>
            <a:r>
              <a:rPr lang="de-DE">
                <a:solidFill>
                  <a:schemeClr val="bg1"/>
                </a:solidFill>
              </a:rPr>
              <a:t> per year</a:t>
            </a:r>
          </a:p>
          <a:p>
            <a:r>
              <a:rPr lang="de-DE">
                <a:solidFill>
                  <a:schemeClr val="bg1"/>
                </a:solidFill>
              </a:rPr>
              <a:t>40 years (1971-2011): 30 GtCO</a:t>
            </a:r>
            <a:r>
              <a:rPr lang="de-DE" baseline="-25000">
                <a:solidFill>
                  <a:schemeClr val="bg1"/>
                </a:solidFill>
              </a:rPr>
              <a:t>2</a:t>
            </a:r>
            <a:r>
              <a:rPr lang="de-DE">
                <a:solidFill>
                  <a:schemeClr val="bg1"/>
                </a:solidFill>
              </a:rPr>
              <a:t> per year</a:t>
            </a:r>
            <a:endParaRPr lang="de-CH">
              <a:solidFill>
                <a:schemeClr val="bg1"/>
              </a:solidFill>
            </a:endParaRPr>
          </a:p>
        </p:txBody>
      </p: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703246A0-7388-D869-C829-835C59878FC2}"/>
              </a:ext>
            </a:extLst>
          </p:cNvPr>
          <p:cNvGrpSpPr/>
          <p:nvPr/>
        </p:nvGrpSpPr>
        <p:grpSpPr>
          <a:xfrm>
            <a:off x="7249933" y="645838"/>
            <a:ext cx="1591082" cy="2276471"/>
            <a:chOff x="7249933" y="645838"/>
            <a:chExt cx="1591082" cy="2276471"/>
          </a:xfrm>
        </p:grpSpPr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2980DF91-A9D6-2835-9FF9-D04722A8D6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432" t="11685" r="19383" b="1990"/>
            <a:stretch/>
          </p:blipFill>
          <p:spPr>
            <a:xfrm>
              <a:off x="7249933" y="645838"/>
              <a:ext cx="1591082" cy="1103713"/>
            </a:xfrm>
            <a:prstGeom prst="rect">
              <a:avLst/>
            </a:prstGeom>
          </p:spPr>
        </p:pic>
        <p:cxnSp>
          <p:nvCxnSpPr>
            <p:cNvPr id="24" name="Gerade Verbindung mit Pfeil 23">
              <a:extLst>
                <a:ext uri="{FF2B5EF4-FFF2-40B4-BE49-F238E27FC236}">
                  <a16:creationId xmlns:a16="http://schemas.microsoft.com/office/drawing/2014/main" id="{C5E82290-2ADE-FD82-4726-BD20E3F6966E}"/>
                </a:ext>
              </a:extLst>
            </p:cNvPr>
            <p:cNvCxnSpPr>
              <a:cxnSpLocks/>
            </p:cNvCxnSpPr>
            <p:nvPr/>
          </p:nvCxnSpPr>
          <p:spPr>
            <a:xfrm>
              <a:off x="7988692" y="1841349"/>
              <a:ext cx="547523" cy="1080960"/>
            </a:xfrm>
            <a:prstGeom prst="straightConnector1">
              <a:avLst/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D17B8E4E-E43D-C5DA-D110-EBDC746F5AEC}"/>
              </a:ext>
            </a:extLst>
          </p:cNvPr>
          <p:cNvGrpSpPr/>
          <p:nvPr/>
        </p:nvGrpSpPr>
        <p:grpSpPr>
          <a:xfrm>
            <a:off x="4929463" y="2349647"/>
            <a:ext cx="2498859" cy="1583095"/>
            <a:chOff x="4929463" y="2349647"/>
            <a:chExt cx="2498859" cy="1583095"/>
          </a:xfrm>
        </p:grpSpPr>
        <p:cxnSp>
          <p:nvCxnSpPr>
            <p:cNvPr id="12" name="Gerade Verbindung mit Pfeil 11">
              <a:extLst>
                <a:ext uri="{FF2B5EF4-FFF2-40B4-BE49-F238E27FC236}">
                  <a16:creationId xmlns:a16="http://schemas.microsoft.com/office/drawing/2014/main" id="{A2B07A92-07B3-4F81-A35A-B5D07D9CEBD4}"/>
                </a:ext>
              </a:extLst>
            </p:cNvPr>
            <p:cNvCxnSpPr>
              <a:cxnSpLocks/>
            </p:cNvCxnSpPr>
            <p:nvPr/>
          </p:nvCxnSpPr>
          <p:spPr>
            <a:xfrm>
              <a:off x="6148565" y="3292381"/>
              <a:ext cx="1279757" cy="125594"/>
            </a:xfrm>
            <a:prstGeom prst="straightConnector1">
              <a:avLst/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Grafik 31" descr="Ein Bild, das Text, Schild enthält.&#10;&#10;Automatisch generierte Beschreibung">
              <a:extLst>
                <a:ext uri="{FF2B5EF4-FFF2-40B4-BE49-F238E27FC236}">
                  <a16:creationId xmlns:a16="http://schemas.microsoft.com/office/drawing/2014/main" id="{0A6255B1-D2B8-DF50-7EBD-2918AAA11B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12" r="22146" b="19450"/>
            <a:stretch/>
          </p:blipFill>
          <p:spPr>
            <a:xfrm>
              <a:off x="4929463" y="2349647"/>
              <a:ext cx="1075207" cy="1583095"/>
            </a:xfrm>
            <a:prstGeom prst="rect">
              <a:avLst/>
            </a:prstGeom>
          </p:spPr>
        </p:pic>
      </p:grpSp>
      <p:grpSp>
        <p:nvGrpSpPr>
          <p:cNvPr id="36" name="Gruppieren 35">
            <a:extLst>
              <a:ext uri="{FF2B5EF4-FFF2-40B4-BE49-F238E27FC236}">
                <a16:creationId xmlns:a16="http://schemas.microsoft.com/office/drawing/2014/main" id="{5E576FCB-E2B4-DF76-5CD2-DFE1E320B436}"/>
              </a:ext>
            </a:extLst>
          </p:cNvPr>
          <p:cNvGrpSpPr/>
          <p:nvPr/>
        </p:nvGrpSpPr>
        <p:grpSpPr>
          <a:xfrm>
            <a:off x="6053705" y="985267"/>
            <a:ext cx="1836530" cy="2135005"/>
            <a:chOff x="6053705" y="985267"/>
            <a:chExt cx="1836530" cy="2135005"/>
          </a:xfrm>
        </p:grpSpPr>
        <p:cxnSp>
          <p:nvCxnSpPr>
            <p:cNvPr id="15" name="Gerade Verbindung mit Pfeil 14">
              <a:extLst>
                <a:ext uri="{FF2B5EF4-FFF2-40B4-BE49-F238E27FC236}">
                  <a16:creationId xmlns:a16="http://schemas.microsoft.com/office/drawing/2014/main" id="{19C2722E-5A30-4BA6-90B8-B4CC3EEE6C0A}"/>
                </a:ext>
              </a:extLst>
            </p:cNvPr>
            <p:cNvCxnSpPr>
              <a:cxnSpLocks/>
            </p:cNvCxnSpPr>
            <p:nvPr/>
          </p:nvCxnSpPr>
          <p:spPr>
            <a:xfrm>
              <a:off x="7206829" y="2659380"/>
              <a:ext cx="683406" cy="460892"/>
            </a:xfrm>
            <a:prstGeom prst="straightConnector1">
              <a:avLst/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4" name="Grafik 33" descr="Ein Bild, das Text enthält.&#10;&#10;Automatisch generierte Beschreibung">
              <a:extLst>
                <a:ext uri="{FF2B5EF4-FFF2-40B4-BE49-F238E27FC236}">
                  <a16:creationId xmlns:a16="http://schemas.microsoft.com/office/drawing/2014/main" id="{CD3DD053-98E3-7CF9-009C-6CB6D36EF9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53705" y="985267"/>
              <a:ext cx="1120027" cy="1583393"/>
            </a:xfrm>
            <a:prstGeom prst="rect">
              <a:avLst/>
            </a:prstGeom>
          </p:spPr>
        </p:pic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B0D8E027-E29B-768B-EA97-5F79E80F5F59}"/>
              </a:ext>
            </a:extLst>
          </p:cNvPr>
          <p:cNvGrpSpPr/>
          <p:nvPr/>
        </p:nvGrpSpPr>
        <p:grpSpPr>
          <a:xfrm>
            <a:off x="1163346" y="3057484"/>
            <a:ext cx="1579854" cy="1862493"/>
            <a:chOff x="1163346" y="3057484"/>
            <a:chExt cx="1579854" cy="1862493"/>
          </a:xfrm>
        </p:grpSpPr>
        <p:pic>
          <p:nvPicPr>
            <p:cNvPr id="3" name="Grafik 2" descr="Ein Bild, das Text, Wand, Mann, Person enthält.&#10;&#10;Automatisch generierte Beschreibung">
              <a:extLst>
                <a:ext uri="{FF2B5EF4-FFF2-40B4-BE49-F238E27FC236}">
                  <a16:creationId xmlns:a16="http://schemas.microsoft.com/office/drawing/2014/main" id="{46330BB6-FB2A-F93F-52EA-47DF5739357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3346" y="3057484"/>
              <a:ext cx="1235654" cy="1570746"/>
            </a:xfrm>
            <a:prstGeom prst="rect">
              <a:avLst/>
            </a:prstGeom>
          </p:spPr>
        </p:pic>
        <p:cxnSp>
          <p:nvCxnSpPr>
            <p:cNvPr id="6" name="Gerade Verbindung mit Pfeil 5">
              <a:extLst>
                <a:ext uri="{FF2B5EF4-FFF2-40B4-BE49-F238E27FC236}">
                  <a16:creationId xmlns:a16="http://schemas.microsoft.com/office/drawing/2014/main" id="{4E98275D-9FBC-2342-7236-93CC54B983CA}"/>
                </a:ext>
              </a:extLst>
            </p:cNvPr>
            <p:cNvCxnSpPr>
              <a:cxnSpLocks/>
            </p:cNvCxnSpPr>
            <p:nvPr/>
          </p:nvCxnSpPr>
          <p:spPr>
            <a:xfrm>
              <a:off x="2246243" y="4492487"/>
              <a:ext cx="496957" cy="427490"/>
            </a:xfrm>
            <a:prstGeom prst="straightConnector1">
              <a:avLst/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2834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6B63F01C-BDAD-FAD2-3A7A-A5111637B5D0}"/>
              </a:ext>
            </a:extLst>
          </p:cNvPr>
          <p:cNvSpPr txBox="1">
            <a:spLocks/>
          </p:cNvSpPr>
          <p:nvPr/>
        </p:nvSpPr>
        <p:spPr>
          <a:xfrm>
            <a:off x="264282" y="121271"/>
            <a:ext cx="9868929" cy="1178011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sz="3600" kern="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ASSESSING OPERATIONAL AND EMBODIED EMISSIONS – CURRENT TRENDS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E010006-8EF1-5837-0203-E7A08386E8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36" t="24487" r="19100" b="13809"/>
          <a:stretch/>
        </p:blipFill>
        <p:spPr bwMode="auto">
          <a:xfrm>
            <a:off x="28279" y="1465380"/>
            <a:ext cx="7545337" cy="4593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7CD1CF2C-1D63-B3DA-62A3-5F8DABFE3369}"/>
              </a:ext>
            </a:extLst>
          </p:cNvPr>
          <p:cNvSpPr txBox="1"/>
          <p:nvPr/>
        </p:nvSpPr>
        <p:spPr>
          <a:xfrm>
            <a:off x="7573617" y="1498473"/>
            <a:ext cx="4280926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There is a </a:t>
            </a: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downward trend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in </a:t>
            </a: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operational emissions 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relating to an improved energy performance and increasing use of renewable energy.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accent2"/>
                </a:solidFill>
                <a:cs typeface="Arial" panose="020B0604020202020204" pitchFamily="34" charset="0"/>
              </a:rPr>
              <a:t>The relative and absolute values of </a:t>
            </a:r>
            <a:r>
              <a:rPr lang="en-US" sz="1800" b="1" dirty="0">
                <a:solidFill>
                  <a:schemeClr val="accent2"/>
                </a:solidFill>
                <a:cs typeface="Arial" panose="020B0604020202020204" pitchFamily="34" charset="0"/>
              </a:rPr>
              <a:t>embodied impacts </a:t>
            </a:r>
            <a:r>
              <a:rPr lang="en-US" sz="1800" dirty="0">
                <a:solidFill>
                  <a:schemeClr val="accent2"/>
                </a:solidFill>
                <a:cs typeface="Arial" panose="020B0604020202020204" pitchFamily="34" charset="0"/>
              </a:rPr>
              <a:t>(here embodied GHG emissions) </a:t>
            </a:r>
            <a:r>
              <a:rPr lang="en-US" sz="1800" b="1" dirty="0">
                <a:solidFill>
                  <a:schemeClr val="accent2"/>
                </a:solidFill>
                <a:cs typeface="Arial" panose="020B0604020202020204" pitchFamily="34" charset="0"/>
              </a:rPr>
              <a:t>increase</a:t>
            </a:r>
            <a:r>
              <a:rPr lang="en-US" sz="1800" dirty="0">
                <a:solidFill>
                  <a:schemeClr val="accent2"/>
                </a:solidFill>
                <a:cs typeface="Arial" panose="020B0604020202020204" pitchFamily="34" charset="0"/>
              </a:rPr>
              <a:t>.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bg2"/>
                </a:solidFill>
                <a:cs typeface="Arial" panose="020B0604020202020204" pitchFamily="34" charset="0"/>
              </a:rPr>
              <a:t>The consideration of the </a:t>
            </a:r>
            <a:r>
              <a:rPr lang="en-US" sz="1800" b="1" dirty="0">
                <a:solidFill>
                  <a:schemeClr val="bg2"/>
                </a:solidFill>
                <a:cs typeface="Arial" panose="020B0604020202020204" pitchFamily="34" charset="0"/>
              </a:rPr>
              <a:t>entire life cycle</a:t>
            </a:r>
            <a:r>
              <a:rPr lang="en-US" sz="1800" dirty="0">
                <a:solidFill>
                  <a:schemeClr val="bg2"/>
                </a:solidFill>
                <a:cs typeface="Arial" panose="020B0604020202020204" pitchFamily="34" charset="0"/>
              </a:rPr>
              <a:t>, the </a:t>
            </a:r>
            <a:r>
              <a:rPr lang="en-US" sz="1800" b="1" dirty="0">
                <a:solidFill>
                  <a:schemeClr val="bg2"/>
                </a:solidFill>
                <a:cs typeface="Arial" panose="020B0604020202020204" pitchFamily="34" charset="0"/>
              </a:rPr>
              <a:t>limitation of the upfront/initial emissions</a:t>
            </a:r>
            <a:r>
              <a:rPr lang="en-US" sz="1800" dirty="0">
                <a:solidFill>
                  <a:schemeClr val="bg2"/>
                </a:solidFill>
                <a:cs typeface="Arial" panose="020B0604020202020204" pitchFamily="34" charset="0"/>
              </a:rPr>
              <a:t>, as well as the development of </a:t>
            </a:r>
            <a:r>
              <a:rPr lang="en-US" sz="1800" b="1" dirty="0">
                <a:solidFill>
                  <a:schemeClr val="bg2"/>
                </a:solidFill>
                <a:cs typeface="Arial" panose="020B0604020202020204" pitchFamily="34" charset="0"/>
              </a:rPr>
              <a:t>overall goals </a:t>
            </a:r>
            <a:r>
              <a:rPr lang="en-US" sz="1800" dirty="0">
                <a:solidFill>
                  <a:schemeClr val="bg2"/>
                </a:solidFill>
                <a:cs typeface="Arial" panose="020B0604020202020204" pitchFamily="34" charset="0"/>
              </a:rPr>
              <a:t>and guidance values for operational and embodied GHG emissions are necessary.</a:t>
            </a:r>
          </a:p>
        </p:txBody>
      </p: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F56D08A0-3CD5-C94A-30A2-9C01FBF2CFD6}"/>
              </a:ext>
            </a:extLst>
          </p:cNvPr>
          <p:cNvCxnSpPr>
            <a:cxnSpLocks/>
          </p:cNvCxnSpPr>
          <p:nvPr/>
        </p:nvCxnSpPr>
        <p:spPr>
          <a:xfrm>
            <a:off x="5203596" y="4289195"/>
            <a:ext cx="1505317" cy="620435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13506C9E-FD21-5727-1F4F-DAF072CCDD99}"/>
              </a:ext>
            </a:extLst>
          </p:cNvPr>
          <p:cNvCxnSpPr>
            <a:cxnSpLocks/>
          </p:cNvCxnSpPr>
          <p:nvPr/>
        </p:nvCxnSpPr>
        <p:spPr>
          <a:xfrm>
            <a:off x="5222449" y="3883843"/>
            <a:ext cx="1432875" cy="377072"/>
          </a:xfrm>
          <a:prstGeom prst="straightConnector1">
            <a:avLst/>
          </a:prstGeom>
          <a:ln w="762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40E5AC40-4FAF-CB4A-F9CA-46CF2805E1F4}"/>
              </a:ext>
            </a:extLst>
          </p:cNvPr>
          <p:cNvCxnSpPr>
            <a:cxnSpLocks/>
          </p:cNvCxnSpPr>
          <p:nvPr/>
        </p:nvCxnSpPr>
        <p:spPr>
          <a:xfrm flipV="1">
            <a:off x="5260157" y="5061689"/>
            <a:ext cx="1448756" cy="170188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hteck 1"/>
          <p:cNvSpPr/>
          <p:nvPr/>
        </p:nvSpPr>
        <p:spPr>
          <a:xfrm>
            <a:off x="9714080" y="6068369"/>
            <a:ext cx="13288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>
                <a:solidFill>
                  <a:schemeClr val="bg2"/>
                </a:solidFill>
              </a:rPr>
              <a:t>Röck et al. 2020</a:t>
            </a:r>
            <a:endParaRPr lang="de-DE" sz="1200" dirty="0">
              <a:solidFill>
                <a:schemeClr val="bg2"/>
              </a:solidFill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D413F58A-0BE6-E622-E501-45BAAAACD3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13989" y="5679989"/>
            <a:ext cx="1178011" cy="117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7296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/>
              <a:t>LCA data for the construction sector in CH</a:t>
            </a:r>
            <a:br>
              <a:rPr lang="en-GB" sz="3600"/>
            </a:br>
            <a:r>
              <a:rPr lang="en-GB" sz="3600"/>
              <a:t>The KBOB recommendation 2009/1</a:t>
            </a:r>
            <a:endParaRPr lang="en-GB" sz="360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26 September 2023</a:t>
            </a:r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8th International ICARB Conference 2023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64C6F-E543-48DE-97C5-3830D2412545}" type="slidenum">
              <a:rPr lang="en-US" smtClean="0"/>
              <a:t>14</a:t>
            </a:fld>
            <a:endParaRPr lang="en-US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710BEB9-0A93-5B33-63B8-C996214198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47" t="20510" r="4629"/>
          <a:stretch/>
        </p:blipFill>
        <p:spPr>
          <a:xfrm>
            <a:off x="880630" y="1410946"/>
            <a:ext cx="10616133" cy="5451476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A39C44CD-00DD-99BA-32C8-C33FD3777B4C}"/>
              </a:ext>
            </a:extLst>
          </p:cNvPr>
          <p:cNvSpPr txBox="1"/>
          <p:nvPr/>
        </p:nvSpPr>
        <p:spPr>
          <a:xfrm>
            <a:off x="3570165" y="2671660"/>
            <a:ext cx="5051670" cy="334784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400">
                <a:solidFill>
                  <a:schemeClr val="bg1"/>
                </a:solidFill>
              </a:rPr>
              <a:t>Contains LCA data on:</a:t>
            </a:r>
            <a:endParaRPr lang="de-CH" sz="2400">
              <a:solidFill>
                <a:schemeClr val="bg1"/>
              </a:solidFill>
            </a:endParaRPr>
          </a:p>
          <a:p>
            <a:pPr marL="182563" indent="-182563">
              <a:lnSpc>
                <a:spcPct val="150000"/>
              </a:lnSpc>
              <a:buFontTx/>
              <a:buChar char="-"/>
            </a:pPr>
            <a:r>
              <a:rPr lang="de-DE" sz="2400">
                <a:solidFill>
                  <a:schemeClr val="bg1"/>
                </a:solidFill>
              </a:rPr>
              <a:t>Construction materials</a:t>
            </a:r>
          </a:p>
          <a:p>
            <a:pPr marL="182563" indent="-182563">
              <a:lnSpc>
                <a:spcPct val="150000"/>
              </a:lnSpc>
              <a:buFontTx/>
              <a:buChar char="-"/>
            </a:pPr>
            <a:r>
              <a:rPr lang="de-DE" sz="2400">
                <a:solidFill>
                  <a:schemeClr val="bg1"/>
                </a:solidFill>
              </a:rPr>
              <a:t>Building technology</a:t>
            </a:r>
          </a:p>
          <a:p>
            <a:pPr marL="182563" indent="-182563">
              <a:lnSpc>
                <a:spcPct val="150000"/>
              </a:lnSpc>
              <a:buFontTx/>
              <a:buChar char="-"/>
            </a:pPr>
            <a:r>
              <a:rPr lang="de-DE" sz="2400">
                <a:solidFill>
                  <a:schemeClr val="bg1"/>
                </a:solidFill>
              </a:rPr>
              <a:t>Energy supply</a:t>
            </a:r>
          </a:p>
          <a:p>
            <a:pPr marL="182563" indent="-182563">
              <a:lnSpc>
                <a:spcPct val="150000"/>
              </a:lnSpc>
              <a:buFontTx/>
              <a:buChar char="-"/>
            </a:pPr>
            <a:r>
              <a:rPr lang="de-DE" sz="2400">
                <a:solidFill>
                  <a:schemeClr val="bg1"/>
                </a:solidFill>
              </a:rPr>
              <a:t>Transport services</a:t>
            </a:r>
          </a:p>
          <a:p>
            <a:pPr marL="182563" indent="-182563">
              <a:lnSpc>
                <a:spcPct val="150000"/>
              </a:lnSpc>
              <a:buFontTx/>
              <a:buChar char="-"/>
            </a:pPr>
            <a:r>
              <a:rPr lang="de-DE" sz="2400">
                <a:solidFill>
                  <a:schemeClr val="bg1"/>
                </a:solidFill>
              </a:rPr>
              <a:t>Waste management services</a:t>
            </a:r>
            <a:endParaRPr lang="de-DE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304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3600"/>
              <a:t>System boundary </a:t>
            </a:r>
            <a:br>
              <a:rPr lang="de-CH" sz="3600"/>
            </a:br>
            <a:r>
              <a:rPr lang="de-CH" sz="3600"/>
              <a:t>LCI of construction materials</a:t>
            </a:r>
            <a:endParaRPr lang="de-CH" sz="36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26 September 2023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147C39-3380-1B4B-BB32-754C9338D259}" type="slidenum">
              <a:rPr lang="de-DE" smtClean="0"/>
              <a:pPr>
                <a:defRPr/>
              </a:pPr>
              <a:t>15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65A1F8A-2E81-3855-82C7-19D8719DE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8th International ICARB Conference 2023</a:t>
            </a:r>
            <a:endParaRPr lang="de-DE" dirty="0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673B216E-B1ED-9881-C2D9-5D7F4D40B5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9497" y="1432604"/>
            <a:ext cx="9873006" cy="4897768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90157590-B8A5-E4E1-CC56-A92025E233BB}"/>
              </a:ext>
            </a:extLst>
          </p:cNvPr>
          <p:cNvSpPr txBox="1"/>
          <p:nvPr/>
        </p:nvSpPr>
        <p:spPr>
          <a:xfrm rot="20825594">
            <a:off x="9602083" y="3967631"/>
            <a:ext cx="2188421" cy="584775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sz="3200" b="1">
                <a:solidFill>
                  <a:schemeClr val="accent2"/>
                </a:solidFill>
              </a:rPr>
              <a:t>No credits</a:t>
            </a:r>
            <a:endParaRPr lang="de-CH" sz="3200" b="1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133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/>
              <a:t>LCA data for the construction sector in CH</a:t>
            </a:r>
            <a:br>
              <a:rPr lang="en-GB" sz="3600"/>
            </a:br>
            <a:r>
              <a:rPr lang="en-GB" sz="3600"/>
              <a:t>The KBOB recommendation </a:t>
            </a:r>
            <a:r>
              <a:rPr lang="en-GB" sz="3600" b="1"/>
              <a:t>2022</a:t>
            </a:r>
            <a:endParaRPr lang="en-GB" sz="3600" b="1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26 September 2023</a:t>
            </a:r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8th International ICARB Conference 2023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64C6F-E543-48DE-97C5-3830D2412545}" type="slidenum">
              <a:rPr lang="en-US" smtClean="0"/>
              <a:t>16</a:t>
            </a:fld>
            <a:endParaRPr lang="en-US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F4DB96EE-EB6F-4B7F-6C2C-EDC7BD860639}"/>
              </a:ext>
            </a:extLst>
          </p:cNvPr>
          <p:cNvGrpSpPr/>
          <p:nvPr/>
        </p:nvGrpSpPr>
        <p:grpSpPr>
          <a:xfrm>
            <a:off x="286592" y="1512888"/>
            <a:ext cx="11836390" cy="5270300"/>
            <a:chOff x="177350" y="1518698"/>
            <a:chExt cx="11836390" cy="5270300"/>
          </a:xfrm>
        </p:grpSpPr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37CB0287-FE0C-DF37-60C1-F07A2971F6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887" t="27338" r="8687" b="8641"/>
            <a:stretch/>
          </p:blipFill>
          <p:spPr>
            <a:xfrm>
              <a:off x="177350" y="1518698"/>
              <a:ext cx="11836390" cy="5250942"/>
            </a:xfrm>
            <a:prstGeom prst="rect">
              <a:avLst/>
            </a:prstGeom>
          </p:spPr>
        </p:pic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8B77B4D4-5100-9F14-F625-EA509B598E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710" t="7269" r="5206" b="5518"/>
            <a:stretch/>
          </p:blipFill>
          <p:spPr>
            <a:xfrm>
              <a:off x="184276" y="5649647"/>
              <a:ext cx="1163782" cy="1139351"/>
            </a:xfrm>
            <a:prstGeom prst="rect">
              <a:avLst/>
            </a:prstGeom>
          </p:spPr>
        </p:pic>
      </p:grp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0A4741CB-A31B-6B74-4673-A50FA5EEB9FD}"/>
              </a:ext>
            </a:extLst>
          </p:cNvPr>
          <p:cNvGrpSpPr/>
          <p:nvPr/>
        </p:nvGrpSpPr>
        <p:grpSpPr>
          <a:xfrm>
            <a:off x="1160540" y="1799702"/>
            <a:ext cx="10517698" cy="4964127"/>
            <a:chOff x="942056" y="1799702"/>
            <a:chExt cx="10517698" cy="4964127"/>
          </a:xfrm>
        </p:grpSpPr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5382318B-9F6F-B8AD-5C4D-84D895F53889}"/>
                </a:ext>
              </a:extLst>
            </p:cNvPr>
            <p:cNvSpPr/>
            <p:nvPr/>
          </p:nvSpPr>
          <p:spPr>
            <a:xfrm>
              <a:off x="3826600" y="1799704"/>
              <a:ext cx="1420404" cy="4964125"/>
            </a:xfrm>
            <a:prstGeom prst="rect">
              <a:avLst/>
            </a:prstGeom>
            <a:solidFill>
              <a:srgbClr val="448189">
                <a:alpha val="50196"/>
              </a:srgbClr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5D453675-3ABA-AE70-6EF1-48A384F71EC8}"/>
                </a:ext>
              </a:extLst>
            </p:cNvPr>
            <p:cNvSpPr/>
            <p:nvPr/>
          </p:nvSpPr>
          <p:spPr>
            <a:xfrm>
              <a:off x="5264494" y="1799702"/>
              <a:ext cx="4758671" cy="4964127"/>
            </a:xfrm>
            <a:prstGeom prst="rect">
              <a:avLst/>
            </a:prstGeom>
            <a:solidFill>
              <a:schemeClr val="accent2">
                <a:alpha val="50196"/>
              </a:schemeClr>
            </a:solidFill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987051AE-D4DD-BD93-A717-2C4C0C6881B8}"/>
                </a:ext>
              </a:extLst>
            </p:cNvPr>
            <p:cNvSpPr txBox="1"/>
            <p:nvPr/>
          </p:nvSpPr>
          <p:spPr>
            <a:xfrm>
              <a:off x="942056" y="1828802"/>
              <a:ext cx="3621569" cy="92333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chemeClr val="tx2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/>
                <a:t>Total environmental impacts 2021</a:t>
              </a:r>
            </a:p>
            <a:p>
              <a:pPr marL="285750" indent="-285750">
                <a:buFontTx/>
                <a:buChar char="-"/>
              </a:pPr>
              <a:r>
                <a:rPr lang="de-DE"/>
                <a:t>production</a:t>
              </a:r>
            </a:p>
            <a:p>
              <a:pPr marL="285750" indent="-285750">
                <a:buFontTx/>
                <a:buChar char="-"/>
              </a:pPr>
              <a:r>
                <a:rPr lang="de-DE"/>
                <a:t>end of life</a:t>
              </a:r>
              <a:endParaRPr lang="de-CH"/>
            </a:p>
          </p:txBody>
        </p: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986A2E1C-3BFA-86FA-B95C-E2A90172BF2E}"/>
                </a:ext>
              </a:extLst>
            </p:cNvPr>
            <p:cNvSpPr txBox="1"/>
            <p:nvPr/>
          </p:nvSpPr>
          <p:spPr>
            <a:xfrm>
              <a:off x="5439243" y="2820870"/>
              <a:ext cx="3446149" cy="2031325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DE"/>
                <a:t>Primary energy total and Primary energy non renewable</a:t>
              </a:r>
              <a:endParaRPr lang="de-CH"/>
            </a:p>
            <a:p>
              <a:pPr marL="285750" indent="-285750">
                <a:buFontTx/>
                <a:buChar char="-"/>
              </a:pPr>
              <a:r>
                <a:rPr lang="de-DE"/>
                <a:t>production</a:t>
              </a:r>
            </a:p>
            <a:p>
              <a:pPr marL="285750" indent="-285750">
                <a:buFontTx/>
                <a:buChar char="-"/>
              </a:pPr>
              <a:r>
                <a:rPr lang="de-DE"/>
                <a:t>end of life</a:t>
              </a:r>
            </a:p>
            <a:p>
              <a:r>
                <a:rPr lang="de-DE"/>
                <a:t>Further distinction in</a:t>
              </a:r>
            </a:p>
            <a:p>
              <a:pPr marL="285750" indent="-285750">
                <a:buFontTx/>
                <a:buChar char="-"/>
              </a:pPr>
              <a:r>
                <a:rPr lang="de-DE"/>
                <a:t>energetic use</a:t>
              </a:r>
            </a:p>
            <a:p>
              <a:pPr marL="285750" indent="-285750">
                <a:buFontTx/>
                <a:buChar char="-"/>
              </a:pPr>
              <a:r>
                <a:rPr lang="de-DE"/>
                <a:t>use as raw material</a:t>
              </a:r>
            </a:p>
          </p:txBody>
        </p:sp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4BCB685F-ABDE-D1A0-97FE-F5CDE206AB62}"/>
                </a:ext>
              </a:extLst>
            </p:cNvPr>
            <p:cNvSpPr/>
            <p:nvPr/>
          </p:nvSpPr>
          <p:spPr>
            <a:xfrm>
              <a:off x="10039350" y="1799704"/>
              <a:ext cx="1420404" cy="4964125"/>
            </a:xfrm>
            <a:prstGeom prst="rect">
              <a:avLst/>
            </a:prstGeom>
            <a:solidFill>
              <a:schemeClr val="accent1">
                <a:lumMod val="75000"/>
                <a:alpha val="50196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9D15F85F-785C-666F-FF32-3D55B878BE6D}"/>
                </a:ext>
              </a:extLst>
            </p:cNvPr>
            <p:cNvSpPr txBox="1"/>
            <p:nvPr/>
          </p:nvSpPr>
          <p:spPr>
            <a:xfrm>
              <a:off x="7859468" y="4979477"/>
              <a:ext cx="2980303" cy="92333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/>
                <a:t>Greenhouse gas emissions</a:t>
              </a:r>
            </a:p>
            <a:p>
              <a:pPr marL="285750" indent="-285750">
                <a:buFontTx/>
                <a:buChar char="-"/>
              </a:pPr>
              <a:r>
                <a:rPr lang="de-DE"/>
                <a:t>production</a:t>
              </a:r>
            </a:p>
            <a:p>
              <a:pPr marL="285750" indent="-285750">
                <a:buFontTx/>
                <a:buChar char="-"/>
              </a:pPr>
              <a:r>
                <a:rPr lang="de-DE"/>
                <a:t>end of life</a:t>
              </a:r>
              <a:endParaRPr lang="de-CH"/>
            </a:p>
          </p:txBody>
        </p: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27337FB9-FA73-909A-933C-6DE4F54BD979}"/>
              </a:ext>
            </a:extLst>
          </p:cNvPr>
          <p:cNvGrpSpPr/>
          <p:nvPr/>
        </p:nvGrpSpPr>
        <p:grpSpPr>
          <a:xfrm>
            <a:off x="9103876" y="1799704"/>
            <a:ext cx="3035290" cy="4964126"/>
            <a:chOff x="8877300" y="1799704"/>
            <a:chExt cx="3035290" cy="4964126"/>
          </a:xfrm>
        </p:grpSpPr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972EF455-9201-4DAD-4572-060CCCD78432}"/>
                </a:ext>
              </a:extLst>
            </p:cNvPr>
            <p:cNvSpPr/>
            <p:nvPr/>
          </p:nvSpPr>
          <p:spPr>
            <a:xfrm>
              <a:off x="11459754" y="1799704"/>
              <a:ext cx="452836" cy="4964126"/>
            </a:xfrm>
            <a:prstGeom prst="rect">
              <a:avLst/>
            </a:prstGeom>
            <a:solidFill>
              <a:schemeClr val="accent3">
                <a:lumMod val="75000"/>
                <a:alpha val="50196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76EF558E-D435-582F-FA0B-984990C9C7B4}"/>
                </a:ext>
              </a:extLst>
            </p:cNvPr>
            <p:cNvSpPr txBox="1"/>
            <p:nvPr/>
          </p:nvSpPr>
          <p:spPr>
            <a:xfrm>
              <a:off x="8877300" y="6179502"/>
              <a:ext cx="2745248" cy="36933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DE"/>
                <a:t>Biogenic carbon content</a:t>
              </a:r>
              <a:endParaRPr lang="de-CH"/>
            </a:p>
          </p:txBody>
        </p:sp>
      </p:grpSp>
      <p:sp>
        <p:nvSpPr>
          <p:cNvPr id="19" name="Textfeld 18">
            <a:extLst>
              <a:ext uri="{FF2B5EF4-FFF2-40B4-BE49-F238E27FC236}">
                <a16:creationId xmlns:a16="http://schemas.microsoft.com/office/drawing/2014/main" id="{52F789D2-2440-A176-2C04-5EBED0538E36}"/>
              </a:ext>
            </a:extLst>
          </p:cNvPr>
          <p:cNvSpPr txBox="1"/>
          <p:nvPr/>
        </p:nvSpPr>
        <p:spPr>
          <a:xfrm>
            <a:off x="0" y="2820870"/>
            <a:ext cx="4027593" cy="280076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>
                <a:solidFill>
                  <a:schemeClr val="bg1"/>
                </a:solidFill>
              </a:rPr>
              <a:t>Further features:</a:t>
            </a:r>
            <a:endParaRPr lang="de-CH">
              <a:solidFill>
                <a:schemeClr val="bg1"/>
              </a:solidFill>
            </a:endParaRPr>
          </a:p>
          <a:p>
            <a:pPr marL="182563" indent="-182563">
              <a:buFontTx/>
              <a:buChar char="-"/>
            </a:pPr>
            <a:r>
              <a:rPr lang="de-DE">
                <a:solidFill>
                  <a:schemeClr val="bg1"/>
                </a:solidFill>
              </a:rPr>
              <a:t>Potential benefits and loads beyond system boundary (module D) excluded</a:t>
            </a:r>
          </a:p>
          <a:p>
            <a:pPr marL="182563" indent="-182563">
              <a:buFontTx/>
              <a:buChar char="-"/>
            </a:pPr>
            <a:r>
              <a:rPr lang="de-DE">
                <a:solidFill>
                  <a:schemeClr val="bg1"/>
                </a:solidFill>
              </a:rPr>
              <a:t>UUID number</a:t>
            </a:r>
          </a:p>
          <a:p>
            <a:pPr marL="182563" indent="-182563">
              <a:buFontTx/>
              <a:buChar char="-"/>
            </a:pPr>
            <a:r>
              <a:rPr lang="de-DE">
                <a:solidFill>
                  <a:schemeClr val="bg1"/>
                </a:solidFill>
              </a:rPr>
              <a:t>company specific datasets available</a:t>
            </a:r>
          </a:p>
          <a:p>
            <a:pPr marL="182563" indent="-182563">
              <a:buFontTx/>
              <a:buChar char="-"/>
            </a:pPr>
            <a:r>
              <a:rPr lang="de-DE">
                <a:solidFill>
                  <a:schemeClr val="bg1"/>
                </a:solidFill>
              </a:rPr>
              <a:t>background LCI database available for SimaPro, openLCA* and Brightway*</a:t>
            </a:r>
            <a:br>
              <a:rPr lang="de-DE">
                <a:solidFill>
                  <a:schemeClr val="bg1"/>
                </a:solidFill>
              </a:rPr>
            </a:br>
            <a:r>
              <a:rPr lang="de-DE" sz="1400">
                <a:solidFill>
                  <a:schemeClr val="bg1"/>
                </a:solidFill>
              </a:rPr>
              <a:t>*expected</a:t>
            </a:r>
          </a:p>
        </p:txBody>
      </p:sp>
    </p:spTree>
    <p:extLst>
      <p:ext uri="{BB962C8B-B14F-4D97-AF65-F5344CB8AC3E}">
        <p14:creationId xmlns:p14="http://schemas.microsoft.com/office/powerpoint/2010/main" val="10460910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3600"/>
              <a:t>Evolution of the carbon footprint (production and end of life) of construction materials</a:t>
            </a:r>
            <a:endParaRPr lang="de-CH" sz="36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26 September 2023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147C39-3380-1B4B-BB32-754C9338D259}" type="slidenum">
              <a:rPr lang="de-DE" smtClean="0"/>
              <a:pPr>
                <a:defRPr/>
              </a:pPr>
              <a:t>17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65A1F8A-2E81-3855-82C7-19D8719DE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8th International ICARB Conference 2023</a:t>
            </a:r>
            <a:endParaRPr lang="de-DE" dirty="0"/>
          </a:p>
        </p:txBody>
      </p:sp>
      <p:graphicFrame>
        <p:nvGraphicFramePr>
          <p:cNvPr id="8" name="Tabelle 8">
            <a:extLst>
              <a:ext uri="{FF2B5EF4-FFF2-40B4-BE49-F238E27FC236}">
                <a16:creationId xmlns:a16="http://schemas.microsoft.com/office/drawing/2014/main" id="{4825ED78-C7DD-D111-713B-F0CADD4F1A3E}"/>
              </a:ext>
            </a:extLst>
          </p:cNvPr>
          <p:cNvGraphicFramePr>
            <a:graphicFrameLocks noGrp="1"/>
          </p:cNvGraphicFramePr>
          <p:nvPr/>
        </p:nvGraphicFramePr>
        <p:xfrm>
          <a:off x="311085" y="1664077"/>
          <a:ext cx="3921550" cy="44741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1224">
                  <a:extLst>
                    <a:ext uri="{9D8B030D-6E8A-4147-A177-3AD203B41FA5}">
                      <a16:colId xmlns:a16="http://schemas.microsoft.com/office/drawing/2014/main" val="2254897827"/>
                    </a:ext>
                  </a:extLst>
                </a:gridCol>
                <a:gridCol w="1310326">
                  <a:extLst>
                    <a:ext uri="{9D8B030D-6E8A-4147-A177-3AD203B41FA5}">
                      <a16:colId xmlns:a16="http://schemas.microsoft.com/office/drawing/2014/main" val="1917450732"/>
                    </a:ext>
                  </a:extLst>
                </a:gridCol>
              </a:tblGrid>
              <a:tr h="428879">
                <a:tc>
                  <a:txBody>
                    <a:bodyPr/>
                    <a:lstStyle/>
                    <a:p>
                      <a:r>
                        <a:rPr lang="de-DE" sz="2400"/>
                        <a:t>Evolution</a:t>
                      </a:r>
                      <a:endParaRPr lang="de-CH" sz="240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/>
                        <a:t>Past</a:t>
                      </a:r>
                      <a:endParaRPr lang="de-CH" sz="240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8598488"/>
                  </a:ext>
                </a:extLst>
              </a:tr>
              <a:tr h="803391">
                <a:tc>
                  <a:txBody>
                    <a:bodyPr/>
                    <a:lstStyle/>
                    <a:p>
                      <a:r>
                        <a:rPr lang="de-DE" sz="2400"/>
                        <a:t>Concrete</a:t>
                      </a:r>
                      <a:endParaRPr lang="de-CH" sz="2400"/>
                    </a:p>
                  </a:txBody>
                  <a:tcPr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/>
                        <a:t>↘</a:t>
                      </a:r>
                      <a:endParaRPr lang="de-CH" sz="2400"/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6817247"/>
                  </a:ext>
                </a:extLst>
              </a:tr>
              <a:tr h="803391">
                <a:tc>
                  <a:txBody>
                    <a:bodyPr/>
                    <a:lstStyle/>
                    <a:p>
                      <a:r>
                        <a:rPr lang="de-DE" sz="2400"/>
                        <a:t>Steel</a:t>
                      </a:r>
                      <a:endParaRPr lang="de-CH" sz="2400"/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/>
                        <a:t>↘↘↘</a:t>
                      </a:r>
                      <a:endParaRPr lang="de-CH" sz="2400"/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8302210"/>
                  </a:ext>
                </a:extLst>
              </a:tr>
              <a:tr h="803391">
                <a:tc>
                  <a:txBody>
                    <a:bodyPr/>
                    <a:lstStyle/>
                    <a:p>
                      <a:r>
                        <a:rPr lang="de-DE" sz="2400"/>
                        <a:t>Aluminium</a:t>
                      </a:r>
                      <a:endParaRPr lang="de-CH" sz="2400"/>
                    </a:p>
                  </a:txBody>
                  <a:tcPr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/>
                        <a:t>↘↘</a:t>
                      </a:r>
                      <a:endParaRPr lang="de-CH" sz="2400"/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3125686"/>
                  </a:ext>
                </a:extLst>
              </a:tr>
              <a:tr h="803391">
                <a:tc>
                  <a:txBody>
                    <a:bodyPr/>
                    <a:lstStyle/>
                    <a:p>
                      <a:r>
                        <a:rPr lang="de-DE" sz="2400"/>
                        <a:t>Glass</a:t>
                      </a:r>
                      <a:endParaRPr lang="de-CH" sz="2400"/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/>
                        <a:t>→</a:t>
                      </a:r>
                      <a:endParaRPr lang="de-CH" sz="2400"/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1381169"/>
                  </a:ext>
                </a:extLst>
              </a:tr>
              <a:tr h="803391">
                <a:tc>
                  <a:txBody>
                    <a:bodyPr/>
                    <a:lstStyle/>
                    <a:p>
                      <a:r>
                        <a:rPr lang="de-DE" sz="2400"/>
                        <a:t>Wood</a:t>
                      </a:r>
                      <a:endParaRPr lang="de-CH" sz="2400"/>
                    </a:p>
                  </a:txBody>
                  <a:tcPr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/>
                        <a:t>↘↘↘</a:t>
                      </a:r>
                      <a:endParaRPr lang="de-CH" sz="2400"/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5115537"/>
                  </a:ext>
                </a:extLst>
              </a:tr>
            </a:tbl>
          </a:graphicData>
        </a:graphic>
      </p:graphicFrame>
      <p:pic>
        <p:nvPicPr>
          <p:cNvPr id="10" name="Grafik 9">
            <a:extLst>
              <a:ext uri="{FF2B5EF4-FFF2-40B4-BE49-F238E27FC236}">
                <a16:creationId xmlns:a16="http://schemas.microsoft.com/office/drawing/2014/main" id="{E864E0F7-3241-7B96-C642-37348E357D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6256" y="1417638"/>
            <a:ext cx="7645744" cy="4938712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A2C2B4A7-5C72-C2E1-A53C-3E00FAC3C265}"/>
              </a:ext>
            </a:extLst>
          </p:cNvPr>
          <p:cNvSpPr txBox="1"/>
          <p:nvPr/>
        </p:nvSpPr>
        <p:spPr>
          <a:xfrm>
            <a:off x="5940775" y="4081806"/>
            <a:ext cx="6126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>
                <a:solidFill>
                  <a:schemeClr val="bg1"/>
                </a:solidFill>
              </a:rPr>
              <a:t>100</a:t>
            </a:r>
            <a:endParaRPr lang="de-CH" sz="2000">
              <a:solidFill>
                <a:schemeClr val="bg1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A48C0DEF-77FB-A9C1-494B-DC8BDEDE6C0C}"/>
              </a:ext>
            </a:extLst>
          </p:cNvPr>
          <p:cNvSpPr txBox="1"/>
          <p:nvPr/>
        </p:nvSpPr>
        <p:spPr>
          <a:xfrm>
            <a:off x="7303254" y="4081806"/>
            <a:ext cx="6126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>
                <a:solidFill>
                  <a:schemeClr val="bg1"/>
                </a:solidFill>
              </a:rPr>
              <a:t>740</a:t>
            </a:r>
            <a:endParaRPr lang="de-CH" sz="2000">
              <a:solidFill>
                <a:schemeClr val="bg1"/>
              </a:solidFill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887B8BB-A6F3-F1AE-6DF4-4FAB7FAB51F2}"/>
              </a:ext>
            </a:extLst>
          </p:cNvPr>
          <p:cNvSpPr txBox="1"/>
          <p:nvPr/>
        </p:nvSpPr>
        <p:spPr>
          <a:xfrm>
            <a:off x="8680179" y="4081806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>
                <a:solidFill>
                  <a:schemeClr val="bg1"/>
                </a:solidFill>
              </a:rPr>
              <a:t>5600</a:t>
            </a:r>
            <a:endParaRPr lang="de-CH" sz="2000">
              <a:solidFill>
                <a:schemeClr val="bg1"/>
              </a:solidFill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34A982A2-27AC-F5B0-2402-B1CB24B1B63F}"/>
              </a:ext>
            </a:extLst>
          </p:cNvPr>
          <p:cNvSpPr txBox="1"/>
          <p:nvPr/>
        </p:nvSpPr>
        <p:spPr>
          <a:xfrm>
            <a:off x="10057104" y="4081806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>
                <a:solidFill>
                  <a:schemeClr val="bg1"/>
                </a:solidFill>
              </a:rPr>
              <a:t>1200</a:t>
            </a:r>
            <a:endParaRPr lang="de-CH" sz="2000">
              <a:solidFill>
                <a:schemeClr val="bg1"/>
              </a:solidFill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F7F06778-5759-1AB3-9150-5A6EAB893251}"/>
              </a:ext>
            </a:extLst>
          </p:cNvPr>
          <p:cNvSpPr txBox="1"/>
          <p:nvPr/>
        </p:nvSpPr>
        <p:spPr>
          <a:xfrm>
            <a:off x="11584861" y="4081806"/>
            <a:ext cx="6126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>
                <a:solidFill>
                  <a:schemeClr val="bg1"/>
                </a:solidFill>
              </a:rPr>
              <a:t>340</a:t>
            </a:r>
            <a:endParaRPr lang="de-CH" sz="2000">
              <a:solidFill>
                <a:schemeClr val="bg1"/>
              </a:solidFill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5C203F33-A7F5-ABCC-D405-D0E628CEACDE}"/>
              </a:ext>
            </a:extLst>
          </p:cNvPr>
          <p:cNvSpPr txBox="1"/>
          <p:nvPr/>
        </p:nvSpPr>
        <p:spPr>
          <a:xfrm>
            <a:off x="7446508" y="2759868"/>
            <a:ext cx="33137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>
                <a:solidFill>
                  <a:schemeClr val="bg1"/>
                </a:solidFill>
              </a:rPr>
              <a:t>values 2022 in g CO</a:t>
            </a:r>
            <a:r>
              <a:rPr lang="de-DE" sz="2000" baseline="-25000">
                <a:solidFill>
                  <a:schemeClr val="bg1"/>
                </a:solidFill>
              </a:rPr>
              <a:t>2</a:t>
            </a:r>
            <a:r>
              <a:rPr lang="de-DE" sz="2000">
                <a:solidFill>
                  <a:schemeClr val="bg1"/>
                </a:solidFill>
              </a:rPr>
              <a:t>-eq/kg</a:t>
            </a:r>
            <a:endParaRPr lang="de-CH" sz="2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5462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3600"/>
              <a:t>Evolution of the carbon footprint of construction materials</a:t>
            </a:r>
            <a:endParaRPr lang="de-CH" sz="36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26 September 2023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147C39-3380-1B4B-BB32-754C9338D259}" type="slidenum">
              <a:rPr lang="de-DE" smtClean="0"/>
              <a:pPr>
                <a:defRPr/>
              </a:pPr>
              <a:t>18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65A1F8A-2E81-3855-82C7-19D8719DE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8th International ICARB Conference 2023</a:t>
            </a:r>
            <a:endParaRPr lang="de-DE" dirty="0"/>
          </a:p>
        </p:txBody>
      </p:sp>
      <p:graphicFrame>
        <p:nvGraphicFramePr>
          <p:cNvPr id="8" name="Tabelle 8">
            <a:extLst>
              <a:ext uri="{FF2B5EF4-FFF2-40B4-BE49-F238E27FC236}">
                <a16:creationId xmlns:a16="http://schemas.microsoft.com/office/drawing/2014/main" id="{4825ED78-C7DD-D111-713B-F0CADD4F1A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6996793"/>
              </p:ext>
            </p:extLst>
          </p:nvPr>
        </p:nvGraphicFramePr>
        <p:xfrm>
          <a:off x="311085" y="1484967"/>
          <a:ext cx="4159315" cy="44458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4206">
                  <a:extLst>
                    <a:ext uri="{9D8B030D-6E8A-4147-A177-3AD203B41FA5}">
                      <a16:colId xmlns:a16="http://schemas.microsoft.com/office/drawing/2014/main" val="2254897827"/>
                    </a:ext>
                  </a:extLst>
                </a:gridCol>
                <a:gridCol w="1167904">
                  <a:extLst>
                    <a:ext uri="{9D8B030D-6E8A-4147-A177-3AD203B41FA5}">
                      <a16:colId xmlns:a16="http://schemas.microsoft.com/office/drawing/2014/main" val="1917450732"/>
                    </a:ext>
                  </a:extLst>
                </a:gridCol>
                <a:gridCol w="1267205">
                  <a:extLst>
                    <a:ext uri="{9D8B030D-6E8A-4147-A177-3AD203B41FA5}">
                      <a16:colId xmlns:a16="http://schemas.microsoft.com/office/drawing/2014/main" val="307823857"/>
                    </a:ext>
                  </a:extLst>
                </a:gridCol>
              </a:tblGrid>
              <a:tr h="428879">
                <a:tc>
                  <a:txBody>
                    <a:bodyPr/>
                    <a:lstStyle/>
                    <a:p>
                      <a:r>
                        <a:rPr lang="de-DE" sz="2000"/>
                        <a:t>Evolution</a:t>
                      </a:r>
                      <a:endParaRPr lang="de-CH" sz="2000"/>
                    </a:p>
                  </a:txBody>
                  <a:tcP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/>
                        <a:t>Past</a:t>
                      </a:r>
                      <a:endParaRPr lang="de-CH" sz="200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/>
                        <a:t>Future *</a:t>
                      </a:r>
                      <a:endParaRPr lang="de-CH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8598488"/>
                  </a:ext>
                </a:extLst>
              </a:tr>
              <a:tr h="803391">
                <a:tc>
                  <a:txBody>
                    <a:bodyPr/>
                    <a:lstStyle/>
                    <a:p>
                      <a:r>
                        <a:rPr lang="de-DE" sz="2000"/>
                        <a:t>Concrete</a:t>
                      </a:r>
                      <a:endParaRPr lang="de-CH" sz="2000"/>
                    </a:p>
                  </a:txBody>
                  <a:tcPr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/>
                        <a:t>↘</a:t>
                      </a:r>
                      <a:endParaRPr lang="de-CH" sz="2000"/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/>
                        <a:t>↘↘↘</a:t>
                      </a:r>
                      <a:endParaRPr lang="de-CH" sz="20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6817247"/>
                  </a:ext>
                </a:extLst>
              </a:tr>
              <a:tr h="803391">
                <a:tc>
                  <a:txBody>
                    <a:bodyPr/>
                    <a:lstStyle/>
                    <a:p>
                      <a:r>
                        <a:rPr lang="de-DE" sz="2000"/>
                        <a:t>Steel</a:t>
                      </a:r>
                      <a:endParaRPr lang="de-CH" sz="2000"/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/>
                        <a:t>↘↘↘</a:t>
                      </a:r>
                      <a:endParaRPr lang="de-CH" sz="2000"/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/>
                        <a:t>↘↘↘</a:t>
                      </a:r>
                      <a:endParaRPr lang="de-CH" sz="20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28302210"/>
                  </a:ext>
                </a:extLst>
              </a:tr>
              <a:tr h="803391">
                <a:tc>
                  <a:txBody>
                    <a:bodyPr/>
                    <a:lstStyle/>
                    <a:p>
                      <a:r>
                        <a:rPr lang="de-DE" sz="2000"/>
                        <a:t>Aluminium</a:t>
                      </a:r>
                      <a:endParaRPr lang="de-CH" sz="2000"/>
                    </a:p>
                  </a:txBody>
                  <a:tcPr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/>
                        <a:t>↘↘</a:t>
                      </a:r>
                      <a:endParaRPr lang="de-CH" sz="2000"/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/>
                        <a:t>↘↘</a:t>
                      </a:r>
                      <a:endParaRPr lang="de-CH" sz="20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83125686"/>
                  </a:ext>
                </a:extLst>
              </a:tr>
              <a:tr h="803391">
                <a:tc>
                  <a:txBody>
                    <a:bodyPr/>
                    <a:lstStyle/>
                    <a:p>
                      <a:r>
                        <a:rPr lang="de-DE" sz="2000"/>
                        <a:t>Glass</a:t>
                      </a:r>
                      <a:endParaRPr lang="de-CH" sz="2000"/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/>
                        <a:t>→</a:t>
                      </a:r>
                      <a:endParaRPr lang="de-CH" sz="2000"/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/>
                        <a:t>↘↘↘</a:t>
                      </a:r>
                      <a:endParaRPr lang="de-CH" sz="20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31381169"/>
                  </a:ext>
                </a:extLst>
              </a:tr>
              <a:tr h="803391">
                <a:tc>
                  <a:txBody>
                    <a:bodyPr/>
                    <a:lstStyle/>
                    <a:p>
                      <a:r>
                        <a:rPr lang="de-DE" sz="2000"/>
                        <a:t>Wood</a:t>
                      </a:r>
                      <a:endParaRPr lang="de-CH" sz="2000"/>
                    </a:p>
                  </a:txBody>
                  <a:tcPr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/>
                        <a:t>↘↘↘</a:t>
                      </a:r>
                      <a:endParaRPr lang="de-CH" sz="2000"/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/>
                        <a:t>↘↘</a:t>
                      </a:r>
                      <a:endParaRPr lang="de-CH" sz="20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05115537"/>
                  </a:ext>
                </a:extLst>
              </a:tr>
            </a:tbl>
          </a:graphicData>
        </a:graphic>
      </p:graphicFrame>
      <p:pic>
        <p:nvPicPr>
          <p:cNvPr id="9" name="Grafik 8">
            <a:extLst>
              <a:ext uri="{FF2B5EF4-FFF2-40B4-BE49-F238E27FC236}">
                <a16:creationId xmlns:a16="http://schemas.microsoft.com/office/drawing/2014/main" id="{B0EA98B6-16D1-84CD-D2C0-864AF6B969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8674" y="1417638"/>
            <a:ext cx="7645745" cy="4938712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DE13E6BA-A34B-19D2-BD19-DACB5BDDCF48}"/>
              </a:ext>
            </a:extLst>
          </p:cNvPr>
          <p:cNvSpPr txBox="1"/>
          <p:nvPr/>
        </p:nvSpPr>
        <p:spPr>
          <a:xfrm>
            <a:off x="6035045" y="4081806"/>
            <a:ext cx="470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>
                <a:solidFill>
                  <a:schemeClr val="bg1"/>
                </a:solidFill>
              </a:rPr>
              <a:t>24</a:t>
            </a:r>
            <a:endParaRPr lang="de-CH" sz="2000">
              <a:solidFill>
                <a:schemeClr val="bg1"/>
              </a:solidFill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0432F34-728A-0573-DF95-5F53BBED7279}"/>
              </a:ext>
            </a:extLst>
          </p:cNvPr>
          <p:cNvSpPr txBox="1"/>
          <p:nvPr/>
        </p:nvSpPr>
        <p:spPr>
          <a:xfrm>
            <a:off x="7397524" y="4081806"/>
            <a:ext cx="6126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>
                <a:solidFill>
                  <a:schemeClr val="bg1"/>
                </a:solidFill>
              </a:rPr>
              <a:t>270</a:t>
            </a:r>
            <a:endParaRPr lang="de-CH" sz="2000">
              <a:solidFill>
                <a:schemeClr val="bg1"/>
              </a:solidFill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646F11C8-BEB7-63F6-7DA8-0CC51167FA2E}"/>
              </a:ext>
            </a:extLst>
          </p:cNvPr>
          <p:cNvSpPr txBox="1"/>
          <p:nvPr/>
        </p:nvSpPr>
        <p:spPr>
          <a:xfrm>
            <a:off x="8680179" y="4081806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>
                <a:solidFill>
                  <a:schemeClr val="bg1"/>
                </a:solidFill>
              </a:rPr>
              <a:t>2500</a:t>
            </a:r>
            <a:endParaRPr lang="de-CH" sz="2000">
              <a:solidFill>
                <a:schemeClr val="bg1"/>
              </a:solidFill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A6FD0E31-8D38-FDB3-2F79-60EED03B824E}"/>
              </a:ext>
            </a:extLst>
          </p:cNvPr>
          <p:cNvSpPr txBox="1"/>
          <p:nvPr/>
        </p:nvSpPr>
        <p:spPr>
          <a:xfrm>
            <a:off x="10151374" y="4081806"/>
            <a:ext cx="6126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>
                <a:solidFill>
                  <a:schemeClr val="bg1"/>
                </a:solidFill>
              </a:rPr>
              <a:t>260</a:t>
            </a:r>
            <a:endParaRPr lang="de-CH" sz="2000">
              <a:solidFill>
                <a:schemeClr val="bg1"/>
              </a:solidFill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4719692E-D24A-71A5-AFE5-DAA10553CFD7}"/>
              </a:ext>
            </a:extLst>
          </p:cNvPr>
          <p:cNvSpPr txBox="1"/>
          <p:nvPr/>
        </p:nvSpPr>
        <p:spPr>
          <a:xfrm>
            <a:off x="11584861" y="4081806"/>
            <a:ext cx="6126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>
                <a:solidFill>
                  <a:schemeClr val="bg1"/>
                </a:solidFill>
              </a:rPr>
              <a:t>220</a:t>
            </a:r>
            <a:endParaRPr lang="de-CH" sz="2000">
              <a:solidFill>
                <a:schemeClr val="bg1"/>
              </a:solidFill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CC5D2D5E-854B-49B9-3003-A6798067B528}"/>
              </a:ext>
            </a:extLst>
          </p:cNvPr>
          <p:cNvSpPr txBox="1"/>
          <p:nvPr/>
        </p:nvSpPr>
        <p:spPr>
          <a:xfrm>
            <a:off x="7446508" y="2759868"/>
            <a:ext cx="33970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>
                <a:solidFill>
                  <a:schemeClr val="bg1"/>
                </a:solidFill>
              </a:rPr>
              <a:t>future values in g CO</a:t>
            </a:r>
            <a:r>
              <a:rPr lang="de-DE" sz="2000" baseline="-25000">
                <a:solidFill>
                  <a:schemeClr val="bg1"/>
                </a:solidFill>
              </a:rPr>
              <a:t>2</a:t>
            </a:r>
            <a:r>
              <a:rPr lang="de-DE" sz="2000">
                <a:solidFill>
                  <a:schemeClr val="bg1"/>
                </a:solidFill>
              </a:rPr>
              <a:t>-eq/kg</a:t>
            </a:r>
            <a:endParaRPr lang="de-CH" sz="2000">
              <a:solidFill>
                <a:schemeClr val="bg1"/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4595FF6A-50DC-0EF1-B427-67DED3DA967E}"/>
              </a:ext>
            </a:extLst>
          </p:cNvPr>
          <p:cNvSpPr txBox="1"/>
          <p:nvPr/>
        </p:nvSpPr>
        <p:spPr>
          <a:xfrm>
            <a:off x="141400" y="5996618"/>
            <a:ext cx="4506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>
                <a:solidFill>
                  <a:schemeClr val="bg1"/>
                </a:solidFill>
              </a:rPr>
              <a:t>* requires substantial industry investments</a:t>
            </a:r>
            <a:endParaRPr lang="de-CH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9404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87413" y="274638"/>
            <a:ext cx="7648575" cy="114300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de-DE" kern="1200">
                <a:latin typeface="Calibri"/>
                <a:ea typeface="ＭＳ Ｐゴシック" pitchFamily="-65" charset="-128"/>
                <a:cs typeface="Calibri"/>
              </a:rPr>
              <a:t>Case study buildings</a:t>
            </a: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17B91946-F49F-4CF9-8BCF-D84F872BFC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08306" y="1550002"/>
            <a:ext cx="7648575" cy="2132828"/>
          </a:xfrm>
        </p:spPr>
        <p:txBody>
          <a:bodyPr/>
          <a:lstStyle/>
          <a:p>
            <a:r>
              <a:rPr lang="en-US" b="1"/>
              <a:t>Office building ARE-Ittigen </a:t>
            </a:r>
            <a:r>
              <a:rPr lang="en-US"/>
              <a:t>with 96 working places</a:t>
            </a:r>
            <a:endParaRPr lang="en-US" dirty="0"/>
          </a:p>
          <a:p>
            <a:r>
              <a:rPr lang="en-US"/>
              <a:t>Minergy-P-ECO</a:t>
            </a:r>
            <a:endParaRPr lang="en-US" dirty="0"/>
          </a:p>
          <a:p>
            <a:r>
              <a:rPr lang="en-US"/>
              <a:t>Concrete kernel and wood façade, compact</a:t>
            </a:r>
          </a:p>
          <a:p>
            <a:r>
              <a:rPr lang="en-US"/>
              <a:t>Heating and hot water: 82 MJ/m</a:t>
            </a:r>
            <a:r>
              <a:rPr lang="en-US" baseline="30000"/>
              <a:t>2</a:t>
            </a:r>
            <a:r>
              <a:rPr lang="en-US"/>
              <a:t>a (electric heat pump)</a:t>
            </a:r>
          </a:p>
          <a:p>
            <a:r>
              <a:rPr lang="en-US"/>
              <a:t>Ventilation &amp; lighting: 70 MJ/m</a:t>
            </a:r>
            <a:r>
              <a:rPr lang="en-US" baseline="30000"/>
              <a:t>2</a:t>
            </a:r>
            <a:r>
              <a:rPr lang="en-US"/>
              <a:t>a</a:t>
            </a:r>
            <a:endParaRPr lang="en-US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31E1F4A-1335-48F6-AE66-1A99EC58E4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8474" y="1527205"/>
            <a:ext cx="3588533" cy="2392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CA0850F9-42D0-4D58-A8A4-6452FF5BC0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74" y="4037376"/>
            <a:ext cx="3588533" cy="233254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BE73F93A-C409-4555-BDBC-20149B2D2206}"/>
              </a:ext>
            </a:extLst>
          </p:cNvPr>
          <p:cNvSpPr txBox="1">
            <a:spLocks/>
          </p:cNvSpPr>
          <p:nvPr/>
        </p:nvSpPr>
        <p:spPr bwMode="auto">
          <a:xfrm>
            <a:off x="4408307" y="3914629"/>
            <a:ext cx="7648576" cy="2132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5"/>
              </a:buBlip>
              <a:defRPr sz="2400" kern="1200">
                <a:solidFill>
                  <a:schemeClr val="bg1"/>
                </a:solidFill>
                <a:latin typeface="Calibri"/>
                <a:ea typeface="ＭＳ Ｐゴシック" pitchFamily="-65" charset="-128"/>
                <a:cs typeface="Calibri"/>
              </a:defRPr>
            </a:lvl1pPr>
            <a:lvl2pPr algn="l" defTabSz="457200" rtl="0" eaLnBrk="1" fontAlgn="base" hangingPunct="1">
              <a:spcBef>
                <a:spcPct val="20000"/>
              </a:spcBef>
              <a:spcAft>
                <a:spcPct val="0"/>
              </a:spcAft>
              <a:buSzPct val="50000"/>
              <a:defRPr sz="2000" kern="1200">
                <a:solidFill>
                  <a:schemeClr val="bg1"/>
                </a:solidFill>
                <a:latin typeface="Calibri"/>
                <a:ea typeface="ＭＳ Ｐゴシック" pitchFamily="-65" charset="-128"/>
                <a:cs typeface="Calibri"/>
              </a:defRPr>
            </a:lvl2pPr>
            <a:lvl3pPr marL="720725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SzPct val="50000"/>
              <a:buBlip>
                <a:blip r:embed="rId5"/>
              </a:buBlip>
              <a:defRPr sz="1800" kern="1200">
                <a:solidFill>
                  <a:schemeClr val="bg1"/>
                </a:solidFill>
                <a:latin typeface="Calibri"/>
                <a:ea typeface="ＭＳ Ｐゴシック" pitchFamily="-65" charset="-128"/>
                <a:cs typeface="Calibri"/>
              </a:defRPr>
            </a:lvl3pPr>
            <a:lvl4pPr marL="1071563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SzPct val="50000"/>
              <a:buBlip>
                <a:blip r:embed="rId5"/>
              </a:buBlip>
              <a:defRPr sz="1600" kern="1200">
                <a:solidFill>
                  <a:schemeClr val="bg1"/>
                </a:solidFill>
                <a:latin typeface="Calibri"/>
                <a:ea typeface="ＭＳ Ｐゴシック" pitchFamily="-65" charset="-128"/>
                <a:cs typeface="Calibri"/>
              </a:defRPr>
            </a:lvl4pPr>
            <a:lvl5pPr marL="1341438" indent="-342900" algn="l" defTabSz="517525" rtl="0" eaLnBrk="1" fontAlgn="base" hangingPunct="1">
              <a:spcBef>
                <a:spcPct val="20000"/>
              </a:spcBef>
              <a:spcAft>
                <a:spcPct val="0"/>
              </a:spcAft>
              <a:buSzPct val="50000"/>
              <a:buBlip>
                <a:blip r:embed="rId5"/>
              </a:buBlip>
              <a:tabLst>
                <a:tab pos="1431925" algn="l"/>
              </a:tabLst>
              <a:defRPr sz="1600" kern="1200">
                <a:solidFill>
                  <a:schemeClr val="bg1"/>
                </a:solidFill>
                <a:latin typeface="Calibri"/>
                <a:ea typeface="ＭＳ Ｐゴシック" pitchFamily="-65" charset="-128"/>
                <a:cs typeface="Calibri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Residential building </a:t>
            </a:r>
            <a:r>
              <a:rPr lang="en-US" b="1" err="1"/>
              <a:t>Rautistrasse</a:t>
            </a:r>
            <a:r>
              <a:rPr lang="en-US"/>
              <a:t> with 104 flats</a:t>
            </a:r>
            <a:endParaRPr lang="en-US" dirty="0"/>
          </a:p>
          <a:p>
            <a:r>
              <a:rPr lang="en-US"/>
              <a:t>Minergy-ECO</a:t>
            </a:r>
            <a:endParaRPr lang="en-US" dirty="0"/>
          </a:p>
          <a:p>
            <a:r>
              <a:rPr lang="en-US"/>
              <a:t>Massive construction</a:t>
            </a:r>
          </a:p>
          <a:p>
            <a:r>
              <a:rPr lang="en-US"/>
              <a:t>Heating and hot water : 107 MJ/m</a:t>
            </a:r>
            <a:r>
              <a:rPr lang="en-US" baseline="30000"/>
              <a:t>2</a:t>
            </a:r>
            <a:r>
              <a:rPr lang="en-US"/>
              <a:t>a (electric heat pump)</a:t>
            </a:r>
          </a:p>
          <a:p>
            <a:r>
              <a:rPr lang="en-US"/>
              <a:t>Ventilation &amp; lighting : 45 MJ/m</a:t>
            </a:r>
            <a:r>
              <a:rPr lang="en-US" baseline="30000"/>
              <a:t>2</a:t>
            </a:r>
            <a:r>
              <a:rPr lang="en-US"/>
              <a:t>a</a:t>
            </a:r>
            <a:endParaRPr lang="en-US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0D72F8A-7995-4904-A8C6-C50B8EE8D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60800" cy="365125"/>
          </a:xfrm>
        </p:spPr>
        <p:txBody>
          <a:bodyPr/>
          <a:lstStyle/>
          <a:p>
            <a:r>
              <a:rPr lang="en-US" altLang="en-US"/>
              <a:t>8th International ICARB Conference 2023</a:t>
            </a:r>
            <a:endParaRPr lang="de-DE" altLang="en-US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6545F1B-1E2D-4C15-A61A-B3C65F7456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en-US"/>
              <a:t>26 September 2023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C362EA5-47CC-41F1-BE25-B6F7EADE3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23A8D-7A26-46A8-8F2B-82ECF61F717F}" type="slidenum">
              <a:rPr lang="de-DE" altLang="en-US" smtClean="0"/>
              <a:pPr/>
              <a:t>19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5826340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52" b="15128"/>
          <a:stretch/>
        </p:blipFill>
        <p:spPr>
          <a:xfrm>
            <a:off x="258944" y="0"/>
            <a:ext cx="11675370" cy="6858000"/>
          </a:xfrm>
          <a:prstGeom prst="rect">
            <a:avLst/>
          </a:prstGeom>
        </p:spPr>
      </p:pic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>
                <a:solidFill>
                  <a:srgbClr val="41545D"/>
                </a:solidFill>
              </a:rPr>
              <a:t>26 September 2023</a:t>
            </a:r>
            <a:endParaRPr lang="de-DE" dirty="0">
              <a:solidFill>
                <a:srgbClr val="41545D"/>
              </a:solidFill>
            </a:endParaRP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>
          <a:xfrm>
            <a:off x="4456917" y="6356350"/>
            <a:ext cx="2895600" cy="365125"/>
          </a:xfrm>
        </p:spPr>
        <p:txBody>
          <a:bodyPr/>
          <a:lstStyle/>
          <a:p>
            <a:r>
              <a:rPr lang="en-US">
                <a:solidFill>
                  <a:srgbClr val="41545D"/>
                </a:solidFill>
              </a:rPr>
              <a:t>8th International ICARB Conference 2023</a:t>
            </a:r>
            <a:endParaRPr lang="de-CH" dirty="0">
              <a:solidFill>
                <a:srgbClr val="41545D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D9229-8DFA-4765-B8EC-19DC3B5CE79D}" type="slidenum">
              <a:rPr lang="de-DE" smtClean="0">
                <a:solidFill>
                  <a:srgbClr val="41545D"/>
                </a:solidFill>
              </a:rPr>
              <a:pPr/>
              <a:t>2</a:t>
            </a:fld>
            <a:endParaRPr lang="de-DE">
              <a:solidFill>
                <a:srgbClr val="41545D"/>
              </a:solidFill>
            </a:endParaRP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B2CBF541-6FE8-3906-4A8A-834E68CA143F}"/>
              </a:ext>
            </a:extLst>
          </p:cNvPr>
          <p:cNvGrpSpPr/>
          <p:nvPr/>
        </p:nvGrpSpPr>
        <p:grpSpPr>
          <a:xfrm>
            <a:off x="3125543" y="1011504"/>
            <a:ext cx="8808771" cy="3382471"/>
            <a:chOff x="3125543" y="1011504"/>
            <a:chExt cx="8808771" cy="3382471"/>
          </a:xfrm>
        </p:grpSpPr>
        <p:pic>
          <p:nvPicPr>
            <p:cNvPr id="9" name="Grafik 8" descr="Ein Bild, das Boden, draußen, Person enthält.&#10;&#10;Automatisch generierte Beschreibung">
              <a:extLst>
                <a:ext uri="{FF2B5EF4-FFF2-40B4-BE49-F238E27FC236}">
                  <a16:creationId xmlns:a16="http://schemas.microsoft.com/office/drawing/2014/main" id="{A82EC1E0-3D8B-CB49-C99D-A8AC175223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5300" t="23630" r="24664" b="13293"/>
            <a:stretch/>
          </p:blipFill>
          <p:spPr>
            <a:xfrm>
              <a:off x="7645534" y="1011504"/>
              <a:ext cx="4288780" cy="3382471"/>
            </a:xfrm>
            <a:prstGeom prst="rect">
              <a:avLst/>
            </a:prstGeom>
          </p:spPr>
        </p:pic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6A02A172-CA25-7C1B-901F-A03CF3F3EBD5}"/>
                </a:ext>
              </a:extLst>
            </p:cNvPr>
            <p:cNvSpPr txBox="1"/>
            <p:nvPr/>
          </p:nvSpPr>
          <p:spPr>
            <a:xfrm>
              <a:off x="3125543" y="1011504"/>
              <a:ext cx="4514377" cy="769441"/>
            </a:xfrm>
            <a:prstGeom prst="rect">
              <a:avLst/>
            </a:prstGeom>
            <a:solidFill>
              <a:srgbClr val="FFFFFF">
                <a:alpha val="65098"/>
              </a:srgb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4400" b="1">
                  <a:solidFill>
                    <a:schemeClr val="accent2"/>
                  </a:solidFill>
                </a:rPr>
                <a:t>Zero emissions!</a:t>
              </a:r>
              <a:endParaRPr lang="de-CH" sz="4400">
                <a:solidFill>
                  <a:schemeClr val="accent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2505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6300" y="274638"/>
            <a:ext cx="7659688" cy="1143000"/>
          </a:xfrm>
        </p:spPr>
        <p:txBody>
          <a:bodyPr wrap="square" anchor="t">
            <a:normAutofit/>
          </a:bodyPr>
          <a:lstStyle/>
          <a:p>
            <a:r>
              <a:rPr lang="de-DE"/>
              <a:t>GHG-Emissions Office building</a:t>
            </a:r>
            <a:endParaRPr lang="de-CH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D1E8918-9F90-488A-8DD7-687CD39130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868"/>
          <a:stretch/>
        </p:blipFill>
        <p:spPr>
          <a:xfrm>
            <a:off x="45030" y="1502434"/>
            <a:ext cx="9391200" cy="4840334"/>
          </a:xfrm>
          <a:prstGeom prst="rect">
            <a:avLst/>
          </a:prstGeom>
        </p:spPr>
      </p:pic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0305D13-BC6E-4095-8118-5684874A4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</p:spPr>
        <p:txBody>
          <a:bodyPr/>
          <a:lstStyle/>
          <a:p>
            <a:r>
              <a:rPr lang="en-US" altLang="en-US"/>
              <a:t>8th International ICARB Conference 2023</a:t>
            </a:r>
            <a:endParaRPr lang="de-DE" altLang="en-US"/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C5743E9C-76B9-34B0-AF58-6D49D8AC74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29774" y="2143588"/>
            <a:ext cx="2589378" cy="17262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CC6B49C1-B516-4E76-BE6A-58D98424E6B2}"/>
              </a:ext>
            </a:extLst>
          </p:cNvPr>
          <p:cNvGrpSpPr/>
          <p:nvPr/>
        </p:nvGrpSpPr>
        <p:grpSpPr>
          <a:xfrm>
            <a:off x="8399283" y="2030897"/>
            <a:ext cx="3530854" cy="3783408"/>
            <a:chOff x="8229600" y="1946054"/>
            <a:chExt cx="3530854" cy="3783408"/>
          </a:xfrm>
        </p:grpSpPr>
        <p:cxnSp>
          <p:nvCxnSpPr>
            <p:cNvPr id="8" name="Gerader Verbinder 7">
              <a:extLst>
                <a:ext uri="{FF2B5EF4-FFF2-40B4-BE49-F238E27FC236}">
                  <a16:creationId xmlns:a16="http://schemas.microsoft.com/office/drawing/2014/main" id="{7B6C7493-FC9D-49C5-8C86-36841CE00C4E}"/>
                </a:ext>
              </a:extLst>
            </p:cNvPr>
            <p:cNvCxnSpPr/>
            <p:nvPr/>
          </p:nvCxnSpPr>
          <p:spPr>
            <a:xfrm>
              <a:off x="8229600" y="2102177"/>
              <a:ext cx="0" cy="3242821"/>
            </a:xfrm>
            <a:prstGeom prst="line">
              <a:avLst/>
            </a:prstGeom>
            <a:ln w="57150">
              <a:solidFill>
                <a:schemeClr val="accent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r Verbinder 11">
              <a:extLst>
                <a:ext uri="{FF2B5EF4-FFF2-40B4-BE49-F238E27FC236}">
                  <a16:creationId xmlns:a16="http://schemas.microsoft.com/office/drawing/2014/main" id="{678B2F72-E562-425E-8405-95D38AA73745}"/>
                </a:ext>
              </a:extLst>
            </p:cNvPr>
            <p:cNvCxnSpPr/>
            <p:nvPr/>
          </p:nvCxnSpPr>
          <p:spPr>
            <a:xfrm>
              <a:off x="11290168" y="2108465"/>
              <a:ext cx="0" cy="3242821"/>
            </a:xfrm>
            <a:prstGeom prst="line">
              <a:avLst/>
            </a:prstGeom>
            <a:ln w="57150">
              <a:solidFill>
                <a:schemeClr val="accent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1E3C3C07-7B71-4129-8D85-1C3C63BCC964}"/>
                </a:ext>
              </a:extLst>
            </p:cNvPr>
            <p:cNvSpPr txBox="1"/>
            <p:nvPr/>
          </p:nvSpPr>
          <p:spPr>
            <a:xfrm>
              <a:off x="8904795" y="5039890"/>
              <a:ext cx="1947969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>
                  <a:solidFill>
                    <a:schemeClr val="accent2"/>
                  </a:solidFill>
                </a:rPr>
                <a:t>target values</a:t>
              </a:r>
            </a:p>
            <a:p>
              <a:pPr algn="ctr"/>
              <a:r>
                <a:rPr lang="de-DE" sz="1400">
                  <a:solidFill>
                    <a:schemeClr val="accent2"/>
                  </a:solidFill>
                </a:rPr>
                <a:t>SIA 2040:2017</a:t>
              </a:r>
              <a:endParaRPr lang="de-CH" sz="1400">
                <a:solidFill>
                  <a:schemeClr val="accent2"/>
                </a:solidFill>
              </a:endParaRPr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84C58AA5-5A6E-4808-A6AA-649EAB30FDDE}"/>
                </a:ext>
              </a:extLst>
            </p:cNvPr>
            <p:cNvSpPr txBox="1"/>
            <p:nvPr/>
          </p:nvSpPr>
          <p:spPr>
            <a:xfrm rot="16200000">
              <a:off x="7706728" y="2568542"/>
              <a:ext cx="15728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>
                  <a:solidFill>
                    <a:schemeClr val="accent2"/>
                  </a:solidFill>
                </a:rPr>
                <a:t>Embodied</a:t>
              </a:r>
              <a:endParaRPr lang="de-CH" sz="2400">
                <a:solidFill>
                  <a:schemeClr val="accent2"/>
                </a:solidFill>
              </a:endParaRPr>
            </a:p>
          </p:txBody>
        </p: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EF90BDF3-3682-45A6-93A5-5233C1114688}"/>
                </a:ext>
              </a:extLst>
            </p:cNvPr>
            <p:cNvSpPr txBox="1"/>
            <p:nvPr/>
          </p:nvSpPr>
          <p:spPr>
            <a:xfrm rot="16200000">
              <a:off x="9637918" y="3606925"/>
              <a:ext cx="378340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>
                  <a:solidFill>
                    <a:schemeClr val="accent2"/>
                  </a:solidFill>
                </a:rPr>
                <a:t>Embodied and operational</a:t>
              </a:r>
              <a:endParaRPr lang="de-CH" sz="2400">
                <a:solidFill>
                  <a:schemeClr val="accent2"/>
                </a:solidFill>
              </a:endParaRPr>
            </a:p>
          </p:txBody>
        </p:sp>
      </p:grpSp>
      <p:sp>
        <p:nvSpPr>
          <p:cNvPr id="17" name="Datumsplatzhalter 16">
            <a:extLst>
              <a:ext uri="{FF2B5EF4-FFF2-40B4-BE49-F238E27FC236}">
                <a16:creationId xmlns:a16="http://schemas.microsoft.com/office/drawing/2014/main" id="{AC059220-8480-473C-A964-3B599DC84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en-US"/>
              <a:t>26 September 2023</a:t>
            </a:r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8A38FD4A-1339-4385-BBBF-BF4D02B4D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23A8D-7A26-46A8-8F2B-82ECF61F717F}" type="slidenum">
              <a:rPr lang="de-DE" altLang="en-US" smtClean="0"/>
              <a:pPr/>
              <a:t>20</a:t>
            </a:fld>
            <a:endParaRPr lang="de-DE" altLang="en-US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2BC646E3-6FAB-4065-E6D1-6E395CEAB39D}"/>
              </a:ext>
            </a:extLst>
          </p:cNvPr>
          <p:cNvSpPr txBox="1"/>
          <p:nvPr/>
        </p:nvSpPr>
        <p:spPr>
          <a:xfrm>
            <a:off x="4062958" y="1061890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>
                <a:solidFill>
                  <a:schemeClr val="bg1"/>
                </a:solidFill>
              </a:rPr>
              <a:t>embodied</a:t>
            </a:r>
            <a:endParaRPr lang="de-CH">
              <a:solidFill>
                <a:schemeClr val="bg1"/>
              </a:solidFill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A4178403-23C2-2892-E34A-631DF3618CE4}"/>
              </a:ext>
            </a:extLst>
          </p:cNvPr>
          <p:cNvSpPr txBox="1"/>
          <p:nvPr/>
        </p:nvSpPr>
        <p:spPr>
          <a:xfrm>
            <a:off x="8722459" y="1109025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>
                <a:solidFill>
                  <a:schemeClr val="bg1"/>
                </a:solidFill>
              </a:rPr>
              <a:t>operational</a:t>
            </a:r>
            <a:endParaRPr lang="de-CH">
              <a:solidFill>
                <a:schemeClr val="bg1"/>
              </a:solidFill>
            </a:endParaRPr>
          </a:p>
        </p:txBody>
      </p:sp>
      <p:sp>
        <p:nvSpPr>
          <p:cNvPr id="4" name="Geschweifte Klammer rechts 3">
            <a:extLst>
              <a:ext uri="{FF2B5EF4-FFF2-40B4-BE49-F238E27FC236}">
                <a16:creationId xmlns:a16="http://schemas.microsoft.com/office/drawing/2014/main" id="{A0EA1B4D-C21F-CF39-5CF8-1A62E3D4F473}"/>
              </a:ext>
            </a:extLst>
          </p:cNvPr>
          <p:cNvSpPr/>
          <p:nvPr/>
        </p:nvSpPr>
        <p:spPr>
          <a:xfrm rot="16200000">
            <a:off x="4544871" y="-2488743"/>
            <a:ext cx="303692" cy="8032630"/>
          </a:xfrm>
          <a:prstGeom prst="rightBrace">
            <a:avLst>
              <a:gd name="adj1" fmla="val 48686"/>
              <a:gd name="adj2" fmla="val 50000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86284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33425" y="274638"/>
            <a:ext cx="7802563" cy="1143000"/>
          </a:xfrm>
        </p:spPr>
        <p:txBody>
          <a:bodyPr wrap="square" anchor="t">
            <a:normAutofit/>
          </a:bodyPr>
          <a:lstStyle/>
          <a:p>
            <a:r>
              <a:rPr lang="de-DE"/>
              <a:t>GHG-Emissions Residential building</a:t>
            </a:r>
            <a:endParaRPr lang="de-CH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1A76380-23EC-4731-A500-94AB91C5CA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51" y="1518171"/>
            <a:ext cx="9902538" cy="4824990"/>
          </a:xfrm>
          <a:prstGeom prst="rect">
            <a:avLst/>
          </a:prstGeom>
        </p:spPr>
      </p:pic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5F48E897-34F5-4E0B-800B-F20FC39DE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63201"/>
            <a:ext cx="3860800" cy="365125"/>
          </a:xfrm>
        </p:spPr>
        <p:txBody>
          <a:bodyPr/>
          <a:lstStyle/>
          <a:p>
            <a:r>
              <a:rPr lang="en-US" altLang="en-US"/>
              <a:t>8th International ICARB Conference 2023</a:t>
            </a:r>
            <a:endParaRPr lang="de-DE" altLang="en-US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B06113CC-632F-409E-9E53-709867DD629E}"/>
              </a:ext>
            </a:extLst>
          </p:cNvPr>
          <p:cNvGrpSpPr/>
          <p:nvPr/>
        </p:nvGrpSpPr>
        <p:grpSpPr>
          <a:xfrm>
            <a:off x="6542194" y="1970962"/>
            <a:ext cx="2277082" cy="4482690"/>
            <a:chOff x="8125905" y="1895546"/>
            <a:chExt cx="2277082" cy="4482690"/>
          </a:xfrm>
        </p:grpSpPr>
        <p:cxnSp>
          <p:nvCxnSpPr>
            <p:cNvPr id="9" name="Gerader Verbinder 8">
              <a:extLst>
                <a:ext uri="{FF2B5EF4-FFF2-40B4-BE49-F238E27FC236}">
                  <a16:creationId xmlns:a16="http://schemas.microsoft.com/office/drawing/2014/main" id="{D2DF6D56-2F9E-42F3-A905-640B620BBDC5}"/>
                </a:ext>
              </a:extLst>
            </p:cNvPr>
            <p:cNvCxnSpPr/>
            <p:nvPr/>
          </p:nvCxnSpPr>
          <p:spPr>
            <a:xfrm>
              <a:off x="8229600" y="2102177"/>
              <a:ext cx="0" cy="3242821"/>
            </a:xfrm>
            <a:prstGeom prst="line">
              <a:avLst/>
            </a:prstGeom>
            <a:ln w="57150">
              <a:solidFill>
                <a:schemeClr val="accent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r Verbinder 9">
              <a:extLst>
                <a:ext uri="{FF2B5EF4-FFF2-40B4-BE49-F238E27FC236}">
                  <a16:creationId xmlns:a16="http://schemas.microsoft.com/office/drawing/2014/main" id="{15FAD02B-0293-43EA-A8FB-E2622D1CBB39}"/>
                </a:ext>
              </a:extLst>
            </p:cNvPr>
            <p:cNvCxnSpPr/>
            <p:nvPr/>
          </p:nvCxnSpPr>
          <p:spPr>
            <a:xfrm>
              <a:off x="9885576" y="2108465"/>
              <a:ext cx="0" cy="3242821"/>
            </a:xfrm>
            <a:prstGeom prst="line">
              <a:avLst/>
            </a:prstGeom>
            <a:ln w="57150">
              <a:solidFill>
                <a:schemeClr val="accent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0C353E9B-739C-4DE7-B89C-28999A2DC1B5}"/>
                </a:ext>
              </a:extLst>
            </p:cNvPr>
            <p:cNvSpPr txBox="1"/>
            <p:nvPr/>
          </p:nvSpPr>
          <p:spPr>
            <a:xfrm>
              <a:off x="8125905" y="5670350"/>
              <a:ext cx="194796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>
                  <a:solidFill>
                    <a:schemeClr val="accent2"/>
                  </a:solidFill>
                </a:rPr>
                <a:t>target values</a:t>
              </a:r>
            </a:p>
            <a:p>
              <a:pPr algn="ctr"/>
              <a:r>
                <a:rPr lang="de-DE" sz="1600">
                  <a:solidFill>
                    <a:schemeClr val="accent2"/>
                  </a:solidFill>
                </a:rPr>
                <a:t>SIA 2040:2017</a:t>
              </a:r>
              <a:endParaRPr lang="de-CH" sz="1600">
                <a:solidFill>
                  <a:schemeClr val="accent2"/>
                </a:solidFill>
              </a:endParaRPr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36FDEEFD-2E90-4E14-8FAA-960CE2572B6F}"/>
                </a:ext>
              </a:extLst>
            </p:cNvPr>
            <p:cNvSpPr txBox="1"/>
            <p:nvPr/>
          </p:nvSpPr>
          <p:spPr>
            <a:xfrm rot="16200000">
              <a:off x="7706727" y="2568542"/>
              <a:ext cx="15728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>
                  <a:solidFill>
                    <a:schemeClr val="accent2"/>
                  </a:solidFill>
                </a:rPr>
                <a:t>Embodied</a:t>
              </a:r>
              <a:endParaRPr lang="de-CH" sz="2400">
                <a:solidFill>
                  <a:schemeClr val="accent2"/>
                </a:solidFill>
              </a:endParaRPr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F5B434C7-E901-4E17-BCC6-959557A6D2A4}"/>
                </a:ext>
              </a:extLst>
            </p:cNvPr>
            <p:cNvSpPr txBox="1"/>
            <p:nvPr/>
          </p:nvSpPr>
          <p:spPr>
            <a:xfrm rot="16200000">
              <a:off x="8280451" y="3556417"/>
              <a:ext cx="378340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>
                  <a:solidFill>
                    <a:schemeClr val="accent2"/>
                  </a:solidFill>
                </a:rPr>
                <a:t>Embodied and operational</a:t>
              </a:r>
              <a:endParaRPr lang="de-CH" sz="2400">
                <a:solidFill>
                  <a:schemeClr val="accent2"/>
                </a:solidFill>
              </a:endParaRPr>
            </a:p>
          </p:txBody>
        </p:sp>
      </p:grp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AFAFC88-1517-4D75-AB4D-268CA90AE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en-US"/>
              <a:t>26 September 2023</a:t>
            </a:r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D19393C1-81F2-433D-97C2-60C973231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23A8D-7A26-46A8-8F2B-82ECF61F717F}" type="slidenum">
              <a:rPr lang="de-DE" altLang="en-US" smtClean="0"/>
              <a:pPr/>
              <a:t>21</a:t>
            </a:fld>
            <a:endParaRPr lang="de-DE" altLang="en-US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2DBAB077-6135-917C-24F6-CAB17DBF7F40}"/>
              </a:ext>
            </a:extLst>
          </p:cNvPr>
          <p:cNvSpPr txBox="1"/>
          <p:nvPr/>
        </p:nvSpPr>
        <p:spPr>
          <a:xfrm>
            <a:off x="4015819" y="1024182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>
                <a:solidFill>
                  <a:schemeClr val="bg1"/>
                </a:solidFill>
              </a:rPr>
              <a:t>embodied</a:t>
            </a:r>
            <a:endParaRPr lang="de-CH">
              <a:solidFill>
                <a:schemeClr val="bg1"/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1614603A-20B6-452D-0230-C516939B2C6F}"/>
              </a:ext>
            </a:extLst>
          </p:cNvPr>
          <p:cNvSpPr txBox="1"/>
          <p:nvPr/>
        </p:nvSpPr>
        <p:spPr>
          <a:xfrm>
            <a:off x="9042964" y="1071317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>
                <a:solidFill>
                  <a:schemeClr val="bg1"/>
                </a:solidFill>
              </a:rPr>
              <a:t>operational</a:t>
            </a:r>
            <a:endParaRPr lang="de-CH">
              <a:solidFill>
                <a:schemeClr val="bg1"/>
              </a:solidFill>
            </a:endParaRPr>
          </a:p>
        </p:txBody>
      </p:sp>
      <p:sp>
        <p:nvSpPr>
          <p:cNvPr id="17" name="Geschweifte Klammer rechts 16">
            <a:extLst>
              <a:ext uri="{FF2B5EF4-FFF2-40B4-BE49-F238E27FC236}">
                <a16:creationId xmlns:a16="http://schemas.microsoft.com/office/drawing/2014/main" id="{ED2971D0-A036-18E7-B2B8-5B91AA67A07D}"/>
              </a:ext>
            </a:extLst>
          </p:cNvPr>
          <p:cNvSpPr/>
          <p:nvPr/>
        </p:nvSpPr>
        <p:spPr>
          <a:xfrm rot="16200000">
            <a:off x="4623659" y="-2652378"/>
            <a:ext cx="303692" cy="8284484"/>
          </a:xfrm>
          <a:prstGeom prst="rightBrace">
            <a:avLst>
              <a:gd name="adj1" fmla="val 48686"/>
              <a:gd name="adj2" fmla="val 50000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CAA26AC6-BC0A-0323-4FD2-2A8B14607B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4686" y="2088357"/>
            <a:ext cx="2907315" cy="18897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2435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88D2136A-41AB-5779-E193-F6B196A5E4BF}"/>
              </a:ext>
            </a:extLst>
          </p:cNvPr>
          <p:cNvGrpSpPr/>
          <p:nvPr/>
        </p:nvGrpSpPr>
        <p:grpSpPr>
          <a:xfrm>
            <a:off x="1273666" y="1366885"/>
            <a:ext cx="9644668" cy="5425126"/>
            <a:chOff x="1273666" y="1432874"/>
            <a:chExt cx="9644668" cy="5425126"/>
          </a:xfrm>
        </p:grpSpPr>
        <p:pic>
          <p:nvPicPr>
            <p:cNvPr id="4" name="Grafik 3" descr="Ein Bild, das Gras, draußen, Gebäude enthält.&#10;&#10;Automatisch generierte Beschreibung">
              <a:extLst>
                <a:ext uri="{FF2B5EF4-FFF2-40B4-BE49-F238E27FC236}">
                  <a16:creationId xmlns:a16="http://schemas.microsoft.com/office/drawing/2014/main" id="{FD926FA7-7AF7-71F7-254D-93C1651C08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3666" y="1432874"/>
              <a:ext cx="9644668" cy="5425126"/>
            </a:xfrm>
            <a:prstGeom prst="rect">
              <a:avLst/>
            </a:prstGeom>
          </p:spPr>
        </p:pic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B97245EC-05BE-0267-0EDE-C5F1E3E95A6C}"/>
                </a:ext>
              </a:extLst>
            </p:cNvPr>
            <p:cNvSpPr txBox="1"/>
            <p:nvPr/>
          </p:nvSpPr>
          <p:spPr>
            <a:xfrm>
              <a:off x="1350389" y="1510070"/>
              <a:ext cx="433397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800">
                  <a:solidFill>
                    <a:schemeClr val="bg1"/>
                  </a:solidFill>
                </a:rPr>
                <a:t>HORTUS Building Allschwil/Switzerland </a:t>
              </a:r>
              <a:endParaRPr lang="de-CH">
                <a:solidFill>
                  <a:schemeClr val="bg1"/>
                </a:solidFill>
              </a:endParaRPr>
            </a:p>
          </p:txBody>
        </p: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314750FE-0AFA-D0E6-30D5-5BDE08F446F7}"/>
                </a:ext>
              </a:extLst>
            </p:cNvPr>
            <p:cNvSpPr txBox="1"/>
            <p:nvPr/>
          </p:nvSpPr>
          <p:spPr>
            <a:xfrm>
              <a:off x="1273666" y="6450153"/>
              <a:ext cx="301422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800">
                  <a:solidFill>
                    <a:srgbClr val="FFFFFE"/>
                  </a:solidFill>
                </a:rPr>
                <a:t>© Herzog &amp; de Meuron</a:t>
              </a:r>
              <a:endParaRPr lang="de-CH">
                <a:solidFill>
                  <a:srgbClr val="FFFFFE"/>
                </a:solidFill>
              </a:endParaRPr>
            </a:p>
          </p:txBody>
        </p:sp>
      </p:grpSp>
      <p:sp>
        <p:nvSpPr>
          <p:cNvPr id="1024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538113" y="378387"/>
            <a:ext cx="7848872" cy="646331"/>
          </a:xfrm>
          <a:noFill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3600"/>
              <a:t>How does “net zero” work?</a:t>
            </a:r>
            <a:endParaRPr lang="en-GB" sz="3600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E156200A-7D47-2B97-53A1-CD39FEDA9DC7}"/>
              </a:ext>
            </a:extLst>
          </p:cNvPr>
          <p:cNvSpPr txBox="1"/>
          <p:nvPr/>
        </p:nvSpPr>
        <p:spPr>
          <a:xfrm>
            <a:off x="1273666" y="2252207"/>
            <a:ext cx="9644668" cy="4078039"/>
          </a:xfrm>
          <a:prstGeom prst="rect">
            <a:avLst/>
          </a:prstGeom>
          <a:solidFill>
            <a:srgbClr val="FFFFFE">
              <a:alpha val="69804"/>
            </a:srgbClr>
          </a:solidFill>
        </p:spPr>
        <p:txBody>
          <a:bodyPr wrap="square">
            <a:spAutoFit/>
          </a:bodyPr>
          <a:lstStyle/>
          <a:p>
            <a:r>
              <a:rPr lang="de-CH" sz="2400">
                <a:solidFill>
                  <a:schemeClr val="bg1"/>
                </a:solidFill>
              </a:rPr>
              <a:t>HORTUS pays back its construction energy in one generation. On the BaseLink site in Allschwil near Basel, SENN, Herzog &amp; de Meuron and ZPF Ingenieure are jointly developing an office building with approx. 10,000 m</a:t>
            </a:r>
            <a:r>
              <a:rPr lang="de-CH" sz="2400" baseline="30000">
                <a:solidFill>
                  <a:schemeClr val="bg1"/>
                </a:solidFill>
              </a:rPr>
              <a:t>2</a:t>
            </a:r>
            <a:r>
              <a:rPr lang="de-CH" sz="2400">
                <a:solidFill>
                  <a:schemeClr val="bg1"/>
                </a:solidFill>
              </a:rPr>
              <a:t> of usable space for environmentally conscious (tech) companies. The building sets a new standard for sustainability: </a:t>
            </a:r>
            <a:r>
              <a:rPr lang="de-CH" sz="2800" b="1">
                <a:solidFill>
                  <a:schemeClr val="bg1"/>
                </a:solidFill>
              </a:rPr>
              <a:t>it pays back the grey building energy and is already energy-positive after around 30 years.</a:t>
            </a:r>
            <a:r>
              <a:rPr lang="de-CH" sz="2400">
                <a:solidFill>
                  <a:schemeClr val="bg1"/>
                </a:solidFill>
              </a:rPr>
              <a:t> In addition, it is constructed from an unusual mix of natural materials.</a:t>
            </a:r>
          </a:p>
          <a:p>
            <a:endParaRPr lang="de-CH" sz="2400">
              <a:solidFill>
                <a:schemeClr val="bg1"/>
              </a:solidFill>
            </a:endParaRPr>
          </a:p>
          <a:p>
            <a:endParaRPr lang="de-CH" sz="2400">
              <a:solidFill>
                <a:schemeClr val="bg1"/>
              </a:solidFill>
            </a:endParaRPr>
          </a:p>
          <a:p>
            <a:pPr algn="r"/>
            <a:r>
              <a:rPr lang="de-CH" sz="1100">
                <a:solidFill>
                  <a:schemeClr val="bg1"/>
                </a:solidFill>
              </a:rPr>
              <a:t>Translated with www.DeepL.com/Translator (free version)</a:t>
            </a:r>
            <a:endParaRPr lang="de-CH" sz="2400">
              <a:solidFill>
                <a:schemeClr val="bg1"/>
              </a:solidFill>
            </a:endParaRP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B7ED454-3624-30FD-2DC1-C63BA3083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26 September 2023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CEDC41A-260B-F160-D99D-71D2C1B80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8th International ICARB Conference 2023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30D097B-69F1-A6A2-F05D-E7C6166B0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147C39-3380-1B4B-BB32-754C9338D259}" type="slidenum">
              <a:rPr lang="de-DE" smtClean="0"/>
              <a:pPr>
                <a:defRPr/>
              </a:pPr>
              <a:t>22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43059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42951" y="130176"/>
            <a:ext cx="7793038" cy="1143000"/>
          </a:xfrm>
        </p:spPr>
        <p:txBody>
          <a:bodyPr wrap="square" anchor="t">
            <a:normAutofit fontScale="90000"/>
          </a:bodyPr>
          <a:lstStyle/>
          <a:p>
            <a:r>
              <a:rPr lang="de-DE"/>
              <a:t>(Net)Zero GHG-emission buildings</a:t>
            </a:r>
            <a:br>
              <a:rPr lang="de-DE"/>
            </a:br>
            <a:r>
              <a:rPr lang="de-DE"/>
              <a:t>System boundary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AF9E5EE-71CD-47A8-BEB6-9F4D837E2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60800" cy="365125"/>
          </a:xfrm>
        </p:spPr>
        <p:txBody>
          <a:bodyPr/>
          <a:lstStyle/>
          <a:p>
            <a:r>
              <a:rPr lang="en-US" altLang="en-US"/>
              <a:t>8th International ICARB Conference 2023</a:t>
            </a:r>
            <a:endParaRPr lang="de-DE" altLang="en-US"/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98B6FB0A-D0D1-4766-9A58-554D1BCA94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7038" y="9461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de-CH" altLang="de-D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de-CH" alt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0E19F7D7-B2D6-4E82-B049-7D77D4FA22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7038" y="1409700"/>
            <a:ext cx="4022725" cy="635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prstDash val="solid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CH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71E17E42-6F11-4EEB-B9CE-1FFC2BD31F7A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1" t="6177" r="4865" b="4945"/>
          <a:stretch/>
        </p:blipFill>
        <p:spPr bwMode="auto">
          <a:xfrm>
            <a:off x="1714500" y="1358813"/>
            <a:ext cx="8763000" cy="547387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Rechteck 18">
            <a:extLst>
              <a:ext uri="{FF2B5EF4-FFF2-40B4-BE49-F238E27FC236}">
                <a16:creationId xmlns:a16="http://schemas.microsoft.com/office/drawing/2014/main" id="{C7060670-0C7F-496F-8B1F-408A9C5BB6EA}"/>
              </a:ext>
            </a:extLst>
          </p:cNvPr>
          <p:cNvSpPr/>
          <p:nvPr/>
        </p:nvSpPr>
        <p:spPr>
          <a:xfrm>
            <a:off x="238125" y="1781175"/>
            <a:ext cx="8763000" cy="4019549"/>
          </a:xfrm>
          <a:prstGeom prst="rect">
            <a:avLst/>
          </a:prstGeom>
          <a:solidFill>
            <a:schemeClr val="accent3">
              <a:lumMod val="40000"/>
              <a:lumOff val="60000"/>
              <a:alpha val="30196"/>
            </a:schemeClr>
          </a:solidFill>
          <a:ln w="38100">
            <a:solidFill>
              <a:schemeClr val="accent3"/>
            </a:solidFill>
            <a:prstDash val="dash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de-DE">
                <a:solidFill>
                  <a:schemeClr val="accent3"/>
                </a:solidFill>
              </a:rPr>
              <a:t>Production, </a:t>
            </a:r>
            <a:br>
              <a:rPr lang="de-DE">
                <a:solidFill>
                  <a:schemeClr val="accent3"/>
                </a:solidFill>
              </a:rPr>
            </a:br>
            <a:r>
              <a:rPr lang="de-DE">
                <a:solidFill>
                  <a:schemeClr val="accent3"/>
                </a:solidFill>
              </a:rPr>
              <a:t>construction, </a:t>
            </a:r>
            <a:br>
              <a:rPr lang="de-DE">
                <a:solidFill>
                  <a:schemeClr val="accent3"/>
                </a:solidFill>
              </a:rPr>
            </a:br>
            <a:r>
              <a:rPr lang="de-DE">
                <a:solidFill>
                  <a:schemeClr val="accent3"/>
                </a:solidFill>
              </a:rPr>
              <a:t>use</a:t>
            </a:r>
          </a:p>
          <a:p>
            <a:r>
              <a:rPr lang="de-DE">
                <a:solidFill>
                  <a:schemeClr val="accent3"/>
                </a:solidFill>
              </a:rPr>
              <a:t>and end of life</a:t>
            </a:r>
            <a:endParaRPr lang="de-CH">
              <a:solidFill>
                <a:schemeClr val="accent3"/>
              </a:solidFill>
            </a:endParaRP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391DB23B-2486-4395-9B24-EC15806B4A9A}"/>
              </a:ext>
            </a:extLst>
          </p:cNvPr>
          <p:cNvSpPr/>
          <p:nvPr/>
        </p:nvSpPr>
        <p:spPr>
          <a:xfrm>
            <a:off x="238126" y="4438650"/>
            <a:ext cx="6867525" cy="1308100"/>
          </a:xfrm>
          <a:prstGeom prst="rect">
            <a:avLst/>
          </a:prstGeom>
          <a:solidFill>
            <a:schemeClr val="accent1">
              <a:lumMod val="20000"/>
              <a:lumOff val="80000"/>
              <a:alpha val="30196"/>
            </a:schemeClr>
          </a:solidFill>
          <a:ln w="38100">
            <a:solidFill>
              <a:schemeClr val="accent1">
                <a:lumMod val="75000"/>
              </a:schemeClr>
            </a:solidFill>
            <a:prstDash val="dash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de-DE">
                <a:solidFill>
                  <a:schemeClr val="accent1">
                    <a:lumMod val="75000"/>
                  </a:schemeClr>
                </a:solidFill>
              </a:rPr>
              <a:t>Operation, energy, all</a:t>
            </a:r>
            <a:endParaRPr lang="de-CH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BF4E8BD0-DDFA-43CF-BB24-7AB11DFABC6C}"/>
              </a:ext>
            </a:extLst>
          </p:cNvPr>
          <p:cNvSpPr/>
          <p:nvPr/>
        </p:nvSpPr>
        <p:spPr>
          <a:xfrm>
            <a:off x="238126" y="4438650"/>
            <a:ext cx="6867526" cy="552450"/>
          </a:xfrm>
          <a:prstGeom prst="rect">
            <a:avLst/>
          </a:prstGeom>
          <a:solidFill>
            <a:schemeClr val="accent1">
              <a:lumMod val="20000"/>
              <a:lumOff val="80000"/>
              <a:alpha val="30196"/>
            </a:schemeClr>
          </a:solidFill>
          <a:ln w="38100">
            <a:solidFill>
              <a:schemeClr val="accent1"/>
            </a:solidFill>
            <a:prstDash val="dash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de-DE">
                <a:solidFill>
                  <a:schemeClr val="accent1"/>
                </a:solidFill>
              </a:rPr>
              <a:t>Operation, energy, regulated</a:t>
            </a:r>
            <a:endParaRPr lang="de-CH">
              <a:solidFill>
                <a:schemeClr val="accent1"/>
              </a:solidFill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85025E98-93E7-4170-B3DD-796C7DFEE3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27325" y="5360678"/>
            <a:ext cx="973217" cy="973217"/>
          </a:xfrm>
          <a:prstGeom prst="rect">
            <a:avLst/>
          </a:prstGeom>
        </p:spPr>
      </p:pic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B2BE1137-5541-4D49-9F74-FF934AE04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en-US"/>
              <a:t>26 September 2023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1C8C8BA5-1795-405F-B137-8F680E866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23A8D-7A26-46A8-8F2B-82ECF61F717F}" type="slidenum">
              <a:rPr lang="de-DE" altLang="en-US" smtClean="0"/>
              <a:pPr/>
              <a:t>23</a:t>
            </a:fld>
            <a:endParaRPr lang="de-DE" altLang="en-US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35DD0C3-0E40-42AC-A29E-2A991BAFAE09}"/>
              </a:ext>
            </a:extLst>
          </p:cNvPr>
          <p:cNvSpPr txBox="1"/>
          <p:nvPr/>
        </p:nvSpPr>
        <p:spPr>
          <a:xfrm>
            <a:off x="9226710" y="6428166"/>
            <a:ext cx="2919389" cy="307777"/>
          </a:xfrm>
          <a:prstGeom prst="rect">
            <a:avLst/>
          </a:prstGeom>
          <a:solidFill>
            <a:srgbClr val="FFFFFE"/>
          </a:solidFill>
        </p:spPr>
        <p:txBody>
          <a:bodyPr wrap="none" rtlCol="0">
            <a:spAutoFit/>
          </a:bodyPr>
          <a:lstStyle/>
          <a:p>
            <a:r>
              <a:rPr lang="de-DE" sz="1400">
                <a:solidFill>
                  <a:schemeClr val="bg1"/>
                </a:solidFill>
              </a:rPr>
              <a:t>Lützkendorf &amp; Frischknecht (2020)</a:t>
            </a:r>
            <a:endParaRPr lang="de-CH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115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8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3"/>
          <p:cNvSpPr>
            <a:spLocks noChangeArrowheads="1"/>
          </p:cNvSpPr>
          <p:nvPr/>
        </p:nvSpPr>
        <p:spPr bwMode="auto">
          <a:xfrm>
            <a:off x="1828800" y="1447800"/>
            <a:ext cx="85344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84175" indent="-384175">
              <a:lnSpc>
                <a:spcPct val="150000"/>
              </a:lnSpc>
              <a:spcBef>
                <a:spcPct val="20000"/>
              </a:spcBef>
            </a:pPr>
            <a:endParaRPr lang="de-DE" sz="2000" dirty="0">
              <a:latin typeface="Trebuchet MS" pitchFamily="34" charset="0"/>
              <a:sym typeface="Symbol" pitchFamily="18" charset="2"/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 bwMode="auto">
          <a:xfrm>
            <a:off x="394283" y="190748"/>
            <a:ext cx="814193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FontTx/>
              <a:buNone/>
              <a:defRPr sz="3200" kern="1200">
                <a:solidFill>
                  <a:schemeClr val="bg1"/>
                </a:solidFill>
                <a:latin typeface="Calibri"/>
                <a:ea typeface="ＭＳ Ｐゴシック" pitchFamily="-65" charset="-128"/>
                <a:cs typeface="Calibri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SzPct val="50000"/>
              <a:buFontTx/>
              <a:buBlip>
                <a:blip r:embed="rId3"/>
              </a:buBlip>
              <a:defRPr sz="2800" kern="1200">
                <a:solidFill>
                  <a:schemeClr val="bg1"/>
                </a:solidFill>
                <a:latin typeface="Calibri"/>
                <a:ea typeface="ＭＳ Ｐゴシック" pitchFamily="-65" charset="-128"/>
                <a:cs typeface="Calibri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SzPct val="50000"/>
              <a:buFontTx/>
              <a:buBlip>
                <a:blip r:embed="rId3"/>
              </a:buBlip>
              <a:defRPr sz="2400" kern="1200">
                <a:solidFill>
                  <a:schemeClr val="bg1"/>
                </a:solidFill>
                <a:latin typeface="Calibri"/>
                <a:ea typeface="ＭＳ Ｐゴシック" pitchFamily="-65" charset="-128"/>
                <a:cs typeface="Calibri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SzPct val="50000"/>
              <a:buFontTx/>
              <a:buBlip>
                <a:blip r:embed="rId3"/>
              </a:buBlip>
              <a:defRPr sz="2000" kern="1200">
                <a:solidFill>
                  <a:schemeClr val="bg1"/>
                </a:solidFill>
                <a:latin typeface="Calibri"/>
                <a:ea typeface="ＭＳ Ｐゴシック" pitchFamily="-65" charset="-128"/>
                <a:cs typeface="Calibri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SzPct val="50000"/>
              <a:buFontTx/>
              <a:buBlip>
                <a:blip r:embed="rId3"/>
              </a:buBlip>
              <a:defRPr sz="2000" kern="1200">
                <a:solidFill>
                  <a:schemeClr val="bg1"/>
                </a:solidFill>
                <a:latin typeface="Calibri"/>
                <a:ea typeface="ＭＳ Ｐゴシック" pitchFamily="-65" charset="-128"/>
                <a:cs typeface="Calibri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en-GB" sz="3600"/>
              <a:t>Taxonomy of Carbon offsets</a:t>
            </a:r>
          </a:p>
          <a:p>
            <a:pPr marL="0" indent="0"/>
            <a:r>
              <a:rPr lang="en-GB" sz="2000"/>
              <a:t>(adapted from Oxford Principles 2020)</a:t>
            </a:r>
            <a:endParaRPr lang="en-GB" sz="1600" dirty="0"/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>
                <a:solidFill>
                  <a:srgbClr val="41545D"/>
                </a:solidFill>
              </a:rPr>
              <a:t>26 September 2023</a:t>
            </a:r>
            <a:endParaRPr lang="de-DE" dirty="0">
              <a:solidFill>
                <a:srgbClr val="41545D"/>
              </a:solidFill>
            </a:endParaRPr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41545D"/>
                </a:solidFill>
              </a:rPr>
              <a:t>8th International ICARB Conference 2023</a:t>
            </a:r>
            <a:endParaRPr lang="de-CH" dirty="0">
              <a:solidFill>
                <a:srgbClr val="41545D"/>
              </a:solidFill>
            </a:endParaRP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D9229-8DFA-4765-B8EC-19DC3B5CE79D}" type="slidenum">
              <a:rPr lang="de-DE" smtClean="0">
                <a:solidFill>
                  <a:srgbClr val="41545D"/>
                </a:solidFill>
              </a:rPr>
              <a:pPr/>
              <a:t>24</a:t>
            </a:fld>
            <a:endParaRPr lang="de-DE">
              <a:solidFill>
                <a:srgbClr val="41545D"/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38986F6B-EB51-A806-E82C-7D7ECF474C17}"/>
              </a:ext>
            </a:extLst>
          </p:cNvPr>
          <p:cNvSpPr txBox="1"/>
          <p:nvPr/>
        </p:nvSpPr>
        <p:spPr>
          <a:xfrm>
            <a:off x="187015" y="6453118"/>
            <a:ext cx="4147289" cy="349968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de-DE">
                <a:solidFill>
                  <a:schemeClr val="bg1"/>
                </a:solidFill>
              </a:rPr>
              <a:t>adapted from Oxford Principles (2020)</a:t>
            </a:r>
            <a:endParaRPr lang="de-CH">
              <a:solidFill>
                <a:schemeClr val="bg1"/>
              </a:solidFill>
            </a:endParaRPr>
          </a:p>
        </p:txBody>
      </p:sp>
      <p:graphicFrame>
        <p:nvGraphicFramePr>
          <p:cNvPr id="2" name="Tabelle 3">
            <a:extLst>
              <a:ext uri="{FF2B5EF4-FFF2-40B4-BE49-F238E27FC236}">
                <a16:creationId xmlns:a16="http://schemas.microsoft.com/office/drawing/2014/main" id="{6B498660-B47A-3785-B664-146D6EA6E1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2000528"/>
              </p:ext>
            </p:extLst>
          </p:nvPr>
        </p:nvGraphicFramePr>
        <p:xfrm>
          <a:off x="273900" y="1447800"/>
          <a:ext cx="11788200" cy="53715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6000">
                  <a:extLst>
                    <a:ext uri="{9D8B030D-6E8A-4147-A177-3AD203B41FA5}">
                      <a16:colId xmlns:a16="http://schemas.microsoft.com/office/drawing/2014/main" val="343877708"/>
                    </a:ext>
                  </a:extLst>
                </a:gridCol>
                <a:gridCol w="1191297">
                  <a:extLst>
                    <a:ext uri="{9D8B030D-6E8A-4147-A177-3AD203B41FA5}">
                      <a16:colId xmlns:a16="http://schemas.microsoft.com/office/drawing/2014/main" val="3248078519"/>
                    </a:ext>
                  </a:extLst>
                </a:gridCol>
                <a:gridCol w="1704903">
                  <a:extLst>
                    <a:ext uri="{9D8B030D-6E8A-4147-A177-3AD203B41FA5}">
                      <a16:colId xmlns:a16="http://schemas.microsoft.com/office/drawing/2014/main" val="3936521082"/>
                    </a:ext>
                  </a:extLst>
                </a:gridCol>
                <a:gridCol w="5616000">
                  <a:extLst>
                    <a:ext uri="{9D8B030D-6E8A-4147-A177-3AD203B41FA5}">
                      <a16:colId xmlns:a16="http://schemas.microsoft.com/office/drawing/2014/main" val="1900987203"/>
                    </a:ext>
                  </a:extLst>
                </a:gridCol>
              </a:tblGrid>
              <a:tr h="756000">
                <a:tc>
                  <a:txBody>
                    <a:bodyPr/>
                    <a:lstStyle/>
                    <a:p>
                      <a:r>
                        <a:rPr lang="de-DE" sz="2000"/>
                        <a:t>How is the offset generated</a:t>
                      </a:r>
                      <a:endParaRPr lang="de-CH" sz="2000"/>
                    </a:p>
                  </a:txBody>
                  <a:tcPr marL="101493" marR="101493" marT="50747" marB="50747">
                    <a:solidFill>
                      <a:schemeClr val="bg1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/>
                        <a:t>Is carbon stored</a:t>
                      </a:r>
                      <a:endParaRPr lang="de-CH" sz="2000"/>
                    </a:p>
                  </a:txBody>
                  <a:tcPr marL="101493" marR="101493" marT="50747" marB="50747">
                    <a:solidFill>
                      <a:schemeClr val="bg1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/>
                        <a:t>How is carbon stored</a:t>
                      </a:r>
                      <a:endParaRPr lang="de-CH" sz="2000"/>
                    </a:p>
                  </a:txBody>
                  <a:tcPr marL="101493" marR="101493" marT="50747" marB="50747">
                    <a:solidFill>
                      <a:schemeClr val="bg1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2000"/>
                        <a:t>Example</a:t>
                      </a:r>
                      <a:endParaRPr lang="de-CH" sz="2000"/>
                    </a:p>
                  </a:txBody>
                  <a:tcPr marL="101493" marR="101493" marT="50747" marB="50747">
                    <a:solidFill>
                      <a:schemeClr val="bg1">
                        <a:lumMod val="90000"/>
                        <a:lumOff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5832663"/>
                  </a:ext>
                </a:extLst>
              </a:tr>
              <a:tr h="755309">
                <a:tc>
                  <a:txBody>
                    <a:bodyPr/>
                    <a:lstStyle/>
                    <a:p>
                      <a:r>
                        <a:rPr lang="de-DE" sz="2000">
                          <a:solidFill>
                            <a:schemeClr val="tx1"/>
                          </a:solidFill>
                        </a:rPr>
                        <a:t>Potentially avoided emissions</a:t>
                      </a:r>
                      <a:endParaRPr lang="de-CH" sz="2000">
                        <a:solidFill>
                          <a:schemeClr val="tx1"/>
                        </a:solidFill>
                      </a:endParaRPr>
                    </a:p>
                  </a:txBody>
                  <a:tcPr marL="101493" marR="101493" marT="50747" marB="50747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>
                          <a:solidFill>
                            <a:schemeClr val="tx1"/>
                          </a:solidFill>
                        </a:rPr>
                        <a:t>No</a:t>
                      </a:r>
                      <a:endParaRPr lang="de-CH" sz="2000">
                        <a:solidFill>
                          <a:schemeClr val="tx1"/>
                        </a:solidFill>
                      </a:endParaRPr>
                    </a:p>
                  </a:txBody>
                  <a:tcPr marL="101493" marR="101493" marT="50747" marB="50747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>
                          <a:solidFill>
                            <a:schemeClr val="tx1"/>
                          </a:solidFill>
                        </a:rPr>
                        <a:t>-</a:t>
                      </a:r>
                      <a:endParaRPr lang="de-CH" sz="2000">
                        <a:solidFill>
                          <a:schemeClr val="tx1"/>
                        </a:solidFill>
                      </a:endParaRPr>
                    </a:p>
                  </a:txBody>
                  <a:tcPr marL="101493" marR="101493" marT="50747" marB="50747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>
                          <a:solidFill>
                            <a:schemeClr val="tx1"/>
                          </a:solidFill>
                        </a:rPr>
                        <a:t>Forward-looking, counterfactual baseline: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>
                          <a:solidFill>
                            <a:schemeClr val="tx1"/>
                          </a:solidFill>
                        </a:rPr>
                        <a:t>Renewable energy potentially replacing fossil fuels</a:t>
                      </a:r>
                      <a:endParaRPr lang="de-CH" sz="2000">
                        <a:solidFill>
                          <a:schemeClr val="tx1"/>
                        </a:solidFill>
                      </a:endParaRPr>
                    </a:p>
                  </a:txBody>
                  <a:tcPr marL="101493" marR="101493" marT="50747" marB="50747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0752913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r>
                        <a:rPr lang="de-DE" sz="2000"/>
                        <a:t>Emissions reduction</a:t>
                      </a:r>
                      <a:endParaRPr lang="de-CH" sz="2000"/>
                    </a:p>
                  </a:txBody>
                  <a:tcPr marL="101493" marR="101493" marT="50747" marB="50747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/>
                        <a:t>No</a:t>
                      </a:r>
                      <a:endParaRPr lang="de-CH" sz="2000"/>
                    </a:p>
                  </a:txBody>
                  <a:tcPr marL="101493" marR="101493" marT="50747" marB="50747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/>
                        <a:t>-</a:t>
                      </a:r>
                      <a:endParaRPr lang="de-CH" sz="2000"/>
                    </a:p>
                  </a:txBody>
                  <a:tcPr marL="101493" marR="101493" marT="50747" marB="50747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2000"/>
                        <a:t>Clear retrospective emissions data:</a:t>
                      </a:r>
                    </a:p>
                    <a:p>
                      <a:r>
                        <a:rPr lang="de-DE" sz="2000"/>
                        <a:t>N2O abatement; Methane abatement</a:t>
                      </a:r>
                      <a:endParaRPr lang="de-CH" sz="2000"/>
                    </a:p>
                  </a:txBody>
                  <a:tcPr marL="101493" marR="101493" marT="50747" marB="50747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3316616"/>
                  </a:ext>
                </a:extLst>
              </a:tr>
              <a:tr h="705679">
                <a:tc>
                  <a:txBody>
                    <a:bodyPr/>
                    <a:lstStyle/>
                    <a:p>
                      <a:r>
                        <a:rPr lang="de-DE" sz="2000"/>
                        <a:t>Emissions reduction</a:t>
                      </a:r>
                      <a:endParaRPr lang="de-CH" sz="2000"/>
                    </a:p>
                  </a:txBody>
                  <a:tcPr marL="101493" marR="101493" marT="50747" marB="50747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/>
                        <a:t>Yes</a:t>
                      </a:r>
                      <a:endParaRPr lang="de-CH" sz="2000"/>
                    </a:p>
                  </a:txBody>
                  <a:tcPr marL="101493" marR="101493" marT="50747" marB="50747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/>
                        <a:t>short</a:t>
                      </a:r>
                      <a:endParaRPr lang="de-CH" sz="2000"/>
                    </a:p>
                  </a:txBody>
                  <a:tcPr marL="101493" marR="101493" marT="50747" marB="50747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2000"/>
                        <a:t>Changes to agricultural practices that retain already stored carbon</a:t>
                      </a:r>
                      <a:endParaRPr lang="de-CH" sz="2000"/>
                    </a:p>
                  </a:txBody>
                  <a:tcPr marL="101493" marR="101493" marT="50747" marB="50747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185353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r>
                        <a:rPr lang="de-DE" sz="2000"/>
                        <a:t>Emissions reduction</a:t>
                      </a:r>
                      <a:endParaRPr lang="de-CH" sz="2000"/>
                    </a:p>
                  </a:txBody>
                  <a:tcPr marL="101493" marR="101493" marT="50747" marB="50747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/>
                        <a:t>Yes</a:t>
                      </a:r>
                      <a:endParaRPr lang="de-CH" sz="2000"/>
                    </a:p>
                  </a:txBody>
                  <a:tcPr marL="101493" marR="101493" marT="50747" marB="50747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/>
                        <a:t>long</a:t>
                      </a:r>
                      <a:endParaRPr lang="de-CH" sz="2000"/>
                    </a:p>
                  </a:txBody>
                  <a:tcPr marL="101493" marR="101493" marT="50747" marB="50747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2000"/>
                        <a:t>Carbon Capture and Storage (CCS) on industrial facilities, fossil fueled power plants</a:t>
                      </a:r>
                      <a:endParaRPr lang="de-CH" sz="2000"/>
                    </a:p>
                  </a:txBody>
                  <a:tcPr marL="101493" marR="101493" marT="50747" marB="50747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4612184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r>
                        <a:rPr lang="de-DE" sz="2000"/>
                        <a:t>Carbon removal</a:t>
                      </a:r>
                      <a:endParaRPr lang="de-CH" sz="2000"/>
                    </a:p>
                  </a:txBody>
                  <a:tcPr marL="101493" marR="101493" marT="50747" marB="50747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/>
                        <a:t>Yes</a:t>
                      </a:r>
                      <a:endParaRPr lang="de-CH" sz="2000"/>
                    </a:p>
                  </a:txBody>
                  <a:tcPr marL="101493" marR="101493" marT="50747" marB="50747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/>
                        <a:t>short</a:t>
                      </a:r>
                      <a:endParaRPr lang="de-CH" sz="2000"/>
                    </a:p>
                  </a:txBody>
                  <a:tcPr marL="101493" marR="101493" marT="50747" marB="50747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2000"/>
                        <a:t>Afforestation, reforestation</a:t>
                      </a:r>
                    </a:p>
                    <a:p>
                      <a:r>
                        <a:rPr lang="de-DE" sz="2000"/>
                        <a:t>Soil carbon enhancement</a:t>
                      </a:r>
                      <a:endParaRPr lang="de-CH" sz="2000"/>
                    </a:p>
                  </a:txBody>
                  <a:tcPr marL="101493" marR="101493" marT="50747" marB="50747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1704416"/>
                  </a:ext>
                </a:extLst>
              </a:tr>
              <a:tr h="100800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>
                          <a:solidFill>
                            <a:schemeClr val="tx1"/>
                          </a:solidFill>
                        </a:rPr>
                        <a:t>Carbon removal</a:t>
                      </a:r>
                      <a:endParaRPr lang="de-CH" sz="2000">
                        <a:solidFill>
                          <a:schemeClr val="tx1"/>
                        </a:solidFill>
                      </a:endParaRPr>
                    </a:p>
                  </a:txBody>
                  <a:tcPr marL="101493" marR="101493" marT="50747" marB="50747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>
                          <a:solidFill>
                            <a:schemeClr val="tx1"/>
                          </a:solidFill>
                        </a:rPr>
                        <a:t>Yes</a:t>
                      </a:r>
                      <a:endParaRPr lang="de-CH" sz="2000">
                        <a:solidFill>
                          <a:schemeClr val="tx1"/>
                        </a:solidFill>
                      </a:endParaRPr>
                    </a:p>
                  </a:txBody>
                  <a:tcPr marL="101493" marR="101493" marT="50747" marB="50747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>
                          <a:solidFill>
                            <a:schemeClr val="tx1"/>
                          </a:solidFill>
                        </a:rPr>
                        <a:t>long</a:t>
                      </a:r>
                      <a:endParaRPr lang="de-CH" sz="2000">
                        <a:solidFill>
                          <a:schemeClr val="tx1"/>
                        </a:solidFill>
                      </a:endParaRPr>
                    </a:p>
                  </a:txBody>
                  <a:tcPr marL="101493" marR="101493" marT="50747" marB="50747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2000">
                          <a:solidFill>
                            <a:schemeClr val="tx1"/>
                          </a:solidFill>
                        </a:rPr>
                        <a:t>Direct air carbon capture and storage (DACCS)</a:t>
                      </a:r>
                    </a:p>
                    <a:p>
                      <a:r>
                        <a:rPr lang="de-DE" sz="2000">
                          <a:solidFill>
                            <a:schemeClr val="tx1"/>
                          </a:solidFill>
                        </a:rPr>
                        <a:t>Biogenic energy carbon capture and storage (BECCS)</a:t>
                      </a:r>
                    </a:p>
                    <a:p>
                      <a:r>
                        <a:rPr lang="de-CH" sz="2000">
                          <a:solidFill>
                            <a:schemeClr val="tx1"/>
                          </a:solidFill>
                        </a:rPr>
                        <a:t>Mineralisation, enhanced weathering</a:t>
                      </a:r>
                    </a:p>
                  </a:txBody>
                  <a:tcPr marL="101493" marR="101493" marT="50747" marB="50747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91176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56585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1891" y="111161"/>
            <a:ext cx="9531178" cy="1178011"/>
          </a:xfrm>
        </p:spPr>
        <p:txBody>
          <a:bodyPr/>
          <a:lstStyle/>
          <a:p>
            <a:pPr algn="l"/>
            <a:r>
              <a:rPr lang="en-US" dirty="0"/>
              <a:t>OPTIONS TO DEFINE AND ACHIEVE </a:t>
            </a:r>
            <a:br>
              <a:rPr lang="en-US" dirty="0"/>
            </a:br>
            <a:r>
              <a:rPr lang="en-US" dirty="0"/>
              <a:t>(NET) ZERO GHG-EMISSION BUILDINGS</a:t>
            </a:r>
          </a:p>
        </p:txBody>
      </p:sp>
      <p:graphicFrame>
        <p:nvGraphicFramePr>
          <p:cNvPr id="3" name="Tabelle 3">
            <a:extLst>
              <a:ext uri="{FF2B5EF4-FFF2-40B4-BE49-F238E27FC236}">
                <a16:creationId xmlns:a16="http://schemas.microsoft.com/office/drawing/2014/main" id="{0443E8EB-CC7D-497D-8E3E-8039CB317860}"/>
              </a:ext>
            </a:extLst>
          </p:cNvPr>
          <p:cNvGraphicFramePr>
            <a:graphicFrameLocks noGrp="1"/>
          </p:cNvGraphicFramePr>
          <p:nvPr/>
        </p:nvGraphicFramePr>
        <p:xfrm>
          <a:off x="354227" y="1570713"/>
          <a:ext cx="10250925" cy="43481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0185">
                  <a:extLst>
                    <a:ext uri="{9D8B030D-6E8A-4147-A177-3AD203B41FA5}">
                      <a16:colId xmlns:a16="http://schemas.microsoft.com/office/drawing/2014/main" val="9865341"/>
                    </a:ext>
                  </a:extLst>
                </a:gridCol>
                <a:gridCol w="2050185">
                  <a:extLst>
                    <a:ext uri="{9D8B030D-6E8A-4147-A177-3AD203B41FA5}">
                      <a16:colId xmlns:a16="http://schemas.microsoft.com/office/drawing/2014/main" val="1587134605"/>
                    </a:ext>
                  </a:extLst>
                </a:gridCol>
                <a:gridCol w="2050185">
                  <a:extLst>
                    <a:ext uri="{9D8B030D-6E8A-4147-A177-3AD203B41FA5}">
                      <a16:colId xmlns:a16="http://schemas.microsoft.com/office/drawing/2014/main" val="2250690417"/>
                    </a:ext>
                  </a:extLst>
                </a:gridCol>
                <a:gridCol w="2050185">
                  <a:extLst>
                    <a:ext uri="{9D8B030D-6E8A-4147-A177-3AD203B41FA5}">
                      <a16:colId xmlns:a16="http://schemas.microsoft.com/office/drawing/2014/main" val="1233919526"/>
                    </a:ext>
                  </a:extLst>
                </a:gridCol>
                <a:gridCol w="2050185">
                  <a:extLst>
                    <a:ext uri="{9D8B030D-6E8A-4147-A177-3AD203B41FA5}">
                      <a16:colId xmlns:a16="http://schemas.microsoft.com/office/drawing/2014/main" val="2637280106"/>
                    </a:ext>
                  </a:extLst>
                </a:gridCol>
              </a:tblGrid>
              <a:tr h="424072">
                <a:tc gridSpan="4">
                  <a:txBody>
                    <a:bodyPr/>
                    <a:lstStyle/>
                    <a:p>
                      <a:pPr algn="ctr"/>
                      <a:r>
                        <a:rPr lang="de-DE" sz="2000" dirty="0"/>
                        <a:t>Net Zero </a:t>
                      </a:r>
                      <a:r>
                        <a:rPr lang="de-DE" sz="2000" dirty="0" err="1"/>
                        <a:t>emission</a:t>
                      </a:r>
                      <a:r>
                        <a:rPr lang="de-DE" sz="2000" dirty="0"/>
                        <a:t> </a:t>
                      </a:r>
                      <a:r>
                        <a:rPr lang="de-DE" sz="2000" dirty="0" err="1"/>
                        <a:t>approaches</a:t>
                      </a:r>
                      <a:endParaRPr lang="de-CH" sz="20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CH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2000">
                          <a:solidFill>
                            <a:schemeClr val="tx1"/>
                          </a:solidFill>
                        </a:rPr>
                        <a:t>Zero emission a.</a:t>
                      </a:r>
                      <a:endParaRPr lang="de-CH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3841920"/>
                  </a:ext>
                </a:extLst>
              </a:tr>
              <a:tr h="73195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b="1" dirty="0">
                          <a:solidFill>
                            <a:schemeClr val="tx1"/>
                          </a:solidFill>
                        </a:rPr>
                        <a:t>Net </a:t>
                      </a:r>
                      <a:r>
                        <a:rPr lang="de-DE" sz="2000" b="1" dirty="0" err="1">
                          <a:solidFill>
                            <a:schemeClr val="tx1"/>
                          </a:solidFill>
                        </a:rPr>
                        <a:t>balance</a:t>
                      </a:r>
                      <a:endParaRPr lang="de-CH" sz="2000" b="1" dirty="0">
                        <a:solidFill>
                          <a:schemeClr val="tx1"/>
                        </a:solidFill>
                      </a:endParaRPr>
                    </a:p>
                    <a:p>
                      <a:endParaRPr lang="de-CH" sz="2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b="1" dirty="0">
                          <a:solidFill>
                            <a:schemeClr val="tx1"/>
                          </a:solidFill>
                        </a:rPr>
                        <a:t>Net </a:t>
                      </a:r>
                      <a:r>
                        <a:rPr lang="de-DE" sz="2000" b="1" dirty="0" err="1">
                          <a:solidFill>
                            <a:schemeClr val="tx1"/>
                          </a:solidFill>
                        </a:rPr>
                        <a:t>balance</a:t>
                      </a:r>
                      <a:endParaRPr lang="de-CH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2000" b="1">
                          <a:solidFill>
                            <a:schemeClr val="tx1"/>
                          </a:solidFill>
                        </a:rPr>
                        <a:t>Economic compensation</a:t>
                      </a:r>
                      <a:endParaRPr lang="de-CH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2000" b="1">
                          <a:solidFill>
                            <a:schemeClr val="tx1"/>
                          </a:solidFill>
                        </a:rPr>
                        <a:t>Technical Removal</a:t>
                      </a:r>
                      <a:endParaRPr lang="de-CH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2000" b="1">
                          <a:solidFill>
                            <a:schemeClr val="tx1"/>
                          </a:solidFill>
                        </a:rPr>
                        <a:t>Absolute Zero</a:t>
                      </a:r>
                      <a:endParaRPr lang="de-CH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6348603"/>
                  </a:ext>
                </a:extLst>
              </a:tr>
              <a:tr h="662248">
                <a:tc>
                  <a:txBody>
                    <a:bodyPr/>
                    <a:lstStyle/>
                    <a:p>
                      <a:pPr algn="l"/>
                      <a:r>
                        <a:rPr lang="de-DE" sz="1800" b="1" dirty="0" err="1"/>
                        <a:t>potentially</a:t>
                      </a:r>
                      <a:r>
                        <a:rPr lang="de-DE" sz="1800" b="1" dirty="0"/>
                        <a:t> </a:t>
                      </a:r>
                      <a:r>
                        <a:rPr lang="de-DE" sz="1800" b="1" dirty="0" err="1"/>
                        <a:t>avoided</a:t>
                      </a:r>
                      <a:r>
                        <a:rPr lang="de-DE" sz="1800" b="1" dirty="0"/>
                        <a:t> </a:t>
                      </a:r>
                      <a:r>
                        <a:rPr lang="de-DE" sz="1800" b="1" dirty="0" err="1"/>
                        <a:t>emissions</a:t>
                      </a:r>
                      <a:endParaRPr lang="de-CH" sz="18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2000" b="1" dirty="0" err="1"/>
                        <a:t>allocation</a:t>
                      </a:r>
                      <a:endParaRPr lang="de-CH" sz="20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CH" sz="2000" b="1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CH" sz="2000" b="1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CH" sz="2000" b="1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1505018"/>
                  </a:ext>
                </a:extLst>
              </a:tr>
              <a:tr h="2300442">
                <a:tc>
                  <a:txBody>
                    <a:bodyPr/>
                    <a:lstStyle/>
                    <a:p>
                      <a:r>
                        <a:rPr lang="en-US" sz="2000"/>
                        <a:t>Accounting for the potential benefits caused by exported energy produced on-site</a:t>
                      </a:r>
                      <a:endParaRPr lang="de-CH" sz="20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Attributes the pro rata share of GHG emissions caused by on-site energy production to the exported energy</a:t>
                      </a:r>
                      <a:endParaRPr lang="de-CH" sz="20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Purchase of CO</a:t>
                      </a:r>
                      <a:r>
                        <a:rPr lang="en-US" sz="2000" baseline="-25000"/>
                        <a:t>2</a:t>
                      </a:r>
                      <a:r>
                        <a:rPr lang="en-US" sz="2000"/>
                        <a:t> certificates based on potentially avoided or reduced GHG emissions</a:t>
                      </a:r>
                      <a:endParaRPr lang="de-CH" sz="20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Investment in negative emission technologies to offset life-cycle-based GHG emissions caused by the building</a:t>
                      </a:r>
                      <a:endParaRPr lang="de-CH" sz="20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Use of construction materials/operational energy with zero GHG emissions (including supply chain emissions)</a:t>
                      </a:r>
                      <a:endParaRPr lang="de-CH" sz="20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5053689"/>
                  </a:ext>
                </a:extLst>
              </a:tr>
            </a:tbl>
          </a:graphicData>
        </a:graphic>
      </p:graphicFrame>
      <p:cxnSp>
        <p:nvCxnSpPr>
          <p:cNvPr id="5" name="Gerade Verbindung mit Pfeil 4">
            <a:extLst>
              <a:ext uri="{FF2B5EF4-FFF2-40B4-BE49-F238E27FC236}">
                <a16:creationId xmlns:a16="http://schemas.microsoft.com/office/drawing/2014/main" id="{D8DD2ECA-37F0-46B1-8506-6BAEEE26ADC7}"/>
              </a:ext>
            </a:extLst>
          </p:cNvPr>
          <p:cNvCxnSpPr/>
          <p:nvPr/>
        </p:nvCxnSpPr>
        <p:spPr bwMode="auto">
          <a:xfrm>
            <a:off x="1429267" y="6033392"/>
            <a:ext cx="6862119" cy="0"/>
          </a:xfrm>
          <a:prstGeom prst="straightConnector1">
            <a:avLst/>
          </a:prstGeom>
          <a:noFill/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" name="Textfeld 8">
            <a:extLst>
              <a:ext uri="{FF2B5EF4-FFF2-40B4-BE49-F238E27FC236}">
                <a16:creationId xmlns:a16="http://schemas.microsoft.com/office/drawing/2014/main" id="{F4F66313-59E3-4650-A10D-F3EF7FE9476A}"/>
              </a:ext>
            </a:extLst>
          </p:cNvPr>
          <p:cNvSpPr txBox="1"/>
          <p:nvPr/>
        </p:nvSpPr>
        <p:spPr>
          <a:xfrm>
            <a:off x="2952784" y="6052638"/>
            <a:ext cx="4284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Level </a:t>
            </a:r>
            <a:r>
              <a:rPr lang="de-DE">
                <a:solidFill>
                  <a:schemeClr val="bg1"/>
                </a:solidFill>
              </a:rPr>
              <a:t>of effectiveness and thus ambition</a:t>
            </a:r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76A0CEE0-8541-4144-B069-6B1CDCBCDF6C}"/>
              </a:ext>
            </a:extLst>
          </p:cNvPr>
          <p:cNvSpPr txBox="1"/>
          <p:nvPr/>
        </p:nvSpPr>
        <p:spPr>
          <a:xfrm>
            <a:off x="924511" y="5891694"/>
            <a:ext cx="3385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>
                <a:solidFill>
                  <a:schemeClr val="bg1"/>
                </a:solidFill>
              </a:rPr>
              <a:t>-</a:t>
            </a:r>
            <a:endParaRPr lang="de-CH" sz="3600">
              <a:solidFill>
                <a:schemeClr val="bg1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DA0CC4C5-CF1E-427C-8827-4BE9C2C166BD}"/>
              </a:ext>
            </a:extLst>
          </p:cNvPr>
          <p:cNvSpPr txBox="1"/>
          <p:nvPr/>
        </p:nvSpPr>
        <p:spPr>
          <a:xfrm>
            <a:off x="8638198" y="5867990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>
                <a:solidFill>
                  <a:schemeClr val="bg1"/>
                </a:solidFill>
              </a:rPr>
              <a:t>+</a:t>
            </a:r>
            <a:endParaRPr lang="de-CH" sz="3600" dirty="0">
              <a:solidFill>
                <a:schemeClr val="bg1"/>
              </a:solidFill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F4ADF449-2628-3344-F912-1ACECF400FF0}"/>
              </a:ext>
            </a:extLst>
          </p:cNvPr>
          <p:cNvSpPr txBox="1"/>
          <p:nvPr/>
        </p:nvSpPr>
        <p:spPr>
          <a:xfrm>
            <a:off x="9665957" y="5871812"/>
            <a:ext cx="23374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/>
              <a:t>Lützkendorf &amp; Frischknecht (2020)</a:t>
            </a:r>
            <a:endParaRPr lang="de-CH" sz="1100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20782EA6-EBD0-39BE-59D2-16B3A6CB74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4830" y="4473677"/>
            <a:ext cx="1371177" cy="1371177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FFAEB2DB-89B0-A69C-F57F-46CD8615CBC9}"/>
              </a:ext>
            </a:extLst>
          </p:cNvPr>
          <p:cNvSpPr txBox="1"/>
          <p:nvPr/>
        </p:nvSpPr>
        <p:spPr>
          <a:xfrm>
            <a:off x="9835948" y="6016476"/>
            <a:ext cx="2337499" cy="2539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r"/>
            <a:r>
              <a:rPr lang="en-US" sz="1050">
                <a:solidFill>
                  <a:schemeClr val="bg1"/>
                </a:solidFill>
              </a:rPr>
              <a:t>Lützkendorf &amp; Frischknecht 2020</a:t>
            </a:r>
            <a:endParaRPr lang="de-CH" sz="1100" dirty="0">
              <a:solidFill>
                <a:schemeClr val="bg1"/>
              </a:solidFill>
            </a:endParaRP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15C4E4C-5F7A-957E-76BE-9F22736FB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en-US"/>
              <a:t>26 September 2023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493A7771-6FC3-D025-EB8B-F07AE1812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8th International ICARB Conference 2023</a:t>
            </a:r>
            <a:endParaRPr lang="de-DE" altLang="en-US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AB676EC-0A9F-68B9-F444-C69157B46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D5393-F7DB-4257-945C-013A11705F55}" type="slidenum">
              <a:rPr lang="de-DE" altLang="en-US" smtClean="0"/>
              <a:pPr/>
              <a:t>25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7092526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21412" y="178867"/>
            <a:ext cx="9184650" cy="1079482"/>
          </a:xfrm>
        </p:spPr>
        <p:txBody>
          <a:bodyPr>
            <a:normAutofit fontScale="90000"/>
          </a:bodyPr>
          <a:lstStyle/>
          <a:p>
            <a:r>
              <a:rPr lang="de-DE"/>
              <a:t>Biogenic CO</a:t>
            </a:r>
            <a:r>
              <a:rPr lang="de-DE" baseline="-25000"/>
              <a:t>2</a:t>
            </a:r>
            <a:r>
              <a:rPr lang="de-DE"/>
              <a:t> from biogas purification used to recarbonise recycled concrete aggregate</a:t>
            </a:r>
            <a:endParaRPr lang="de-CH" dirty="0"/>
          </a:p>
        </p:txBody>
      </p:sp>
      <p:sp>
        <p:nvSpPr>
          <p:cNvPr id="8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4004982" y="6447631"/>
            <a:ext cx="4565277" cy="273844"/>
          </a:xfrm>
        </p:spPr>
        <p:txBody>
          <a:bodyPr/>
          <a:lstStyle>
            <a:lvl1pPr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28448794" indent="-28105894"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3429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6858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10287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13716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r>
              <a:rPr lang="en-US" altLang="en-US" sz="900">
                <a:solidFill>
                  <a:schemeClr val="bg1">
                    <a:lumMod val="90000"/>
                    <a:lumOff val="10000"/>
                  </a:schemeClr>
                </a:solidFill>
                <a:latin typeface="Calibri" pitchFamily="-65" charset="0"/>
              </a:rPr>
              <a:t>8th International ICARB Conference 2023</a:t>
            </a:r>
            <a:endParaRPr lang="de-DE" altLang="en-US" sz="900" dirty="0">
              <a:solidFill>
                <a:schemeClr val="bg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80AD912-FF80-4DCB-8D98-9FF6BC626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26 September 2023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12BF07D-2E6E-46A4-9914-B4BCC6F26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147C39-3380-1B4B-BB32-754C9338D259}" type="slidenum">
              <a:rPr lang="de-DE" smtClean="0"/>
              <a:pPr>
                <a:defRPr/>
              </a:pPr>
              <a:t>26</a:t>
            </a:fld>
            <a:endParaRPr lang="de-DE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4242CF2D-8747-2258-6D21-174A7AA50B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4" t="14138" r="1247" b="2069"/>
          <a:stretch/>
        </p:blipFill>
        <p:spPr>
          <a:xfrm>
            <a:off x="1501631" y="1335927"/>
            <a:ext cx="10681982" cy="5505730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27F08F1B-0E3E-A6A8-5329-6D15222936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868" t="51805" r="40099" b="17084"/>
          <a:stretch/>
        </p:blipFill>
        <p:spPr>
          <a:xfrm>
            <a:off x="0" y="1424218"/>
            <a:ext cx="3832176" cy="2664574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E4F3E0E8-7EA5-EF08-B8AE-E2ACE20A4E31}"/>
              </a:ext>
            </a:extLst>
          </p:cNvPr>
          <p:cNvSpPr txBox="1"/>
          <p:nvPr/>
        </p:nvSpPr>
        <p:spPr>
          <a:xfrm rot="20825594">
            <a:off x="3071072" y="3980355"/>
            <a:ext cx="7255512" cy="1077218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sz="3200" b="1">
                <a:solidFill>
                  <a:schemeClr val="accent2"/>
                </a:solidFill>
              </a:rPr>
              <a:t>Negative Emission Technology with </a:t>
            </a:r>
          </a:p>
          <a:p>
            <a:pPr algn="ctr"/>
            <a:r>
              <a:rPr lang="de-DE" sz="3200" b="1">
                <a:solidFill>
                  <a:schemeClr val="accent2"/>
                </a:solidFill>
              </a:rPr>
              <a:t>10 kg CO</a:t>
            </a:r>
            <a:r>
              <a:rPr lang="de-DE" sz="3200" b="1" baseline="-25000">
                <a:solidFill>
                  <a:schemeClr val="accent2"/>
                </a:solidFill>
              </a:rPr>
              <a:t>2</a:t>
            </a:r>
            <a:r>
              <a:rPr lang="de-DE" sz="3200" b="1">
                <a:solidFill>
                  <a:schemeClr val="accent2"/>
                </a:solidFill>
              </a:rPr>
              <a:t> removed per m</a:t>
            </a:r>
            <a:r>
              <a:rPr lang="de-DE" sz="3200" b="1" baseline="30000">
                <a:solidFill>
                  <a:schemeClr val="accent2"/>
                </a:solidFill>
              </a:rPr>
              <a:t>3</a:t>
            </a:r>
            <a:r>
              <a:rPr lang="de-DE" sz="3200" b="1">
                <a:solidFill>
                  <a:schemeClr val="accent2"/>
                </a:solidFill>
              </a:rPr>
              <a:t> concrete</a:t>
            </a:r>
            <a:endParaRPr lang="de-CH" sz="3200" b="1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939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6B63F01C-BDAD-FAD2-3A7A-A5111637B5D0}"/>
              </a:ext>
            </a:extLst>
          </p:cNvPr>
          <p:cNvSpPr txBox="1">
            <a:spLocks/>
          </p:cNvSpPr>
          <p:nvPr/>
        </p:nvSpPr>
        <p:spPr>
          <a:xfrm>
            <a:off x="264282" y="121271"/>
            <a:ext cx="9868929" cy="1178011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sz="3600" ker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Temporal nature based carbon</a:t>
            </a:r>
          </a:p>
          <a:p>
            <a:pPr algn="l"/>
            <a:r>
              <a:rPr lang="en-US" sz="3600" ker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removal (NbCS)</a:t>
            </a:r>
            <a:endParaRPr lang="en-US" sz="3600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C25B773C-6199-4531-B40E-F4EC3E0ED1F3}"/>
              </a:ext>
            </a:extLst>
          </p:cNvPr>
          <p:cNvSpPr txBox="1"/>
          <p:nvPr/>
        </p:nvSpPr>
        <p:spPr>
          <a:xfrm>
            <a:off x="9490496" y="6263741"/>
            <a:ext cx="26148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>
                <a:solidFill>
                  <a:schemeClr val="bg1"/>
                </a:solidFill>
              </a:rPr>
              <a:t>Sigriswil/BE</a:t>
            </a:r>
          </a:p>
          <a:p>
            <a:pPr algn="r"/>
            <a:r>
              <a:rPr lang="de-DE" sz="1400">
                <a:solidFill>
                  <a:schemeClr val="bg1"/>
                </a:solidFill>
              </a:rPr>
              <a:t>© Johanna Frischknecht, 2017</a:t>
            </a:r>
            <a:endParaRPr lang="de-CH" sz="1400">
              <a:solidFill>
                <a:schemeClr val="bg1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CB5D62D-CEFF-FBEE-9577-491820463C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2286" y="-9484"/>
            <a:ext cx="4859714" cy="6858000"/>
          </a:xfrm>
          <a:prstGeom prst="rect">
            <a:avLst/>
          </a:prstGeom>
        </p:spPr>
      </p:pic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D63E0286-3EF4-8F30-0FD0-5483E9BDC4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941" y="1660008"/>
            <a:ext cx="6722686" cy="4525963"/>
          </a:xfrm>
        </p:spPr>
        <p:txBody>
          <a:bodyPr>
            <a:normAutofit/>
          </a:bodyPr>
          <a:lstStyle/>
          <a:p>
            <a:r>
              <a:rPr lang="de-CH"/>
              <a:t>Lower peak temperature increase in ambitious mitigation scenarios</a:t>
            </a:r>
          </a:p>
          <a:p>
            <a:r>
              <a:rPr lang="de-CH"/>
              <a:t>Delay of temperature increase in weak mitigation scenarios </a:t>
            </a:r>
          </a:p>
          <a:p>
            <a:r>
              <a:rPr lang="de-CH"/>
              <a:t>NbCS not an alternative but a complement to the reduction of fossil emissions to net zero by 2050</a:t>
            </a:r>
          </a:p>
        </p:txBody>
      </p:sp>
    </p:spTree>
    <p:extLst>
      <p:ext uri="{BB962C8B-B14F-4D97-AF65-F5344CB8AC3E}">
        <p14:creationId xmlns:p14="http://schemas.microsoft.com/office/powerpoint/2010/main" val="16240762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6B63F01C-BDAD-FAD2-3A7A-A5111637B5D0}"/>
              </a:ext>
            </a:extLst>
          </p:cNvPr>
          <p:cNvSpPr txBox="1">
            <a:spLocks/>
          </p:cNvSpPr>
          <p:nvPr/>
        </p:nvSpPr>
        <p:spPr>
          <a:xfrm>
            <a:off x="264282" y="121271"/>
            <a:ext cx="9868929" cy="1178011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sz="3600" ker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Modelling biogenic carbon in buildings</a:t>
            </a:r>
          </a:p>
          <a:p>
            <a:pPr algn="l"/>
            <a:r>
              <a:rPr lang="en-US" sz="3600" ker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(wood, straw, hemp, etc,)</a:t>
            </a:r>
            <a:endParaRPr lang="en-US" sz="3600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Grafik 11" descr="Ein Bild, das draußen, alt, mehrere, Dach enthält.&#10;&#10;Automatisch generierte Beschreibung">
            <a:extLst>
              <a:ext uri="{FF2B5EF4-FFF2-40B4-BE49-F238E27FC236}">
                <a16:creationId xmlns:a16="http://schemas.microsoft.com/office/drawing/2014/main" id="{AA7FE101-D46F-9FDC-7830-EFD8DF8CCEF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19844" b="23402"/>
          <a:stretch/>
        </p:blipFill>
        <p:spPr>
          <a:xfrm>
            <a:off x="0" y="1451247"/>
            <a:ext cx="12191999" cy="5368559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C25B773C-6199-4531-B40E-F4EC3E0ED1F3}"/>
              </a:ext>
            </a:extLst>
          </p:cNvPr>
          <p:cNvSpPr txBox="1"/>
          <p:nvPr/>
        </p:nvSpPr>
        <p:spPr>
          <a:xfrm>
            <a:off x="9490496" y="6263741"/>
            <a:ext cx="2614818" cy="5503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/>
              <a:t>Sigriswil/BE</a:t>
            </a:r>
          </a:p>
          <a:p>
            <a:pPr algn="r"/>
            <a:r>
              <a:rPr lang="de-DE" sz="1400"/>
              <a:t>© Johanna Frischknecht, 2017</a:t>
            </a:r>
            <a:endParaRPr lang="de-CH" sz="140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E431237A-5890-903F-9B4A-A22C56AA32C5}"/>
              </a:ext>
            </a:extLst>
          </p:cNvPr>
          <p:cNvSpPr txBox="1"/>
          <p:nvPr/>
        </p:nvSpPr>
        <p:spPr>
          <a:xfrm rot="20794884">
            <a:off x="2219882" y="1654026"/>
            <a:ext cx="7470315" cy="4031873"/>
          </a:xfrm>
          <a:prstGeom prst="rect">
            <a:avLst/>
          </a:prstGeom>
          <a:solidFill>
            <a:srgbClr val="FFFFFF">
              <a:alpha val="65098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sz="3200" b="1">
                <a:solidFill>
                  <a:schemeClr val="accent2"/>
                </a:solidFill>
              </a:rPr>
              <a:t>Negative Emission technology</a:t>
            </a:r>
          </a:p>
          <a:p>
            <a:pPr algn="ctr"/>
            <a:r>
              <a:rPr lang="de-DE" sz="3200" b="1">
                <a:solidFill>
                  <a:schemeClr val="accent2"/>
                </a:solidFill>
              </a:rPr>
              <a:t>if</a:t>
            </a:r>
          </a:p>
          <a:p>
            <a:pPr algn="ctr"/>
            <a:r>
              <a:rPr lang="de-DE" sz="3200" b="1">
                <a:solidFill>
                  <a:schemeClr val="accent2"/>
                </a:solidFill>
              </a:rPr>
              <a:t>multiple reuse</a:t>
            </a:r>
            <a:r>
              <a:rPr lang="de-DE" sz="3200">
                <a:solidFill>
                  <a:schemeClr val="accent2"/>
                </a:solidFill>
              </a:rPr>
              <a:t> of building elements or </a:t>
            </a:r>
          </a:p>
          <a:p>
            <a:pPr algn="ctr"/>
            <a:r>
              <a:rPr lang="de-DE" sz="3200" b="1">
                <a:solidFill>
                  <a:schemeClr val="accent2"/>
                </a:solidFill>
              </a:rPr>
              <a:t>permanent sequestration</a:t>
            </a:r>
          </a:p>
          <a:p>
            <a:pPr algn="ctr"/>
            <a:r>
              <a:rPr lang="de-DE" sz="3200">
                <a:solidFill>
                  <a:schemeClr val="accent2"/>
                </a:solidFill>
              </a:rPr>
              <a:t>for at least </a:t>
            </a:r>
            <a:r>
              <a:rPr lang="de-DE" sz="3200" b="1">
                <a:solidFill>
                  <a:schemeClr val="accent2"/>
                </a:solidFill>
              </a:rPr>
              <a:t>3000 to 8000 years</a:t>
            </a:r>
          </a:p>
          <a:p>
            <a:pPr algn="ctr"/>
            <a:r>
              <a:rPr lang="de-DE" sz="3200" b="1">
                <a:solidFill>
                  <a:schemeClr val="accent2"/>
                </a:solidFill>
              </a:rPr>
              <a:t>How to ensure:</a:t>
            </a:r>
          </a:p>
          <a:p>
            <a:pPr algn="ctr"/>
            <a:r>
              <a:rPr lang="de-DE" sz="3200">
                <a:solidFill>
                  <a:schemeClr val="accent2"/>
                </a:solidFill>
              </a:rPr>
              <a:t>Legally binding entry in land register:</a:t>
            </a:r>
          </a:p>
          <a:p>
            <a:pPr algn="ctr"/>
            <a:r>
              <a:rPr lang="de-DE" sz="3200" b="1">
                <a:solidFill>
                  <a:schemeClr val="accent2"/>
                </a:solidFill>
              </a:rPr>
              <a:t>„Separation and permanent storage“ </a:t>
            </a:r>
            <a:endParaRPr lang="de-CH" sz="3200" b="1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262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42950" y="274638"/>
            <a:ext cx="7793038" cy="1143000"/>
          </a:xfrm>
        </p:spPr>
        <p:txBody>
          <a:bodyPr wrap="square" anchor="t">
            <a:normAutofit/>
          </a:bodyPr>
          <a:lstStyle/>
          <a:p>
            <a:r>
              <a:rPr lang="de-DE"/>
              <a:t>Conclusions and recommendations</a:t>
            </a:r>
            <a:endParaRPr lang="de-CH" dirty="0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9B598B82-2C1B-4F99-8768-6E42B34571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9100" y="1628774"/>
            <a:ext cx="11477626" cy="4727575"/>
          </a:xfrm>
        </p:spPr>
        <p:txBody>
          <a:bodyPr>
            <a:normAutofit/>
          </a:bodyPr>
          <a:lstStyle/>
          <a:p>
            <a:r>
              <a:rPr lang="de-CH" sz="3200"/>
              <a:t>Buildings and their supply chains are important emitters of CO</a:t>
            </a:r>
            <a:r>
              <a:rPr lang="de-CH" sz="3200" baseline="-25000"/>
              <a:t>2</a:t>
            </a:r>
            <a:r>
              <a:rPr lang="de-CH" sz="3200"/>
              <a:t> and greenhouse gases</a:t>
            </a:r>
          </a:p>
          <a:p>
            <a:r>
              <a:rPr lang="de-CH" sz="3200"/>
              <a:t>Embodied emissions more and more important despite significant reduction in construction materials production</a:t>
            </a:r>
          </a:p>
          <a:p>
            <a:r>
              <a:rPr lang="de-CH" sz="3200"/>
              <a:t>Further reduction efforts in materials industry needed, in particular cement, steel, glass, aluminium and wood</a:t>
            </a:r>
          </a:p>
          <a:p>
            <a:r>
              <a:rPr lang="de-CH" sz="3200"/>
              <a:t>Negative emission technologies are indispensible to reach net zero emission buildings (and societies)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AF9E5EE-71CD-47A8-BEB6-9F4D837E2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60800" cy="365125"/>
          </a:xfrm>
        </p:spPr>
        <p:txBody>
          <a:bodyPr/>
          <a:lstStyle/>
          <a:p>
            <a:r>
              <a:rPr lang="en-US" altLang="en-US"/>
              <a:t>8th International ICARB Conference 2023</a:t>
            </a:r>
            <a:endParaRPr lang="de-DE" altLang="en-US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F5BF988-833F-4047-9EA0-C11024D26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en-US"/>
              <a:t>26 September 2023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656D0F3-B036-41E0-B626-D14E3799D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23A8D-7A26-46A8-8F2B-82ECF61F717F}" type="slidenum">
              <a:rPr lang="de-DE" altLang="en-US" smtClean="0"/>
              <a:pPr/>
              <a:t>29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27038001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4 questions</a:t>
            </a:r>
            <a:endParaRPr lang="de-CH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ABF6CFC7-45BE-7E1F-1186-05421628626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3" t="23484" r="5167" b="22425"/>
          <a:stretch/>
        </p:blipFill>
        <p:spPr>
          <a:xfrm>
            <a:off x="533339" y="1417639"/>
            <a:ext cx="11636310" cy="4891086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3338" y="1465263"/>
            <a:ext cx="11476409" cy="4891087"/>
          </a:xfrm>
          <a:solidFill>
            <a:srgbClr val="FFFFFE">
              <a:alpha val="69804"/>
            </a:srgbClr>
          </a:solidFill>
        </p:spPr>
        <p:txBody>
          <a:bodyPr>
            <a:normAutofit/>
          </a:bodyPr>
          <a:lstStyle/>
          <a:p>
            <a:r>
              <a:rPr lang="en-US"/>
              <a:t>On whose shoulders do we stand</a:t>
            </a:r>
            <a:r>
              <a:rPr lang="de-CH"/>
              <a:t>?</a:t>
            </a:r>
          </a:p>
          <a:p>
            <a:r>
              <a:rPr lang="de-CH"/>
              <a:t>Construction materials: the buried giant?</a:t>
            </a:r>
            <a:endParaRPr lang="de-CH" dirty="0">
              <a:solidFill>
                <a:srgbClr val="0070C0"/>
              </a:solidFill>
            </a:endParaRPr>
          </a:p>
          <a:p>
            <a:r>
              <a:rPr lang="de-CH"/>
              <a:t>Net zero emission buildings: Castles in the air? </a:t>
            </a:r>
          </a:p>
          <a:p>
            <a:r>
              <a:rPr lang="de-CH"/>
              <a:t>What remains to be done?</a:t>
            </a:r>
            <a:endParaRPr lang="de-CH" dirty="0"/>
          </a:p>
        </p:txBody>
      </p:sp>
      <p:sp>
        <p:nvSpPr>
          <p:cNvPr id="8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307976" y="6356351"/>
            <a:ext cx="6087036" cy="365125"/>
          </a:xfr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r>
              <a:rPr lang="en-US" altLang="en-US" sz="1200">
                <a:solidFill>
                  <a:schemeClr val="bg1">
                    <a:lumMod val="90000"/>
                    <a:lumOff val="10000"/>
                  </a:schemeClr>
                </a:solidFill>
              </a:rPr>
              <a:t>8th International ICARB Conference 2023</a:t>
            </a:r>
            <a:endParaRPr lang="de-DE" altLang="en-US" sz="1200" dirty="0">
              <a:solidFill>
                <a:schemeClr val="bg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7AEA59D-43CD-4296-BA59-A85A928CC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26 September 2023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4FC9A67-A21C-46AB-B8DB-F10F3EED7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147C39-3380-1B4B-BB32-754C9338D259}" type="slidenum">
              <a:rPr lang="de-DE" smtClean="0"/>
              <a:pPr>
                <a:defRPr/>
              </a:pPr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99842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12742" y="1"/>
            <a:ext cx="8124858" cy="1417637"/>
          </a:xfrm>
        </p:spPr>
        <p:txBody>
          <a:bodyPr/>
          <a:lstStyle/>
          <a:p>
            <a:r>
              <a:rPr lang="en-US" sz="3600"/>
              <a:t>Monte Verità Declaration on a built environment within planetary boundaries</a:t>
            </a:r>
            <a:endParaRPr lang="en-US" sz="3600" dirty="0"/>
          </a:p>
        </p:txBody>
      </p:sp>
      <p:sp>
        <p:nvSpPr>
          <p:cNvPr id="2" name="Textfeld 1"/>
          <p:cNvSpPr txBox="1"/>
          <p:nvPr/>
        </p:nvSpPr>
        <p:spPr>
          <a:xfrm>
            <a:off x="5975352" y="5356705"/>
            <a:ext cx="886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400" dirty="0"/>
              <a:t>39 %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2367F6A0-BBB7-4E59-9DB8-76A2312888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615" t="23210" r="38674" b="5930"/>
          <a:stretch/>
        </p:blipFill>
        <p:spPr>
          <a:xfrm>
            <a:off x="8365644" y="1358780"/>
            <a:ext cx="3754402" cy="540023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Grafik 4" descr="Ein Bild, das Person, draußen, Baum, Himmel enthält.&#10;&#10;Automatisch generierte Beschreibung">
            <a:extLst>
              <a:ext uri="{FF2B5EF4-FFF2-40B4-BE49-F238E27FC236}">
                <a16:creationId xmlns:a16="http://schemas.microsoft.com/office/drawing/2014/main" id="{0999B41C-384C-40CB-8959-0C87C5919B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8870" y="3266817"/>
            <a:ext cx="5386774" cy="3591183"/>
          </a:xfrm>
          <a:prstGeom prst="rect">
            <a:avLst/>
          </a:prstGeom>
        </p:spPr>
      </p:pic>
      <p:pic>
        <p:nvPicPr>
          <p:cNvPr id="9" name="Grafik 8" descr="Ein Bild, das Person, stehend, Anzug enthält.&#10;&#10;Automatisch generierte Beschreibung">
            <a:extLst>
              <a:ext uri="{FF2B5EF4-FFF2-40B4-BE49-F238E27FC236}">
                <a16:creationId xmlns:a16="http://schemas.microsoft.com/office/drawing/2014/main" id="{DB846A6A-5ECD-459E-A9D8-C3A16DDDF2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19823" y="4128940"/>
            <a:ext cx="1800223" cy="2630079"/>
          </a:xfrm>
          <a:prstGeom prst="rect">
            <a:avLst/>
          </a:prstGeom>
        </p:spPr>
      </p:pic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BEA6B767-3E29-4A9A-A426-5B09082A3B82}"/>
              </a:ext>
            </a:extLst>
          </p:cNvPr>
          <p:cNvSpPr txBox="1">
            <a:spLocks/>
          </p:cNvSpPr>
          <p:nvPr/>
        </p:nvSpPr>
        <p:spPr>
          <a:xfrm>
            <a:off x="424206" y="1600202"/>
            <a:ext cx="7729980" cy="214224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FontTx/>
              <a:buBlip>
                <a:blip r:embed="rId6"/>
              </a:buBlip>
              <a:defRPr sz="3200" kern="1200">
                <a:solidFill>
                  <a:schemeClr val="bg1"/>
                </a:solidFill>
                <a:latin typeface="Calibri"/>
                <a:ea typeface="ＭＳ Ｐゴシック" pitchFamily="-65" charset="-128"/>
                <a:cs typeface="Calibri"/>
              </a:defRPr>
            </a:lvl1pPr>
            <a:lvl2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SzPct val="50000"/>
              <a:buFontTx/>
              <a:buNone/>
              <a:defRPr sz="2800" kern="1200">
                <a:solidFill>
                  <a:schemeClr val="bg1"/>
                </a:solidFill>
                <a:latin typeface="Calibri"/>
                <a:ea typeface="ＭＳ Ｐゴシック" pitchFamily="-65" charset="-128"/>
                <a:cs typeface="Calibri"/>
              </a:defRPr>
            </a:lvl2pPr>
            <a:lvl3pPr marL="720725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SzPct val="50000"/>
              <a:buFontTx/>
              <a:buBlip>
                <a:blip r:embed="rId6"/>
              </a:buBlip>
              <a:defRPr sz="2800" kern="1200">
                <a:solidFill>
                  <a:schemeClr val="bg1"/>
                </a:solidFill>
                <a:latin typeface="Calibri"/>
                <a:ea typeface="ＭＳ Ｐゴシック" pitchFamily="-65" charset="-128"/>
                <a:cs typeface="Calibri"/>
              </a:defRPr>
            </a:lvl3pPr>
            <a:lvl4pPr marL="1071563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SzPct val="50000"/>
              <a:buFontTx/>
              <a:buBlip>
                <a:blip r:embed="rId6"/>
              </a:buBlip>
              <a:defRPr sz="2400" kern="1200">
                <a:solidFill>
                  <a:schemeClr val="bg1"/>
                </a:solidFill>
                <a:latin typeface="Calibri"/>
                <a:ea typeface="ＭＳ Ｐゴシック" pitchFamily="-65" charset="-128"/>
                <a:cs typeface="Calibri"/>
              </a:defRPr>
            </a:lvl4pPr>
            <a:lvl5pPr marL="1341438" indent="-342900" algn="l" defTabSz="517525" rtl="0" eaLnBrk="1" fontAlgn="base" hangingPunct="1">
              <a:spcBef>
                <a:spcPct val="20000"/>
              </a:spcBef>
              <a:spcAft>
                <a:spcPct val="0"/>
              </a:spcAft>
              <a:buSzPct val="50000"/>
              <a:buFontTx/>
              <a:buBlip>
                <a:blip r:embed="rId6"/>
              </a:buBlip>
              <a:tabLst>
                <a:tab pos="1431925" algn="l"/>
              </a:tabLst>
              <a:defRPr sz="2000" kern="1200">
                <a:solidFill>
                  <a:schemeClr val="bg1"/>
                </a:solidFill>
                <a:latin typeface="Calibri"/>
                <a:ea typeface="ＭＳ Ｐゴシック" pitchFamily="-65" charset="-128"/>
                <a:cs typeface="Calibri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/>
              <a:t>... until 2025 legally binding target values for carbon footprints of buildings with reduction path to net zero by 2035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F2A51876-5A39-404B-A04F-B21F99256F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371433"/>
            <a:ext cx="1470581" cy="1470581"/>
          </a:xfrm>
          <a:prstGeom prst="rect">
            <a:avLst/>
          </a:prstGeom>
        </p:spPr>
      </p:pic>
      <p:sp>
        <p:nvSpPr>
          <p:cNvPr id="19" name="Inhaltsplatzhalter 2">
            <a:extLst>
              <a:ext uri="{FF2B5EF4-FFF2-40B4-BE49-F238E27FC236}">
                <a16:creationId xmlns:a16="http://schemas.microsoft.com/office/drawing/2014/main" id="{F4329B87-B26B-4F14-AE7D-7E840204203B}"/>
              </a:ext>
            </a:extLst>
          </p:cNvPr>
          <p:cNvSpPr txBox="1">
            <a:spLocks/>
          </p:cNvSpPr>
          <p:nvPr/>
        </p:nvSpPr>
        <p:spPr>
          <a:xfrm>
            <a:off x="2983519" y="3266817"/>
            <a:ext cx="5386774" cy="1385786"/>
          </a:xfrm>
          <a:prstGeom prst="rect">
            <a:avLst/>
          </a:prstGeom>
          <a:solidFill>
            <a:srgbClr val="FFFFFE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FontTx/>
              <a:buBlip>
                <a:blip r:embed="rId6"/>
              </a:buBlip>
              <a:defRPr sz="3200" kern="1200">
                <a:solidFill>
                  <a:schemeClr val="bg1"/>
                </a:solidFill>
                <a:latin typeface="Calibri"/>
                <a:ea typeface="ＭＳ Ｐゴシック" pitchFamily="-65" charset="-128"/>
                <a:cs typeface="Calibri"/>
              </a:defRPr>
            </a:lvl1pPr>
            <a:lvl2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SzPct val="50000"/>
              <a:buFontTx/>
              <a:buNone/>
              <a:defRPr sz="2800" kern="1200">
                <a:solidFill>
                  <a:schemeClr val="bg1"/>
                </a:solidFill>
                <a:latin typeface="Calibri"/>
                <a:ea typeface="ＭＳ Ｐゴシック" pitchFamily="-65" charset="-128"/>
                <a:cs typeface="Calibri"/>
              </a:defRPr>
            </a:lvl2pPr>
            <a:lvl3pPr marL="720725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SzPct val="50000"/>
              <a:buFontTx/>
              <a:buBlip>
                <a:blip r:embed="rId6"/>
              </a:buBlip>
              <a:defRPr sz="2800" kern="1200">
                <a:solidFill>
                  <a:schemeClr val="bg1"/>
                </a:solidFill>
                <a:latin typeface="Calibri"/>
                <a:ea typeface="ＭＳ Ｐゴシック" pitchFamily="-65" charset="-128"/>
                <a:cs typeface="Calibri"/>
              </a:defRPr>
            </a:lvl3pPr>
            <a:lvl4pPr marL="1071563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SzPct val="50000"/>
              <a:buFontTx/>
              <a:buBlip>
                <a:blip r:embed="rId6"/>
              </a:buBlip>
              <a:defRPr sz="2400" kern="1200">
                <a:solidFill>
                  <a:schemeClr val="bg1"/>
                </a:solidFill>
                <a:latin typeface="Calibri"/>
                <a:ea typeface="ＭＳ Ｐゴシック" pitchFamily="-65" charset="-128"/>
                <a:cs typeface="Calibri"/>
              </a:defRPr>
            </a:lvl4pPr>
            <a:lvl5pPr marL="1341438" indent="-342900" algn="l" defTabSz="517525" rtl="0" eaLnBrk="1" fontAlgn="base" hangingPunct="1">
              <a:spcBef>
                <a:spcPct val="20000"/>
              </a:spcBef>
              <a:spcAft>
                <a:spcPct val="0"/>
              </a:spcAft>
              <a:buSzPct val="50000"/>
              <a:buFontTx/>
              <a:buBlip>
                <a:blip r:embed="rId6"/>
              </a:buBlip>
              <a:tabLst>
                <a:tab pos="1431925" algn="l"/>
              </a:tabLst>
              <a:defRPr sz="2000" kern="1200">
                <a:solidFill>
                  <a:schemeClr val="bg1"/>
                </a:solidFill>
                <a:latin typeface="Calibri"/>
                <a:ea typeface="ＭＳ Ｐゴシック" pitchFamily="-65" charset="-128"/>
                <a:cs typeface="Calibri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de-CH" sz="2800"/>
              <a:t>signed by 40+ experts/researchers from 20 countries in Europe, </a:t>
            </a:r>
            <a:br>
              <a:rPr lang="de-CH" sz="2800"/>
            </a:br>
            <a:r>
              <a:rPr lang="de-CH" sz="2800"/>
              <a:t>the Americas and Asia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248A187-3FC8-09D5-2E2B-45F1778AA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en-US"/>
              <a:t>26 September 2023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4D906B8-34BE-6370-E63A-E92FEA526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8th International ICARB Conference 2023</a:t>
            </a:r>
            <a:endParaRPr lang="de-DE" alt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44DDFC1-9982-3FB6-ED18-9E8F96B41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03EE5-1008-4784-A7CC-955D2645B20B}" type="slidenum">
              <a:rPr lang="de-DE" altLang="en-US" smtClean="0"/>
              <a:pPr/>
              <a:t>30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31787880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ctrTitle" idx="4294967295"/>
          </p:nvPr>
        </p:nvSpPr>
        <p:spPr>
          <a:xfrm>
            <a:off x="208487" y="1421446"/>
            <a:ext cx="7772400" cy="4663440"/>
          </a:xfrm>
        </p:spPr>
        <p:txBody>
          <a:bodyPr/>
          <a:lstStyle/>
          <a:p>
            <a:pPr algn="r">
              <a:lnSpc>
                <a:spcPct val="140000"/>
              </a:lnSpc>
            </a:pPr>
            <a:r>
              <a:rPr lang="de-CH" sz="3200"/>
              <a:t>Thank you very much for your attention!</a:t>
            </a:r>
            <a:br>
              <a:rPr lang="de-CH" sz="3200"/>
            </a:br>
            <a:br>
              <a:rPr lang="de-CH" sz="3200"/>
            </a:br>
            <a:r>
              <a:rPr lang="de-DE" sz="2400" b="1"/>
              <a:t>Contact</a:t>
            </a:r>
            <a:r>
              <a:rPr lang="de-DE" sz="2400" b="1" dirty="0"/>
              <a:t>:</a:t>
            </a:r>
            <a:br>
              <a:rPr lang="de-DE" sz="2400"/>
            </a:br>
            <a:r>
              <a:rPr lang="de-DE" sz="2400">
                <a:hlinkClick r:id="rId3"/>
              </a:rPr>
              <a:t>frischknecht@treeze.ch</a:t>
            </a:r>
            <a:r>
              <a:rPr lang="de-DE" sz="2400"/>
              <a:t> </a:t>
            </a:r>
            <a:br>
              <a:rPr lang="de-DE" sz="2400" dirty="0"/>
            </a:br>
            <a:r>
              <a:rPr lang="de-DE" sz="2400" b="1" dirty="0"/>
              <a:t>Website:</a:t>
            </a:r>
            <a:br>
              <a:rPr lang="de-DE" sz="2400" dirty="0"/>
            </a:br>
            <a:r>
              <a:rPr lang="de-DE" sz="2400" dirty="0">
                <a:hlinkClick r:id="rId4"/>
              </a:rPr>
              <a:t>www.treeze.ch</a:t>
            </a:r>
            <a:endParaRPr lang="de-DE" sz="2400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8th International ICARB Conference 2023</a:t>
            </a:r>
            <a:endParaRPr lang="de-DE" altLang="en-US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0762CD3C-8BF3-4A5E-BEC6-C1FB63FC1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en-US"/>
              <a:t>26 September 2023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6F7FA29C-9E20-48B5-AC65-7133C9C31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03EE5-1008-4784-A7CC-955D2645B20B}" type="slidenum">
              <a:rPr lang="de-DE" altLang="en-US" smtClean="0"/>
              <a:pPr/>
              <a:t>31</a:t>
            </a:fld>
            <a:endParaRPr lang="de-DE" altLang="en-US"/>
          </a:p>
        </p:txBody>
      </p:sp>
      <p:pic>
        <p:nvPicPr>
          <p:cNvPr id="6" name="Grafik 5" descr="Ein Bild, das Text, Pflanze, Baum enthält.&#10;&#10;Automatisch generierte Beschreibung">
            <a:extLst>
              <a:ext uri="{FF2B5EF4-FFF2-40B4-BE49-F238E27FC236}">
                <a16:creationId xmlns:a16="http://schemas.microsoft.com/office/drawing/2014/main" id="{A9F52492-FA27-E78F-9613-90B4621C6AD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2131" b="9691"/>
          <a:stretch/>
        </p:blipFill>
        <p:spPr>
          <a:xfrm>
            <a:off x="8097314" y="1422997"/>
            <a:ext cx="4093116" cy="4185951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7BE9AC81-9A94-30DB-F463-87139FD1409D}"/>
              </a:ext>
            </a:extLst>
          </p:cNvPr>
          <p:cNvSpPr txBox="1"/>
          <p:nvPr/>
        </p:nvSpPr>
        <p:spPr>
          <a:xfrm>
            <a:off x="9747317" y="5629831"/>
            <a:ext cx="242975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>
                <a:solidFill>
                  <a:schemeClr val="bg1"/>
                </a:solidFill>
              </a:rPr>
              <a:t>Ishiguro 2015</a:t>
            </a:r>
          </a:p>
        </p:txBody>
      </p:sp>
    </p:spTree>
    <p:extLst>
      <p:ext uri="{BB962C8B-B14F-4D97-AF65-F5344CB8AC3E}">
        <p14:creationId xmlns:p14="http://schemas.microsoft.com/office/powerpoint/2010/main" val="35850119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41545D"/>
                </a:solidFill>
              </a:rPr>
              <a:t>8th International ICARB Conference 2023</a:t>
            </a:r>
            <a:endParaRPr lang="de-CH" dirty="0">
              <a:solidFill>
                <a:srgbClr val="41545D"/>
              </a:solidFill>
            </a:endParaRPr>
          </a:p>
        </p:txBody>
      </p:sp>
      <p:sp>
        <p:nvSpPr>
          <p:cNvPr id="8197" name="Rectangle 3"/>
          <p:cNvSpPr>
            <a:spLocks noChangeArrowheads="1"/>
          </p:cNvSpPr>
          <p:nvPr/>
        </p:nvSpPr>
        <p:spPr bwMode="auto">
          <a:xfrm>
            <a:off x="1828800" y="1447800"/>
            <a:ext cx="85344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84175" indent="-384175">
              <a:lnSpc>
                <a:spcPct val="150000"/>
              </a:lnSpc>
              <a:spcBef>
                <a:spcPct val="20000"/>
              </a:spcBef>
            </a:pPr>
            <a:endParaRPr lang="de-DE" sz="2000" dirty="0">
              <a:latin typeface="Trebuchet MS" pitchFamily="34" charset="0"/>
              <a:sym typeface="Symbol" pitchFamily="18" charset="2"/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 bwMode="auto">
          <a:xfrm>
            <a:off x="4012820" y="161504"/>
            <a:ext cx="6186981" cy="1268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FontTx/>
              <a:buNone/>
              <a:defRPr sz="3200" kern="1200">
                <a:solidFill>
                  <a:schemeClr val="bg1"/>
                </a:solidFill>
                <a:latin typeface="Calibri"/>
                <a:ea typeface="ＭＳ Ｐゴシック" pitchFamily="-65" charset="-128"/>
                <a:cs typeface="Calibri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SzPct val="50000"/>
              <a:buFontTx/>
              <a:buBlip>
                <a:blip r:embed="rId3"/>
              </a:buBlip>
              <a:defRPr sz="2800" kern="1200">
                <a:solidFill>
                  <a:schemeClr val="bg1"/>
                </a:solidFill>
                <a:latin typeface="Calibri"/>
                <a:ea typeface="ＭＳ Ｐゴシック" pitchFamily="-65" charset="-128"/>
                <a:cs typeface="Calibri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SzPct val="50000"/>
              <a:buFontTx/>
              <a:buBlip>
                <a:blip r:embed="rId3"/>
              </a:buBlip>
              <a:defRPr sz="2400" kern="1200">
                <a:solidFill>
                  <a:schemeClr val="bg1"/>
                </a:solidFill>
                <a:latin typeface="Calibri"/>
                <a:ea typeface="ＭＳ Ｐゴシック" pitchFamily="-65" charset="-128"/>
                <a:cs typeface="Calibri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SzPct val="50000"/>
              <a:buFontTx/>
              <a:buBlip>
                <a:blip r:embed="rId3"/>
              </a:buBlip>
              <a:defRPr sz="2000" kern="1200">
                <a:solidFill>
                  <a:schemeClr val="bg1"/>
                </a:solidFill>
                <a:latin typeface="Calibri"/>
                <a:ea typeface="ＭＳ Ｐゴシック" pitchFamily="-65" charset="-128"/>
                <a:cs typeface="Calibri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SzPct val="50000"/>
              <a:buFontTx/>
              <a:buBlip>
                <a:blip r:embed="rId3"/>
              </a:buBlip>
              <a:defRPr sz="2000" kern="1200">
                <a:solidFill>
                  <a:schemeClr val="bg1"/>
                </a:solidFill>
                <a:latin typeface="Calibri"/>
                <a:ea typeface="ＭＳ Ｐゴシック" pitchFamily="-65" charset="-128"/>
                <a:cs typeface="Calibri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en-GB" sz="3600"/>
              <a:t>Growth in the future:</a:t>
            </a:r>
          </a:p>
          <a:p>
            <a:pPr marL="0" indent="0"/>
            <a:r>
              <a:rPr lang="en-GB" sz="3600"/>
              <a:t>The global average temperature</a:t>
            </a:r>
            <a:endParaRPr lang="en-GB" sz="2800" dirty="0"/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>
                <a:solidFill>
                  <a:srgbClr val="41545D"/>
                </a:solidFill>
              </a:rPr>
              <a:t>26 September 2023</a:t>
            </a:r>
            <a:endParaRPr lang="de-DE" dirty="0">
              <a:solidFill>
                <a:srgbClr val="41545D"/>
              </a:solidFill>
            </a:endParaRP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D9229-8DFA-4765-B8EC-19DC3B5CE79D}" type="slidenum">
              <a:rPr lang="de-DE" smtClean="0">
                <a:solidFill>
                  <a:srgbClr val="41545D"/>
                </a:solidFill>
              </a:rPr>
              <a:pPr/>
              <a:t>32</a:t>
            </a:fld>
            <a:endParaRPr lang="de-DE">
              <a:solidFill>
                <a:srgbClr val="41545D"/>
              </a:solidFill>
            </a:endParaRP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CD101043-1FD8-F8A3-E92D-76A58CB7D5E3}"/>
              </a:ext>
            </a:extLst>
          </p:cNvPr>
          <p:cNvGrpSpPr/>
          <p:nvPr/>
        </p:nvGrpSpPr>
        <p:grpSpPr>
          <a:xfrm>
            <a:off x="-7386" y="0"/>
            <a:ext cx="6060551" cy="6858000"/>
            <a:chOff x="-7386" y="0"/>
            <a:chExt cx="6060551" cy="6858000"/>
          </a:xfrm>
        </p:grpSpPr>
        <p:sp>
          <p:nvSpPr>
            <p:cNvPr id="11" name="Rechteck 10"/>
            <p:cNvSpPr/>
            <p:nvPr/>
          </p:nvSpPr>
          <p:spPr>
            <a:xfrm>
              <a:off x="4012821" y="6413699"/>
              <a:ext cx="2040344" cy="307777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r>
                <a:rPr lang="de-CH" sz="1400">
                  <a:solidFill>
                    <a:schemeClr val="bg1"/>
                  </a:solidFill>
                </a:rPr>
                <a:t>Jevons (1865)</a:t>
              </a:r>
              <a:endParaRPr lang="de-CH" sz="1400" dirty="0">
                <a:solidFill>
                  <a:schemeClr val="bg1"/>
                </a:solidFill>
              </a:endParaRPr>
            </a:p>
          </p:txBody>
        </p:sp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B5900679-E8C7-4C03-A8E1-415CECED3E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386" y="0"/>
              <a:ext cx="4020207" cy="6858000"/>
            </a:xfrm>
            <a:prstGeom prst="rect">
              <a:avLst/>
            </a:prstGeom>
            <a:solidFill>
              <a:srgbClr val="FFFFFE"/>
            </a:solidFill>
          </p:spPr>
        </p:pic>
      </p:grp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8B0241DC-6FBB-E550-F7F9-541FA4CAB909}"/>
              </a:ext>
            </a:extLst>
          </p:cNvPr>
          <p:cNvGrpSpPr/>
          <p:nvPr/>
        </p:nvGrpSpPr>
        <p:grpSpPr>
          <a:xfrm>
            <a:off x="4741685" y="1451135"/>
            <a:ext cx="7260734" cy="5270341"/>
            <a:chOff x="4741685" y="1451135"/>
            <a:chExt cx="7260734" cy="5270341"/>
          </a:xfrm>
        </p:grpSpPr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B8109FC9-0A82-F99E-F2F9-2880F762806B}"/>
                </a:ext>
              </a:extLst>
            </p:cNvPr>
            <p:cNvSpPr txBox="1"/>
            <p:nvPr/>
          </p:nvSpPr>
          <p:spPr>
            <a:xfrm>
              <a:off x="8004404" y="6413699"/>
              <a:ext cx="396161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CH" sz="1400">
                  <a:solidFill>
                    <a:schemeClr val="bg1"/>
                  </a:solidFill>
                </a:rPr>
                <a:t>https://phys.org/news/2019-09-climate-ipcc.html</a:t>
              </a:r>
            </a:p>
          </p:txBody>
        </p:sp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332861A9-2E99-1A07-C367-D1D55BA6FC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41685" y="1451135"/>
              <a:ext cx="7260734" cy="48366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40946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3600"/>
              <a:t>Application of KBOB recommendation 2009/1</a:t>
            </a:r>
            <a:endParaRPr lang="de-CH" sz="36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26 September 2023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147C39-3380-1B4B-BB32-754C9338D259}" type="slidenum">
              <a:rPr lang="de-DE" smtClean="0"/>
              <a:pPr>
                <a:defRPr/>
              </a:pPr>
              <a:t>33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65A1F8A-2E81-3855-82C7-19D8719DE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8th International ICARB Conference 2023</a:t>
            </a:r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EAD5D2DE-EF8C-93B6-45E2-13D95EB942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5886" y="1417638"/>
            <a:ext cx="6084335" cy="4968671"/>
          </a:xfrm>
          <a:prstGeom prst="rect">
            <a:avLst/>
          </a:prstGeom>
        </p:spPr>
      </p:pic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A48895BE-E8CB-DAC8-4DF6-9EDAAB46CA76}"/>
              </a:ext>
            </a:extLst>
          </p:cNvPr>
          <p:cNvSpPr txBox="1">
            <a:spLocks/>
          </p:cNvSpPr>
          <p:nvPr/>
        </p:nvSpPr>
        <p:spPr>
          <a:xfrm>
            <a:off x="678731" y="1550002"/>
            <a:ext cx="5137156" cy="469054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FontTx/>
              <a:buBlip>
                <a:blip r:embed="rId4"/>
              </a:buBlip>
              <a:defRPr sz="3200" kern="1200">
                <a:solidFill>
                  <a:schemeClr val="bg1"/>
                </a:solidFill>
                <a:latin typeface="Calibri"/>
                <a:ea typeface="ＭＳ Ｐゴシック" pitchFamily="-65" charset="-128"/>
                <a:cs typeface="Calibri"/>
              </a:defRPr>
            </a:lvl1pPr>
            <a:lvl2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SzPct val="50000"/>
              <a:buFontTx/>
              <a:buNone/>
              <a:defRPr sz="2800" kern="1200">
                <a:solidFill>
                  <a:schemeClr val="bg1"/>
                </a:solidFill>
                <a:latin typeface="Calibri"/>
                <a:ea typeface="ＭＳ Ｐゴシック" pitchFamily="-65" charset="-128"/>
                <a:cs typeface="Calibri"/>
              </a:defRPr>
            </a:lvl2pPr>
            <a:lvl3pPr marL="720725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SzPct val="50000"/>
              <a:buFontTx/>
              <a:buBlip>
                <a:blip r:embed="rId4"/>
              </a:buBlip>
              <a:defRPr sz="2800" kern="1200">
                <a:solidFill>
                  <a:schemeClr val="bg1"/>
                </a:solidFill>
                <a:latin typeface="Calibri"/>
                <a:ea typeface="ＭＳ Ｐゴシック" pitchFamily="-65" charset="-128"/>
                <a:cs typeface="Calibri"/>
              </a:defRPr>
            </a:lvl3pPr>
            <a:lvl4pPr marL="1071563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SzPct val="50000"/>
              <a:buFontTx/>
              <a:buBlip>
                <a:blip r:embed="rId4"/>
              </a:buBlip>
              <a:defRPr sz="2400" kern="1200">
                <a:solidFill>
                  <a:schemeClr val="bg1"/>
                </a:solidFill>
                <a:latin typeface="Calibri"/>
                <a:ea typeface="ＭＳ Ｐゴシック" pitchFamily="-65" charset="-128"/>
                <a:cs typeface="Calibri"/>
              </a:defRPr>
            </a:lvl4pPr>
            <a:lvl5pPr marL="1341438" indent="-342900" algn="l" defTabSz="517525" rtl="0" eaLnBrk="1" fontAlgn="base" hangingPunct="1">
              <a:spcBef>
                <a:spcPct val="20000"/>
              </a:spcBef>
              <a:spcAft>
                <a:spcPct val="0"/>
              </a:spcAft>
              <a:buSzPct val="50000"/>
              <a:buFontTx/>
              <a:buBlip>
                <a:blip r:embed="rId4"/>
              </a:buBlip>
              <a:tabLst>
                <a:tab pos="1431925" algn="l"/>
              </a:tabLst>
              <a:defRPr sz="2000" kern="1200">
                <a:solidFill>
                  <a:schemeClr val="bg1"/>
                </a:solidFill>
                <a:latin typeface="Calibri"/>
                <a:ea typeface="ＭＳ Ｐゴシック" pitchFamily="-65" charset="-128"/>
                <a:cs typeface="Calibri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KBOB recommendation offers average and company specific data</a:t>
            </a:r>
          </a:p>
          <a:p>
            <a:r>
              <a:rPr lang="en-US"/>
              <a:t>All relevant building related standards refer to KBOB recommendation</a:t>
            </a:r>
          </a:p>
          <a:p>
            <a:r>
              <a:rPr lang="en-US"/>
              <a:t>Background database relies on ecoinvent protocol v1&amp;2</a:t>
            </a:r>
          </a:p>
        </p:txBody>
      </p:sp>
    </p:spTree>
    <p:extLst>
      <p:ext uri="{BB962C8B-B14F-4D97-AF65-F5344CB8AC3E}">
        <p14:creationId xmlns:p14="http://schemas.microsoft.com/office/powerpoint/2010/main" val="4410259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/>
              <a:t>LCA data for the construction sector in CH</a:t>
            </a:r>
            <a:br>
              <a:rPr lang="en-GB" sz="3600"/>
            </a:br>
            <a:r>
              <a:rPr lang="en-GB" sz="3600"/>
              <a:t>The KBOB recommendation </a:t>
            </a:r>
            <a:r>
              <a:rPr lang="en-GB" sz="3600" b="1"/>
              <a:t>2006</a:t>
            </a:r>
            <a:endParaRPr lang="en-GB" sz="3600" b="1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26 September 2023</a:t>
            </a:r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8th International ICARB Conference 2023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64C6F-E543-48DE-97C5-3830D2412545}" type="slidenum">
              <a:rPr lang="en-US" smtClean="0"/>
              <a:t>34</a:t>
            </a:fld>
            <a:endParaRPr lang="en-US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710BEB9-0A93-5B33-63B8-C996214198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47" t="20510" r="4629"/>
          <a:stretch/>
        </p:blipFill>
        <p:spPr>
          <a:xfrm>
            <a:off x="880630" y="1410946"/>
            <a:ext cx="10616133" cy="545147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18F5F140-008E-9026-17BE-BB44FE86E9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65" t="18485" r="8164" b="15415"/>
          <a:stretch/>
        </p:blipFill>
        <p:spPr>
          <a:xfrm>
            <a:off x="563225" y="1417638"/>
            <a:ext cx="11250944" cy="5067220"/>
          </a:xfrm>
          <a:prstGeom prst="rect">
            <a:avLst/>
          </a:prstGeom>
        </p:spPr>
      </p:pic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EB3775C3-57B5-89FF-4D2C-B3A0084342FA}"/>
              </a:ext>
            </a:extLst>
          </p:cNvPr>
          <p:cNvGrpSpPr/>
          <p:nvPr/>
        </p:nvGrpSpPr>
        <p:grpSpPr>
          <a:xfrm>
            <a:off x="2013621" y="1863070"/>
            <a:ext cx="4135492" cy="4587330"/>
            <a:chOff x="2013621" y="1863070"/>
            <a:chExt cx="4135492" cy="4587330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09C05757-1060-5DB1-6026-011012F1ECB1}"/>
                </a:ext>
              </a:extLst>
            </p:cNvPr>
            <p:cNvSpPr/>
            <p:nvPr/>
          </p:nvSpPr>
          <p:spPr>
            <a:xfrm>
              <a:off x="5178223" y="1863070"/>
              <a:ext cx="970890" cy="4587330"/>
            </a:xfrm>
            <a:prstGeom prst="rect">
              <a:avLst/>
            </a:prstGeom>
            <a:solidFill>
              <a:srgbClr val="448189">
                <a:alpha val="50196"/>
              </a:srgbClr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F169BF9A-74CF-DE96-BBE9-3CF74863702E}"/>
                </a:ext>
              </a:extLst>
            </p:cNvPr>
            <p:cNvSpPr txBox="1"/>
            <p:nvPr/>
          </p:nvSpPr>
          <p:spPr>
            <a:xfrm>
              <a:off x="2013621" y="2569636"/>
              <a:ext cx="3621569" cy="369332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chemeClr val="tx2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/>
                <a:t>Total environmental impacts 2006</a:t>
              </a:r>
              <a:endParaRPr lang="de-CH"/>
            </a:p>
          </p:txBody>
        </p:sp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7345CAE8-CAB5-3391-CC7E-E376FBDA0917}"/>
              </a:ext>
            </a:extLst>
          </p:cNvPr>
          <p:cNvGrpSpPr/>
          <p:nvPr/>
        </p:nvGrpSpPr>
        <p:grpSpPr>
          <a:xfrm>
            <a:off x="3581622" y="1882120"/>
            <a:ext cx="3548566" cy="4587330"/>
            <a:chOff x="3581622" y="1882120"/>
            <a:chExt cx="3548566" cy="4587330"/>
          </a:xfrm>
        </p:grpSpPr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E97E2163-357B-D85C-AB67-2B34E0294BBB}"/>
                </a:ext>
              </a:extLst>
            </p:cNvPr>
            <p:cNvSpPr/>
            <p:nvPr/>
          </p:nvSpPr>
          <p:spPr>
            <a:xfrm>
              <a:off x="6159298" y="1882120"/>
              <a:ext cx="970890" cy="4587330"/>
            </a:xfrm>
            <a:prstGeom prst="rect">
              <a:avLst/>
            </a:prstGeom>
            <a:solidFill>
              <a:schemeClr val="accent2">
                <a:alpha val="50196"/>
              </a:schemeClr>
            </a:solidFill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BA17A753-7854-76D1-1A0F-97BDA7771EA1}"/>
                </a:ext>
              </a:extLst>
            </p:cNvPr>
            <p:cNvSpPr txBox="1"/>
            <p:nvPr/>
          </p:nvSpPr>
          <p:spPr>
            <a:xfrm>
              <a:off x="3581622" y="3311846"/>
              <a:ext cx="3326552" cy="369332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/>
                <a:t>Primary energy non renewable</a:t>
              </a:r>
              <a:endParaRPr lang="de-CH"/>
            </a:p>
          </p:txBody>
        </p:sp>
      </p:grp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BA01B9BB-A40D-BF5F-078C-325E24D7184C}"/>
              </a:ext>
            </a:extLst>
          </p:cNvPr>
          <p:cNvGrpSpPr/>
          <p:nvPr/>
        </p:nvGrpSpPr>
        <p:grpSpPr>
          <a:xfrm>
            <a:off x="4567501" y="1901170"/>
            <a:ext cx="3543762" cy="4587330"/>
            <a:chOff x="4567501" y="1901170"/>
            <a:chExt cx="3543762" cy="4587330"/>
          </a:xfrm>
        </p:grpSpPr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3A5D531C-B0DF-DE80-E054-79F25545B254}"/>
                </a:ext>
              </a:extLst>
            </p:cNvPr>
            <p:cNvSpPr/>
            <p:nvPr/>
          </p:nvSpPr>
          <p:spPr>
            <a:xfrm>
              <a:off x="7140373" y="1901170"/>
              <a:ext cx="970890" cy="4587330"/>
            </a:xfrm>
            <a:prstGeom prst="rect">
              <a:avLst/>
            </a:prstGeom>
            <a:solidFill>
              <a:schemeClr val="accent1">
                <a:lumMod val="75000"/>
                <a:alpha val="50196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7099C960-8D69-B5FD-7F46-F98F9031BF2B}"/>
                </a:ext>
              </a:extLst>
            </p:cNvPr>
            <p:cNvSpPr txBox="1"/>
            <p:nvPr/>
          </p:nvSpPr>
          <p:spPr>
            <a:xfrm>
              <a:off x="4567501" y="4054056"/>
              <a:ext cx="2980303" cy="369332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/>
                <a:t>Greenhouse gas emissions</a:t>
              </a:r>
              <a:endParaRPr lang="de-CH"/>
            </a:p>
          </p:txBody>
        </p:sp>
      </p:grpSp>
    </p:spTree>
    <p:extLst>
      <p:ext uri="{BB962C8B-B14F-4D97-AF65-F5344CB8AC3E}">
        <p14:creationId xmlns:p14="http://schemas.microsoft.com/office/powerpoint/2010/main" val="14432618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/>
              <a:t>LCA data for the construction sector in CH</a:t>
            </a:r>
            <a:br>
              <a:rPr lang="en-GB" sz="3600"/>
            </a:br>
            <a:r>
              <a:rPr lang="en-GB" sz="3600"/>
              <a:t>The KBOB recommendation </a:t>
            </a:r>
            <a:r>
              <a:rPr lang="en-GB" sz="3600" b="1"/>
              <a:t>2008</a:t>
            </a:r>
            <a:endParaRPr lang="en-GB" sz="3600" b="1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26 September 2023</a:t>
            </a:r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8th International ICARB Conference 2023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64C6F-E543-48DE-97C5-3830D2412545}" type="slidenum">
              <a:rPr lang="en-US" smtClean="0"/>
              <a:t>35</a:t>
            </a:fld>
            <a:endParaRPr lang="en-US"/>
          </a:p>
        </p:txBody>
      </p: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0ACA82C2-22EE-C7E4-30B2-644E1F63999E}"/>
              </a:ext>
            </a:extLst>
          </p:cNvPr>
          <p:cNvGrpSpPr/>
          <p:nvPr/>
        </p:nvGrpSpPr>
        <p:grpSpPr>
          <a:xfrm>
            <a:off x="951534" y="1427164"/>
            <a:ext cx="9449031" cy="5326062"/>
            <a:chOff x="951534" y="846139"/>
            <a:chExt cx="9449031" cy="5326062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27FDABAA-DFFD-02DF-7B7F-13619F4D6E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095" t="13780" r="40203" b="33319"/>
            <a:stretch/>
          </p:blipFill>
          <p:spPr>
            <a:xfrm>
              <a:off x="951534" y="846139"/>
              <a:ext cx="9449031" cy="5326062"/>
            </a:xfrm>
            <a:prstGeom prst="rect">
              <a:avLst/>
            </a:prstGeom>
          </p:spPr>
        </p:pic>
        <p:grpSp>
          <p:nvGrpSpPr>
            <p:cNvPr id="2" name="Gruppieren 1">
              <a:extLst>
                <a:ext uri="{FF2B5EF4-FFF2-40B4-BE49-F238E27FC236}">
                  <a16:creationId xmlns:a16="http://schemas.microsoft.com/office/drawing/2014/main" id="{DA3A30E5-3C81-CE19-1B77-E40EAF7C0AB0}"/>
                </a:ext>
              </a:extLst>
            </p:cNvPr>
            <p:cNvGrpSpPr/>
            <p:nvPr/>
          </p:nvGrpSpPr>
          <p:grpSpPr>
            <a:xfrm>
              <a:off x="3212795" y="1307578"/>
              <a:ext cx="7127806" cy="4864623"/>
              <a:chOff x="3212795" y="1307578"/>
              <a:chExt cx="7127806" cy="4864623"/>
            </a:xfrm>
          </p:grpSpPr>
          <p:sp>
            <p:nvSpPr>
              <p:cNvPr id="20" name="Rechteck 19">
                <a:extLst>
                  <a:ext uri="{FF2B5EF4-FFF2-40B4-BE49-F238E27FC236}">
                    <a16:creationId xmlns:a16="http://schemas.microsoft.com/office/drawing/2014/main" id="{5382318B-9F6F-B8AD-5C4D-84D895F53889}"/>
                  </a:ext>
                </a:extLst>
              </p:cNvPr>
              <p:cNvSpPr/>
              <p:nvPr/>
            </p:nvSpPr>
            <p:spPr>
              <a:xfrm>
                <a:off x="6610349" y="1307578"/>
                <a:ext cx="738901" cy="4864621"/>
              </a:xfrm>
              <a:prstGeom prst="rect">
                <a:avLst/>
              </a:prstGeom>
              <a:solidFill>
                <a:srgbClr val="448189">
                  <a:alpha val="50196"/>
                </a:srgbClr>
              </a:solidFill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21" name="Rechteck 20">
                <a:extLst>
                  <a:ext uri="{FF2B5EF4-FFF2-40B4-BE49-F238E27FC236}">
                    <a16:creationId xmlns:a16="http://schemas.microsoft.com/office/drawing/2014/main" id="{5D453675-3ABA-AE70-6EF1-48A384F71EC8}"/>
                  </a:ext>
                </a:extLst>
              </p:cNvPr>
              <p:cNvSpPr/>
              <p:nvPr/>
            </p:nvSpPr>
            <p:spPr>
              <a:xfrm>
                <a:off x="7349251" y="1307579"/>
                <a:ext cx="2020460" cy="4864622"/>
              </a:xfrm>
              <a:prstGeom prst="rect">
                <a:avLst/>
              </a:prstGeom>
              <a:solidFill>
                <a:schemeClr val="accent2">
                  <a:alpha val="50196"/>
                </a:schemeClr>
              </a:solidFill>
              <a:ln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22" name="Textfeld 21">
                <a:extLst>
                  <a:ext uri="{FF2B5EF4-FFF2-40B4-BE49-F238E27FC236}">
                    <a16:creationId xmlns:a16="http://schemas.microsoft.com/office/drawing/2014/main" id="{987051AE-D4DD-BD93-A717-2C4C0C6881B8}"/>
                  </a:ext>
                </a:extLst>
              </p:cNvPr>
              <p:cNvSpPr txBox="1"/>
              <p:nvPr/>
            </p:nvSpPr>
            <p:spPr>
              <a:xfrm>
                <a:off x="3212795" y="1629330"/>
                <a:ext cx="3685689" cy="369332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  <a:ln>
                <a:solidFill>
                  <a:schemeClr val="tx2">
                    <a:lumMod val="50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de-DE"/>
                  <a:t>Total environmental impacts 2006</a:t>
                </a:r>
                <a:endParaRPr lang="de-CH"/>
              </a:p>
            </p:txBody>
          </p:sp>
          <p:sp>
            <p:nvSpPr>
              <p:cNvPr id="23" name="Textfeld 22">
                <a:extLst>
                  <a:ext uri="{FF2B5EF4-FFF2-40B4-BE49-F238E27FC236}">
                    <a16:creationId xmlns:a16="http://schemas.microsoft.com/office/drawing/2014/main" id="{986A2E1C-3BFA-86FA-B95C-E2A90172BF2E}"/>
                  </a:ext>
                </a:extLst>
              </p:cNvPr>
              <p:cNvSpPr txBox="1"/>
              <p:nvPr/>
            </p:nvSpPr>
            <p:spPr>
              <a:xfrm>
                <a:off x="6176795" y="3425329"/>
                <a:ext cx="2224983" cy="923330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de-DE"/>
                  <a:t>Primary energy </a:t>
                </a:r>
              </a:p>
              <a:p>
                <a:r>
                  <a:rPr lang="de-DE"/>
                  <a:t>- total</a:t>
                </a:r>
              </a:p>
              <a:p>
                <a:r>
                  <a:rPr lang="de-DE"/>
                  <a:t>- non renewable</a:t>
                </a:r>
                <a:endParaRPr lang="de-CH"/>
              </a:p>
            </p:txBody>
          </p:sp>
          <p:sp>
            <p:nvSpPr>
              <p:cNvPr id="24" name="Rechteck 23">
                <a:extLst>
                  <a:ext uri="{FF2B5EF4-FFF2-40B4-BE49-F238E27FC236}">
                    <a16:creationId xmlns:a16="http://schemas.microsoft.com/office/drawing/2014/main" id="{4BCB685F-ABDE-D1A0-97FE-F5CDE206AB62}"/>
                  </a:ext>
                </a:extLst>
              </p:cNvPr>
              <p:cNvSpPr/>
              <p:nvPr/>
            </p:nvSpPr>
            <p:spPr>
              <a:xfrm>
                <a:off x="9369711" y="1307579"/>
                <a:ext cx="970890" cy="4864622"/>
              </a:xfrm>
              <a:prstGeom prst="rect">
                <a:avLst/>
              </a:prstGeom>
              <a:solidFill>
                <a:schemeClr val="accent1">
                  <a:lumMod val="75000"/>
                  <a:alpha val="50196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25" name="Textfeld 24">
                <a:extLst>
                  <a:ext uri="{FF2B5EF4-FFF2-40B4-BE49-F238E27FC236}">
                    <a16:creationId xmlns:a16="http://schemas.microsoft.com/office/drawing/2014/main" id="{9D15F85F-785C-666F-FF32-3D55B878BE6D}"/>
                  </a:ext>
                </a:extLst>
              </p:cNvPr>
              <p:cNvSpPr txBox="1"/>
              <p:nvPr/>
            </p:nvSpPr>
            <p:spPr>
              <a:xfrm>
                <a:off x="6898484" y="4890336"/>
                <a:ext cx="2980303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de-DE"/>
                  <a:t>Greenhouse gas emissions</a:t>
                </a:r>
                <a:endParaRPr lang="de-CH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35347765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/>
              <a:t>LCA data for the construction sector in CH</a:t>
            </a:r>
            <a:br>
              <a:rPr lang="en-GB" sz="3600"/>
            </a:br>
            <a:r>
              <a:rPr lang="en-GB" sz="3600"/>
              <a:t>The KBOB recommendation </a:t>
            </a:r>
            <a:r>
              <a:rPr lang="en-GB" sz="3600" b="1"/>
              <a:t>2011</a:t>
            </a:r>
            <a:endParaRPr lang="en-GB" sz="3600" b="1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26 September 2023</a:t>
            </a:r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8th International ICARB Conference 2023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64C6F-E543-48DE-97C5-3830D2412545}" type="slidenum">
              <a:rPr lang="en-US" smtClean="0"/>
              <a:t>36</a:t>
            </a:fld>
            <a:endParaRPr lang="en-US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75E89D9C-11EA-08C7-63A2-D817B26181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07" t="15258" r="39658" b="36212"/>
          <a:stretch/>
        </p:blipFill>
        <p:spPr>
          <a:xfrm>
            <a:off x="609601" y="1446213"/>
            <a:ext cx="10415892" cy="5335588"/>
          </a:xfrm>
          <a:prstGeom prst="rect">
            <a:avLst/>
          </a:prstGeom>
        </p:spPr>
      </p:pic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DA3A30E5-3C81-CE19-1B77-E40EAF7C0AB0}"/>
              </a:ext>
            </a:extLst>
          </p:cNvPr>
          <p:cNvGrpSpPr/>
          <p:nvPr/>
        </p:nvGrpSpPr>
        <p:grpSpPr>
          <a:xfrm>
            <a:off x="1695196" y="1888602"/>
            <a:ext cx="9330297" cy="4921774"/>
            <a:chOff x="1695196" y="1307577"/>
            <a:chExt cx="9330297" cy="4921774"/>
          </a:xfrm>
        </p:grpSpPr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5382318B-9F6F-B8AD-5C4D-84D895F53889}"/>
                </a:ext>
              </a:extLst>
            </p:cNvPr>
            <p:cNvSpPr/>
            <p:nvPr/>
          </p:nvSpPr>
          <p:spPr>
            <a:xfrm>
              <a:off x="4567757" y="1307577"/>
              <a:ext cx="1566343" cy="4921771"/>
            </a:xfrm>
            <a:prstGeom prst="rect">
              <a:avLst/>
            </a:prstGeom>
            <a:solidFill>
              <a:srgbClr val="448189">
                <a:alpha val="50196"/>
              </a:srgbClr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5D453675-3ABA-AE70-6EF1-48A384F71EC8}"/>
                </a:ext>
              </a:extLst>
            </p:cNvPr>
            <p:cNvSpPr/>
            <p:nvPr/>
          </p:nvSpPr>
          <p:spPr>
            <a:xfrm>
              <a:off x="6134100" y="1307579"/>
              <a:ext cx="3140821" cy="4921772"/>
            </a:xfrm>
            <a:prstGeom prst="rect">
              <a:avLst/>
            </a:prstGeom>
            <a:solidFill>
              <a:schemeClr val="accent2">
                <a:alpha val="50196"/>
              </a:schemeClr>
            </a:solidFill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987051AE-D4DD-BD93-A717-2C4C0C6881B8}"/>
                </a:ext>
              </a:extLst>
            </p:cNvPr>
            <p:cNvSpPr txBox="1"/>
            <p:nvPr/>
          </p:nvSpPr>
          <p:spPr>
            <a:xfrm>
              <a:off x="1695196" y="1597919"/>
              <a:ext cx="3621569" cy="92333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chemeClr val="tx2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/>
                <a:t>Total environmental impacts 2006</a:t>
              </a:r>
            </a:p>
            <a:p>
              <a:pPr marL="285750" indent="-285750">
                <a:buFontTx/>
                <a:buChar char="-"/>
              </a:pPr>
              <a:r>
                <a:rPr lang="de-DE"/>
                <a:t>production</a:t>
              </a:r>
            </a:p>
            <a:p>
              <a:pPr marL="285750" indent="-285750">
                <a:buFontTx/>
                <a:buChar char="-"/>
              </a:pPr>
              <a:r>
                <a:rPr lang="de-DE"/>
                <a:t>end of life</a:t>
              </a:r>
              <a:endParaRPr lang="de-CH"/>
            </a:p>
          </p:txBody>
        </p: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986A2E1C-3BFA-86FA-B95C-E2A90172BF2E}"/>
                </a:ext>
              </a:extLst>
            </p:cNvPr>
            <p:cNvSpPr txBox="1"/>
            <p:nvPr/>
          </p:nvSpPr>
          <p:spPr>
            <a:xfrm>
              <a:off x="4334826" y="3139040"/>
              <a:ext cx="3446149" cy="1200329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DE"/>
                <a:t>Primary energy total and Primary energy non renewable</a:t>
              </a:r>
              <a:endParaRPr lang="de-CH"/>
            </a:p>
            <a:p>
              <a:pPr marL="285750" indent="-285750">
                <a:buFontTx/>
                <a:buChar char="-"/>
              </a:pPr>
              <a:r>
                <a:rPr lang="de-DE"/>
                <a:t>production</a:t>
              </a:r>
            </a:p>
            <a:p>
              <a:pPr marL="285750" indent="-285750">
                <a:buFontTx/>
                <a:buChar char="-"/>
              </a:pPr>
              <a:r>
                <a:rPr lang="de-DE"/>
                <a:t>end of life</a:t>
              </a:r>
            </a:p>
          </p:txBody>
        </p:sp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4BCB685F-ABDE-D1A0-97FE-F5CDE206AB62}"/>
                </a:ext>
              </a:extLst>
            </p:cNvPr>
            <p:cNvSpPr/>
            <p:nvPr/>
          </p:nvSpPr>
          <p:spPr>
            <a:xfrm>
              <a:off x="9274921" y="1307579"/>
              <a:ext cx="1750572" cy="4921772"/>
            </a:xfrm>
            <a:prstGeom prst="rect">
              <a:avLst/>
            </a:prstGeom>
            <a:solidFill>
              <a:schemeClr val="accent1">
                <a:lumMod val="75000"/>
                <a:alpha val="50196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9D15F85F-785C-666F-FF32-3D55B878BE6D}"/>
                </a:ext>
              </a:extLst>
            </p:cNvPr>
            <p:cNvSpPr txBox="1"/>
            <p:nvPr/>
          </p:nvSpPr>
          <p:spPr>
            <a:xfrm>
              <a:off x="6898484" y="4890336"/>
              <a:ext cx="2980303" cy="92333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/>
                <a:t>Greenhouse gas emissions</a:t>
              </a:r>
            </a:p>
            <a:p>
              <a:pPr marL="285750" indent="-285750">
                <a:buFontTx/>
                <a:buChar char="-"/>
              </a:pPr>
              <a:r>
                <a:rPr lang="de-DE"/>
                <a:t>production</a:t>
              </a:r>
            </a:p>
            <a:p>
              <a:pPr marL="285750" indent="-285750">
                <a:buFontTx/>
                <a:buChar char="-"/>
              </a:pPr>
              <a:r>
                <a:rPr lang="de-DE"/>
                <a:t>end of life</a:t>
              </a:r>
              <a:endParaRPr lang="de-CH"/>
            </a:p>
          </p:txBody>
        </p:sp>
      </p:grpSp>
    </p:spTree>
    <p:extLst>
      <p:ext uri="{BB962C8B-B14F-4D97-AF65-F5344CB8AC3E}">
        <p14:creationId xmlns:p14="http://schemas.microsoft.com/office/powerpoint/2010/main" val="1329674585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LCA on future materials production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e-CH"/>
              <a:t>Data and information on GHG-emissions and environmental impacts of future construction material production</a:t>
            </a:r>
            <a:endParaRPr lang="de-CH" dirty="0"/>
          </a:p>
          <a:p>
            <a:r>
              <a:rPr lang="de-CH"/>
              <a:t>Establish LCA data on future</a:t>
            </a:r>
            <a:endParaRPr lang="de-CH" dirty="0"/>
          </a:p>
          <a:p>
            <a:pPr lvl="2"/>
            <a:r>
              <a:rPr lang="de-CH"/>
              <a:t>Production of construction materials</a:t>
            </a:r>
            <a:endParaRPr lang="de-CH" dirty="0"/>
          </a:p>
          <a:p>
            <a:pPr lvl="2"/>
            <a:r>
              <a:rPr lang="de-CH"/>
              <a:t>Supply of energy (electricity &amp; fuels)</a:t>
            </a:r>
            <a:endParaRPr lang="de-CH" dirty="0"/>
          </a:p>
          <a:p>
            <a:pPr lvl="2"/>
            <a:r>
              <a:rPr lang="de-CH"/>
              <a:t>Supply of transport services (lorry, train &amp; ship)</a:t>
            </a:r>
          </a:p>
          <a:p>
            <a:pPr marL="0" indent="0">
              <a:buNone/>
              <a:tabLst>
                <a:tab pos="358775" algn="l"/>
              </a:tabLst>
            </a:pPr>
            <a:r>
              <a:rPr lang="de-CH"/>
              <a:t>	preferably compliant with the Paris Agreement 2015 (and the</a:t>
            </a:r>
            <a:br>
              <a:rPr lang="de-CH"/>
            </a:br>
            <a:r>
              <a:rPr lang="de-CH"/>
              <a:t>	1.5</a:t>
            </a:r>
            <a:r>
              <a:rPr lang="de-CH" baseline="40000"/>
              <a:t>o</a:t>
            </a:r>
            <a:r>
              <a:rPr lang="de-CH"/>
              <a:t>C goal)</a:t>
            </a:r>
          </a:p>
          <a:p>
            <a:pPr>
              <a:tabLst>
                <a:tab pos="358775" algn="l"/>
              </a:tabLst>
            </a:pPr>
            <a:r>
              <a:rPr lang="de-CH"/>
              <a:t>Contribution of construction materials industry</a:t>
            </a:r>
            <a:endParaRPr lang="de-CH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8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307976" y="6356351"/>
            <a:ext cx="6087036" cy="365125"/>
          </a:xfr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r>
              <a:rPr lang="en-US" altLang="en-US" sz="1200">
                <a:solidFill>
                  <a:schemeClr val="bg1">
                    <a:lumMod val="90000"/>
                    <a:lumOff val="10000"/>
                  </a:schemeClr>
                </a:solidFill>
                <a:latin typeface="Calibri" pitchFamily="-65" charset="0"/>
              </a:rPr>
              <a:t>8th International ICARB Conference 2023</a:t>
            </a:r>
            <a:endParaRPr lang="de-DE" altLang="en-US" sz="1200" dirty="0">
              <a:solidFill>
                <a:schemeClr val="bg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5BF1E48-46B8-4551-B159-F95D5A86D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26 September 2023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CA31612-488F-4DA0-8FAB-B04426D04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147C39-3380-1B4B-BB32-754C9338D259}" type="slidenum">
              <a:rPr lang="de-DE" smtClean="0"/>
              <a:pPr>
                <a:defRPr/>
              </a:pPr>
              <a:t>37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24016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Modelling principles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e-CH"/>
              <a:t>Data acquisition with materials associations and innovative companies, complemented with literature research</a:t>
            </a:r>
          </a:p>
          <a:p>
            <a:r>
              <a:rPr lang="de-CH"/>
              <a:t>Information used to adapt key LCI parameters</a:t>
            </a:r>
            <a:endParaRPr lang="de-CH" dirty="0"/>
          </a:p>
          <a:p>
            <a:r>
              <a:rPr lang="de-CH"/>
              <a:t>No change in recycled content</a:t>
            </a:r>
          </a:p>
          <a:p>
            <a:r>
              <a:rPr lang="de-CH"/>
              <a:t>Thermal energy (fuels) based on biogas and wood</a:t>
            </a:r>
          </a:p>
          <a:p>
            <a:r>
              <a:rPr lang="de-CH"/>
              <a:t>Future electricity mixes of CH, Europe, further countries</a:t>
            </a:r>
          </a:p>
          <a:p>
            <a:r>
              <a:rPr lang="de-CH"/>
              <a:t>Future modes of transportation (electric and biodiesel lorries)</a:t>
            </a:r>
          </a:p>
          <a:p>
            <a:r>
              <a:rPr lang="de-CH"/>
              <a:t>Carbon capture and storage (CCS) applied on CO</a:t>
            </a:r>
            <a:r>
              <a:rPr lang="de-CH" baseline="-25000"/>
              <a:t>2</a:t>
            </a:r>
            <a:r>
              <a:rPr lang="de-CH"/>
              <a:t>-emissionen</a:t>
            </a:r>
            <a:endParaRPr lang="de-CH" dirty="0"/>
          </a:p>
        </p:txBody>
      </p:sp>
      <p:sp>
        <p:nvSpPr>
          <p:cNvPr id="8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307976" y="6356351"/>
            <a:ext cx="6087036" cy="365125"/>
          </a:xfr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r>
              <a:rPr lang="en-US" altLang="en-US" sz="1200">
                <a:solidFill>
                  <a:schemeClr val="bg1">
                    <a:lumMod val="90000"/>
                    <a:lumOff val="10000"/>
                  </a:schemeClr>
                </a:solidFill>
                <a:latin typeface="Calibri" pitchFamily="-65" charset="0"/>
              </a:rPr>
              <a:t>8th International ICARB Conference 2023</a:t>
            </a:r>
            <a:endParaRPr lang="de-DE" altLang="en-US" sz="1200" dirty="0">
              <a:solidFill>
                <a:schemeClr val="bg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D4FDDEF-E270-48D7-B14E-807611283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26 September 2023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3E753AF-EE7B-4671-9957-A9023238F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147C39-3380-1B4B-BB32-754C9338D259}" type="slidenum">
              <a:rPr lang="de-DE" smtClean="0"/>
              <a:pPr>
                <a:defRPr/>
              </a:pPr>
              <a:t>38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70731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09625" y="274638"/>
            <a:ext cx="7946448" cy="1143000"/>
          </a:xfrm>
        </p:spPr>
        <p:txBody>
          <a:bodyPr>
            <a:normAutofit fontScale="90000"/>
          </a:bodyPr>
          <a:lstStyle/>
          <a:p>
            <a:r>
              <a:rPr lang="de-DE"/>
              <a:t>Average concrete CH, production</a:t>
            </a:r>
            <a:br>
              <a:rPr lang="de-DE"/>
            </a:br>
            <a:r>
              <a:rPr lang="de-DE" sz="3100"/>
              <a:t>Greenhouse gas emissions</a:t>
            </a:r>
            <a:endParaRPr lang="de-CH" dirty="0"/>
          </a:p>
        </p:txBody>
      </p:sp>
      <p:sp>
        <p:nvSpPr>
          <p:cNvPr id="8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307976" y="6356351"/>
            <a:ext cx="6087036" cy="365125"/>
          </a:xfr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r>
              <a:rPr lang="en-US" altLang="en-US" sz="1200">
                <a:solidFill>
                  <a:schemeClr val="bg1">
                    <a:lumMod val="90000"/>
                    <a:lumOff val="10000"/>
                  </a:schemeClr>
                </a:solidFill>
                <a:latin typeface="Calibri" pitchFamily="-65" charset="0"/>
              </a:rPr>
              <a:t>8th International ICARB Conference 2023</a:t>
            </a:r>
            <a:endParaRPr lang="de-DE" altLang="en-US" sz="1200" dirty="0">
              <a:solidFill>
                <a:schemeClr val="bg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0D51993-D1ED-4D02-9533-6BCCFA1521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4891" y="1417638"/>
            <a:ext cx="7502218" cy="4956174"/>
          </a:xfrm>
          <a:prstGeom prst="rect">
            <a:avLst/>
          </a:prstGeo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80AD912-FF80-4DCB-8D98-9FF6BC626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26 September 2023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12BF07D-2E6E-46A4-9914-B4BCC6F26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147C39-3380-1B4B-BB32-754C9338D259}" type="slidenum">
              <a:rPr lang="de-DE" smtClean="0"/>
              <a:pPr>
                <a:defRPr/>
              </a:pPr>
              <a:t>39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710226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41545D"/>
                </a:solidFill>
              </a:rPr>
              <a:t>8th International ICARB Conference 2023</a:t>
            </a:r>
            <a:endParaRPr lang="de-CH" dirty="0">
              <a:solidFill>
                <a:srgbClr val="41545D"/>
              </a:solidFill>
            </a:endParaRPr>
          </a:p>
        </p:txBody>
      </p:sp>
      <p:sp>
        <p:nvSpPr>
          <p:cNvPr id="8197" name="Rectangle 3"/>
          <p:cNvSpPr>
            <a:spLocks noChangeArrowheads="1"/>
          </p:cNvSpPr>
          <p:nvPr/>
        </p:nvSpPr>
        <p:spPr bwMode="auto">
          <a:xfrm>
            <a:off x="1828800" y="1447800"/>
            <a:ext cx="85344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84175" indent="-384175">
              <a:lnSpc>
                <a:spcPct val="150000"/>
              </a:lnSpc>
              <a:spcBef>
                <a:spcPct val="20000"/>
              </a:spcBef>
            </a:pPr>
            <a:endParaRPr lang="de-DE" sz="2000" dirty="0">
              <a:latin typeface="Trebuchet MS" pitchFamily="34" charset="0"/>
              <a:sym typeface="Symbol" pitchFamily="18" charset="2"/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 bwMode="auto">
          <a:xfrm>
            <a:off x="4012821" y="161504"/>
            <a:ext cx="6045578" cy="1268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FontTx/>
              <a:buNone/>
              <a:defRPr sz="3200" kern="1200">
                <a:solidFill>
                  <a:schemeClr val="bg1"/>
                </a:solidFill>
                <a:latin typeface="Calibri"/>
                <a:ea typeface="ＭＳ Ｐゴシック" pitchFamily="-65" charset="-128"/>
                <a:cs typeface="Calibri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SzPct val="50000"/>
              <a:buFontTx/>
              <a:buBlip>
                <a:blip r:embed="rId3"/>
              </a:buBlip>
              <a:defRPr sz="2800" kern="1200">
                <a:solidFill>
                  <a:schemeClr val="bg1"/>
                </a:solidFill>
                <a:latin typeface="Calibri"/>
                <a:ea typeface="ＭＳ Ｐゴシック" pitchFamily="-65" charset="-128"/>
                <a:cs typeface="Calibri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SzPct val="50000"/>
              <a:buFontTx/>
              <a:buBlip>
                <a:blip r:embed="rId3"/>
              </a:buBlip>
              <a:defRPr sz="2400" kern="1200">
                <a:solidFill>
                  <a:schemeClr val="bg1"/>
                </a:solidFill>
                <a:latin typeface="Calibri"/>
                <a:ea typeface="ＭＳ Ｐゴシック" pitchFamily="-65" charset="-128"/>
                <a:cs typeface="Calibri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SzPct val="50000"/>
              <a:buFontTx/>
              <a:buBlip>
                <a:blip r:embed="rId3"/>
              </a:buBlip>
              <a:defRPr sz="2000" kern="1200">
                <a:solidFill>
                  <a:schemeClr val="bg1"/>
                </a:solidFill>
                <a:latin typeface="Calibri"/>
                <a:ea typeface="ＭＳ Ｐゴシック" pitchFamily="-65" charset="-128"/>
                <a:cs typeface="Calibri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SzPct val="50000"/>
              <a:buFontTx/>
              <a:buBlip>
                <a:blip r:embed="rId3"/>
              </a:buBlip>
              <a:defRPr sz="2000" kern="1200">
                <a:solidFill>
                  <a:schemeClr val="bg1"/>
                </a:solidFill>
                <a:latin typeface="Calibri"/>
                <a:ea typeface="ＭＳ Ｐゴシック" pitchFamily="-65" charset="-128"/>
                <a:cs typeface="Calibri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en-GB" sz="3600"/>
              <a:t>Exponential growth in the past:</a:t>
            </a:r>
          </a:p>
          <a:p>
            <a:pPr marL="0" indent="0"/>
            <a:r>
              <a:rPr lang="en-GB" sz="3600"/>
              <a:t>What policy to adopt?</a:t>
            </a:r>
            <a:endParaRPr lang="en-GB" sz="2800" dirty="0"/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>
                <a:solidFill>
                  <a:srgbClr val="41545D"/>
                </a:solidFill>
              </a:rPr>
              <a:t>26 September 2023</a:t>
            </a:r>
            <a:endParaRPr lang="de-DE" dirty="0">
              <a:solidFill>
                <a:srgbClr val="41545D"/>
              </a:solidFill>
            </a:endParaRP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D9229-8DFA-4765-B8EC-19DC3B5CE79D}" type="slidenum">
              <a:rPr lang="de-DE" smtClean="0">
                <a:solidFill>
                  <a:srgbClr val="41545D"/>
                </a:solidFill>
              </a:rPr>
              <a:pPr/>
              <a:t>4</a:t>
            </a:fld>
            <a:endParaRPr lang="de-DE">
              <a:solidFill>
                <a:srgbClr val="41545D"/>
              </a:solidFill>
            </a:endParaRP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9521F096-4D34-DF67-CD55-3BDD707B1669}"/>
              </a:ext>
            </a:extLst>
          </p:cNvPr>
          <p:cNvGrpSpPr/>
          <p:nvPr/>
        </p:nvGrpSpPr>
        <p:grpSpPr>
          <a:xfrm>
            <a:off x="4020209" y="1429874"/>
            <a:ext cx="8105343" cy="5074920"/>
            <a:chOff x="4020209" y="1429874"/>
            <a:chExt cx="8105343" cy="5074920"/>
          </a:xfrm>
        </p:grpSpPr>
        <p:sp>
          <p:nvSpPr>
            <p:cNvPr id="11" name="Rechteck 10"/>
            <p:cNvSpPr/>
            <p:nvPr/>
          </p:nvSpPr>
          <p:spPr>
            <a:xfrm>
              <a:off x="4020209" y="5392709"/>
              <a:ext cx="4432716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de-CH" sz="2000">
                  <a:solidFill>
                    <a:schemeClr val="bg1"/>
                  </a:solidFill>
                </a:rPr>
                <a:t>Prof. William S. Jevons (1835-1882)</a:t>
              </a:r>
            </a:p>
            <a:p>
              <a:pPr algn="r"/>
              <a:r>
                <a:rPr lang="de-CH" sz="1600">
                  <a:solidFill>
                    <a:schemeClr val="bg1"/>
                  </a:solidFill>
                </a:rPr>
                <a:t>Economist and Logician</a:t>
              </a:r>
            </a:p>
            <a:p>
              <a:pPr algn="r"/>
              <a:r>
                <a:rPr lang="de-CH" sz="1600">
                  <a:solidFill>
                    <a:schemeClr val="bg1"/>
                  </a:solidFill>
                </a:rPr>
                <a:t>Born in Liverpool, UK</a:t>
              </a:r>
              <a:endParaRPr lang="de-CH" sz="1600" dirty="0">
                <a:solidFill>
                  <a:schemeClr val="bg1"/>
                </a:solidFill>
              </a:endParaRPr>
            </a:p>
          </p:txBody>
        </p:sp>
        <p:pic>
          <p:nvPicPr>
            <p:cNvPr id="4" name="Grafik 3" descr="Ein Bild, das Text, Person, Mann, alt enthält.&#10;&#10;Automatisch generierte Beschreibung">
              <a:extLst>
                <a:ext uri="{FF2B5EF4-FFF2-40B4-BE49-F238E27FC236}">
                  <a16:creationId xmlns:a16="http://schemas.microsoft.com/office/drawing/2014/main" id="{A2D1530D-3700-CAE3-C8C0-689E8409BD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67952" y="1429874"/>
              <a:ext cx="3657600" cy="5074920"/>
            </a:xfrm>
            <a:prstGeom prst="rect">
              <a:avLst/>
            </a:prstGeom>
          </p:spPr>
        </p:pic>
      </p:grpSp>
      <p:sp>
        <p:nvSpPr>
          <p:cNvPr id="12" name="Textfeld 11">
            <a:extLst>
              <a:ext uri="{FF2B5EF4-FFF2-40B4-BE49-F238E27FC236}">
                <a16:creationId xmlns:a16="http://schemas.microsoft.com/office/drawing/2014/main" id="{37E29C4B-4A5D-3C08-43F3-922895AB20BE}"/>
              </a:ext>
            </a:extLst>
          </p:cNvPr>
          <p:cNvSpPr txBox="1"/>
          <p:nvPr/>
        </p:nvSpPr>
        <p:spPr>
          <a:xfrm>
            <a:off x="4020208" y="2387810"/>
            <a:ext cx="429496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2800">
                <a:solidFill>
                  <a:schemeClr val="bg1"/>
                </a:solidFill>
              </a:rPr>
              <a:t>« </a:t>
            </a:r>
            <a:r>
              <a:rPr lang="en-US" sz="2800">
                <a:solidFill>
                  <a:schemeClr val="bg1"/>
                </a:solidFill>
              </a:rPr>
              <a:t>We have to make the momentous choice between brief greatness and longer continued mediocrity.</a:t>
            </a:r>
            <a:r>
              <a:rPr lang="de-CH" sz="2800">
                <a:solidFill>
                  <a:schemeClr val="bg1"/>
                </a:solidFill>
              </a:rPr>
              <a:t> »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48613566-AF95-64D7-AB43-56DF4CF8A8B2}"/>
              </a:ext>
            </a:extLst>
          </p:cNvPr>
          <p:cNvGrpSpPr/>
          <p:nvPr/>
        </p:nvGrpSpPr>
        <p:grpSpPr>
          <a:xfrm>
            <a:off x="-7386" y="0"/>
            <a:ext cx="5210584" cy="6858000"/>
            <a:chOff x="-7386" y="0"/>
            <a:chExt cx="5210584" cy="6858000"/>
          </a:xfrm>
        </p:grpSpPr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B5900679-E8C7-4C03-A8E1-415CECED3E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386" y="0"/>
              <a:ext cx="4020207" cy="6858000"/>
            </a:xfrm>
            <a:prstGeom prst="rect">
              <a:avLst/>
            </a:prstGeom>
            <a:solidFill>
              <a:srgbClr val="FFFFFE"/>
            </a:solidFill>
          </p:spPr>
        </p:pic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320B0293-F41C-DD19-24C2-DD3457D2ED6D}"/>
                </a:ext>
              </a:extLst>
            </p:cNvPr>
            <p:cNvSpPr txBox="1"/>
            <p:nvPr/>
          </p:nvSpPr>
          <p:spPr>
            <a:xfrm>
              <a:off x="3868334" y="6457600"/>
              <a:ext cx="1334864" cy="307777"/>
            </a:xfrm>
            <a:prstGeom prst="rect">
              <a:avLst/>
            </a:prstGeom>
            <a:solidFill>
              <a:srgbClr val="FFFFFE"/>
            </a:solidFill>
          </p:spPr>
          <p:txBody>
            <a:bodyPr wrap="square">
              <a:spAutoFit/>
            </a:bodyPr>
            <a:lstStyle/>
            <a:p>
              <a:r>
                <a:rPr lang="de-CH" sz="1400">
                  <a:solidFill>
                    <a:schemeClr val="bg1"/>
                  </a:solidFill>
                </a:rPr>
                <a:t>Jevons (1865)</a:t>
              </a:r>
              <a:endParaRPr lang="de-CH" sz="1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4141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66750" y="274638"/>
            <a:ext cx="8089323" cy="1143000"/>
          </a:xfrm>
        </p:spPr>
        <p:txBody>
          <a:bodyPr>
            <a:normAutofit fontScale="90000"/>
          </a:bodyPr>
          <a:lstStyle/>
          <a:p>
            <a:r>
              <a:rPr lang="de-DE"/>
              <a:t>Clinker production, CH</a:t>
            </a:r>
            <a:br>
              <a:rPr lang="de-DE"/>
            </a:br>
            <a:r>
              <a:rPr lang="de-DE" sz="3100"/>
              <a:t>Greenhouse gas emissions</a:t>
            </a:r>
            <a:endParaRPr lang="de-CH" dirty="0"/>
          </a:p>
        </p:txBody>
      </p:sp>
      <p:sp>
        <p:nvSpPr>
          <p:cNvPr id="8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307976" y="6356351"/>
            <a:ext cx="6087036" cy="365125"/>
          </a:xfr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r>
              <a:rPr lang="en-US" altLang="en-US" sz="1200">
                <a:solidFill>
                  <a:schemeClr val="bg1">
                    <a:lumMod val="90000"/>
                    <a:lumOff val="10000"/>
                  </a:schemeClr>
                </a:solidFill>
                <a:latin typeface="Calibri" pitchFamily="-65" charset="0"/>
              </a:rPr>
              <a:t>8th International ICARB Conference 2023</a:t>
            </a:r>
            <a:endParaRPr lang="de-DE" altLang="en-US" sz="1200" dirty="0">
              <a:solidFill>
                <a:schemeClr val="bg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0C82D2D-F0CC-4E24-8327-AA17733AA8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6128" y="1439254"/>
            <a:ext cx="7459744" cy="4922170"/>
          </a:xfrm>
          <a:prstGeom prst="rect">
            <a:avLst/>
          </a:prstGeom>
        </p:spPr>
      </p:pic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C95F5ADF-D1F9-414F-9445-9017127B9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26 September 2023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1C74F272-CCD5-4337-9319-2593569F5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147C39-3380-1B4B-BB32-754C9338D259}" type="slidenum">
              <a:rPr lang="de-DE" smtClean="0"/>
              <a:pPr>
                <a:defRPr/>
              </a:pPr>
              <a:t>40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258894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3600"/>
              <a:t>Evolution of the carbon footprint of </a:t>
            </a:r>
            <a:br>
              <a:rPr lang="de-CH" sz="3600"/>
            </a:br>
            <a:r>
              <a:rPr lang="de-CH" sz="3600"/>
              <a:t>EU electricity mix and PV electricity (low volt.)</a:t>
            </a:r>
            <a:endParaRPr lang="de-CH" sz="36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26 September 2023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147C39-3380-1B4B-BB32-754C9338D259}" type="slidenum">
              <a:rPr lang="de-DE" smtClean="0"/>
              <a:pPr>
                <a:defRPr/>
              </a:pPr>
              <a:t>41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65A1F8A-2E81-3855-82C7-19D8719DE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8th International ICARB Conference 2023</a:t>
            </a:r>
            <a:endParaRPr lang="de-DE" dirty="0"/>
          </a:p>
        </p:txBody>
      </p:sp>
      <p:graphicFrame>
        <p:nvGraphicFramePr>
          <p:cNvPr id="11" name="Tabelle 8">
            <a:extLst>
              <a:ext uri="{FF2B5EF4-FFF2-40B4-BE49-F238E27FC236}">
                <a16:creationId xmlns:a16="http://schemas.microsoft.com/office/drawing/2014/main" id="{A7BCF54B-0431-8813-E8B3-7B2A8F5CED3D}"/>
              </a:ext>
            </a:extLst>
          </p:cNvPr>
          <p:cNvGraphicFramePr>
            <a:graphicFrameLocks noGrp="1"/>
          </p:cNvGraphicFramePr>
          <p:nvPr/>
        </p:nvGraphicFramePr>
        <p:xfrm>
          <a:off x="609600" y="1664077"/>
          <a:ext cx="3555999" cy="20639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6404">
                  <a:extLst>
                    <a:ext uri="{9D8B030D-6E8A-4147-A177-3AD203B41FA5}">
                      <a16:colId xmlns:a16="http://schemas.microsoft.com/office/drawing/2014/main" val="2254897827"/>
                    </a:ext>
                  </a:extLst>
                </a:gridCol>
                <a:gridCol w="1139595">
                  <a:extLst>
                    <a:ext uri="{9D8B030D-6E8A-4147-A177-3AD203B41FA5}">
                      <a16:colId xmlns:a16="http://schemas.microsoft.com/office/drawing/2014/main" val="1917450732"/>
                    </a:ext>
                  </a:extLst>
                </a:gridCol>
              </a:tblGrid>
              <a:tr h="428879">
                <a:tc>
                  <a:txBody>
                    <a:bodyPr/>
                    <a:lstStyle/>
                    <a:p>
                      <a:r>
                        <a:rPr lang="de-DE" sz="2400"/>
                        <a:t>Evolution</a:t>
                      </a:r>
                      <a:endParaRPr lang="de-CH" sz="240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/>
                        <a:t>Past</a:t>
                      </a:r>
                      <a:endParaRPr lang="de-CH" sz="240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8598488"/>
                  </a:ext>
                </a:extLst>
              </a:tr>
              <a:tr h="803391">
                <a:tc>
                  <a:txBody>
                    <a:bodyPr/>
                    <a:lstStyle/>
                    <a:p>
                      <a:r>
                        <a:rPr lang="de-DE" sz="2400"/>
                        <a:t>EU Mix</a:t>
                      </a:r>
                      <a:endParaRPr lang="de-CH" sz="2400"/>
                    </a:p>
                  </a:txBody>
                  <a:tcPr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/>
                        <a:t>↘</a:t>
                      </a:r>
                      <a:endParaRPr lang="de-CH" sz="2400"/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6817247"/>
                  </a:ext>
                </a:extLst>
              </a:tr>
              <a:tr h="803391">
                <a:tc>
                  <a:txBody>
                    <a:bodyPr/>
                    <a:lstStyle/>
                    <a:p>
                      <a:r>
                        <a:rPr lang="de-DE" sz="2400"/>
                        <a:t>Photovoltaics</a:t>
                      </a:r>
                      <a:endParaRPr lang="de-CH" sz="2400"/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/>
                        <a:t>↘↘↘</a:t>
                      </a:r>
                      <a:endParaRPr lang="de-CH" sz="2400"/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8302210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E9EA3BBB-3703-607B-5B03-96A9ACEDFF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8468" y="1406149"/>
            <a:ext cx="7663532" cy="4950201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87E64481-9D41-365A-7019-40820D611982}"/>
              </a:ext>
            </a:extLst>
          </p:cNvPr>
          <p:cNvSpPr txBox="1"/>
          <p:nvPr/>
        </p:nvSpPr>
        <p:spPr>
          <a:xfrm>
            <a:off x="7625655" y="3543393"/>
            <a:ext cx="6126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>
                <a:solidFill>
                  <a:schemeClr val="bg1"/>
                </a:solidFill>
              </a:rPr>
              <a:t>520</a:t>
            </a:r>
            <a:endParaRPr lang="de-CH" sz="2000">
              <a:solidFill>
                <a:schemeClr val="bg1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8F87FEDC-495D-5174-6AFC-9DAA4EE0E0A5}"/>
              </a:ext>
            </a:extLst>
          </p:cNvPr>
          <p:cNvSpPr txBox="1"/>
          <p:nvPr/>
        </p:nvSpPr>
        <p:spPr>
          <a:xfrm>
            <a:off x="11175152" y="3561161"/>
            <a:ext cx="470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>
                <a:solidFill>
                  <a:schemeClr val="bg1"/>
                </a:solidFill>
              </a:rPr>
              <a:t>55</a:t>
            </a:r>
            <a:endParaRPr lang="de-CH" sz="2000">
              <a:solidFill>
                <a:schemeClr val="bg1"/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C05B4123-BA58-65EF-5106-52A12E28164E}"/>
              </a:ext>
            </a:extLst>
          </p:cNvPr>
          <p:cNvSpPr txBox="1"/>
          <p:nvPr/>
        </p:nvSpPr>
        <p:spPr>
          <a:xfrm>
            <a:off x="5406749" y="2589687"/>
            <a:ext cx="35557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>
                <a:solidFill>
                  <a:schemeClr val="bg1"/>
                </a:solidFill>
              </a:rPr>
              <a:t>values 2022 in g CO</a:t>
            </a:r>
            <a:r>
              <a:rPr lang="de-DE" sz="2000" baseline="-25000">
                <a:solidFill>
                  <a:schemeClr val="bg1"/>
                </a:solidFill>
              </a:rPr>
              <a:t>2</a:t>
            </a:r>
            <a:r>
              <a:rPr lang="de-DE" sz="2000">
                <a:solidFill>
                  <a:schemeClr val="bg1"/>
                </a:solidFill>
              </a:rPr>
              <a:t>-eq/kWh</a:t>
            </a:r>
            <a:endParaRPr lang="de-CH" sz="2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7148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3600"/>
              <a:t>Evolution of the carbon footprint of electricity mix and PV electricity</a:t>
            </a:r>
            <a:endParaRPr lang="de-CH" sz="36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26 September 2023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147C39-3380-1B4B-BB32-754C9338D259}" type="slidenum">
              <a:rPr lang="de-DE" smtClean="0"/>
              <a:pPr>
                <a:defRPr/>
              </a:pPr>
              <a:t>42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65A1F8A-2E81-3855-82C7-19D8719DE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8th International ICARB Conference 2023</a:t>
            </a:r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291B21B9-EC79-0430-D091-197F4F6D32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6252" y="1417638"/>
            <a:ext cx="7645747" cy="4938713"/>
          </a:xfrm>
          <a:prstGeom prst="rect">
            <a:avLst/>
          </a:prstGeom>
        </p:spPr>
      </p:pic>
      <p:graphicFrame>
        <p:nvGraphicFramePr>
          <p:cNvPr id="8" name="Tabelle 8">
            <a:extLst>
              <a:ext uri="{FF2B5EF4-FFF2-40B4-BE49-F238E27FC236}">
                <a16:creationId xmlns:a16="http://schemas.microsoft.com/office/drawing/2014/main" id="{80B723BD-F1FF-0D8D-3ABC-8E92FB635B95}"/>
              </a:ext>
            </a:extLst>
          </p:cNvPr>
          <p:cNvGraphicFramePr>
            <a:graphicFrameLocks noGrp="1"/>
          </p:cNvGraphicFramePr>
          <p:nvPr/>
        </p:nvGraphicFramePr>
        <p:xfrm>
          <a:off x="452487" y="1664077"/>
          <a:ext cx="4017912" cy="20356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5589">
                  <a:extLst>
                    <a:ext uri="{9D8B030D-6E8A-4147-A177-3AD203B41FA5}">
                      <a16:colId xmlns:a16="http://schemas.microsoft.com/office/drawing/2014/main" val="2254897827"/>
                    </a:ext>
                  </a:extLst>
                </a:gridCol>
                <a:gridCol w="1128199">
                  <a:extLst>
                    <a:ext uri="{9D8B030D-6E8A-4147-A177-3AD203B41FA5}">
                      <a16:colId xmlns:a16="http://schemas.microsoft.com/office/drawing/2014/main" val="1917450732"/>
                    </a:ext>
                  </a:extLst>
                </a:gridCol>
                <a:gridCol w="1224124">
                  <a:extLst>
                    <a:ext uri="{9D8B030D-6E8A-4147-A177-3AD203B41FA5}">
                      <a16:colId xmlns:a16="http://schemas.microsoft.com/office/drawing/2014/main" val="307823857"/>
                    </a:ext>
                  </a:extLst>
                </a:gridCol>
              </a:tblGrid>
              <a:tr h="428879">
                <a:tc>
                  <a:txBody>
                    <a:bodyPr/>
                    <a:lstStyle/>
                    <a:p>
                      <a:r>
                        <a:rPr lang="de-DE" sz="2000"/>
                        <a:t>Evolution</a:t>
                      </a:r>
                      <a:endParaRPr lang="de-CH" sz="200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/>
                        <a:t>Past</a:t>
                      </a:r>
                      <a:endParaRPr lang="de-CH" sz="200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/>
                        <a:t>Future</a:t>
                      </a:r>
                      <a:endParaRPr lang="de-CH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8598488"/>
                  </a:ext>
                </a:extLst>
              </a:tr>
              <a:tr h="803391">
                <a:tc>
                  <a:txBody>
                    <a:bodyPr/>
                    <a:lstStyle/>
                    <a:p>
                      <a:r>
                        <a:rPr lang="de-DE" sz="2000"/>
                        <a:t>EU Mix</a:t>
                      </a:r>
                      <a:endParaRPr lang="de-CH" sz="2000"/>
                    </a:p>
                  </a:txBody>
                  <a:tcPr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/>
                        <a:t>↘</a:t>
                      </a:r>
                      <a:endParaRPr lang="de-CH" sz="2000"/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/>
                        <a:t>↘↘↘</a:t>
                      </a:r>
                      <a:endParaRPr lang="de-CH" sz="20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6817247"/>
                  </a:ext>
                </a:extLst>
              </a:tr>
              <a:tr h="803391">
                <a:tc>
                  <a:txBody>
                    <a:bodyPr/>
                    <a:lstStyle/>
                    <a:p>
                      <a:r>
                        <a:rPr lang="de-DE" sz="2000"/>
                        <a:t>Photovoltaics</a:t>
                      </a:r>
                      <a:endParaRPr lang="de-CH" sz="2000"/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/>
                        <a:t>↘↘↘</a:t>
                      </a:r>
                      <a:endParaRPr lang="de-CH" sz="2000"/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/>
                        <a:t>↘↘↘</a:t>
                      </a:r>
                      <a:endParaRPr lang="de-CH" sz="20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28302210"/>
                  </a:ext>
                </a:extLst>
              </a:tr>
            </a:tbl>
          </a:graphicData>
        </a:graphic>
      </p:graphicFrame>
      <p:sp>
        <p:nvSpPr>
          <p:cNvPr id="10" name="Textfeld 9">
            <a:extLst>
              <a:ext uri="{FF2B5EF4-FFF2-40B4-BE49-F238E27FC236}">
                <a16:creationId xmlns:a16="http://schemas.microsoft.com/office/drawing/2014/main" id="{363B0EF1-B843-1CA4-269D-84345CD36959}"/>
              </a:ext>
            </a:extLst>
          </p:cNvPr>
          <p:cNvSpPr txBox="1"/>
          <p:nvPr/>
        </p:nvSpPr>
        <p:spPr>
          <a:xfrm>
            <a:off x="7672790" y="3543393"/>
            <a:ext cx="6126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>
                <a:solidFill>
                  <a:schemeClr val="bg1"/>
                </a:solidFill>
              </a:rPr>
              <a:t>120</a:t>
            </a:r>
            <a:endParaRPr lang="de-CH" sz="2000">
              <a:solidFill>
                <a:schemeClr val="bg1"/>
              </a:solidFill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6F088184-A0E3-AD1A-9812-8FA34B5F7B17}"/>
              </a:ext>
            </a:extLst>
          </p:cNvPr>
          <p:cNvSpPr txBox="1"/>
          <p:nvPr/>
        </p:nvSpPr>
        <p:spPr>
          <a:xfrm>
            <a:off x="11222287" y="3561161"/>
            <a:ext cx="470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>
                <a:solidFill>
                  <a:schemeClr val="bg1"/>
                </a:solidFill>
              </a:rPr>
              <a:t>15</a:t>
            </a:r>
            <a:endParaRPr lang="de-CH" sz="2000">
              <a:solidFill>
                <a:schemeClr val="bg1"/>
              </a:solidFill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A1A93277-CA7D-AAE3-F2A8-ADDC48FE7CE1}"/>
              </a:ext>
            </a:extLst>
          </p:cNvPr>
          <p:cNvSpPr txBox="1"/>
          <p:nvPr/>
        </p:nvSpPr>
        <p:spPr>
          <a:xfrm>
            <a:off x="5274778" y="2589687"/>
            <a:ext cx="36391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>
                <a:solidFill>
                  <a:schemeClr val="bg1"/>
                </a:solidFill>
              </a:rPr>
              <a:t>future values in g CO</a:t>
            </a:r>
            <a:r>
              <a:rPr lang="de-DE" sz="2000" baseline="-25000">
                <a:solidFill>
                  <a:schemeClr val="bg1"/>
                </a:solidFill>
              </a:rPr>
              <a:t>2</a:t>
            </a:r>
            <a:r>
              <a:rPr lang="de-DE" sz="2000">
                <a:solidFill>
                  <a:schemeClr val="bg1"/>
                </a:solidFill>
              </a:rPr>
              <a:t>-eq/kWh</a:t>
            </a:r>
            <a:endParaRPr lang="de-CH" sz="2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9146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21412" y="178867"/>
            <a:ext cx="9184650" cy="1079482"/>
          </a:xfrm>
        </p:spPr>
        <p:txBody>
          <a:bodyPr>
            <a:normAutofit/>
          </a:bodyPr>
          <a:lstStyle/>
          <a:p>
            <a:r>
              <a:rPr lang="de-DE"/>
              <a:t>Negative emission technologies</a:t>
            </a:r>
            <a:endParaRPr lang="de-CH" dirty="0"/>
          </a:p>
        </p:txBody>
      </p:sp>
      <p:sp>
        <p:nvSpPr>
          <p:cNvPr id="8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4004982" y="6447631"/>
            <a:ext cx="4565277" cy="273844"/>
          </a:xfrm>
        </p:spPr>
        <p:txBody>
          <a:bodyPr/>
          <a:lstStyle>
            <a:lvl1pPr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28448794" indent="-28105894"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3429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6858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10287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13716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r>
              <a:rPr lang="en-US" altLang="en-US" sz="900">
                <a:solidFill>
                  <a:schemeClr val="bg1">
                    <a:lumMod val="90000"/>
                    <a:lumOff val="10000"/>
                  </a:schemeClr>
                </a:solidFill>
                <a:latin typeface="Calibri" pitchFamily="-65" charset="0"/>
              </a:rPr>
              <a:t>8th International ICARB Conference 2023</a:t>
            </a:r>
            <a:endParaRPr lang="de-DE" altLang="en-US" sz="900" dirty="0">
              <a:solidFill>
                <a:schemeClr val="bg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80AD912-FF80-4DCB-8D98-9FF6BC626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26 September 2023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12BF07D-2E6E-46A4-9914-B4BCC6F26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147C39-3380-1B4B-BB32-754C9338D259}" type="slidenum">
              <a:rPr lang="de-DE" smtClean="0"/>
              <a:pPr>
                <a:defRPr/>
              </a:pPr>
              <a:t>43</a:t>
            </a:fld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6E2EE77-82D4-8172-DE2F-D9DEED982E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186" b="31409"/>
          <a:stretch/>
        </p:blipFill>
        <p:spPr>
          <a:xfrm>
            <a:off x="-6707" y="1807703"/>
            <a:ext cx="8168115" cy="4047019"/>
          </a:xfrm>
          <a:prstGeom prst="rect">
            <a:avLst/>
          </a:prstGeom>
        </p:spPr>
      </p:pic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72A063A7-D7D0-37FA-515A-2044DBAC9F51}"/>
              </a:ext>
            </a:extLst>
          </p:cNvPr>
          <p:cNvGrpSpPr/>
          <p:nvPr/>
        </p:nvGrpSpPr>
        <p:grpSpPr>
          <a:xfrm>
            <a:off x="8161408" y="1813988"/>
            <a:ext cx="4033012" cy="4040734"/>
            <a:chOff x="7864484" y="1408633"/>
            <a:chExt cx="4329936" cy="4273484"/>
          </a:xfrm>
        </p:grpSpPr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6A78F024-57E6-B4E5-7C7A-CCCE12C0BD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68843" r="49873"/>
            <a:stretch/>
          </p:blipFill>
          <p:spPr>
            <a:xfrm>
              <a:off x="7864484" y="3545375"/>
              <a:ext cx="4329936" cy="2136742"/>
            </a:xfrm>
            <a:prstGeom prst="rect">
              <a:avLst/>
            </a:prstGeom>
          </p:spPr>
        </p:pic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AE9F8DC7-CCCA-AAD3-CA34-0A28367C08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0327" t="68843"/>
            <a:stretch/>
          </p:blipFill>
          <p:spPr>
            <a:xfrm>
              <a:off x="7879770" y="1408633"/>
              <a:ext cx="4290657" cy="21367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810349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3"/>
          <p:cNvSpPr>
            <a:spLocks noChangeArrowheads="1"/>
          </p:cNvSpPr>
          <p:nvPr/>
        </p:nvSpPr>
        <p:spPr bwMode="auto">
          <a:xfrm>
            <a:off x="1828800" y="1447800"/>
            <a:ext cx="85344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84175" indent="-384175">
              <a:lnSpc>
                <a:spcPct val="150000"/>
              </a:lnSpc>
              <a:spcBef>
                <a:spcPct val="20000"/>
              </a:spcBef>
            </a:pPr>
            <a:endParaRPr lang="de-DE" sz="2000" dirty="0">
              <a:latin typeface="Trebuchet MS" pitchFamily="34" charset="0"/>
              <a:sym typeface="Symbol" pitchFamily="18" charset="2"/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 bwMode="auto">
          <a:xfrm>
            <a:off x="394283" y="190748"/>
            <a:ext cx="814193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FontTx/>
              <a:buNone/>
              <a:defRPr sz="3200" kern="1200">
                <a:solidFill>
                  <a:schemeClr val="bg1"/>
                </a:solidFill>
                <a:latin typeface="Calibri"/>
                <a:ea typeface="ＭＳ Ｐゴシック" pitchFamily="-65" charset="-128"/>
                <a:cs typeface="Calibri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SzPct val="50000"/>
              <a:buFontTx/>
              <a:buBlip>
                <a:blip r:embed="rId3"/>
              </a:buBlip>
              <a:defRPr sz="2800" kern="1200">
                <a:solidFill>
                  <a:schemeClr val="bg1"/>
                </a:solidFill>
                <a:latin typeface="Calibri"/>
                <a:ea typeface="ＭＳ Ｐゴシック" pitchFamily="-65" charset="-128"/>
                <a:cs typeface="Calibri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SzPct val="50000"/>
              <a:buFontTx/>
              <a:buBlip>
                <a:blip r:embed="rId3"/>
              </a:buBlip>
              <a:defRPr sz="2400" kern="1200">
                <a:solidFill>
                  <a:schemeClr val="bg1"/>
                </a:solidFill>
                <a:latin typeface="Calibri"/>
                <a:ea typeface="ＭＳ Ｐゴシック" pitchFamily="-65" charset="-128"/>
                <a:cs typeface="Calibri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SzPct val="50000"/>
              <a:buFontTx/>
              <a:buBlip>
                <a:blip r:embed="rId3"/>
              </a:buBlip>
              <a:defRPr sz="2000" kern="1200">
                <a:solidFill>
                  <a:schemeClr val="bg1"/>
                </a:solidFill>
                <a:latin typeface="Calibri"/>
                <a:ea typeface="ＭＳ Ｐゴシック" pitchFamily="-65" charset="-128"/>
                <a:cs typeface="Calibri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SzPct val="50000"/>
              <a:buFontTx/>
              <a:buBlip>
                <a:blip r:embed="rId3"/>
              </a:buBlip>
              <a:defRPr sz="2000" kern="1200">
                <a:solidFill>
                  <a:schemeClr val="bg1"/>
                </a:solidFill>
                <a:latin typeface="Calibri"/>
                <a:ea typeface="ＭＳ Ｐゴシック" pitchFamily="-65" charset="-128"/>
                <a:cs typeface="Calibri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en-GB" sz="3600"/>
              <a:t>The effect of potentially avoided emissions explained with “Forged Alliance Forever”</a:t>
            </a:r>
            <a:endParaRPr lang="en-GB" sz="1600" dirty="0"/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>
                <a:solidFill>
                  <a:srgbClr val="41545D"/>
                </a:solidFill>
              </a:rPr>
              <a:t>26 September 2023</a:t>
            </a:r>
            <a:endParaRPr lang="de-DE" dirty="0">
              <a:solidFill>
                <a:srgbClr val="41545D"/>
              </a:solidFill>
            </a:endParaRPr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41545D"/>
                </a:solidFill>
              </a:rPr>
              <a:t>8th International ICARB Conference 2023</a:t>
            </a:r>
            <a:endParaRPr lang="de-CH" dirty="0">
              <a:solidFill>
                <a:srgbClr val="41545D"/>
              </a:solidFill>
            </a:endParaRP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D9229-8DFA-4765-B8EC-19DC3B5CE79D}" type="slidenum">
              <a:rPr lang="de-DE" smtClean="0">
                <a:solidFill>
                  <a:srgbClr val="41545D"/>
                </a:solidFill>
              </a:rPr>
              <a:pPr/>
              <a:t>44</a:t>
            </a:fld>
            <a:endParaRPr lang="de-DE">
              <a:solidFill>
                <a:srgbClr val="41545D"/>
              </a:solidFill>
            </a:endParaRPr>
          </a:p>
        </p:txBody>
      </p:sp>
      <p:pic>
        <p:nvPicPr>
          <p:cNvPr id="4" name="Grafik 3" descr="Ein Bild, das Karte enthält.&#10;&#10;Automatisch generierte Beschreibung">
            <a:extLst>
              <a:ext uri="{FF2B5EF4-FFF2-40B4-BE49-F238E27FC236}">
                <a16:creationId xmlns:a16="http://schemas.microsoft.com/office/drawing/2014/main" id="{8608C1DE-A70C-F9CE-2B06-F00932E42C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r="-161" b="29563"/>
          <a:stretch/>
        </p:blipFill>
        <p:spPr>
          <a:xfrm>
            <a:off x="1904602" y="1425562"/>
            <a:ext cx="10303305" cy="5432437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099F78C8-30D3-A859-2DD9-16DBDF9FB41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535" r="35507" b="54705"/>
          <a:stretch/>
        </p:blipFill>
        <p:spPr>
          <a:xfrm>
            <a:off x="4527614" y="2111360"/>
            <a:ext cx="2090243" cy="2448885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93C9CFAB-D448-E66F-9AB3-AD456AA6E6E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757" t="32448" r="38739" b="33181"/>
          <a:stretch/>
        </p:blipFill>
        <p:spPr>
          <a:xfrm>
            <a:off x="0" y="5145650"/>
            <a:ext cx="1904602" cy="171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5321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3"/>
          <p:cNvSpPr>
            <a:spLocks noChangeArrowheads="1"/>
          </p:cNvSpPr>
          <p:nvPr/>
        </p:nvSpPr>
        <p:spPr bwMode="auto">
          <a:xfrm>
            <a:off x="1828800" y="1447800"/>
            <a:ext cx="85344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84175" indent="-384175">
              <a:lnSpc>
                <a:spcPct val="150000"/>
              </a:lnSpc>
              <a:spcBef>
                <a:spcPct val="20000"/>
              </a:spcBef>
            </a:pPr>
            <a:endParaRPr lang="de-DE" sz="2000" dirty="0">
              <a:latin typeface="Trebuchet MS" pitchFamily="34" charset="0"/>
              <a:sym typeface="Symbol" pitchFamily="18" charset="2"/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 bwMode="auto">
          <a:xfrm>
            <a:off x="394282" y="190748"/>
            <a:ext cx="829656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FontTx/>
              <a:buNone/>
              <a:defRPr sz="3200" kern="1200">
                <a:solidFill>
                  <a:schemeClr val="bg1"/>
                </a:solidFill>
                <a:latin typeface="Calibri"/>
                <a:ea typeface="ＭＳ Ｐゴシック" pitchFamily="-65" charset="-128"/>
                <a:cs typeface="Calibri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SzPct val="50000"/>
              <a:buFontTx/>
              <a:buBlip>
                <a:blip r:embed="rId3"/>
              </a:buBlip>
              <a:defRPr sz="2800" kern="1200">
                <a:solidFill>
                  <a:schemeClr val="bg1"/>
                </a:solidFill>
                <a:latin typeface="Calibri"/>
                <a:ea typeface="ＭＳ Ｐゴシック" pitchFamily="-65" charset="-128"/>
                <a:cs typeface="Calibri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SzPct val="50000"/>
              <a:buFontTx/>
              <a:buBlip>
                <a:blip r:embed="rId3"/>
              </a:buBlip>
              <a:defRPr sz="2400" kern="1200">
                <a:solidFill>
                  <a:schemeClr val="bg1"/>
                </a:solidFill>
                <a:latin typeface="Calibri"/>
                <a:ea typeface="ＭＳ Ｐゴシック" pitchFamily="-65" charset="-128"/>
                <a:cs typeface="Calibri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SzPct val="50000"/>
              <a:buFontTx/>
              <a:buBlip>
                <a:blip r:embed="rId3"/>
              </a:buBlip>
              <a:defRPr sz="2000" kern="1200">
                <a:solidFill>
                  <a:schemeClr val="bg1"/>
                </a:solidFill>
                <a:latin typeface="Calibri"/>
                <a:ea typeface="ＭＳ Ｐゴシック" pitchFamily="-65" charset="-128"/>
                <a:cs typeface="Calibri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SzPct val="50000"/>
              <a:buFontTx/>
              <a:buBlip>
                <a:blip r:embed="rId3"/>
              </a:buBlip>
              <a:defRPr sz="2000" kern="1200">
                <a:solidFill>
                  <a:schemeClr val="bg1"/>
                </a:solidFill>
                <a:latin typeface="Calibri"/>
                <a:ea typeface="ＭＳ Ｐゴシック" pitchFamily="-65" charset="-128"/>
                <a:cs typeface="Calibri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en-GB" sz="3600"/>
              <a:t>Potentially avoided emissions require allies</a:t>
            </a:r>
          </a:p>
          <a:p>
            <a:pPr marL="0" indent="0"/>
            <a:r>
              <a:rPr lang="en-GB" sz="2000"/>
              <a:t>(Illustrated with Forged Alliance Forever)</a:t>
            </a:r>
            <a:endParaRPr lang="en-GB" sz="1600" dirty="0"/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>
                <a:solidFill>
                  <a:srgbClr val="41545D"/>
                </a:solidFill>
              </a:rPr>
              <a:t>26 September 2023</a:t>
            </a:r>
            <a:endParaRPr lang="de-DE" dirty="0">
              <a:solidFill>
                <a:srgbClr val="41545D"/>
              </a:solidFill>
            </a:endParaRPr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41545D"/>
                </a:solidFill>
              </a:rPr>
              <a:t>8th International ICARB Conference 2023</a:t>
            </a:r>
            <a:endParaRPr lang="de-CH" dirty="0">
              <a:solidFill>
                <a:srgbClr val="41545D"/>
              </a:solidFill>
            </a:endParaRP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D9229-8DFA-4765-B8EC-19DC3B5CE79D}" type="slidenum">
              <a:rPr lang="de-DE" smtClean="0">
                <a:solidFill>
                  <a:srgbClr val="41545D"/>
                </a:solidFill>
              </a:rPr>
              <a:pPr/>
              <a:t>45</a:t>
            </a:fld>
            <a:endParaRPr lang="de-DE">
              <a:solidFill>
                <a:srgbClr val="41545D"/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81A0C8B-C687-C0E6-FCE8-E5DC9F833A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" r="66436" b="80418"/>
          <a:stretch/>
        </p:blipFill>
        <p:spPr>
          <a:xfrm>
            <a:off x="18861" y="1970202"/>
            <a:ext cx="4248105" cy="1856440"/>
          </a:xfrm>
          <a:prstGeom prst="rect">
            <a:avLst/>
          </a:prstGeom>
        </p:spPr>
      </p:pic>
      <p:pic>
        <p:nvPicPr>
          <p:cNvPr id="12" name="Grafik 11" descr="Ein Bild, das Karte enthält.&#10;&#10;Automatisch generierte Beschreibung">
            <a:extLst>
              <a:ext uri="{FF2B5EF4-FFF2-40B4-BE49-F238E27FC236}">
                <a16:creationId xmlns:a16="http://schemas.microsoft.com/office/drawing/2014/main" id="{B5B08946-7071-77E7-B307-94A1431210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" r="66868" b="78818"/>
          <a:stretch/>
        </p:blipFill>
        <p:spPr>
          <a:xfrm>
            <a:off x="24490" y="4233855"/>
            <a:ext cx="4248105" cy="2030420"/>
          </a:xfrm>
          <a:prstGeom prst="rect">
            <a:avLst/>
          </a:prstGeom>
        </p:spPr>
      </p:pic>
      <p:pic>
        <p:nvPicPr>
          <p:cNvPr id="17" name="Grafik 16" descr="Ein Bild, das Karte enthält.&#10;&#10;Automatisch generierte Beschreibung">
            <a:extLst>
              <a:ext uri="{FF2B5EF4-FFF2-40B4-BE49-F238E27FC236}">
                <a16:creationId xmlns:a16="http://schemas.microsoft.com/office/drawing/2014/main" id="{94FE5C04-C3CA-68F7-A898-36216B73882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84114" b="87929"/>
          <a:stretch/>
        </p:blipFill>
        <p:spPr>
          <a:xfrm>
            <a:off x="7575988" y="4233951"/>
            <a:ext cx="4409054" cy="1938249"/>
          </a:xfrm>
          <a:prstGeom prst="rect">
            <a:avLst/>
          </a:prstGeom>
        </p:spPr>
      </p:pic>
      <p:pic>
        <p:nvPicPr>
          <p:cNvPr id="14" name="Grafik 13" descr="Ein Bild, das Karte enthält.&#10;&#10;Automatisch generierte Beschreibung">
            <a:extLst>
              <a:ext uri="{FF2B5EF4-FFF2-40B4-BE49-F238E27FC236}">
                <a16:creationId xmlns:a16="http://schemas.microsoft.com/office/drawing/2014/main" id="{07822910-F738-B332-E772-2D81D819518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84113" b="87352"/>
          <a:stretch/>
        </p:blipFill>
        <p:spPr>
          <a:xfrm>
            <a:off x="7510801" y="1970202"/>
            <a:ext cx="4437150" cy="2068423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099F78C8-30D3-A859-2DD9-16DBDF9FB4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535" r="35507" b="54705"/>
          <a:stretch/>
        </p:blipFill>
        <p:spPr>
          <a:xfrm>
            <a:off x="4556452" y="2022746"/>
            <a:ext cx="2665014" cy="3122272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8A95B2DD-07F5-9998-ACB6-85AA228963B5}"/>
              </a:ext>
            </a:extLst>
          </p:cNvPr>
          <p:cNvSpPr txBox="1"/>
          <p:nvPr/>
        </p:nvSpPr>
        <p:spPr>
          <a:xfrm>
            <a:off x="394283" y="1470714"/>
            <a:ext cx="192813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Gamer </a:t>
            </a:r>
            <a:r>
              <a:rPr lang="en-GB" sz="2000" b="1">
                <a:solidFill>
                  <a:schemeClr val="bg1"/>
                </a:solidFill>
              </a:rPr>
              <a:t>Jacob</a:t>
            </a:r>
            <a:endParaRPr lang="de-CH" b="1">
              <a:solidFill>
                <a:schemeClr val="bg1"/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92613789-409C-D251-FFE7-D35AB398917D}"/>
              </a:ext>
            </a:extLst>
          </p:cNvPr>
          <p:cNvSpPr txBox="1"/>
          <p:nvPr/>
        </p:nvSpPr>
        <p:spPr>
          <a:xfrm>
            <a:off x="7510801" y="1524335"/>
            <a:ext cx="192813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Gamer </a:t>
            </a:r>
            <a:r>
              <a:rPr lang="en-GB" sz="2000" b="1">
                <a:solidFill>
                  <a:schemeClr val="bg1"/>
                </a:solidFill>
              </a:rPr>
              <a:t>Nick</a:t>
            </a:r>
            <a:endParaRPr lang="de-CH" b="1">
              <a:solidFill>
                <a:schemeClr val="bg1"/>
              </a:solidFill>
            </a:endParaRPr>
          </a:p>
        </p:txBody>
      </p:sp>
      <p:sp>
        <p:nvSpPr>
          <p:cNvPr id="3" name="Pfeil: nach unten gekrümmt 2">
            <a:extLst>
              <a:ext uri="{FF2B5EF4-FFF2-40B4-BE49-F238E27FC236}">
                <a16:creationId xmlns:a16="http://schemas.microsoft.com/office/drawing/2014/main" id="{7329FF40-6834-80D4-B7AF-A3B9C4598233}"/>
              </a:ext>
            </a:extLst>
          </p:cNvPr>
          <p:cNvSpPr/>
          <p:nvPr/>
        </p:nvSpPr>
        <p:spPr>
          <a:xfrm>
            <a:off x="873940" y="3091157"/>
            <a:ext cx="8626109" cy="1220630"/>
          </a:xfrm>
          <a:prstGeom prst="curvedDownArrow">
            <a:avLst>
              <a:gd name="adj1" fmla="val 90117"/>
              <a:gd name="adj2" fmla="val 162193"/>
              <a:gd name="adj3" fmla="val 35607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schemeClr val="tx1"/>
              </a:solidFill>
            </a:endParaRP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6C1A4A48-6958-C329-433A-2E91CB2E730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9757" t="32448" r="38739" b="33181"/>
          <a:stretch/>
        </p:blipFill>
        <p:spPr>
          <a:xfrm>
            <a:off x="5199093" y="5154387"/>
            <a:ext cx="1379732" cy="1240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671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3">
            <a:extLst>
              <a:ext uri="{FF2B5EF4-FFF2-40B4-BE49-F238E27FC236}">
                <a16:creationId xmlns:a16="http://schemas.microsoft.com/office/drawing/2014/main" id="{910198BD-392E-461F-9B21-307F126FDA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799" y="1417639"/>
            <a:ext cx="11224182" cy="1355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FontTx/>
              <a:buBlip>
                <a:blip r:embed="rId2"/>
              </a:buBlip>
              <a:defRPr sz="3200" kern="1200">
                <a:solidFill>
                  <a:schemeClr val="bg1"/>
                </a:solidFill>
                <a:latin typeface="Calibri"/>
                <a:ea typeface="ＭＳ Ｐゴシック" pitchFamily="-65" charset="-128"/>
                <a:cs typeface="Calibri"/>
              </a:defRPr>
            </a:lvl1pPr>
            <a:lvl2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SzPct val="50000"/>
              <a:buFontTx/>
              <a:buNone/>
              <a:defRPr sz="2800" kern="1200">
                <a:solidFill>
                  <a:schemeClr val="bg1"/>
                </a:solidFill>
                <a:latin typeface="Calibri"/>
                <a:ea typeface="ＭＳ Ｐゴシック" pitchFamily="-65" charset="-128"/>
                <a:cs typeface="Calibri"/>
              </a:defRPr>
            </a:lvl2pPr>
            <a:lvl3pPr marL="720725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SzPct val="50000"/>
              <a:buFontTx/>
              <a:buBlip>
                <a:blip r:embed="rId2"/>
              </a:buBlip>
              <a:defRPr sz="2800" kern="1200">
                <a:solidFill>
                  <a:schemeClr val="bg1"/>
                </a:solidFill>
                <a:latin typeface="Calibri"/>
                <a:ea typeface="ＭＳ Ｐゴシック" pitchFamily="-65" charset="-128"/>
                <a:cs typeface="Calibri"/>
              </a:defRPr>
            </a:lvl3pPr>
            <a:lvl4pPr marL="1071563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SzPct val="50000"/>
              <a:buFontTx/>
              <a:buBlip>
                <a:blip r:embed="rId2"/>
              </a:buBlip>
              <a:defRPr sz="2400" kern="1200">
                <a:solidFill>
                  <a:schemeClr val="bg1"/>
                </a:solidFill>
                <a:latin typeface="Calibri"/>
                <a:ea typeface="ＭＳ Ｐゴシック" pitchFamily="-65" charset="-128"/>
                <a:cs typeface="Calibri"/>
              </a:defRPr>
            </a:lvl4pPr>
            <a:lvl5pPr marL="1341438" indent="-342900" algn="l" defTabSz="517525" rtl="0" eaLnBrk="1" fontAlgn="base" hangingPunct="1">
              <a:spcBef>
                <a:spcPct val="20000"/>
              </a:spcBef>
              <a:spcAft>
                <a:spcPct val="0"/>
              </a:spcAft>
              <a:buSzPct val="50000"/>
              <a:buFontTx/>
              <a:buBlip>
                <a:blip r:embed="rId2"/>
              </a:buBlip>
              <a:tabLst>
                <a:tab pos="1431925" algn="l"/>
              </a:tabLst>
              <a:defRPr sz="2000" kern="1200">
                <a:solidFill>
                  <a:schemeClr val="bg1"/>
                </a:solidFill>
                <a:latin typeface="Calibri"/>
                <a:ea typeface="ＭＳ Ｐゴシック" pitchFamily="-65" charset="-128"/>
                <a:cs typeface="Calibri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/>
              <a:t>PV electricity is partly </a:t>
            </a:r>
            <a:r>
              <a:rPr lang="en-GB" sz="2400">
                <a:solidFill>
                  <a:schemeClr val="accent3"/>
                </a:solidFill>
              </a:rPr>
              <a:t>used by the building </a:t>
            </a:r>
            <a:r>
              <a:rPr lang="en-GB" sz="2400"/>
              <a:t>and partly </a:t>
            </a:r>
            <a:r>
              <a:rPr lang="en-GB" sz="2400">
                <a:solidFill>
                  <a:schemeClr val="accent2"/>
                </a:solidFill>
              </a:rPr>
              <a:t>exported and fed into the grid</a:t>
            </a:r>
          </a:p>
          <a:p>
            <a:r>
              <a:rPr lang="en-GB" sz="2400"/>
              <a:t>Utility purchases exported electricity</a:t>
            </a:r>
          </a:p>
          <a:p>
            <a:r>
              <a:rPr lang="en-GB" sz="2400"/>
              <a:t>Scenario: potentially reduced (or non increase) production of fossil power plants</a:t>
            </a:r>
            <a:endParaRPr lang="en-GB" sz="2400" dirty="0"/>
          </a:p>
        </p:txBody>
      </p:sp>
      <p:sp>
        <p:nvSpPr>
          <p:cNvPr id="30" name="Titel 3">
            <a:extLst>
              <a:ext uri="{FF2B5EF4-FFF2-40B4-BE49-F238E27FC236}">
                <a16:creationId xmlns:a16="http://schemas.microsoft.com/office/drawing/2014/main" id="{17682BA3-BFCE-4852-BF31-76BDC03FE9DA}"/>
              </a:ext>
            </a:extLst>
          </p:cNvPr>
          <p:cNvSpPr txBox="1">
            <a:spLocks/>
          </p:cNvSpPr>
          <p:nvPr/>
        </p:nvSpPr>
        <p:spPr>
          <a:xfrm>
            <a:off x="609601" y="136524"/>
            <a:ext cx="8740019" cy="1281114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bg1"/>
                </a:solidFill>
                <a:latin typeface="Calibri"/>
                <a:ea typeface="ＭＳ Ｐゴシック" pitchFamily="-65" charset="-128"/>
                <a:cs typeface="Calibri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</a:defRPr>
            </a:lvl9pPr>
          </a:lstStyle>
          <a:p>
            <a:r>
              <a:rPr lang="en-GB" sz="3600"/>
              <a:t>Potentially avoided emissions (Module D):</a:t>
            </a:r>
          </a:p>
          <a:p>
            <a:r>
              <a:rPr lang="en-GB" sz="3600"/>
              <a:t>Building with Photovoltaic (PV) System</a:t>
            </a:r>
            <a:endParaRPr lang="en-GB" sz="3600" dirty="0"/>
          </a:p>
        </p:txBody>
      </p:sp>
      <p:sp>
        <p:nvSpPr>
          <p:cNvPr id="28" name="Datumsplatzhalter 27">
            <a:extLst>
              <a:ext uri="{FF2B5EF4-FFF2-40B4-BE49-F238E27FC236}">
                <a16:creationId xmlns:a16="http://schemas.microsoft.com/office/drawing/2014/main" id="{48C76BC1-A0DF-31E6-DE71-C8F674050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en-US"/>
              <a:t>26 September 2023</a:t>
            </a:r>
          </a:p>
        </p:txBody>
      </p:sp>
      <p:sp>
        <p:nvSpPr>
          <p:cNvPr id="29" name="Fußzeilenplatzhalter 28">
            <a:extLst>
              <a:ext uri="{FF2B5EF4-FFF2-40B4-BE49-F238E27FC236}">
                <a16:creationId xmlns:a16="http://schemas.microsoft.com/office/drawing/2014/main" id="{636772CA-6AE0-AB0C-3CD7-6835DA324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8th International ICARB Conference 2023</a:t>
            </a:r>
            <a:endParaRPr lang="de-DE" altLang="en-US"/>
          </a:p>
        </p:txBody>
      </p:sp>
      <p:sp>
        <p:nvSpPr>
          <p:cNvPr id="31" name="Foliennummernplatzhalter 30">
            <a:extLst>
              <a:ext uri="{FF2B5EF4-FFF2-40B4-BE49-F238E27FC236}">
                <a16:creationId xmlns:a16="http://schemas.microsoft.com/office/drawing/2014/main" id="{9CFA8314-7B88-69E0-E90C-AA7DC3A0B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03EE5-1008-4784-A7CC-955D2645B20B}" type="slidenum">
              <a:rPr lang="de-DE" altLang="en-US" smtClean="0"/>
              <a:pPr/>
              <a:t>46</a:t>
            </a:fld>
            <a:endParaRPr lang="de-DE" altLang="en-US"/>
          </a:p>
        </p:txBody>
      </p:sp>
      <p:pic>
        <p:nvPicPr>
          <p:cNvPr id="3" name="Grafik 2" descr="Ein Bild, das Himmel, draußen, Pylon, Outdoorobjekt enthält.&#10;&#10;Automatisch generierte Beschreibung">
            <a:extLst>
              <a:ext uri="{FF2B5EF4-FFF2-40B4-BE49-F238E27FC236}">
                <a16:creationId xmlns:a16="http://schemas.microsoft.com/office/drawing/2014/main" id="{35A0F067-4093-8DE3-B146-7626FFDFB7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1172" y="2928001"/>
            <a:ext cx="3065915" cy="1813270"/>
          </a:xfrm>
          <a:prstGeom prst="rect">
            <a:avLst/>
          </a:prstGeom>
        </p:spPr>
      </p:pic>
      <p:pic>
        <p:nvPicPr>
          <p:cNvPr id="9" name="Grafik 8" descr="Ein Bild, das draußen, Boden, Gebäude, Haus enthält.&#10;&#10;Automatisch generierte Beschreibung">
            <a:extLst>
              <a:ext uri="{FF2B5EF4-FFF2-40B4-BE49-F238E27FC236}">
                <a16:creationId xmlns:a16="http://schemas.microsoft.com/office/drawing/2014/main" id="{082B7493-7201-95B8-92E1-BBB0D011E5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1172" y="5063902"/>
            <a:ext cx="3065914" cy="1724576"/>
          </a:xfrm>
          <a:prstGeom prst="rect">
            <a:avLst/>
          </a:prstGeom>
        </p:spPr>
      </p:pic>
      <p:sp>
        <p:nvSpPr>
          <p:cNvPr id="24" name="Pfeil: nach rechts 23">
            <a:extLst>
              <a:ext uri="{FF2B5EF4-FFF2-40B4-BE49-F238E27FC236}">
                <a16:creationId xmlns:a16="http://schemas.microsoft.com/office/drawing/2014/main" id="{57292149-18C2-A9BF-F13E-FA341E5B703E}"/>
              </a:ext>
            </a:extLst>
          </p:cNvPr>
          <p:cNvSpPr/>
          <p:nvPr/>
        </p:nvSpPr>
        <p:spPr bwMode="auto">
          <a:xfrm rot="5400000">
            <a:off x="5615822" y="4589233"/>
            <a:ext cx="691041" cy="685759"/>
          </a:xfrm>
          <a:prstGeom prst="rightArrow">
            <a:avLst/>
          </a:prstGeom>
          <a:solidFill>
            <a:schemeClr val="bg2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pic>
        <p:nvPicPr>
          <p:cNvPr id="7" name="Grafik 6" descr="Ein Bild, das Gebäude, draußen, Himmel, Haus enthält.&#10;&#10;Automatisch generierte Beschreibung">
            <a:extLst>
              <a:ext uri="{FF2B5EF4-FFF2-40B4-BE49-F238E27FC236}">
                <a16:creationId xmlns:a16="http://schemas.microsoft.com/office/drawing/2014/main" id="{5621FE73-8DF1-E3FA-3837-A15B5E2AF4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33642" y="2928001"/>
            <a:ext cx="3012186" cy="1721249"/>
          </a:xfrm>
          <a:prstGeom prst="rect">
            <a:avLst/>
          </a:prstGeom>
        </p:spPr>
      </p:pic>
      <p:sp>
        <p:nvSpPr>
          <p:cNvPr id="34" name="Pfeil: nach links gekrümmt 33">
            <a:extLst>
              <a:ext uri="{FF2B5EF4-FFF2-40B4-BE49-F238E27FC236}">
                <a16:creationId xmlns:a16="http://schemas.microsoft.com/office/drawing/2014/main" id="{BE298B35-6972-C2EE-4EE4-FBA0ABD1B402}"/>
              </a:ext>
            </a:extLst>
          </p:cNvPr>
          <p:cNvSpPr/>
          <p:nvPr/>
        </p:nvSpPr>
        <p:spPr bwMode="auto">
          <a:xfrm>
            <a:off x="2685594" y="3695301"/>
            <a:ext cx="1337643" cy="1327077"/>
          </a:xfrm>
          <a:prstGeom prst="curvedLeftArrow">
            <a:avLst/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79625D05-E99C-CBBC-B474-43D192F6577D}"/>
              </a:ext>
            </a:extLst>
          </p:cNvPr>
          <p:cNvGrpSpPr/>
          <p:nvPr/>
        </p:nvGrpSpPr>
        <p:grpSpPr>
          <a:xfrm>
            <a:off x="2683714" y="3195688"/>
            <a:ext cx="3620420" cy="2087937"/>
            <a:chOff x="2683714" y="3195688"/>
            <a:chExt cx="3620420" cy="2087937"/>
          </a:xfrm>
        </p:grpSpPr>
        <p:sp>
          <p:nvSpPr>
            <p:cNvPr id="35" name="Pfeil: nach rechts 34">
              <a:extLst>
                <a:ext uri="{FF2B5EF4-FFF2-40B4-BE49-F238E27FC236}">
                  <a16:creationId xmlns:a16="http://schemas.microsoft.com/office/drawing/2014/main" id="{A1689FCE-4BA4-253A-739C-E1D8DEC86AC3}"/>
                </a:ext>
              </a:extLst>
            </p:cNvPr>
            <p:cNvSpPr/>
            <p:nvPr/>
          </p:nvSpPr>
          <p:spPr bwMode="auto">
            <a:xfrm>
              <a:off x="2683714" y="3195688"/>
              <a:ext cx="1650632" cy="610962"/>
            </a:xfrm>
            <a:prstGeom prst="rightArrow">
              <a:avLst>
                <a:gd name="adj1" fmla="val 61751"/>
                <a:gd name="adj2" fmla="val 50000"/>
              </a:avLst>
            </a:prstGeom>
            <a:solidFill>
              <a:schemeClr val="accent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</a:endParaRPr>
            </a:p>
          </p:txBody>
        </p:sp>
        <p:sp>
          <p:nvSpPr>
            <p:cNvPr id="16" name="Pfeil: nach rechts 15">
              <a:extLst>
                <a:ext uri="{FF2B5EF4-FFF2-40B4-BE49-F238E27FC236}">
                  <a16:creationId xmlns:a16="http://schemas.microsoft.com/office/drawing/2014/main" id="{228EF5A5-3A56-0B27-6EDA-BA48E71CBE5A}"/>
                </a:ext>
              </a:extLst>
            </p:cNvPr>
            <p:cNvSpPr/>
            <p:nvPr/>
          </p:nvSpPr>
          <p:spPr bwMode="auto">
            <a:xfrm rot="5400000">
              <a:off x="5615734" y="4595225"/>
              <a:ext cx="691041" cy="685759"/>
            </a:xfrm>
            <a:prstGeom prst="rightArrow">
              <a:avLst/>
            </a:prstGeom>
            <a:solidFill>
              <a:schemeClr val="accent2"/>
            </a:solidFill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</a:endParaRPr>
            </a:p>
          </p:txBody>
        </p:sp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2681D96D-76D2-035F-923F-1C727EB803E1}"/>
              </a:ext>
            </a:extLst>
          </p:cNvPr>
          <p:cNvGrpSpPr/>
          <p:nvPr/>
        </p:nvGrpSpPr>
        <p:grpSpPr>
          <a:xfrm>
            <a:off x="7517351" y="2928001"/>
            <a:ext cx="4641007" cy="2529600"/>
            <a:chOff x="7517351" y="2928001"/>
            <a:chExt cx="4641007" cy="2529600"/>
          </a:xfrm>
        </p:grpSpPr>
        <p:pic>
          <p:nvPicPr>
            <p:cNvPr id="5" name="Grafik 4" descr="Ein Bild, das draußen, Rauch, Stapel enthält.&#10;&#10;Automatisch generierte Beschreibung">
              <a:extLst>
                <a:ext uri="{FF2B5EF4-FFF2-40B4-BE49-F238E27FC236}">
                  <a16:creationId xmlns:a16="http://schemas.microsoft.com/office/drawing/2014/main" id="{4554B537-523F-8706-9148-A1E9FB88EE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6970" r="15710"/>
            <a:stretch/>
          </p:blipFill>
          <p:spPr>
            <a:xfrm>
              <a:off x="9224544" y="2928001"/>
              <a:ext cx="2933814" cy="2529600"/>
            </a:xfrm>
            <a:prstGeom prst="rect">
              <a:avLst/>
            </a:prstGeom>
          </p:spPr>
        </p:pic>
        <p:sp>
          <p:nvSpPr>
            <p:cNvPr id="21" name="Pfeil: nach rechts 20">
              <a:extLst>
                <a:ext uri="{FF2B5EF4-FFF2-40B4-BE49-F238E27FC236}">
                  <a16:creationId xmlns:a16="http://schemas.microsoft.com/office/drawing/2014/main" id="{2B9F2374-41C6-A6ED-C5D6-F56C9EBD5ED8}"/>
                </a:ext>
              </a:extLst>
            </p:cNvPr>
            <p:cNvSpPr/>
            <p:nvPr/>
          </p:nvSpPr>
          <p:spPr bwMode="auto">
            <a:xfrm flipH="1">
              <a:off x="7517351" y="3194577"/>
              <a:ext cx="1650632" cy="610962"/>
            </a:xfrm>
            <a:prstGeom prst="rightArrow">
              <a:avLst>
                <a:gd name="adj1" fmla="val 61751"/>
                <a:gd name="adj2" fmla="val 50000"/>
              </a:avLst>
            </a:prstGeom>
            <a:solidFill>
              <a:schemeClr val="bg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</a:endParaRPr>
            </a:p>
          </p:txBody>
        </p:sp>
      </p:grpSp>
      <p:sp>
        <p:nvSpPr>
          <p:cNvPr id="10" name="Multiplikationszeichen 9">
            <a:extLst>
              <a:ext uri="{FF2B5EF4-FFF2-40B4-BE49-F238E27FC236}">
                <a16:creationId xmlns:a16="http://schemas.microsoft.com/office/drawing/2014/main" id="{560D6BD3-3815-CA44-BD5B-13EC6FB103AA}"/>
              </a:ext>
            </a:extLst>
          </p:cNvPr>
          <p:cNvSpPr/>
          <p:nvPr/>
        </p:nvSpPr>
        <p:spPr>
          <a:xfrm>
            <a:off x="7818159" y="2209217"/>
            <a:ext cx="3376494" cy="3376494"/>
          </a:xfrm>
          <a:prstGeom prst="mathMultiply">
            <a:avLst>
              <a:gd name="adj1" fmla="val 10398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83422C38-885C-6205-876A-DFA68B30DAA6}"/>
              </a:ext>
            </a:extLst>
          </p:cNvPr>
          <p:cNvSpPr txBox="1"/>
          <p:nvPr/>
        </p:nvSpPr>
        <p:spPr>
          <a:xfrm rot="20794884">
            <a:off x="3075893" y="3131353"/>
            <a:ext cx="5758307" cy="1077218"/>
          </a:xfrm>
          <a:prstGeom prst="rect">
            <a:avLst/>
          </a:prstGeom>
          <a:solidFill>
            <a:srgbClr val="FFFFFF">
              <a:alpha val="65098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sz="3200" b="1">
                <a:solidFill>
                  <a:schemeClr val="accent2"/>
                </a:solidFill>
              </a:rPr>
              <a:t>This is not </a:t>
            </a:r>
            <a:r>
              <a:rPr lang="de-DE" sz="3200">
                <a:solidFill>
                  <a:schemeClr val="accent2"/>
                </a:solidFill>
              </a:rPr>
              <a:t>a </a:t>
            </a:r>
            <a:br>
              <a:rPr lang="de-DE" sz="3200">
                <a:solidFill>
                  <a:schemeClr val="accent2"/>
                </a:solidFill>
              </a:rPr>
            </a:br>
            <a:r>
              <a:rPr lang="de-DE" sz="3200">
                <a:solidFill>
                  <a:schemeClr val="accent2"/>
                </a:solidFill>
              </a:rPr>
              <a:t>Negative Emission Technology</a:t>
            </a:r>
            <a:endParaRPr lang="de-CH" sz="320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95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10" grpId="0" animBg="1"/>
      <p:bldP spid="2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3">
            <a:extLst>
              <a:ext uri="{FF2B5EF4-FFF2-40B4-BE49-F238E27FC236}">
                <a16:creationId xmlns:a16="http://schemas.microsoft.com/office/drawing/2014/main" id="{910198BD-392E-461F-9B21-307F126FDA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799" y="1417639"/>
            <a:ext cx="11224182" cy="1355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FontTx/>
              <a:buBlip>
                <a:blip r:embed="rId2"/>
              </a:buBlip>
              <a:defRPr sz="3200" kern="1200">
                <a:solidFill>
                  <a:schemeClr val="bg1"/>
                </a:solidFill>
                <a:latin typeface="Calibri"/>
                <a:ea typeface="ＭＳ Ｐゴシック" pitchFamily="-65" charset="-128"/>
                <a:cs typeface="Calibri"/>
              </a:defRPr>
            </a:lvl1pPr>
            <a:lvl2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SzPct val="50000"/>
              <a:buFontTx/>
              <a:buNone/>
              <a:defRPr sz="2800" kern="1200">
                <a:solidFill>
                  <a:schemeClr val="bg1"/>
                </a:solidFill>
                <a:latin typeface="Calibri"/>
                <a:ea typeface="ＭＳ Ｐゴシック" pitchFamily="-65" charset="-128"/>
                <a:cs typeface="Calibri"/>
              </a:defRPr>
            </a:lvl2pPr>
            <a:lvl3pPr marL="720725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SzPct val="50000"/>
              <a:buFontTx/>
              <a:buBlip>
                <a:blip r:embed="rId2"/>
              </a:buBlip>
              <a:defRPr sz="2800" kern="1200">
                <a:solidFill>
                  <a:schemeClr val="bg1"/>
                </a:solidFill>
                <a:latin typeface="Calibri"/>
                <a:ea typeface="ＭＳ Ｐゴシック" pitchFamily="-65" charset="-128"/>
                <a:cs typeface="Calibri"/>
              </a:defRPr>
            </a:lvl3pPr>
            <a:lvl4pPr marL="1071563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SzPct val="50000"/>
              <a:buFontTx/>
              <a:buBlip>
                <a:blip r:embed="rId2"/>
              </a:buBlip>
              <a:defRPr sz="2400" kern="1200">
                <a:solidFill>
                  <a:schemeClr val="bg1"/>
                </a:solidFill>
                <a:latin typeface="Calibri"/>
                <a:ea typeface="ＭＳ Ｐゴシック" pitchFamily="-65" charset="-128"/>
                <a:cs typeface="Calibri"/>
              </a:defRPr>
            </a:lvl4pPr>
            <a:lvl5pPr marL="1341438" indent="-342900" algn="l" defTabSz="517525" rtl="0" eaLnBrk="1" fontAlgn="base" hangingPunct="1">
              <a:spcBef>
                <a:spcPct val="20000"/>
              </a:spcBef>
              <a:spcAft>
                <a:spcPct val="0"/>
              </a:spcAft>
              <a:buSzPct val="50000"/>
              <a:buFontTx/>
              <a:buBlip>
                <a:blip r:embed="rId2"/>
              </a:buBlip>
              <a:tabLst>
                <a:tab pos="1431925" algn="l"/>
              </a:tabLst>
              <a:defRPr sz="2000" kern="1200">
                <a:solidFill>
                  <a:schemeClr val="bg1"/>
                </a:solidFill>
                <a:latin typeface="Calibri"/>
                <a:ea typeface="ＭＳ Ｐゴシック" pitchFamily="-65" charset="-128"/>
                <a:cs typeface="Calibri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/>
              <a:t>construction materials are expected to be (partly) </a:t>
            </a:r>
            <a:r>
              <a:rPr lang="en-GB" sz="2400">
                <a:solidFill>
                  <a:schemeClr val="accent2"/>
                </a:solidFill>
              </a:rPr>
              <a:t>recycled</a:t>
            </a:r>
            <a:r>
              <a:rPr lang="en-GB" sz="2400"/>
              <a:t> at end of life</a:t>
            </a:r>
            <a:endParaRPr lang="en-GB" sz="2400">
              <a:solidFill>
                <a:schemeClr val="accent2"/>
              </a:solidFill>
            </a:endParaRPr>
          </a:p>
          <a:p>
            <a:r>
              <a:rPr lang="en-GB" sz="2400"/>
              <a:t>Scrap/secondary raw materials are used to produce construction materials</a:t>
            </a:r>
          </a:p>
          <a:p>
            <a:r>
              <a:rPr lang="en-GB" sz="2400"/>
              <a:t>Scenario: potentially reduced (or non increase) extraction of primary resources</a:t>
            </a:r>
            <a:endParaRPr lang="en-GB" sz="2400" dirty="0"/>
          </a:p>
        </p:txBody>
      </p:sp>
      <p:sp>
        <p:nvSpPr>
          <p:cNvPr id="30" name="Titel 3">
            <a:extLst>
              <a:ext uri="{FF2B5EF4-FFF2-40B4-BE49-F238E27FC236}">
                <a16:creationId xmlns:a16="http://schemas.microsoft.com/office/drawing/2014/main" id="{17682BA3-BFCE-4852-BF31-76BDC03FE9DA}"/>
              </a:ext>
            </a:extLst>
          </p:cNvPr>
          <p:cNvSpPr txBox="1">
            <a:spLocks/>
          </p:cNvSpPr>
          <p:nvPr/>
        </p:nvSpPr>
        <p:spPr>
          <a:xfrm>
            <a:off x="609601" y="136524"/>
            <a:ext cx="8740019" cy="1281114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bg1"/>
                </a:solidFill>
                <a:latin typeface="Calibri"/>
                <a:ea typeface="ＭＳ Ｐゴシック" pitchFamily="-65" charset="-128"/>
                <a:cs typeface="Calibri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</a:defRPr>
            </a:lvl9pPr>
          </a:lstStyle>
          <a:p>
            <a:r>
              <a:rPr lang="en-GB" sz="3600"/>
              <a:t>Potentially avoided emissions (Module D):</a:t>
            </a:r>
          </a:p>
          <a:p>
            <a:r>
              <a:rPr lang="en-GB" sz="3600"/>
              <a:t>Materials recycling at end of life</a:t>
            </a:r>
            <a:endParaRPr lang="en-GB" sz="3600" dirty="0"/>
          </a:p>
        </p:txBody>
      </p:sp>
      <p:sp>
        <p:nvSpPr>
          <p:cNvPr id="28" name="Datumsplatzhalter 27">
            <a:extLst>
              <a:ext uri="{FF2B5EF4-FFF2-40B4-BE49-F238E27FC236}">
                <a16:creationId xmlns:a16="http://schemas.microsoft.com/office/drawing/2014/main" id="{48C76BC1-A0DF-31E6-DE71-C8F674050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en-US"/>
              <a:t>26 September 2023</a:t>
            </a:r>
          </a:p>
        </p:txBody>
      </p:sp>
      <p:sp>
        <p:nvSpPr>
          <p:cNvPr id="29" name="Fußzeilenplatzhalter 28">
            <a:extLst>
              <a:ext uri="{FF2B5EF4-FFF2-40B4-BE49-F238E27FC236}">
                <a16:creationId xmlns:a16="http://schemas.microsoft.com/office/drawing/2014/main" id="{636772CA-6AE0-AB0C-3CD7-6835DA324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8th International ICARB Conference 2023</a:t>
            </a:r>
            <a:endParaRPr lang="de-DE" altLang="en-US"/>
          </a:p>
        </p:txBody>
      </p:sp>
      <p:sp>
        <p:nvSpPr>
          <p:cNvPr id="31" name="Foliennummernplatzhalter 30">
            <a:extLst>
              <a:ext uri="{FF2B5EF4-FFF2-40B4-BE49-F238E27FC236}">
                <a16:creationId xmlns:a16="http://schemas.microsoft.com/office/drawing/2014/main" id="{9CFA8314-7B88-69E0-E90C-AA7DC3A0B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03EE5-1008-4784-A7CC-955D2645B20B}" type="slidenum">
              <a:rPr lang="de-DE" altLang="en-US" smtClean="0"/>
              <a:pPr/>
              <a:t>47</a:t>
            </a:fld>
            <a:endParaRPr lang="de-DE" altLang="en-US"/>
          </a:p>
        </p:txBody>
      </p:sp>
      <p:pic>
        <p:nvPicPr>
          <p:cNvPr id="13" name="Grafik 12" descr="Ein Bild, das Natur, draußen, Rock enthält.&#10;&#10;Automatisch generierte Beschreibung">
            <a:extLst>
              <a:ext uri="{FF2B5EF4-FFF2-40B4-BE49-F238E27FC236}">
                <a16:creationId xmlns:a16="http://schemas.microsoft.com/office/drawing/2014/main" id="{1C586EAE-8AFB-6D08-970F-F2683A4BB5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9267" y="2780905"/>
            <a:ext cx="3523306" cy="2008284"/>
          </a:xfrm>
          <a:prstGeom prst="rect">
            <a:avLst/>
          </a:prstGeom>
        </p:spPr>
      </p:pic>
      <p:pic>
        <p:nvPicPr>
          <p:cNvPr id="20" name="Grafik 19" descr="Ein Bild, das drinnen enthält.&#10;&#10;Automatisch generierte Beschreibung">
            <a:extLst>
              <a:ext uri="{FF2B5EF4-FFF2-40B4-BE49-F238E27FC236}">
                <a16:creationId xmlns:a16="http://schemas.microsoft.com/office/drawing/2014/main" id="{037CD09D-9849-C658-BFC3-F76689D33B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278"/>
          <a:stretch/>
        </p:blipFill>
        <p:spPr>
          <a:xfrm>
            <a:off x="4165600" y="2780905"/>
            <a:ext cx="3444316" cy="1836056"/>
          </a:xfrm>
          <a:prstGeom prst="rect">
            <a:avLst/>
          </a:prstGeom>
        </p:spPr>
      </p:pic>
      <p:sp>
        <p:nvSpPr>
          <p:cNvPr id="21" name="Pfeil: nach rechts 20">
            <a:extLst>
              <a:ext uri="{FF2B5EF4-FFF2-40B4-BE49-F238E27FC236}">
                <a16:creationId xmlns:a16="http://schemas.microsoft.com/office/drawing/2014/main" id="{2B9F2374-41C6-A6ED-C5D6-F56C9EBD5ED8}"/>
              </a:ext>
            </a:extLst>
          </p:cNvPr>
          <p:cNvSpPr/>
          <p:nvPr/>
        </p:nvSpPr>
        <p:spPr bwMode="auto">
          <a:xfrm flipH="1">
            <a:off x="7517351" y="3194577"/>
            <a:ext cx="1650632" cy="610962"/>
          </a:xfrm>
          <a:prstGeom prst="rightArrow">
            <a:avLst>
              <a:gd name="adj1" fmla="val 61751"/>
              <a:gd name="adj2" fmla="val 50000"/>
            </a:avLst>
          </a:prstGeom>
          <a:solidFill>
            <a:schemeClr val="bg2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sp>
        <p:nvSpPr>
          <p:cNvPr id="10" name="Multiplikationszeichen 9">
            <a:extLst>
              <a:ext uri="{FF2B5EF4-FFF2-40B4-BE49-F238E27FC236}">
                <a16:creationId xmlns:a16="http://schemas.microsoft.com/office/drawing/2014/main" id="{560D6BD3-3815-CA44-BD5B-13EC6FB103AA}"/>
              </a:ext>
            </a:extLst>
          </p:cNvPr>
          <p:cNvSpPr/>
          <p:nvPr/>
        </p:nvSpPr>
        <p:spPr>
          <a:xfrm>
            <a:off x="7818159" y="2209217"/>
            <a:ext cx="3376494" cy="3376494"/>
          </a:xfrm>
          <a:prstGeom prst="mathMultiply">
            <a:avLst>
              <a:gd name="adj1" fmla="val 10398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23" name="Grafik 22" descr="Ein Bild, das Gebäude enthält.&#10;&#10;Automatisch generierte Beschreibung">
            <a:extLst>
              <a:ext uri="{FF2B5EF4-FFF2-40B4-BE49-F238E27FC236}">
                <a16:creationId xmlns:a16="http://schemas.microsoft.com/office/drawing/2014/main" id="{314A19B5-372A-8638-CA26-9E20EFD27D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6438" y="4846320"/>
            <a:ext cx="3657600" cy="2011680"/>
          </a:xfrm>
          <a:prstGeom prst="rect">
            <a:avLst/>
          </a:prstGeom>
        </p:spPr>
      </p:pic>
      <p:sp>
        <p:nvSpPr>
          <p:cNvPr id="32" name="Pfeil: nach rechts 31">
            <a:extLst>
              <a:ext uri="{FF2B5EF4-FFF2-40B4-BE49-F238E27FC236}">
                <a16:creationId xmlns:a16="http://schemas.microsoft.com/office/drawing/2014/main" id="{1C809E91-DB4D-BE80-89AB-63B0C0810556}"/>
              </a:ext>
            </a:extLst>
          </p:cNvPr>
          <p:cNvSpPr/>
          <p:nvPr/>
        </p:nvSpPr>
        <p:spPr bwMode="auto">
          <a:xfrm rot="5400000">
            <a:off x="5539717" y="4392545"/>
            <a:ext cx="691041" cy="685759"/>
          </a:xfrm>
          <a:prstGeom prst="rightArrow">
            <a:avLst/>
          </a:prstGeom>
          <a:solidFill>
            <a:schemeClr val="bg2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3202DE75-4336-2C0A-16FA-C08D2E2ACA76}"/>
              </a:ext>
            </a:extLst>
          </p:cNvPr>
          <p:cNvGrpSpPr/>
          <p:nvPr/>
        </p:nvGrpSpPr>
        <p:grpSpPr>
          <a:xfrm>
            <a:off x="9426" y="2780905"/>
            <a:ext cx="6218691" cy="4077095"/>
            <a:chOff x="9426" y="2780905"/>
            <a:chExt cx="6218691" cy="4077095"/>
          </a:xfrm>
        </p:grpSpPr>
        <p:pic>
          <p:nvPicPr>
            <p:cNvPr id="8" name="Grafik 7" descr="Ein Bild, das draußen enthält.&#10;&#10;Automatisch generierte Beschreibung">
              <a:extLst>
                <a:ext uri="{FF2B5EF4-FFF2-40B4-BE49-F238E27FC236}">
                  <a16:creationId xmlns:a16="http://schemas.microsoft.com/office/drawing/2014/main" id="{276394D3-5AE7-4CEE-CA4E-700BE06B38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27192"/>
            <a:stretch/>
          </p:blipFill>
          <p:spPr>
            <a:xfrm>
              <a:off x="9426" y="2780905"/>
              <a:ext cx="3458855" cy="1762815"/>
            </a:xfrm>
            <a:prstGeom prst="rect">
              <a:avLst/>
            </a:prstGeom>
          </p:spPr>
        </p:pic>
        <p:pic>
          <p:nvPicPr>
            <p:cNvPr id="15" name="Grafik 14" descr="Ein Bild, das Himmel, draußen, Boden, gelb enthält.&#10;&#10;Automatisch generierte Beschreibung">
              <a:extLst>
                <a:ext uri="{FF2B5EF4-FFF2-40B4-BE49-F238E27FC236}">
                  <a16:creationId xmlns:a16="http://schemas.microsoft.com/office/drawing/2014/main" id="{A458C981-B967-D193-BD8C-D1AC84BE7E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3036" t="34914" r="39433" b="33034"/>
            <a:stretch/>
          </p:blipFill>
          <p:spPr>
            <a:xfrm>
              <a:off x="9428" y="4846320"/>
              <a:ext cx="3533244" cy="2011680"/>
            </a:xfrm>
            <a:prstGeom prst="rect">
              <a:avLst/>
            </a:prstGeom>
          </p:spPr>
        </p:pic>
        <p:sp>
          <p:nvSpPr>
            <p:cNvPr id="25" name="Pfeil: nach rechts 24">
              <a:extLst>
                <a:ext uri="{FF2B5EF4-FFF2-40B4-BE49-F238E27FC236}">
                  <a16:creationId xmlns:a16="http://schemas.microsoft.com/office/drawing/2014/main" id="{5DBB0024-F2FF-44EA-798C-62B97CFEC7D7}"/>
                </a:ext>
              </a:extLst>
            </p:cNvPr>
            <p:cNvSpPr/>
            <p:nvPr/>
          </p:nvSpPr>
          <p:spPr bwMode="auto">
            <a:xfrm rot="16200000" flipV="1">
              <a:off x="1171200" y="4312854"/>
              <a:ext cx="691041" cy="685759"/>
            </a:xfrm>
            <a:prstGeom prst="rightArrow">
              <a:avLst/>
            </a:prstGeom>
            <a:solidFill>
              <a:schemeClr val="accent2"/>
            </a:solidFill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</a:endParaRPr>
            </a:p>
          </p:txBody>
        </p:sp>
        <p:sp>
          <p:nvSpPr>
            <p:cNvPr id="16" name="Pfeil: nach rechts 15">
              <a:extLst>
                <a:ext uri="{FF2B5EF4-FFF2-40B4-BE49-F238E27FC236}">
                  <a16:creationId xmlns:a16="http://schemas.microsoft.com/office/drawing/2014/main" id="{228EF5A5-3A56-0B27-6EDA-BA48E71CBE5A}"/>
                </a:ext>
              </a:extLst>
            </p:cNvPr>
            <p:cNvSpPr/>
            <p:nvPr/>
          </p:nvSpPr>
          <p:spPr bwMode="auto">
            <a:xfrm rot="5400000">
              <a:off x="5539717" y="4392545"/>
              <a:ext cx="691041" cy="685759"/>
            </a:xfrm>
            <a:prstGeom prst="rightArrow">
              <a:avLst/>
            </a:prstGeom>
            <a:solidFill>
              <a:schemeClr val="accent2"/>
            </a:solidFill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</a:endParaRPr>
            </a:p>
          </p:txBody>
        </p:sp>
        <p:sp>
          <p:nvSpPr>
            <p:cNvPr id="35" name="Pfeil: nach rechts 34">
              <a:extLst>
                <a:ext uri="{FF2B5EF4-FFF2-40B4-BE49-F238E27FC236}">
                  <a16:creationId xmlns:a16="http://schemas.microsoft.com/office/drawing/2014/main" id="{A1689FCE-4BA4-253A-739C-E1D8DEC86AC3}"/>
                </a:ext>
              </a:extLst>
            </p:cNvPr>
            <p:cNvSpPr/>
            <p:nvPr/>
          </p:nvSpPr>
          <p:spPr bwMode="auto">
            <a:xfrm>
              <a:off x="3177681" y="3224713"/>
              <a:ext cx="1314292" cy="610962"/>
            </a:xfrm>
            <a:prstGeom prst="rightArrow">
              <a:avLst>
                <a:gd name="adj1" fmla="val 61751"/>
                <a:gd name="adj2" fmla="val 50000"/>
              </a:avLst>
            </a:prstGeom>
            <a:solidFill>
              <a:schemeClr val="accent2"/>
            </a:solidFill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</a:endParaRPr>
            </a:p>
          </p:txBody>
        </p:sp>
      </p:grpSp>
      <p:sp>
        <p:nvSpPr>
          <p:cNvPr id="19" name="Textfeld 18">
            <a:extLst>
              <a:ext uri="{FF2B5EF4-FFF2-40B4-BE49-F238E27FC236}">
                <a16:creationId xmlns:a16="http://schemas.microsoft.com/office/drawing/2014/main" id="{9EEF849F-D75C-75E1-1294-FFB95A635A1B}"/>
              </a:ext>
            </a:extLst>
          </p:cNvPr>
          <p:cNvSpPr txBox="1"/>
          <p:nvPr/>
        </p:nvSpPr>
        <p:spPr>
          <a:xfrm rot="20794884">
            <a:off x="3075893" y="3131353"/>
            <a:ext cx="5758307" cy="1077218"/>
          </a:xfrm>
          <a:prstGeom prst="rect">
            <a:avLst/>
          </a:prstGeom>
          <a:solidFill>
            <a:srgbClr val="FFFFFF">
              <a:alpha val="65098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sz="3200" b="1">
                <a:solidFill>
                  <a:schemeClr val="accent2"/>
                </a:solidFill>
              </a:rPr>
              <a:t>This is not </a:t>
            </a:r>
            <a:r>
              <a:rPr lang="de-DE" sz="3200">
                <a:solidFill>
                  <a:schemeClr val="accent2"/>
                </a:solidFill>
              </a:rPr>
              <a:t>a </a:t>
            </a:r>
            <a:br>
              <a:rPr lang="de-DE" sz="3200">
                <a:solidFill>
                  <a:schemeClr val="accent2"/>
                </a:solidFill>
              </a:rPr>
            </a:br>
            <a:r>
              <a:rPr lang="de-DE" sz="3200">
                <a:solidFill>
                  <a:schemeClr val="accent2"/>
                </a:solidFill>
              </a:rPr>
              <a:t>Negative Emission Technology</a:t>
            </a:r>
            <a:endParaRPr lang="de-CH" sz="320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989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14E3D42A-370C-4614-9A11-190354D3E793}"/>
              </a:ext>
            </a:extLst>
          </p:cNvPr>
          <p:cNvGrpSpPr/>
          <p:nvPr/>
        </p:nvGrpSpPr>
        <p:grpSpPr>
          <a:xfrm>
            <a:off x="2814123" y="3326994"/>
            <a:ext cx="4440580" cy="3179406"/>
            <a:chOff x="2075636" y="2849342"/>
            <a:chExt cx="4440580" cy="3179406"/>
          </a:xfrm>
        </p:grpSpPr>
        <p:sp>
          <p:nvSpPr>
            <p:cNvPr id="3" name="Rectangle 5" descr="Diagonal weit nach oben">
              <a:extLst>
                <a:ext uri="{FF2B5EF4-FFF2-40B4-BE49-F238E27FC236}">
                  <a16:creationId xmlns:a16="http://schemas.microsoft.com/office/drawing/2014/main" id="{96597148-D970-40F2-90A4-E41EAE84C2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9813" y="3610516"/>
              <a:ext cx="521343" cy="1249664"/>
            </a:xfrm>
            <a:prstGeom prst="rect">
              <a:avLst/>
            </a:prstGeom>
            <a:solidFill>
              <a:schemeClr val="accent2"/>
            </a:solidFill>
            <a:ln w="12700" cap="sq">
              <a:solidFill>
                <a:schemeClr val="accent2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800">
                <a:solidFill>
                  <a:srgbClr val="000000"/>
                </a:solidFill>
              </a:endParaRPr>
            </a:p>
          </p:txBody>
        </p:sp>
        <p:sp>
          <p:nvSpPr>
            <p:cNvPr id="4" name="Text Box 13">
              <a:extLst>
                <a:ext uri="{FF2B5EF4-FFF2-40B4-BE49-F238E27FC236}">
                  <a16:creationId xmlns:a16="http://schemas.microsoft.com/office/drawing/2014/main" id="{6EF553DC-D46E-4588-9197-44454A5529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2024" y="4927701"/>
              <a:ext cx="1048685" cy="40011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de-CH" sz="1000">
                  <a:solidFill>
                    <a:srgbClr val="000000"/>
                  </a:solidFill>
                </a:rPr>
                <a:t>Functional unit:</a:t>
              </a:r>
            </a:p>
            <a:p>
              <a:pPr algn="ctr"/>
              <a:r>
                <a:rPr lang="de-CH" sz="1000">
                  <a:solidFill>
                    <a:srgbClr val="000000"/>
                  </a:solidFill>
                </a:rPr>
                <a:t>X m</a:t>
              </a:r>
              <a:r>
                <a:rPr lang="de-CH" sz="1000" baseline="30000">
                  <a:solidFill>
                    <a:srgbClr val="000000"/>
                  </a:solidFill>
                </a:rPr>
                <a:t>2</a:t>
              </a:r>
              <a:r>
                <a:rPr lang="de-CH" sz="1000">
                  <a:solidFill>
                    <a:srgbClr val="000000"/>
                  </a:solidFill>
                </a:rPr>
                <a:t> floor area</a:t>
              </a:r>
              <a:endParaRPr lang="de-CH" sz="900" dirty="0">
                <a:solidFill>
                  <a:srgbClr val="000000"/>
                </a:solidFill>
              </a:endParaRPr>
            </a:p>
          </p:txBody>
        </p:sp>
        <p:sp>
          <p:nvSpPr>
            <p:cNvPr id="5" name="Text Box 15">
              <a:extLst>
                <a:ext uri="{FF2B5EF4-FFF2-40B4-BE49-F238E27FC236}">
                  <a16:creationId xmlns:a16="http://schemas.microsoft.com/office/drawing/2014/main" id="{3D624C11-805D-45E1-B023-76C6593E04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24683" y="3068960"/>
              <a:ext cx="718466" cy="55399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de-CH" sz="1000">
                  <a:solidFill>
                    <a:srgbClr val="000000"/>
                  </a:solidFill>
                </a:rPr>
                <a:t>Y kWh</a:t>
              </a:r>
            </a:p>
            <a:p>
              <a:pPr algn="ctr"/>
              <a:r>
                <a:rPr lang="de-CH" sz="1000">
                  <a:solidFill>
                    <a:srgbClr val="000000"/>
                  </a:solidFill>
                </a:rPr>
                <a:t>electricity</a:t>
              </a:r>
            </a:p>
            <a:p>
              <a:pPr algn="ctr"/>
              <a:r>
                <a:rPr lang="de-CH" sz="1000">
                  <a:solidFill>
                    <a:srgbClr val="000000"/>
                  </a:solidFill>
                </a:rPr>
                <a:t>exported</a:t>
              </a:r>
              <a:endParaRPr lang="de-CH" sz="1000" dirty="0">
                <a:solidFill>
                  <a:srgbClr val="000000"/>
                </a:solidFill>
              </a:endParaRPr>
            </a:p>
          </p:txBody>
        </p:sp>
        <p:sp>
          <p:nvSpPr>
            <p:cNvPr id="6" name="Text Box 17">
              <a:extLst>
                <a:ext uri="{FF2B5EF4-FFF2-40B4-BE49-F238E27FC236}">
                  <a16:creationId xmlns:a16="http://schemas.microsoft.com/office/drawing/2014/main" id="{8FC440C6-31C9-46C3-9A98-A77F99C16C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01972" y="2919850"/>
              <a:ext cx="638316" cy="246221"/>
            </a:xfrm>
            <a:prstGeom prst="rect">
              <a:avLst/>
            </a:prstGeom>
            <a:noFill/>
            <a:ln w="12700" cap="sq">
              <a:solidFill>
                <a:schemeClr val="bg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de-CH" sz="1000">
                  <a:solidFill>
                    <a:srgbClr val="000000"/>
                  </a:solidFill>
                </a:rPr>
                <a:t>Building</a:t>
              </a:r>
              <a:endParaRPr lang="de-CH" sz="1000" dirty="0">
                <a:solidFill>
                  <a:srgbClr val="000000"/>
                </a:solidFill>
              </a:endParaRPr>
            </a:p>
          </p:txBody>
        </p:sp>
        <p:sp>
          <p:nvSpPr>
            <p:cNvPr id="7" name="Text Box 18">
              <a:extLst>
                <a:ext uri="{FF2B5EF4-FFF2-40B4-BE49-F238E27FC236}">
                  <a16:creationId xmlns:a16="http://schemas.microsoft.com/office/drawing/2014/main" id="{E16A086A-02D0-4B27-961A-C17E0048DF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57592" y="2937275"/>
              <a:ext cx="498856" cy="246221"/>
            </a:xfrm>
            <a:prstGeom prst="rect">
              <a:avLst/>
            </a:prstGeom>
            <a:noFill/>
            <a:ln w="12700" cap="sq">
              <a:solidFill>
                <a:schemeClr val="bg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de-CH" sz="1000">
                  <a:solidFill>
                    <a:srgbClr val="000000"/>
                  </a:solidFill>
                </a:rPr>
                <a:t>Utility</a:t>
              </a:r>
              <a:endParaRPr lang="de-CH" sz="1000" dirty="0">
                <a:solidFill>
                  <a:srgbClr val="000000"/>
                </a:solidFill>
              </a:endParaRPr>
            </a:p>
          </p:txBody>
        </p:sp>
        <p:sp>
          <p:nvSpPr>
            <p:cNvPr id="8" name="Text Box 14">
              <a:extLst>
                <a:ext uri="{FF2B5EF4-FFF2-40B4-BE49-F238E27FC236}">
                  <a16:creationId xmlns:a16="http://schemas.microsoft.com/office/drawing/2014/main" id="{573839ED-DBC1-4162-A0B4-751674C188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2651" y="4103450"/>
              <a:ext cx="702572" cy="246221"/>
            </a:xfrm>
            <a:prstGeom prst="rect">
              <a:avLst/>
            </a:prstGeom>
            <a:solidFill>
              <a:srgbClr val="FFFFFF">
                <a:alpha val="67059"/>
              </a:srgbClr>
            </a:solidFill>
            <a:ln>
              <a:noFill/>
            </a:ln>
            <a:effec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de-CH" sz="1000">
                  <a:solidFill>
                    <a:srgbClr val="000000"/>
                  </a:solidFill>
                </a:rPr>
                <a:t>Building</a:t>
              </a:r>
              <a:endParaRPr lang="de-CH" sz="1000" dirty="0">
                <a:solidFill>
                  <a:srgbClr val="000000"/>
                </a:solidFill>
              </a:endParaRPr>
            </a:p>
          </p:txBody>
        </p:sp>
        <p:grpSp>
          <p:nvGrpSpPr>
            <p:cNvPr id="9" name="Gruppieren 8">
              <a:extLst>
                <a:ext uri="{FF2B5EF4-FFF2-40B4-BE49-F238E27FC236}">
                  <a16:creationId xmlns:a16="http://schemas.microsoft.com/office/drawing/2014/main" id="{8C318D3B-7ACE-49A8-9A6E-6E705AD001DD}"/>
                </a:ext>
              </a:extLst>
            </p:cNvPr>
            <p:cNvGrpSpPr/>
            <p:nvPr/>
          </p:nvGrpSpPr>
          <p:grpSpPr>
            <a:xfrm>
              <a:off x="2097578" y="3096390"/>
              <a:ext cx="1348798" cy="2806749"/>
              <a:chOff x="169567" y="3096390"/>
              <a:chExt cx="1348798" cy="2806749"/>
            </a:xfrm>
          </p:grpSpPr>
          <p:sp>
            <p:nvSpPr>
              <p:cNvPr id="22" name="Line 3">
                <a:extLst>
                  <a:ext uri="{FF2B5EF4-FFF2-40B4-BE49-F238E27FC236}">
                    <a16:creationId xmlns:a16="http://schemas.microsoft.com/office/drawing/2014/main" id="{3DA367C4-5124-4AA7-AA17-CDDAC96FAB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5283" y="3096390"/>
                <a:ext cx="0" cy="2806749"/>
              </a:xfrm>
              <a:prstGeom prst="line">
                <a:avLst/>
              </a:prstGeom>
              <a:noFill/>
              <a:ln w="12700" cap="sq">
                <a:solidFill>
                  <a:schemeClr val="bg1"/>
                </a:solidFill>
                <a:miter lim="800000"/>
                <a:headEnd type="none" w="sm" len="sm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 sz="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3" name="Line 4">
                <a:extLst>
                  <a:ext uri="{FF2B5EF4-FFF2-40B4-BE49-F238E27FC236}">
                    <a16:creationId xmlns:a16="http://schemas.microsoft.com/office/drawing/2014/main" id="{8B68F968-554C-4934-B6E0-3A4A5BAECF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8443" y="4858706"/>
                <a:ext cx="1089922" cy="1784"/>
              </a:xfrm>
              <a:prstGeom prst="line">
                <a:avLst/>
              </a:prstGeom>
              <a:noFill/>
              <a:ln w="12700" cap="sq">
                <a:solidFill>
                  <a:schemeClr val="bg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 sz="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4" name="Text Box 9">
                <a:extLst>
                  <a:ext uri="{FF2B5EF4-FFF2-40B4-BE49-F238E27FC236}">
                    <a16:creationId xmlns:a16="http://schemas.microsoft.com/office/drawing/2014/main" id="{90877CA8-52E1-4A41-B47A-59F961E03F5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6214212">
                <a:off x="-445665" y="4221684"/>
                <a:ext cx="1476686" cy="246221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/>
                <a:r>
                  <a:rPr lang="de-CH" sz="1000">
                    <a:solidFill>
                      <a:srgbClr val="000000"/>
                    </a:solidFill>
                  </a:rPr>
                  <a:t>Environmental impacts</a:t>
                </a:r>
              </a:p>
            </p:txBody>
          </p:sp>
          <p:sp>
            <p:nvSpPr>
              <p:cNvPr id="25" name="Textfeld 24">
                <a:extLst>
                  <a:ext uri="{FF2B5EF4-FFF2-40B4-BE49-F238E27FC236}">
                    <a16:creationId xmlns:a16="http://schemas.microsoft.com/office/drawing/2014/main" id="{BB045DF7-2D5D-4F22-9874-F48842B056C2}"/>
                  </a:ext>
                </a:extLst>
              </p:cNvPr>
              <p:cNvSpPr txBox="1"/>
              <p:nvPr/>
            </p:nvSpPr>
            <p:spPr>
              <a:xfrm>
                <a:off x="209477" y="3098031"/>
                <a:ext cx="263214" cy="25391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de-CH" sz="1050" dirty="0">
                    <a:solidFill>
                      <a:srgbClr val="000000"/>
                    </a:solidFill>
                  </a:rPr>
                  <a:t>+</a:t>
                </a:r>
              </a:p>
            </p:txBody>
          </p:sp>
          <p:sp>
            <p:nvSpPr>
              <p:cNvPr id="26" name="Textfeld 25">
                <a:extLst>
                  <a:ext uri="{FF2B5EF4-FFF2-40B4-BE49-F238E27FC236}">
                    <a16:creationId xmlns:a16="http://schemas.microsoft.com/office/drawing/2014/main" id="{29C6BB82-7A00-4445-9FA3-1E4B3E5BE377}"/>
                  </a:ext>
                </a:extLst>
              </p:cNvPr>
              <p:cNvSpPr txBox="1"/>
              <p:nvPr/>
            </p:nvSpPr>
            <p:spPr>
              <a:xfrm>
                <a:off x="209477" y="5566268"/>
                <a:ext cx="229550" cy="25391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de-CH" sz="1050" dirty="0">
                    <a:solidFill>
                      <a:srgbClr val="000000"/>
                    </a:solidFill>
                  </a:rPr>
                  <a:t>-</a:t>
                </a:r>
              </a:p>
            </p:txBody>
          </p:sp>
        </p:grpSp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E086BCB0-EC70-4F3A-93FA-80A89A0E0F09}"/>
                </a:ext>
              </a:extLst>
            </p:cNvPr>
            <p:cNvSpPr/>
            <p:nvPr/>
          </p:nvSpPr>
          <p:spPr>
            <a:xfrm>
              <a:off x="2480671" y="3319121"/>
              <a:ext cx="520482" cy="283264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>
                <a:solidFill>
                  <a:srgbClr val="000000"/>
                </a:solidFill>
              </a:endParaRPr>
            </a:p>
          </p:txBody>
        </p:sp>
        <p:grpSp>
          <p:nvGrpSpPr>
            <p:cNvPr id="11" name="Gruppieren 10">
              <a:extLst>
                <a:ext uri="{FF2B5EF4-FFF2-40B4-BE49-F238E27FC236}">
                  <a16:creationId xmlns:a16="http://schemas.microsoft.com/office/drawing/2014/main" id="{6A326850-F6CB-435E-8354-9AF5EDECD08F}"/>
                </a:ext>
              </a:extLst>
            </p:cNvPr>
            <p:cNvGrpSpPr/>
            <p:nvPr/>
          </p:nvGrpSpPr>
          <p:grpSpPr>
            <a:xfrm>
              <a:off x="4762679" y="3029270"/>
              <a:ext cx="1348798" cy="2806749"/>
              <a:chOff x="169567" y="3096390"/>
              <a:chExt cx="1348798" cy="2806749"/>
            </a:xfrm>
          </p:grpSpPr>
          <p:sp>
            <p:nvSpPr>
              <p:cNvPr id="17" name="Line 3">
                <a:extLst>
                  <a:ext uri="{FF2B5EF4-FFF2-40B4-BE49-F238E27FC236}">
                    <a16:creationId xmlns:a16="http://schemas.microsoft.com/office/drawing/2014/main" id="{52238B67-96D8-4B1A-9374-565E253A10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5283" y="3096390"/>
                <a:ext cx="0" cy="2806749"/>
              </a:xfrm>
              <a:prstGeom prst="line">
                <a:avLst/>
              </a:prstGeom>
              <a:noFill/>
              <a:ln w="12700" cap="sq">
                <a:solidFill>
                  <a:schemeClr val="bg1"/>
                </a:solidFill>
                <a:miter lim="800000"/>
                <a:headEnd type="none" w="sm" len="sm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 sz="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8" name="Line 4">
                <a:extLst>
                  <a:ext uri="{FF2B5EF4-FFF2-40B4-BE49-F238E27FC236}">
                    <a16:creationId xmlns:a16="http://schemas.microsoft.com/office/drawing/2014/main" id="{D9A18E48-3EBC-4B9C-9858-418C898D45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8443" y="4858706"/>
                <a:ext cx="1089922" cy="1784"/>
              </a:xfrm>
              <a:prstGeom prst="line">
                <a:avLst/>
              </a:prstGeom>
              <a:noFill/>
              <a:ln w="12700" cap="sq">
                <a:solidFill>
                  <a:schemeClr val="bg1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 sz="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" name="Text Box 9">
                <a:extLst>
                  <a:ext uri="{FF2B5EF4-FFF2-40B4-BE49-F238E27FC236}">
                    <a16:creationId xmlns:a16="http://schemas.microsoft.com/office/drawing/2014/main" id="{2D39BF7E-D9A0-4ECD-8DE1-E4626F7F017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6214212">
                <a:off x="-445665" y="4221684"/>
                <a:ext cx="1476686" cy="246221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/>
                <a:r>
                  <a:rPr lang="de-CH" sz="1000">
                    <a:solidFill>
                      <a:srgbClr val="000000"/>
                    </a:solidFill>
                  </a:rPr>
                  <a:t>Environmental impacts</a:t>
                </a:r>
              </a:p>
            </p:txBody>
          </p:sp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049C89A0-2BDF-49C5-8C9B-78478A4FB734}"/>
                  </a:ext>
                </a:extLst>
              </p:cNvPr>
              <p:cNvSpPr txBox="1"/>
              <p:nvPr/>
            </p:nvSpPr>
            <p:spPr>
              <a:xfrm>
                <a:off x="209477" y="3098031"/>
                <a:ext cx="263214" cy="25391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de-CH" sz="1050" dirty="0">
                    <a:solidFill>
                      <a:srgbClr val="000000"/>
                    </a:solidFill>
                  </a:rPr>
                  <a:t>+</a:t>
                </a:r>
              </a:p>
            </p:txBody>
          </p:sp>
          <p:sp>
            <p:nvSpPr>
              <p:cNvPr id="21" name="Textfeld 20">
                <a:extLst>
                  <a:ext uri="{FF2B5EF4-FFF2-40B4-BE49-F238E27FC236}">
                    <a16:creationId xmlns:a16="http://schemas.microsoft.com/office/drawing/2014/main" id="{E7836525-68C9-4C58-87FE-8D065057CC44}"/>
                  </a:ext>
                </a:extLst>
              </p:cNvPr>
              <p:cNvSpPr txBox="1"/>
              <p:nvPr/>
            </p:nvSpPr>
            <p:spPr>
              <a:xfrm>
                <a:off x="209477" y="5566268"/>
                <a:ext cx="229550" cy="25391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de-CH" sz="1050" dirty="0">
                    <a:solidFill>
                      <a:srgbClr val="000000"/>
                    </a:solidFill>
                  </a:rPr>
                  <a:t>-</a:t>
                </a:r>
              </a:p>
            </p:txBody>
          </p:sp>
        </p:grp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5B5A317A-C0B9-4171-9D00-2CB07D28CA61}"/>
                </a:ext>
              </a:extLst>
            </p:cNvPr>
            <p:cNvSpPr/>
            <p:nvPr/>
          </p:nvSpPr>
          <p:spPr>
            <a:xfrm>
              <a:off x="4670512" y="2852936"/>
              <a:ext cx="1845704" cy="3175812"/>
            </a:xfrm>
            <a:prstGeom prst="rect">
              <a:avLst/>
            </a:prstGeom>
            <a:noFill/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>
                <a:solidFill>
                  <a:srgbClr val="000000"/>
                </a:solidFill>
              </a:endParaRPr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51019153-C4C7-4008-A363-B34391A390EA}"/>
                </a:ext>
              </a:extLst>
            </p:cNvPr>
            <p:cNvSpPr/>
            <p:nvPr/>
          </p:nvSpPr>
          <p:spPr>
            <a:xfrm>
              <a:off x="2075636" y="2849342"/>
              <a:ext cx="1845704" cy="3175812"/>
            </a:xfrm>
            <a:prstGeom prst="rect">
              <a:avLst/>
            </a:prstGeom>
            <a:noFill/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>
                <a:solidFill>
                  <a:srgbClr val="000000"/>
                </a:solidFill>
              </a:endParaRPr>
            </a:p>
          </p:txBody>
        </p:sp>
        <p:cxnSp>
          <p:nvCxnSpPr>
            <p:cNvPr id="14" name="Gerade Verbindung mit Pfeil 13">
              <a:extLst>
                <a:ext uri="{FF2B5EF4-FFF2-40B4-BE49-F238E27FC236}">
                  <a16:creationId xmlns:a16="http://schemas.microsoft.com/office/drawing/2014/main" id="{DA64E6B4-1AB8-472C-855C-CEDA164B7DBB}"/>
                </a:ext>
              </a:extLst>
            </p:cNvPr>
            <p:cNvCxnSpPr>
              <a:cxnSpLocks/>
            </p:cNvCxnSpPr>
            <p:nvPr/>
          </p:nvCxnSpPr>
          <p:spPr>
            <a:xfrm>
              <a:off x="3770412" y="3717032"/>
              <a:ext cx="1141539" cy="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 Box 15">
              <a:extLst>
                <a:ext uri="{FF2B5EF4-FFF2-40B4-BE49-F238E27FC236}">
                  <a16:creationId xmlns:a16="http://schemas.microsoft.com/office/drawing/2014/main" id="{793A58BC-89F4-40C4-9D0C-AA5C3A5685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75437" y="3354545"/>
              <a:ext cx="712788" cy="215444"/>
            </a:xfrm>
            <a:prstGeom prst="rect">
              <a:avLst/>
            </a:prstGeom>
            <a:solidFill>
              <a:srgbClr val="FFFFFF">
                <a:alpha val="67059"/>
              </a:srgbClr>
            </a:solidFill>
            <a:ln>
              <a:noFill/>
            </a:ln>
            <a:effec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de-CH" sz="800">
                  <a:solidFill>
                    <a:srgbClr val="000000"/>
                  </a:solidFill>
                </a:rPr>
                <a:t>PV System</a:t>
              </a:r>
              <a:endParaRPr lang="de-CH" sz="800" dirty="0">
                <a:solidFill>
                  <a:srgbClr val="000000"/>
                </a:solidFill>
              </a:endParaRPr>
            </a:p>
          </p:txBody>
        </p:sp>
        <p:sp>
          <p:nvSpPr>
            <p:cNvPr id="16" name="Text Box 13">
              <a:extLst>
                <a:ext uri="{FF2B5EF4-FFF2-40B4-BE49-F238E27FC236}">
                  <a16:creationId xmlns:a16="http://schemas.microsoft.com/office/drawing/2014/main" id="{E9450E68-1288-4D61-967B-1BC7ADB6C4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72384" y="4956862"/>
              <a:ext cx="1130438" cy="40011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de-CH" sz="1000">
                  <a:solidFill>
                    <a:srgbClr val="000000"/>
                  </a:solidFill>
                </a:rPr>
                <a:t>Functional unit:</a:t>
              </a:r>
            </a:p>
            <a:p>
              <a:pPr algn="ctr"/>
              <a:r>
                <a:rPr lang="de-CH" sz="1000">
                  <a:solidFill>
                    <a:srgbClr val="000000"/>
                  </a:solidFill>
                </a:rPr>
                <a:t>Y kWh electricity</a:t>
              </a:r>
              <a:endParaRPr lang="de-CH" sz="900" dirty="0">
                <a:solidFill>
                  <a:srgbClr val="000000"/>
                </a:solidFill>
              </a:endParaRPr>
            </a:p>
          </p:txBody>
        </p:sp>
      </p:grpSp>
      <p:sp>
        <p:nvSpPr>
          <p:cNvPr id="27" name="Rectangle 3">
            <a:extLst>
              <a:ext uri="{FF2B5EF4-FFF2-40B4-BE49-F238E27FC236}">
                <a16:creationId xmlns:a16="http://schemas.microsoft.com/office/drawing/2014/main" id="{910198BD-392E-461F-9B21-307F126FDA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799" y="1453062"/>
            <a:ext cx="10330249" cy="180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FontTx/>
              <a:buBlip>
                <a:blip r:embed="rId2"/>
              </a:buBlip>
              <a:defRPr sz="3200" kern="1200">
                <a:solidFill>
                  <a:schemeClr val="bg1"/>
                </a:solidFill>
                <a:latin typeface="Calibri"/>
                <a:ea typeface="ＭＳ Ｐゴシック" pitchFamily="-65" charset="-128"/>
                <a:cs typeface="Calibri"/>
              </a:defRPr>
            </a:lvl1pPr>
            <a:lvl2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SzPct val="50000"/>
              <a:buFontTx/>
              <a:buNone/>
              <a:defRPr sz="2800" kern="1200">
                <a:solidFill>
                  <a:schemeClr val="bg1"/>
                </a:solidFill>
                <a:latin typeface="Calibri"/>
                <a:ea typeface="ＭＳ Ｐゴシック" pitchFamily="-65" charset="-128"/>
                <a:cs typeface="Calibri"/>
              </a:defRPr>
            </a:lvl2pPr>
            <a:lvl3pPr marL="720725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SzPct val="50000"/>
              <a:buFontTx/>
              <a:buBlip>
                <a:blip r:embed="rId2"/>
              </a:buBlip>
              <a:defRPr sz="2800" kern="1200">
                <a:solidFill>
                  <a:schemeClr val="bg1"/>
                </a:solidFill>
                <a:latin typeface="Calibri"/>
                <a:ea typeface="ＭＳ Ｐゴシック" pitchFamily="-65" charset="-128"/>
                <a:cs typeface="Calibri"/>
              </a:defRPr>
            </a:lvl3pPr>
            <a:lvl4pPr marL="1071563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SzPct val="50000"/>
              <a:buFontTx/>
              <a:buBlip>
                <a:blip r:embed="rId2"/>
              </a:buBlip>
              <a:defRPr sz="2400" kern="1200">
                <a:solidFill>
                  <a:schemeClr val="bg1"/>
                </a:solidFill>
                <a:latin typeface="Calibri"/>
                <a:ea typeface="ＭＳ Ｐゴシック" pitchFamily="-65" charset="-128"/>
                <a:cs typeface="Calibri"/>
              </a:defRPr>
            </a:lvl4pPr>
            <a:lvl5pPr marL="1341438" indent="-342900" algn="l" defTabSz="517525" rtl="0" eaLnBrk="1" fontAlgn="base" hangingPunct="1">
              <a:spcBef>
                <a:spcPct val="20000"/>
              </a:spcBef>
              <a:spcAft>
                <a:spcPct val="0"/>
              </a:spcAft>
              <a:buSzPct val="50000"/>
              <a:buFontTx/>
              <a:buBlip>
                <a:blip r:embed="rId2"/>
              </a:buBlip>
              <a:tabLst>
                <a:tab pos="1431925" algn="l"/>
              </a:tabLst>
              <a:defRPr sz="2000" kern="1200">
                <a:solidFill>
                  <a:schemeClr val="bg1"/>
                </a:solidFill>
                <a:latin typeface="Calibri"/>
                <a:ea typeface="ＭＳ Ｐゴシック" pitchFamily="-65" charset="-128"/>
                <a:cs typeface="Calibri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/>
              <a:t>All impacts caused by the building project are caused by the building and the PV system</a:t>
            </a:r>
          </a:p>
          <a:p>
            <a:r>
              <a:rPr lang="en-GB" sz="2400"/>
              <a:t>PV electricity is partly exported and fed into the grid</a:t>
            </a:r>
          </a:p>
          <a:p>
            <a:r>
              <a:rPr lang="en-GB" sz="2400"/>
              <a:t>Utility purchases exported electricity</a:t>
            </a:r>
            <a:endParaRPr lang="en-GB" sz="2400" dirty="0"/>
          </a:p>
        </p:txBody>
      </p:sp>
      <p:sp>
        <p:nvSpPr>
          <p:cNvPr id="30" name="Titel 3">
            <a:extLst>
              <a:ext uri="{FF2B5EF4-FFF2-40B4-BE49-F238E27FC236}">
                <a16:creationId xmlns:a16="http://schemas.microsoft.com/office/drawing/2014/main" id="{17682BA3-BFCE-4852-BF31-76BDC03FE9DA}"/>
              </a:ext>
            </a:extLst>
          </p:cNvPr>
          <p:cNvSpPr txBox="1">
            <a:spLocks/>
          </p:cNvSpPr>
          <p:nvPr/>
        </p:nvSpPr>
        <p:spPr>
          <a:xfrm>
            <a:off x="609601" y="274638"/>
            <a:ext cx="8740019" cy="1143000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bg1"/>
                </a:solidFill>
                <a:latin typeface="Calibri"/>
                <a:ea typeface="ＭＳ Ｐゴシック" pitchFamily="-65" charset="-128"/>
                <a:cs typeface="Calibri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</a:defRPr>
            </a:lvl9pPr>
          </a:lstStyle>
          <a:p>
            <a:r>
              <a:rPr lang="en-GB" sz="3600"/>
              <a:t>Building with Photovoltaic (PV) System</a:t>
            </a:r>
            <a:br>
              <a:rPr lang="en-GB" sz="3600"/>
            </a:br>
            <a:r>
              <a:rPr lang="en-GB" sz="3600"/>
              <a:t>Situation (before allocation)</a:t>
            </a:r>
            <a:endParaRPr lang="en-GB" sz="3600" dirty="0"/>
          </a:p>
        </p:txBody>
      </p:sp>
      <p:sp>
        <p:nvSpPr>
          <p:cNvPr id="28" name="Datumsplatzhalter 27">
            <a:extLst>
              <a:ext uri="{FF2B5EF4-FFF2-40B4-BE49-F238E27FC236}">
                <a16:creationId xmlns:a16="http://schemas.microsoft.com/office/drawing/2014/main" id="{48C76BC1-A0DF-31E6-DE71-C8F674050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en-US"/>
              <a:t>26 September 2023</a:t>
            </a:r>
          </a:p>
        </p:txBody>
      </p:sp>
      <p:sp>
        <p:nvSpPr>
          <p:cNvPr id="29" name="Fußzeilenplatzhalter 28">
            <a:extLst>
              <a:ext uri="{FF2B5EF4-FFF2-40B4-BE49-F238E27FC236}">
                <a16:creationId xmlns:a16="http://schemas.microsoft.com/office/drawing/2014/main" id="{636772CA-6AE0-AB0C-3CD7-6835DA324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8th International ICARB Conference 2023</a:t>
            </a:r>
            <a:endParaRPr lang="de-DE" altLang="en-US"/>
          </a:p>
        </p:txBody>
      </p:sp>
      <p:sp>
        <p:nvSpPr>
          <p:cNvPr id="31" name="Foliennummernplatzhalter 30">
            <a:extLst>
              <a:ext uri="{FF2B5EF4-FFF2-40B4-BE49-F238E27FC236}">
                <a16:creationId xmlns:a16="http://schemas.microsoft.com/office/drawing/2014/main" id="{9CFA8314-7B88-69E0-E90C-AA7DC3A0B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03EE5-1008-4784-A7CC-955D2645B20B}" type="slidenum">
              <a:rPr lang="de-DE" altLang="en-US" smtClean="0"/>
              <a:pPr/>
              <a:t>48</a:t>
            </a:fld>
            <a:endParaRPr lang="de-DE" altLang="en-US"/>
          </a:p>
        </p:txBody>
      </p:sp>
      <p:pic>
        <p:nvPicPr>
          <p:cNvPr id="32" name="Grafik 31">
            <a:extLst>
              <a:ext uri="{FF2B5EF4-FFF2-40B4-BE49-F238E27FC236}">
                <a16:creationId xmlns:a16="http://schemas.microsoft.com/office/drawing/2014/main" id="{B979F93B-7CDA-1C88-4C36-2785C3B29D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77" t="4241" r="21458" b="2520"/>
          <a:stretch/>
        </p:blipFill>
        <p:spPr>
          <a:xfrm>
            <a:off x="35495" y="3330587"/>
            <a:ext cx="2498311" cy="2983083"/>
          </a:xfrm>
          <a:prstGeom prst="rect">
            <a:avLst/>
          </a:prstGeom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91FE8946-CC6F-03D5-8EEB-223410AC7D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602" t="36119" r="40550" b="13504"/>
          <a:stretch/>
        </p:blipFill>
        <p:spPr>
          <a:xfrm flipH="1">
            <a:off x="8002133" y="3330588"/>
            <a:ext cx="3619106" cy="251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89455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AB06F14D-43C1-47FF-8E4D-F8FA10883571}"/>
              </a:ext>
            </a:extLst>
          </p:cNvPr>
          <p:cNvGrpSpPr/>
          <p:nvPr/>
        </p:nvGrpSpPr>
        <p:grpSpPr>
          <a:xfrm>
            <a:off x="3560826" y="3290910"/>
            <a:ext cx="1845704" cy="3175812"/>
            <a:chOff x="477495" y="2903060"/>
            <a:chExt cx="1845704" cy="3175812"/>
          </a:xfrm>
        </p:grpSpPr>
        <p:sp>
          <p:nvSpPr>
            <p:cNvPr id="59" name="Rectangle 5" descr="Diagonal weit nach oben">
              <a:extLst>
                <a:ext uri="{FF2B5EF4-FFF2-40B4-BE49-F238E27FC236}">
                  <a16:creationId xmlns:a16="http://schemas.microsoft.com/office/drawing/2014/main" id="{2C974FB5-4CC3-48DB-A1F8-B7E9142901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1672" y="3664234"/>
              <a:ext cx="521343" cy="1249664"/>
            </a:xfrm>
            <a:prstGeom prst="rect">
              <a:avLst/>
            </a:prstGeom>
            <a:solidFill>
              <a:schemeClr val="accent2"/>
            </a:solidFill>
            <a:ln w="12700" cap="sq">
              <a:noFill/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800">
                <a:solidFill>
                  <a:srgbClr val="000000"/>
                </a:solidFill>
              </a:endParaRPr>
            </a:p>
          </p:txBody>
        </p:sp>
        <p:sp>
          <p:nvSpPr>
            <p:cNvPr id="60" name="Text Box 13">
              <a:extLst>
                <a:ext uri="{FF2B5EF4-FFF2-40B4-BE49-F238E27FC236}">
                  <a16:creationId xmlns:a16="http://schemas.microsoft.com/office/drawing/2014/main" id="{7A7B2B0E-89EE-4E14-9A8C-ADF29B761D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53884" y="4981419"/>
              <a:ext cx="1048685" cy="40011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de-CH" sz="1000">
                  <a:solidFill>
                    <a:srgbClr val="000000"/>
                  </a:solidFill>
                </a:rPr>
                <a:t>Functional unit:</a:t>
              </a:r>
            </a:p>
            <a:p>
              <a:pPr algn="ctr"/>
              <a:r>
                <a:rPr lang="de-CH" sz="1000">
                  <a:solidFill>
                    <a:srgbClr val="000000"/>
                  </a:solidFill>
                </a:rPr>
                <a:t>X m</a:t>
              </a:r>
              <a:r>
                <a:rPr lang="de-CH" sz="1000" baseline="30000">
                  <a:solidFill>
                    <a:srgbClr val="000000"/>
                  </a:solidFill>
                </a:rPr>
                <a:t>2</a:t>
              </a:r>
              <a:r>
                <a:rPr lang="de-CH" sz="1000">
                  <a:solidFill>
                    <a:srgbClr val="000000"/>
                  </a:solidFill>
                </a:rPr>
                <a:t> floor area</a:t>
              </a:r>
              <a:endParaRPr lang="de-CH" sz="900" dirty="0">
                <a:solidFill>
                  <a:srgbClr val="000000"/>
                </a:solidFill>
              </a:endParaRPr>
            </a:p>
          </p:txBody>
        </p:sp>
        <p:sp>
          <p:nvSpPr>
            <p:cNvPr id="62" name="Text Box 17">
              <a:extLst>
                <a:ext uri="{FF2B5EF4-FFF2-40B4-BE49-F238E27FC236}">
                  <a16:creationId xmlns:a16="http://schemas.microsoft.com/office/drawing/2014/main" id="{1693B64F-F4CC-4A89-BA0A-090FBC776D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03831" y="2973568"/>
              <a:ext cx="638316" cy="246221"/>
            </a:xfrm>
            <a:prstGeom prst="rect">
              <a:avLst/>
            </a:prstGeom>
            <a:noFill/>
            <a:ln w="12700" cap="sq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de-CH" sz="1000">
                  <a:solidFill>
                    <a:srgbClr val="000000"/>
                  </a:solidFill>
                </a:rPr>
                <a:t>Building</a:t>
              </a:r>
              <a:endParaRPr lang="de-CH" sz="1000" dirty="0">
                <a:solidFill>
                  <a:srgbClr val="000000"/>
                </a:solidFill>
              </a:endParaRPr>
            </a:p>
          </p:txBody>
        </p:sp>
        <p:sp>
          <p:nvSpPr>
            <p:cNvPr id="64" name="Text Box 14">
              <a:extLst>
                <a:ext uri="{FF2B5EF4-FFF2-40B4-BE49-F238E27FC236}">
                  <a16:creationId xmlns:a16="http://schemas.microsoft.com/office/drawing/2014/main" id="{1D95E618-DB8F-49E1-95E2-12A54B3D44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4510" y="4157168"/>
              <a:ext cx="702572" cy="246221"/>
            </a:xfrm>
            <a:prstGeom prst="rect">
              <a:avLst/>
            </a:prstGeom>
            <a:solidFill>
              <a:srgbClr val="FFFFFF">
                <a:alpha val="67059"/>
              </a:srgbClr>
            </a:solidFill>
            <a:ln>
              <a:noFill/>
            </a:ln>
            <a:effec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de-CH" sz="1000">
                  <a:solidFill>
                    <a:srgbClr val="000000"/>
                  </a:solidFill>
                </a:rPr>
                <a:t>Building</a:t>
              </a:r>
              <a:endParaRPr lang="de-CH" sz="1000" dirty="0">
                <a:solidFill>
                  <a:srgbClr val="000000"/>
                </a:solidFill>
              </a:endParaRPr>
            </a:p>
          </p:txBody>
        </p:sp>
        <p:grpSp>
          <p:nvGrpSpPr>
            <p:cNvPr id="65" name="Gruppieren 64">
              <a:extLst>
                <a:ext uri="{FF2B5EF4-FFF2-40B4-BE49-F238E27FC236}">
                  <a16:creationId xmlns:a16="http://schemas.microsoft.com/office/drawing/2014/main" id="{D0776444-8473-427C-8AA9-55CAFBDC2EAA}"/>
                </a:ext>
              </a:extLst>
            </p:cNvPr>
            <p:cNvGrpSpPr/>
            <p:nvPr/>
          </p:nvGrpSpPr>
          <p:grpSpPr>
            <a:xfrm>
              <a:off x="500821" y="3150108"/>
              <a:ext cx="1347414" cy="2806749"/>
              <a:chOff x="170951" y="3096390"/>
              <a:chExt cx="1347414" cy="2806749"/>
            </a:xfrm>
          </p:grpSpPr>
          <p:sp>
            <p:nvSpPr>
              <p:cNvPr id="80" name="Line 3">
                <a:extLst>
                  <a:ext uri="{FF2B5EF4-FFF2-40B4-BE49-F238E27FC236}">
                    <a16:creationId xmlns:a16="http://schemas.microsoft.com/office/drawing/2014/main" id="{58318738-05DE-401A-AA95-990AC2F5E3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5283" y="3096390"/>
                <a:ext cx="0" cy="2806749"/>
              </a:xfrm>
              <a:prstGeom prst="line">
                <a:avLst/>
              </a:prstGeom>
              <a:noFill/>
              <a:ln w="12700" cap="sq">
                <a:solidFill>
                  <a:srgbClr val="000000"/>
                </a:solidFill>
                <a:miter lim="800000"/>
                <a:headEnd type="none" w="sm" len="sm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 sz="800">
                  <a:solidFill>
                    <a:srgbClr val="000000"/>
                  </a:solidFill>
                </a:endParaRPr>
              </a:p>
            </p:txBody>
          </p:sp>
          <p:sp>
            <p:nvSpPr>
              <p:cNvPr id="81" name="Line 4">
                <a:extLst>
                  <a:ext uri="{FF2B5EF4-FFF2-40B4-BE49-F238E27FC236}">
                    <a16:creationId xmlns:a16="http://schemas.microsoft.com/office/drawing/2014/main" id="{573229FC-6D5C-4C51-A056-F940183AA5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8443" y="4858706"/>
                <a:ext cx="1089922" cy="1784"/>
              </a:xfrm>
              <a:prstGeom prst="line">
                <a:avLst/>
              </a:prstGeom>
              <a:noFill/>
              <a:ln w="12700" cap="sq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 sz="800">
                  <a:solidFill>
                    <a:srgbClr val="000000"/>
                  </a:solidFill>
                </a:endParaRPr>
              </a:p>
            </p:txBody>
          </p:sp>
          <p:sp>
            <p:nvSpPr>
              <p:cNvPr id="82" name="Text Box 9">
                <a:extLst>
                  <a:ext uri="{FF2B5EF4-FFF2-40B4-BE49-F238E27FC236}">
                    <a16:creationId xmlns:a16="http://schemas.microsoft.com/office/drawing/2014/main" id="{94B296E8-10D6-4FE2-BE22-9EDF9D4DBF6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6214212">
                <a:off x="-444281" y="4193665"/>
                <a:ext cx="1476686" cy="246221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/>
                <a:r>
                  <a:rPr lang="de-CH" sz="1000">
                    <a:solidFill>
                      <a:srgbClr val="000000"/>
                    </a:solidFill>
                  </a:rPr>
                  <a:t>Environmental impacts</a:t>
                </a:r>
              </a:p>
            </p:txBody>
          </p:sp>
          <p:sp>
            <p:nvSpPr>
              <p:cNvPr id="83" name="Textfeld 82">
                <a:extLst>
                  <a:ext uri="{FF2B5EF4-FFF2-40B4-BE49-F238E27FC236}">
                    <a16:creationId xmlns:a16="http://schemas.microsoft.com/office/drawing/2014/main" id="{870258FC-097E-4F0B-B213-50AD2A917DED}"/>
                  </a:ext>
                </a:extLst>
              </p:cNvPr>
              <p:cNvSpPr txBox="1"/>
              <p:nvPr/>
            </p:nvSpPr>
            <p:spPr>
              <a:xfrm>
                <a:off x="209477" y="3098031"/>
                <a:ext cx="263214" cy="25391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de-CH" sz="1050" dirty="0">
                    <a:solidFill>
                      <a:srgbClr val="000000"/>
                    </a:solidFill>
                  </a:rPr>
                  <a:t>+</a:t>
                </a:r>
              </a:p>
            </p:txBody>
          </p:sp>
          <p:sp>
            <p:nvSpPr>
              <p:cNvPr id="84" name="Textfeld 83">
                <a:extLst>
                  <a:ext uri="{FF2B5EF4-FFF2-40B4-BE49-F238E27FC236}">
                    <a16:creationId xmlns:a16="http://schemas.microsoft.com/office/drawing/2014/main" id="{34EF9355-AAB3-4A2C-9FDC-73C97289E138}"/>
                  </a:ext>
                </a:extLst>
              </p:cNvPr>
              <p:cNvSpPr txBox="1"/>
              <p:nvPr/>
            </p:nvSpPr>
            <p:spPr>
              <a:xfrm>
                <a:off x="209477" y="5566268"/>
                <a:ext cx="229550" cy="25391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de-CH" sz="1050" dirty="0">
                    <a:solidFill>
                      <a:srgbClr val="000000"/>
                    </a:solidFill>
                  </a:rPr>
                  <a:t>-</a:t>
                </a:r>
              </a:p>
            </p:txBody>
          </p:sp>
        </p:grpSp>
        <p:sp>
          <p:nvSpPr>
            <p:cNvPr id="66" name="Rechteck 65">
              <a:extLst>
                <a:ext uri="{FF2B5EF4-FFF2-40B4-BE49-F238E27FC236}">
                  <a16:creationId xmlns:a16="http://schemas.microsoft.com/office/drawing/2014/main" id="{DDC809A1-7942-4187-8916-8CDFB6B088C1}"/>
                </a:ext>
              </a:extLst>
            </p:cNvPr>
            <p:cNvSpPr/>
            <p:nvPr/>
          </p:nvSpPr>
          <p:spPr>
            <a:xfrm>
              <a:off x="882530" y="3562345"/>
              <a:ext cx="520482" cy="10137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>
                <a:solidFill>
                  <a:srgbClr val="000000"/>
                </a:solidFill>
              </a:endParaRPr>
            </a:p>
          </p:txBody>
        </p:sp>
        <p:sp>
          <p:nvSpPr>
            <p:cNvPr id="69" name="Rechteck 68">
              <a:extLst>
                <a:ext uri="{FF2B5EF4-FFF2-40B4-BE49-F238E27FC236}">
                  <a16:creationId xmlns:a16="http://schemas.microsoft.com/office/drawing/2014/main" id="{02E225E5-6595-48DF-8693-39A21F86737A}"/>
                </a:ext>
              </a:extLst>
            </p:cNvPr>
            <p:cNvSpPr/>
            <p:nvPr/>
          </p:nvSpPr>
          <p:spPr>
            <a:xfrm>
              <a:off x="477495" y="2903060"/>
              <a:ext cx="1845704" cy="3175812"/>
            </a:xfrm>
            <a:prstGeom prst="rect">
              <a:avLst/>
            </a:prstGeom>
            <a:noFill/>
            <a:ln>
              <a:solidFill>
                <a:srgbClr val="0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>
                <a:solidFill>
                  <a:srgbClr val="000000"/>
                </a:solidFill>
              </a:endParaRPr>
            </a:p>
          </p:txBody>
        </p:sp>
        <p:sp>
          <p:nvSpPr>
            <p:cNvPr id="71" name="Text Box 15">
              <a:extLst>
                <a:ext uri="{FF2B5EF4-FFF2-40B4-BE49-F238E27FC236}">
                  <a16:creationId xmlns:a16="http://schemas.microsoft.com/office/drawing/2014/main" id="{F1F64ACC-2D07-4B1D-82B1-0F04BFCA9C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7296" y="3338702"/>
              <a:ext cx="712788" cy="215444"/>
            </a:xfrm>
            <a:prstGeom prst="rect">
              <a:avLst/>
            </a:prstGeom>
            <a:solidFill>
              <a:srgbClr val="FFFFFF">
                <a:alpha val="67059"/>
              </a:srgbClr>
            </a:solidFill>
            <a:ln>
              <a:noFill/>
            </a:ln>
            <a:effec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de-CH" sz="800">
                  <a:solidFill>
                    <a:srgbClr val="000000"/>
                  </a:solidFill>
                </a:rPr>
                <a:t>PV System</a:t>
              </a:r>
              <a:endParaRPr lang="de-CH" sz="800" dirty="0">
                <a:solidFill>
                  <a:srgbClr val="000000"/>
                </a:solidFill>
              </a:endParaRPr>
            </a:p>
          </p:txBody>
        </p:sp>
      </p:grpSp>
      <p:sp>
        <p:nvSpPr>
          <p:cNvPr id="85" name="Rectangle 3">
            <a:extLst>
              <a:ext uri="{FF2B5EF4-FFF2-40B4-BE49-F238E27FC236}">
                <a16:creationId xmlns:a16="http://schemas.microsoft.com/office/drawing/2014/main" id="{3FECCD8C-59BA-477F-9EB0-95F4103A8B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134" y="1349611"/>
            <a:ext cx="11038703" cy="1325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FontTx/>
              <a:buBlip>
                <a:blip r:embed="rId2"/>
              </a:buBlip>
              <a:defRPr sz="3200" kern="1200">
                <a:solidFill>
                  <a:schemeClr val="bg1"/>
                </a:solidFill>
                <a:latin typeface="Calibri"/>
                <a:ea typeface="ＭＳ Ｐゴシック" pitchFamily="-65" charset="-128"/>
                <a:cs typeface="Calibri"/>
              </a:defRPr>
            </a:lvl1pPr>
            <a:lvl2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SzPct val="50000"/>
              <a:buFontTx/>
              <a:buNone/>
              <a:defRPr sz="2800" kern="1200">
                <a:solidFill>
                  <a:schemeClr val="bg1"/>
                </a:solidFill>
                <a:latin typeface="Calibri"/>
                <a:ea typeface="ＭＳ Ｐゴシック" pitchFamily="-65" charset="-128"/>
                <a:cs typeface="Calibri"/>
              </a:defRPr>
            </a:lvl2pPr>
            <a:lvl3pPr marL="720725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SzPct val="50000"/>
              <a:buFontTx/>
              <a:buBlip>
                <a:blip r:embed="rId2"/>
              </a:buBlip>
              <a:defRPr sz="2800" kern="1200">
                <a:solidFill>
                  <a:schemeClr val="bg1"/>
                </a:solidFill>
                <a:latin typeface="Calibri"/>
                <a:ea typeface="ＭＳ Ｐゴシック" pitchFamily="-65" charset="-128"/>
                <a:cs typeface="Calibri"/>
              </a:defRPr>
            </a:lvl3pPr>
            <a:lvl4pPr marL="1071563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SzPct val="50000"/>
              <a:buFontTx/>
              <a:buBlip>
                <a:blip r:embed="rId2"/>
              </a:buBlip>
              <a:defRPr sz="2400" kern="1200">
                <a:solidFill>
                  <a:schemeClr val="bg1"/>
                </a:solidFill>
                <a:latin typeface="Calibri"/>
                <a:ea typeface="ＭＳ Ｐゴシック" pitchFamily="-65" charset="-128"/>
                <a:cs typeface="Calibri"/>
              </a:defRPr>
            </a:lvl4pPr>
            <a:lvl5pPr marL="1341438" indent="-342900" algn="l" defTabSz="517525" rtl="0" eaLnBrk="1" fontAlgn="base" hangingPunct="1">
              <a:spcBef>
                <a:spcPct val="20000"/>
              </a:spcBef>
              <a:spcAft>
                <a:spcPct val="0"/>
              </a:spcAft>
              <a:buSzPct val="50000"/>
              <a:buFontTx/>
              <a:buBlip>
                <a:blip r:embed="rId2"/>
              </a:buBlip>
              <a:tabLst>
                <a:tab pos="1431925" algn="l"/>
              </a:tabLst>
              <a:defRPr sz="2000" kern="1200">
                <a:solidFill>
                  <a:schemeClr val="bg1"/>
                </a:solidFill>
                <a:latin typeface="Calibri"/>
                <a:ea typeface="ＭＳ Ｐゴシック" pitchFamily="-65" charset="-128"/>
                <a:cs typeface="Calibri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/>
              <a:t>Emissions of share of self consumption attributed to building</a:t>
            </a:r>
          </a:p>
          <a:p>
            <a:r>
              <a:rPr lang="en-GB" sz="2400"/>
              <a:t>impacts related to the exported share attributed to electricity</a:t>
            </a:r>
          </a:p>
          <a:p>
            <a:r>
              <a:rPr lang="en-GB" sz="2400"/>
              <a:t>Credit for potentially avoided emissions are outside the system boundary</a:t>
            </a:r>
          </a:p>
          <a:p>
            <a:r>
              <a:rPr lang="en-GB" sz="2400"/>
              <a:t>LCA of complete building split in two (combinable) parts</a:t>
            </a:r>
            <a:endParaRPr lang="en-GB" sz="2400" dirty="0"/>
          </a:p>
        </p:txBody>
      </p:sp>
      <p:sp>
        <p:nvSpPr>
          <p:cNvPr id="86" name="Titel 3">
            <a:extLst>
              <a:ext uri="{FF2B5EF4-FFF2-40B4-BE49-F238E27FC236}">
                <a16:creationId xmlns:a16="http://schemas.microsoft.com/office/drawing/2014/main" id="{3660E7DA-56C7-46AE-9354-62A84D3E37E4}"/>
              </a:ext>
            </a:extLst>
          </p:cNvPr>
          <p:cNvSpPr txBox="1">
            <a:spLocks/>
          </p:cNvSpPr>
          <p:nvPr/>
        </p:nvSpPr>
        <p:spPr>
          <a:xfrm>
            <a:off x="609601" y="274638"/>
            <a:ext cx="9300518" cy="1143000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bg1"/>
                </a:solidFill>
                <a:latin typeface="Calibri"/>
                <a:ea typeface="ＭＳ Ｐゴシック" pitchFamily="-65" charset="-128"/>
                <a:cs typeface="Calibri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</a:defRPr>
            </a:lvl9pPr>
          </a:lstStyle>
          <a:p>
            <a:r>
              <a:rPr lang="en-GB" sz="3600"/>
              <a:t>Building with exporting excess PV electricity</a:t>
            </a:r>
            <a:br>
              <a:rPr lang="en-GB" sz="3600"/>
            </a:br>
            <a:r>
              <a:rPr lang="en-GB" sz="3600"/>
              <a:t>Step A&amp;B </a:t>
            </a:r>
            <a:r>
              <a:rPr lang="en-GB" sz="2800"/>
              <a:t>(ISO 52’000-1) combined</a:t>
            </a:r>
            <a:endParaRPr lang="de-CH" sz="3600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D470957C-CF5B-45B4-A3C2-D9D61886426A}"/>
              </a:ext>
            </a:extLst>
          </p:cNvPr>
          <p:cNvGrpSpPr/>
          <p:nvPr/>
        </p:nvGrpSpPr>
        <p:grpSpPr>
          <a:xfrm>
            <a:off x="6002218" y="3293962"/>
            <a:ext cx="5507972" cy="3388348"/>
            <a:chOff x="4550104" y="3293962"/>
            <a:chExt cx="5507972" cy="3388348"/>
          </a:xfrm>
        </p:grpSpPr>
        <p:sp>
          <p:nvSpPr>
            <p:cNvPr id="91" name="Rechteck 90">
              <a:extLst>
                <a:ext uri="{FF2B5EF4-FFF2-40B4-BE49-F238E27FC236}">
                  <a16:creationId xmlns:a16="http://schemas.microsoft.com/office/drawing/2014/main" id="{A645724F-6501-4126-9C8F-625B1B95E404}"/>
                </a:ext>
              </a:extLst>
            </p:cNvPr>
            <p:cNvSpPr/>
            <p:nvPr/>
          </p:nvSpPr>
          <p:spPr>
            <a:xfrm>
              <a:off x="4950787" y="5108854"/>
              <a:ext cx="527638" cy="19273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>
                <a:solidFill>
                  <a:srgbClr val="000000"/>
                </a:solidFill>
              </a:endParaRPr>
            </a:p>
          </p:txBody>
        </p:sp>
        <p:sp>
          <p:nvSpPr>
            <p:cNvPr id="32" name="Rechteck 31">
              <a:extLst>
                <a:ext uri="{FF2B5EF4-FFF2-40B4-BE49-F238E27FC236}">
                  <a16:creationId xmlns:a16="http://schemas.microsoft.com/office/drawing/2014/main" id="{0BBD59F0-81DF-4CC0-9242-2CAF560858A5}"/>
                </a:ext>
              </a:extLst>
            </p:cNvPr>
            <p:cNvSpPr/>
            <p:nvPr/>
          </p:nvSpPr>
          <p:spPr>
            <a:xfrm>
              <a:off x="4550104" y="3293962"/>
              <a:ext cx="1845704" cy="3175812"/>
            </a:xfrm>
            <a:prstGeom prst="rect">
              <a:avLst/>
            </a:prstGeom>
            <a:noFill/>
            <a:ln>
              <a:solidFill>
                <a:srgbClr val="0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>
                <a:solidFill>
                  <a:srgbClr val="000000"/>
                </a:solidFill>
              </a:endParaRPr>
            </a:p>
          </p:txBody>
        </p:sp>
        <p:sp>
          <p:nvSpPr>
            <p:cNvPr id="33" name="Rechteck 32">
              <a:extLst>
                <a:ext uri="{FF2B5EF4-FFF2-40B4-BE49-F238E27FC236}">
                  <a16:creationId xmlns:a16="http://schemas.microsoft.com/office/drawing/2014/main" id="{764B3F37-ECBB-46B9-BA9A-38A752E30133}"/>
                </a:ext>
              </a:extLst>
            </p:cNvPr>
            <p:cNvSpPr/>
            <p:nvPr/>
          </p:nvSpPr>
          <p:spPr>
            <a:xfrm>
              <a:off x="7144980" y="3297556"/>
              <a:ext cx="1845704" cy="3175812"/>
            </a:xfrm>
            <a:prstGeom prst="rect">
              <a:avLst/>
            </a:prstGeom>
            <a:noFill/>
            <a:ln>
              <a:solidFill>
                <a:srgbClr val="0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>
                <a:solidFill>
                  <a:srgbClr val="000000"/>
                </a:solidFill>
              </a:endParaRPr>
            </a:p>
          </p:txBody>
        </p:sp>
        <p:grpSp>
          <p:nvGrpSpPr>
            <p:cNvPr id="34" name="Gruppieren 33">
              <a:extLst>
                <a:ext uri="{FF2B5EF4-FFF2-40B4-BE49-F238E27FC236}">
                  <a16:creationId xmlns:a16="http://schemas.microsoft.com/office/drawing/2014/main" id="{C0918815-27BC-4538-BBE9-4F430358386A}"/>
                </a:ext>
              </a:extLst>
            </p:cNvPr>
            <p:cNvGrpSpPr/>
            <p:nvPr/>
          </p:nvGrpSpPr>
          <p:grpSpPr>
            <a:xfrm>
              <a:off x="7673293" y="4207444"/>
              <a:ext cx="2384783" cy="1036845"/>
              <a:chOff x="6957244" y="3745334"/>
              <a:chExt cx="2384783" cy="1036845"/>
            </a:xfrm>
          </p:grpSpPr>
          <p:sp>
            <p:nvSpPr>
              <p:cNvPr id="89" name="Rectangle 19" descr="Diagonal weit nach oben">
                <a:extLst>
                  <a:ext uri="{FF2B5EF4-FFF2-40B4-BE49-F238E27FC236}">
                    <a16:creationId xmlns:a16="http://schemas.microsoft.com/office/drawing/2014/main" id="{30BE3594-EAEB-4579-8A3A-81354F424D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57244" y="3809542"/>
                <a:ext cx="521343" cy="972637"/>
              </a:xfrm>
              <a:prstGeom prst="rect">
                <a:avLst/>
              </a:prstGeom>
              <a:solidFill>
                <a:schemeClr val="accent1"/>
              </a:solidFill>
              <a:ln w="12700" cap="sq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GB" sz="800">
                  <a:solidFill>
                    <a:srgbClr val="000000"/>
                  </a:solidFill>
                </a:endParaRPr>
              </a:p>
            </p:txBody>
          </p:sp>
          <p:sp>
            <p:nvSpPr>
              <p:cNvPr id="90" name="Text Box 14">
                <a:extLst>
                  <a:ext uri="{FF2B5EF4-FFF2-40B4-BE49-F238E27FC236}">
                    <a16:creationId xmlns:a16="http://schemas.microsoft.com/office/drawing/2014/main" id="{7A03AD7E-C4F5-402E-8972-D4B3CF941B9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496325" y="3745334"/>
                <a:ext cx="1845702" cy="400110"/>
              </a:xfrm>
              <a:prstGeom prst="rect">
                <a:avLst/>
              </a:prstGeom>
              <a:solidFill>
                <a:srgbClr val="FFFFFF">
                  <a:alpha val="67059"/>
                </a:srgbClr>
              </a:solidFill>
              <a:ln w="12700" cap="sq">
                <a:noFill/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de-CH" sz="1000">
                    <a:solidFill>
                      <a:srgbClr val="000000"/>
                    </a:solidFill>
                  </a:rPr>
                  <a:t>Offsetting position in utility’s electricity supply mix</a:t>
                </a:r>
                <a:endParaRPr lang="de-CH" sz="1000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5" name="Gruppieren 34">
              <a:extLst>
                <a:ext uri="{FF2B5EF4-FFF2-40B4-BE49-F238E27FC236}">
                  <a16:creationId xmlns:a16="http://schemas.microsoft.com/office/drawing/2014/main" id="{C2B0AD97-2718-46EE-8E33-28D374A4F1DF}"/>
                </a:ext>
              </a:extLst>
            </p:cNvPr>
            <p:cNvGrpSpPr/>
            <p:nvPr/>
          </p:nvGrpSpPr>
          <p:grpSpPr>
            <a:xfrm>
              <a:off x="4953479" y="5310710"/>
              <a:ext cx="2052758" cy="1371600"/>
              <a:chOff x="6349156" y="4810445"/>
              <a:chExt cx="2052758" cy="1371600"/>
            </a:xfrm>
          </p:grpSpPr>
          <p:sp>
            <p:nvSpPr>
              <p:cNvPr id="87" name="Rectangle 19" descr="Diagonal weit nach oben">
                <a:extLst>
                  <a:ext uri="{FF2B5EF4-FFF2-40B4-BE49-F238E27FC236}">
                    <a16:creationId xmlns:a16="http://schemas.microsoft.com/office/drawing/2014/main" id="{61D57EBD-2816-4CD3-B9A9-7D31FFBDD3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9156" y="4810445"/>
                <a:ext cx="521343" cy="969929"/>
              </a:xfrm>
              <a:prstGeom prst="rect">
                <a:avLst/>
              </a:prstGeom>
              <a:solidFill>
                <a:schemeClr val="accent1"/>
              </a:solidFill>
              <a:ln w="12700" cap="sq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GB" sz="800">
                  <a:solidFill>
                    <a:srgbClr val="000000"/>
                  </a:solidFill>
                </a:endParaRPr>
              </a:p>
            </p:txBody>
          </p:sp>
          <p:sp>
            <p:nvSpPr>
              <p:cNvPr id="88" name="Text Box 8">
                <a:extLst>
                  <a:ext uri="{FF2B5EF4-FFF2-40B4-BE49-F238E27FC236}">
                    <a16:creationId xmlns:a16="http://schemas.microsoft.com/office/drawing/2014/main" id="{7B9CFDCD-1E78-4764-9FBD-EBF06118F68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892073" y="5320271"/>
                <a:ext cx="1509841" cy="861774"/>
              </a:xfrm>
              <a:prstGeom prst="rect">
                <a:avLst/>
              </a:prstGeom>
              <a:solidFill>
                <a:srgbClr val="FFFFFF">
                  <a:alpha val="67059"/>
                </a:srgbClr>
              </a:solidFill>
              <a:ln w="12700" cap="sq">
                <a:noFill/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de-CH" sz="1000">
                    <a:solidFill>
                      <a:srgbClr val="000000"/>
                    </a:solidFill>
                  </a:rPr>
                  <a:t>vermiedene Umweltbe-lastung (Kredit) im Produktsystem 1’ (PV System, Anteil für Export)</a:t>
                </a:r>
                <a:endParaRPr lang="de-CH" sz="1000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37" name="Text Box 12">
              <a:extLst>
                <a:ext uri="{FF2B5EF4-FFF2-40B4-BE49-F238E27FC236}">
                  <a16:creationId xmlns:a16="http://schemas.microsoft.com/office/drawing/2014/main" id="{06BBE1F5-B23A-4B04-92EB-09ED282E4E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20340" y="5333601"/>
              <a:ext cx="1199525" cy="55399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de-CH" sz="1000">
                  <a:solidFill>
                    <a:srgbClr val="000000"/>
                  </a:solidFill>
                </a:rPr>
                <a:t>Functional unit utility:</a:t>
              </a:r>
            </a:p>
            <a:p>
              <a:pPr algn="ctr"/>
              <a:r>
                <a:rPr lang="de-CH" sz="1000">
                  <a:solidFill>
                    <a:srgbClr val="000000"/>
                  </a:solidFill>
                </a:rPr>
                <a:t>Y kWh electricity</a:t>
              </a:r>
              <a:endParaRPr lang="de-CH" sz="900" dirty="0">
                <a:solidFill>
                  <a:srgbClr val="000000"/>
                </a:solidFill>
              </a:endParaRPr>
            </a:p>
          </p:txBody>
        </p:sp>
        <p:sp>
          <p:nvSpPr>
            <p:cNvPr id="38" name="Text Box 13">
              <a:extLst>
                <a:ext uri="{FF2B5EF4-FFF2-40B4-BE49-F238E27FC236}">
                  <a16:creationId xmlns:a16="http://schemas.microsoft.com/office/drawing/2014/main" id="{62EA5E27-517C-4D5A-BB84-5E890F1378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05421" y="5307302"/>
              <a:ext cx="1298588" cy="55399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de-CH" sz="1000">
                  <a:solidFill>
                    <a:srgbClr val="000000"/>
                  </a:solidFill>
                </a:rPr>
                <a:t>Functional unit exported electricity:</a:t>
              </a:r>
            </a:p>
            <a:p>
              <a:r>
                <a:rPr lang="de-CH" sz="1000">
                  <a:solidFill>
                    <a:srgbClr val="000000"/>
                  </a:solidFill>
                </a:rPr>
                <a:t>Y kWh electricity</a:t>
              </a:r>
              <a:endParaRPr lang="de-CH" sz="900" dirty="0">
                <a:solidFill>
                  <a:srgbClr val="000000"/>
                </a:solidFill>
              </a:endParaRPr>
            </a:p>
          </p:txBody>
        </p:sp>
        <p:sp>
          <p:nvSpPr>
            <p:cNvPr id="39" name="Text Box 15">
              <a:extLst>
                <a:ext uri="{FF2B5EF4-FFF2-40B4-BE49-F238E27FC236}">
                  <a16:creationId xmlns:a16="http://schemas.microsoft.com/office/drawing/2014/main" id="{0D286035-4B90-4623-8AA1-7978AAF1A9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92287" y="3593048"/>
              <a:ext cx="828676" cy="55399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de-CH" sz="1000">
                  <a:solidFill>
                    <a:srgbClr val="000000"/>
                  </a:solidFill>
                </a:rPr>
                <a:t>Y kWh electricity</a:t>
              </a:r>
            </a:p>
            <a:p>
              <a:pPr algn="ctr"/>
              <a:r>
                <a:rPr lang="de-CH" sz="1000">
                  <a:solidFill>
                    <a:srgbClr val="000000"/>
                  </a:solidFill>
                </a:rPr>
                <a:t>exported</a:t>
              </a:r>
              <a:endParaRPr lang="de-CH" sz="1000" dirty="0">
                <a:solidFill>
                  <a:srgbClr val="000000"/>
                </a:solidFill>
              </a:endParaRPr>
            </a:p>
          </p:txBody>
        </p:sp>
        <p:sp>
          <p:nvSpPr>
            <p:cNvPr id="40" name="Text Box 17">
              <a:extLst>
                <a:ext uri="{FF2B5EF4-FFF2-40B4-BE49-F238E27FC236}">
                  <a16:creationId xmlns:a16="http://schemas.microsoft.com/office/drawing/2014/main" id="{1A1B3408-1805-42C1-9033-AE78376F08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36371" y="3364470"/>
              <a:ext cx="718466" cy="400110"/>
            </a:xfrm>
            <a:prstGeom prst="rect">
              <a:avLst/>
            </a:prstGeom>
            <a:noFill/>
            <a:ln w="12700" cap="sq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/>
              <a:r>
                <a:rPr lang="de-CH" sz="1000">
                  <a:solidFill>
                    <a:srgbClr val="000000"/>
                  </a:solidFill>
                </a:rPr>
                <a:t>excess </a:t>
              </a:r>
              <a:br>
                <a:rPr lang="de-CH" sz="1000">
                  <a:solidFill>
                    <a:srgbClr val="000000"/>
                  </a:solidFill>
                </a:rPr>
              </a:br>
              <a:r>
                <a:rPr lang="de-CH" sz="1000">
                  <a:solidFill>
                    <a:srgbClr val="000000"/>
                  </a:solidFill>
                </a:rPr>
                <a:t>electricity</a:t>
              </a:r>
              <a:endParaRPr lang="de-CH" sz="1000" dirty="0">
                <a:solidFill>
                  <a:srgbClr val="000000"/>
                </a:solidFill>
              </a:endParaRPr>
            </a:p>
          </p:txBody>
        </p:sp>
        <p:sp>
          <p:nvSpPr>
            <p:cNvPr id="41" name="Text Box 18">
              <a:extLst>
                <a:ext uri="{FF2B5EF4-FFF2-40B4-BE49-F238E27FC236}">
                  <a16:creationId xmlns:a16="http://schemas.microsoft.com/office/drawing/2014/main" id="{98C83938-75FF-457B-B4BE-CB698DFB20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32060" y="3381895"/>
              <a:ext cx="498856" cy="246221"/>
            </a:xfrm>
            <a:prstGeom prst="rect">
              <a:avLst/>
            </a:prstGeom>
            <a:noFill/>
            <a:ln w="12700" cap="sq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de-CH" sz="1000">
                  <a:solidFill>
                    <a:srgbClr val="000000"/>
                  </a:solidFill>
                </a:rPr>
                <a:t>Utility</a:t>
              </a:r>
              <a:endParaRPr lang="de-CH" sz="1000" dirty="0">
                <a:solidFill>
                  <a:srgbClr val="000000"/>
                </a:solidFill>
              </a:endParaRPr>
            </a:p>
          </p:txBody>
        </p:sp>
        <p:grpSp>
          <p:nvGrpSpPr>
            <p:cNvPr id="43" name="Gruppieren 42">
              <a:extLst>
                <a:ext uri="{FF2B5EF4-FFF2-40B4-BE49-F238E27FC236}">
                  <a16:creationId xmlns:a16="http://schemas.microsoft.com/office/drawing/2014/main" id="{34FB502C-C15B-4600-BA07-24CCD2992845}"/>
                </a:ext>
              </a:extLst>
            </p:cNvPr>
            <p:cNvGrpSpPr/>
            <p:nvPr/>
          </p:nvGrpSpPr>
          <p:grpSpPr>
            <a:xfrm>
              <a:off x="4554822" y="3541010"/>
              <a:ext cx="1366022" cy="2806749"/>
              <a:chOff x="152343" y="3096390"/>
              <a:chExt cx="1366022" cy="2806749"/>
            </a:xfrm>
          </p:grpSpPr>
          <p:sp>
            <p:nvSpPr>
              <p:cNvPr id="53" name="Line 3">
                <a:extLst>
                  <a:ext uri="{FF2B5EF4-FFF2-40B4-BE49-F238E27FC236}">
                    <a16:creationId xmlns:a16="http://schemas.microsoft.com/office/drawing/2014/main" id="{A5EC50D1-CFEB-41FA-852A-19F1F92529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5283" y="3096390"/>
                <a:ext cx="0" cy="2806749"/>
              </a:xfrm>
              <a:prstGeom prst="line">
                <a:avLst/>
              </a:prstGeom>
              <a:noFill/>
              <a:ln w="12700" cap="sq">
                <a:solidFill>
                  <a:srgbClr val="000000"/>
                </a:solidFill>
                <a:miter lim="800000"/>
                <a:headEnd type="none" w="sm" len="sm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 sz="800">
                  <a:solidFill>
                    <a:srgbClr val="000000"/>
                  </a:solidFill>
                </a:endParaRPr>
              </a:p>
            </p:txBody>
          </p:sp>
          <p:sp>
            <p:nvSpPr>
              <p:cNvPr id="54" name="Line 4">
                <a:extLst>
                  <a:ext uri="{FF2B5EF4-FFF2-40B4-BE49-F238E27FC236}">
                    <a16:creationId xmlns:a16="http://schemas.microsoft.com/office/drawing/2014/main" id="{22CFA6C1-07A7-45AE-9285-01B004BA48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8443" y="4858706"/>
                <a:ext cx="1089922" cy="1784"/>
              </a:xfrm>
              <a:prstGeom prst="line">
                <a:avLst/>
              </a:prstGeom>
              <a:noFill/>
              <a:ln w="12700" cap="sq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 sz="800">
                  <a:solidFill>
                    <a:srgbClr val="000000"/>
                  </a:solidFill>
                </a:endParaRPr>
              </a:p>
            </p:txBody>
          </p:sp>
          <p:sp>
            <p:nvSpPr>
              <p:cNvPr id="55" name="Text Box 9">
                <a:extLst>
                  <a:ext uri="{FF2B5EF4-FFF2-40B4-BE49-F238E27FC236}">
                    <a16:creationId xmlns:a16="http://schemas.microsoft.com/office/drawing/2014/main" id="{342B5B76-A075-4D98-8208-8502AFEDFD3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6214212">
                <a:off x="-462889" y="4178670"/>
                <a:ext cx="1476686" cy="246221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/>
                <a:r>
                  <a:rPr lang="de-CH" sz="1000">
                    <a:solidFill>
                      <a:srgbClr val="000000"/>
                    </a:solidFill>
                  </a:rPr>
                  <a:t>Environmental impacts</a:t>
                </a:r>
              </a:p>
            </p:txBody>
          </p:sp>
          <p:sp>
            <p:nvSpPr>
              <p:cNvPr id="56" name="Textfeld 55">
                <a:extLst>
                  <a:ext uri="{FF2B5EF4-FFF2-40B4-BE49-F238E27FC236}">
                    <a16:creationId xmlns:a16="http://schemas.microsoft.com/office/drawing/2014/main" id="{A84E1803-00CF-43EB-91ED-873CE7124402}"/>
                  </a:ext>
                </a:extLst>
              </p:cNvPr>
              <p:cNvSpPr txBox="1"/>
              <p:nvPr/>
            </p:nvSpPr>
            <p:spPr>
              <a:xfrm>
                <a:off x="209477" y="3098031"/>
                <a:ext cx="263214" cy="25391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de-CH" sz="1050" dirty="0">
                    <a:solidFill>
                      <a:srgbClr val="000000"/>
                    </a:solidFill>
                  </a:rPr>
                  <a:t>+</a:t>
                </a:r>
              </a:p>
            </p:txBody>
          </p:sp>
          <p:sp>
            <p:nvSpPr>
              <p:cNvPr id="57" name="Textfeld 56">
                <a:extLst>
                  <a:ext uri="{FF2B5EF4-FFF2-40B4-BE49-F238E27FC236}">
                    <a16:creationId xmlns:a16="http://schemas.microsoft.com/office/drawing/2014/main" id="{D465FB25-E34F-4E87-9D08-BFEC8D726AF4}"/>
                  </a:ext>
                </a:extLst>
              </p:cNvPr>
              <p:cNvSpPr txBox="1"/>
              <p:nvPr/>
            </p:nvSpPr>
            <p:spPr>
              <a:xfrm>
                <a:off x="209477" y="5566268"/>
                <a:ext cx="229550" cy="25391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de-CH" sz="1050" dirty="0">
                    <a:solidFill>
                      <a:srgbClr val="000000"/>
                    </a:solidFill>
                  </a:rPr>
                  <a:t>-</a:t>
                </a:r>
              </a:p>
            </p:txBody>
          </p:sp>
        </p:grpSp>
        <p:grpSp>
          <p:nvGrpSpPr>
            <p:cNvPr id="45" name="Gruppieren 44">
              <a:extLst>
                <a:ext uri="{FF2B5EF4-FFF2-40B4-BE49-F238E27FC236}">
                  <a16:creationId xmlns:a16="http://schemas.microsoft.com/office/drawing/2014/main" id="{C9AF29B1-89CC-4607-A46F-09CAB35D6DC8}"/>
                </a:ext>
              </a:extLst>
            </p:cNvPr>
            <p:cNvGrpSpPr/>
            <p:nvPr/>
          </p:nvGrpSpPr>
          <p:grpSpPr>
            <a:xfrm>
              <a:off x="7235389" y="3473890"/>
              <a:ext cx="1350556" cy="2806749"/>
              <a:chOff x="167809" y="3096390"/>
              <a:chExt cx="1350556" cy="2806749"/>
            </a:xfrm>
          </p:grpSpPr>
          <p:sp>
            <p:nvSpPr>
              <p:cNvPr id="48" name="Line 3">
                <a:extLst>
                  <a:ext uri="{FF2B5EF4-FFF2-40B4-BE49-F238E27FC236}">
                    <a16:creationId xmlns:a16="http://schemas.microsoft.com/office/drawing/2014/main" id="{1BE2BAD1-AFC4-4B52-8EFC-47486DA1DD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5283" y="3096390"/>
                <a:ext cx="0" cy="2806749"/>
              </a:xfrm>
              <a:prstGeom prst="line">
                <a:avLst/>
              </a:prstGeom>
              <a:noFill/>
              <a:ln w="12700" cap="sq">
                <a:solidFill>
                  <a:srgbClr val="000000"/>
                </a:solidFill>
                <a:miter lim="800000"/>
                <a:headEnd type="none" w="sm" len="sm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 sz="800">
                  <a:solidFill>
                    <a:srgbClr val="000000"/>
                  </a:solidFill>
                </a:endParaRPr>
              </a:p>
            </p:txBody>
          </p:sp>
          <p:sp>
            <p:nvSpPr>
              <p:cNvPr id="49" name="Line 4">
                <a:extLst>
                  <a:ext uri="{FF2B5EF4-FFF2-40B4-BE49-F238E27FC236}">
                    <a16:creationId xmlns:a16="http://schemas.microsoft.com/office/drawing/2014/main" id="{E7DC39AA-EB5E-4871-A250-E988F9B52B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8443" y="4858706"/>
                <a:ext cx="1089922" cy="1784"/>
              </a:xfrm>
              <a:prstGeom prst="line">
                <a:avLst/>
              </a:prstGeom>
              <a:noFill/>
              <a:ln w="12700" cap="sq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 sz="800">
                  <a:solidFill>
                    <a:srgbClr val="000000"/>
                  </a:solidFill>
                </a:endParaRPr>
              </a:p>
            </p:txBody>
          </p:sp>
          <p:sp>
            <p:nvSpPr>
              <p:cNvPr id="50" name="Text Box 9">
                <a:extLst>
                  <a:ext uri="{FF2B5EF4-FFF2-40B4-BE49-F238E27FC236}">
                    <a16:creationId xmlns:a16="http://schemas.microsoft.com/office/drawing/2014/main" id="{53C89C70-186A-4872-8588-CD890CE9F81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6214212">
                <a:off x="-447423" y="4204888"/>
                <a:ext cx="1476686" cy="246221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/>
                <a:r>
                  <a:rPr lang="de-CH" sz="1000">
                    <a:solidFill>
                      <a:srgbClr val="000000"/>
                    </a:solidFill>
                  </a:rPr>
                  <a:t>Environmental impacts</a:t>
                </a:r>
              </a:p>
            </p:txBody>
          </p:sp>
          <p:sp>
            <p:nvSpPr>
              <p:cNvPr id="51" name="Textfeld 50">
                <a:extLst>
                  <a:ext uri="{FF2B5EF4-FFF2-40B4-BE49-F238E27FC236}">
                    <a16:creationId xmlns:a16="http://schemas.microsoft.com/office/drawing/2014/main" id="{2F6ECB39-1793-4DE8-B44D-46029E29922A}"/>
                  </a:ext>
                </a:extLst>
              </p:cNvPr>
              <p:cNvSpPr txBox="1"/>
              <p:nvPr/>
            </p:nvSpPr>
            <p:spPr>
              <a:xfrm>
                <a:off x="209477" y="3098031"/>
                <a:ext cx="263214" cy="25391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de-CH" sz="1050" dirty="0">
                    <a:solidFill>
                      <a:srgbClr val="000000"/>
                    </a:solidFill>
                  </a:rPr>
                  <a:t>+</a:t>
                </a:r>
              </a:p>
            </p:txBody>
          </p:sp>
          <p:sp>
            <p:nvSpPr>
              <p:cNvPr id="52" name="Textfeld 51">
                <a:extLst>
                  <a:ext uri="{FF2B5EF4-FFF2-40B4-BE49-F238E27FC236}">
                    <a16:creationId xmlns:a16="http://schemas.microsoft.com/office/drawing/2014/main" id="{253B97A1-867F-4DFF-B0C8-C4580B2A54B6}"/>
                  </a:ext>
                </a:extLst>
              </p:cNvPr>
              <p:cNvSpPr txBox="1"/>
              <p:nvPr/>
            </p:nvSpPr>
            <p:spPr>
              <a:xfrm>
                <a:off x="209477" y="5566268"/>
                <a:ext cx="229550" cy="25391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de-CH" sz="1050" dirty="0">
                    <a:solidFill>
                      <a:srgbClr val="000000"/>
                    </a:solidFill>
                  </a:rPr>
                  <a:t>-</a:t>
                </a:r>
              </a:p>
            </p:txBody>
          </p:sp>
        </p:grpSp>
        <p:cxnSp>
          <p:nvCxnSpPr>
            <p:cNvPr id="46" name="Gerade Verbindung mit Pfeil 45">
              <a:extLst>
                <a:ext uri="{FF2B5EF4-FFF2-40B4-BE49-F238E27FC236}">
                  <a16:creationId xmlns:a16="http://schemas.microsoft.com/office/drawing/2014/main" id="{9B2FFC88-B857-4674-926E-409F7057DF59}"/>
                </a:ext>
              </a:extLst>
            </p:cNvPr>
            <p:cNvCxnSpPr>
              <a:cxnSpLocks/>
            </p:cNvCxnSpPr>
            <p:nvPr/>
          </p:nvCxnSpPr>
          <p:spPr>
            <a:xfrm>
              <a:off x="6244880" y="4161652"/>
              <a:ext cx="1141539" cy="0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 Box 15">
              <a:extLst>
                <a:ext uri="{FF2B5EF4-FFF2-40B4-BE49-F238E27FC236}">
                  <a16:creationId xmlns:a16="http://schemas.microsoft.com/office/drawing/2014/main" id="{13DC5BBD-3FAA-4F9A-BFD9-A423333E36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69393" y="4874464"/>
              <a:ext cx="712788" cy="215444"/>
            </a:xfrm>
            <a:prstGeom prst="rect">
              <a:avLst/>
            </a:prstGeom>
            <a:solidFill>
              <a:srgbClr val="FFFFFF">
                <a:alpha val="67059"/>
              </a:srgbClr>
            </a:solidFill>
            <a:ln>
              <a:noFill/>
            </a:ln>
            <a:effec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de-CH" sz="800">
                  <a:solidFill>
                    <a:srgbClr val="000000"/>
                  </a:solidFill>
                </a:rPr>
                <a:t>PV System</a:t>
              </a:r>
              <a:endParaRPr lang="de-CH" sz="800" dirty="0">
                <a:solidFill>
                  <a:srgbClr val="000000"/>
                </a:solidFill>
              </a:endParaRPr>
            </a:p>
          </p:txBody>
        </p:sp>
      </p:grpSp>
      <p:sp>
        <p:nvSpPr>
          <p:cNvPr id="5" name="Rechteck 4">
            <a:extLst>
              <a:ext uri="{FF2B5EF4-FFF2-40B4-BE49-F238E27FC236}">
                <a16:creationId xmlns:a16="http://schemas.microsoft.com/office/drawing/2014/main" id="{41CDE187-1D10-45F5-B150-C944C17D8604}"/>
              </a:ext>
            </a:extLst>
          </p:cNvPr>
          <p:cNvSpPr/>
          <p:nvPr/>
        </p:nvSpPr>
        <p:spPr>
          <a:xfrm>
            <a:off x="774224" y="3122141"/>
            <a:ext cx="7684128" cy="3534032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de-CH">
                <a:solidFill>
                  <a:schemeClr val="accent2"/>
                </a:solidFill>
              </a:rPr>
              <a:t>Building project</a:t>
            </a:r>
          </a:p>
        </p:txBody>
      </p:sp>
      <p:sp>
        <p:nvSpPr>
          <p:cNvPr id="58" name="Rechteck 57">
            <a:extLst>
              <a:ext uri="{FF2B5EF4-FFF2-40B4-BE49-F238E27FC236}">
                <a16:creationId xmlns:a16="http://schemas.microsoft.com/office/drawing/2014/main" id="{A10FB4E7-C884-4F26-983D-BB5CCBB29183}"/>
              </a:ext>
            </a:extLst>
          </p:cNvPr>
          <p:cNvSpPr/>
          <p:nvPr/>
        </p:nvSpPr>
        <p:spPr>
          <a:xfrm>
            <a:off x="8508411" y="3125893"/>
            <a:ext cx="3570571" cy="3534032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lang="de-CH">
                <a:solidFill>
                  <a:schemeClr val="accent1">
                    <a:lumMod val="50000"/>
                  </a:schemeClr>
                </a:solidFill>
              </a:rPr>
              <a:t>exported</a:t>
            </a:r>
          </a:p>
          <a:p>
            <a:pPr algn="r"/>
            <a:r>
              <a:rPr lang="de-CH">
                <a:solidFill>
                  <a:schemeClr val="accent1">
                    <a:lumMod val="50000"/>
                  </a:schemeClr>
                </a:solidFill>
              </a:rPr>
              <a:t>PV electricity</a:t>
            </a:r>
          </a:p>
          <a:p>
            <a:pPr algn="r"/>
            <a:r>
              <a:rPr lang="de-CH">
                <a:solidFill>
                  <a:schemeClr val="accent1">
                    <a:lumMod val="50000"/>
                  </a:schemeClr>
                </a:solidFill>
              </a:rPr>
              <a:t>in utility mix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375C4EA-32E8-7074-5357-09F9B1ED8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en-US"/>
              <a:t>26 September 2023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AEA1D90-ECF9-DDDB-B03A-879FACEEE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8th International ICARB Conference 2023</a:t>
            </a:r>
            <a:endParaRPr lang="de-DE" altLang="en-US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84B6001-8305-ED7E-9E03-D15197E2B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03EE5-1008-4784-A7CC-955D2645B20B}" type="slidenum">
              <a:rPr lang="de-DE" altLang="en-US" smtClean="0"/>
              <a:pPr/>
              <a:t>49</a:t>
            </a:fld>
            <a:endParaRPr lang="de-DE" altLang="en-US"/>
          </a:p>
        </p:txBody>
      </p:sp>
      <p:pic>
        <p:nvPicPr>
          <p:cNvPr id="61" name="Grafik 60">
            <a:extLst>
              <a:ext uri="{FF2B5EF4-FFF2-40B4-BE49-F238E27FC236}">
                <a16:creationId xmlns:a16="http://schemas.microsoft.com/office/drawing/2014/main" id="{8C7FFCBB-F9F3-369E-2472-023AB76616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77" t="4241" r="21458" b="2520"/>
          <a:stretch/>
        </p:blipFill>
        <p:spPr>
          <a:xfrm>
            <a:off x="933196" y="3593048"/>
            <a:ext cx="2243460" cy="2678781"/>
          </a:xfrm>
          <a:prstGeom prst="rect">
            <a:avLst/>
          </a:prstGeom>
        </p:spPr>
      </p:pic>
      <p:pic>
        <p:nvPicPr>
          <p:cNvPr id="63" name="Grafik 62">
            <a:extLst>
              <a:ext uri="{FF2B5EF4-FFF2-40B4-BE49-F238E27FC236}">
                <a16:creationId xmlns:a16="http://schemas.microsoft.com/office/drawing/2014/main" id="{92AC14A9-3042-FFBD-D536-49B2144852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602" t="36119" r="40550" b="13504"/>
          <a:stretch/>
        </p:blipFill>
        <p:spPr>
          <a:xfrm flipH="1">
            <a:off x="10474359" y="4892391"/>
            <a:ext cx="1542158" cy="107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1931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3"/>
          <p:cNvSpPr>
            <a:spLocks noChangeArrowheads="1"/>
          </p:cNvSpPr>
          <p:nvPr/>
        </p:nvSpPr>
        <p:spPr bwMode="auto">
          <a:xfrm>
            <a:off x="1828800" y="1447800"/>
            <a:ext cx="85344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84175" indent="-384175">
              <a:lnSpc>
                <a:spcPct val="150000"/>
              </a:lnSpc>
              <a:spcBef>
                <a:spcPct val="20000"/>
              </a:spcBef>
            </a:pPr>
            <a:endParaRPr lang="de-DE" sz="2000" dirty="0">
              <a:latin typeface="Trebuchet MS" pitchFamily="34" charset="0"/>
              <a:sym typeface="Symbol" pitchFamily="18" charset="2"/>
            </a:endParaRPr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>
                <a:solidFill>
                  <a:srgbClr val="41545D"/>
                </a:solidFill>
              </a:rPr>
              <a:t>26 September 2023</a:t>
            </a:r>
            <a:endParaRPr lang="de-DE" dirty="0">
              <a:solidFill>
                <a:srgbClr val="41545D"/>
              </a:solidFill>
            </a:endParaRPr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41545D"/>
                </a:solidFill>
              </a:rPr>
              <a:t>8th International ICARB Conference 2023</a:t>
            </a:r>
            <a:endParaRPr lang="de-CH" dirty="0">
              <a:solidFill>
                <a:srgbClr val="41545D"/>
              </a:solidFill>
            </a:endParaRP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D9229-8DFA-4765-B8EC-19DC3B5CE79D}" type="slidenum">
              <a:rPr lang="de-DE" smtClean="0">
                <a:solidFill>
                  <a:srgbClr val="41545D"/>
                </a:solidFill>
              </a:rPr>
              <a:pPr/>
              <a:t>5</a:t>
            </a:fld>
            <a:endParaRPr lang="de-DE">
              <a:solidFill>
                <a:srgbClr val="41545D"/>
              </a:solidFill>
            </a:endParaRP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2D6C6BA7-A9BB-9F53-320A-820955795AA4}"/>
              </a:ext>
            </a:extLst>
          </p:cNvPr>
          <p:cNvGrpSpPr/>
          <p:nvPr/>
        </p:nvGrpSpPr>
        <p:grpSpPr>
          <a:xfrm>
            <a:off x="4780756" y="1429873"/>
            <a:ext cx="7411243" cy="5425770"/>
            <a:chOff x="4780756" y="1429873"/>
            <a:chExt cx="7411243" cy="5425770"/>
          </a:xfrm>
        </p:grpSpPr>
        <p:pic>
          <p:nvPicPr>
            <p:cNvPr id="4" name="Grafik 3" descr="Ein Bild, das Text, Person, Mann, Anzug enthält.&#10;&#10;Automatisch generierte Beschreibung">
              <a:extLst>
                <a:ext uri="{FF2B5EF4-FFF2-40B4-BE49-F238E27FC236}">
                  <a16:creationId xmlns:a16="http://schemas.microsoft.com/office/drawing/2014/main" id="{3618052B-479A-4A21-B884-E000FEAEF1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7346" y="1429873"/>
              <a:ext cx="3174653" cy="5425770"/>
            </a:xfrm>
            <a:prstGeom prst="rect">
              <a:avLst/>
            </a:prstGeom>
          </p:spPr>
        </p:pic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945CA503-0367-496D-9EAE-62F09496DB12}"/>
                </a:ext>
              </a:extLst>
            </p:cNvPr>
            <p:cNvSpPr txBox="1"/>
            <p:nvPr/>
          </p:nvSpPr>
          <p:spPr>
            <a:xfrm>
              <a:off x="4780756" y="5217577"/>
              <a:ext cx="4149582" cy="89255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>
              <a:spAutoFit/>
            </a:bodyPr>
            <a:lstStyle/>
            <a:p>
              <a:pPr algn="r"/>
              <a:r>
                <a:rPr lang="en-GB" sz="2000">
                  <a:solidFill>
                    <a:schemeClr val="bg1"/>
                  </a:solidFill>
                </a:rPr>
                <a:t>Prof. Rudolf Clausius (1822-1888)</a:t>
              </a:r>
            </a:p>
            <a:p>
              <a:pPr algn="r"/>
              <a:r>
                <a:rPr lang="en-US" sz="1600">
                  <a:solidFill>
                    <a:schemeClr val="bg1"/>
                  </a:solidFill>
                </a:rPr>
                <a:t>Born in Poland </a:t>
              </a:r>
            </a:p>
            <a:p>
              <a:pPr algn="r"/>
              <a:r>
                <a:rPr lang="en-US" sz="1600">
                  <a:solidFill>
                    <a:schemeClr val="bg1"/>
                  </a:solidFill>
                </a:rPr>
                <a:t>Professor at ETH Zürich</a:t>
              </a:r>
            </a:p>
          </p:txBody>
        </p:sp>
      </p:grpSp>
      <p:sp>
        <p:nvSpPr>
          <p:cNvPr id="13" name="Textfeld 12">
            <a:extLst>
              <a:ext uri="{FF2B5EF4-FFF2-40B4-BE49-F238E27FC236}">
                <a16:creationId xmlns:a16="http://schemas.microsoft.com/office/drawing/2014/main" id="{984E68B0-B3F3-B1B0-44FD-1EDCD7B2AFD4}"/>
              </a:ext>
            </a:extLst>
          </p:cNvPr>
          <p:cNvSpPr txBox="1"/>
          <p:nvPr/>
        </p:nvSpPr>
        <p:spPr>
          <a:xfrm>
            <a:off x="4264925" y="1939267"/>
            <a:ext cx="391441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2400">
                <a:solidFill>
                  <a:schemeClr val="bg1"/>
                </a:solidFill>
              </a:rPr>
              <a:t>«</a:t>
            </a:r>
            <a:r>
              <a:rPr lang="en-US" sz="2400">
                <a:solidFill>
                  <a:schemeClr val="bg1"/>
                </a:solidFill>
              </a:rPr>
              <a:t>People will then have to rely on the energy which the sun will continue to supply with its rays in the course of the distant future.</a:t>
            </a:r>
            <a:r>
              <a:rPr lang="de-CH" sz="2400">
                <a:solidFill>
                  <a:schemeClr val="bg1"/>
                </a:solidFill>
              </a:rPr>
              <a:t>»</a:t>
            </a: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691E9C9D-B400-13C5-AAEB-F629C17824B3}"/>
              </a:ext>
            </a:extLst>
          </p:cNvPr>
          <p:cNvSpPr txBox="1">
            <a:spLocks/>
          </p:cNvSpPr>
          <p:nvPr/>
        </p:nvSpPr>
        <p:spPr bwMode="auto">
          <a:xfrm>
            <a:off x="4012821" y="161504"/>
            <a:ext cx="6045578" cy="1268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FontTx/>
              <a:buNone/>
              <a:defRPr sz="3200" kern="1200">
                <a:solidFill>
                  <a:schemeClr val="bg1"/>
                </a:solidFill>
                <a:latin typeface="Calibri"/>
                <a:ea typeface="ＭＳ Ｐゴシック" pitchFamily="-65" charset="-128"/>
                <a:cs typeface="Calibri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SzPct val="50000"/>
              <a:buFontTx/>
              <a:buBlip>
                <a:blip r:embed="rId4"/>
              </a:buBlip>
              <a:defRPr sz="2800" kern="1200">
                <a:solidFill>
                  <a:schemeClr val="bg1"/>
                </a:solidFill>
                <a:latin typeface="Calibri"/>
                <a:ea typeface="ＭＳ Ｐゴシック" pitchFamily="-65" charset="-128"/>
                <a:cs typeface="Calibri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SzPct val="50000"/>
              <a:buFontTx/>
              <a:buBlip>
                <a:blip r:embed="rId4"/>
              </a:buBlip>
              <a:defRPr sz="2400" kern="1200">
                <a:solidFill>
                  <a:schemeClr val="bg1"/>
                </a:solidFill>
                <a:latin typeface="Calibri"/>
                <a:ea typeface="ＭＳ Ｐゴシック" pitchFamily="-65" charset="-128"/>
                <a:cs typeface="Calibri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SzPct val="50000"/>
              <a:buFontTx/>
              <a:buBlip>
                <a:blip r:embed="rId4"/>
              </a:buBlip>
              <a:defRPr sz="2000" kern="1200">
                <a:solidFill>
                  <a:schemeClr val="bg1"/>
                </a:solidFill>
                <a:latin typeface="Calibri"/>
                <a:ea typeface="ＭＳ Ｐゴシック" pitchFamily="-65" charset="-128"/>
                <a:cs typeface="Calibri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SzPct val="50000"/>
              <a:buFontTx/>
              <a:buBlip>
                <a:blip r:embed="rId4"/>
              </a:buBlip>
              <a:defRPr sz="2000" kern="1200">
                <a:solidFill>
                  <a:schemeClr val="bg1"/>
                </a:solidFill>
                <a:latin typeface="Calibri"/>
                <a:ea typeface="ＭＳ Ｐゴシック" pitchFamily="-65" charset="-128"/>
                <a:cs typeface="Calibri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en-GB" sz="3600"/>
              <a:t>A more sustainable solution:</a:t>
            </a:r>
          </a:p>
          <a:p>
            <a:pPr marL="0" indent="0"/>
            <a:r>
              <a:rPr lang="en-GB" sz="3600"/>
              <a:t>Use of renewable energies</a:t>
            </a:r>
            <a:endParaRPr lang="en-GB" sz="2800" dirty="0"/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5AD0CBC1-FEDF-F978-1C95-D696720D0998}"/>
              </a:ext>
            </a:extLst>
          </p:cNvPr>
          <p:cNvGrpSpPr/>
          <p:nvPr/>
        </p:nvGrpSpPr>
        <p:grpSpPr>
          <a:xfrm>
            <a:off x="-7386" y="0"/>
            <a:ext cx="5210584" cy="6858000"/>
            <a:chOff x="-7386" y="0"/>
            <a:chExt cx="5210584" cy="6858000"/>
          </a:xfrm>
        </p:grpSpPr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80C7CD2C-5393-29EC-CF74-8AC4857A23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386" y="0"/>
              <a:ext cx="4020207" cy="6858000"/>
            </a:xfrm>
            <a:prstGeom prst="rect">
              <a:avLst/>
            </a:prstGeom>
            <a:solidFill>
              <a:srgbClr val="FFFFFE"/>
            </a:solidFill>
          </p:spPr>
        </p:pic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E2CD57EC-BBB6-E868-A077-7C0E16B425FE}"/>
                </a:ext>
              </a:extLst>
            </p:cNvPr>
            <p:cNvSpPr txBox="1"/>
            <p:nvPr/>
          </p:nvSpPr>
          <p:spPr>
            <a:xfrm>
              <a:off x="3868334" y="6457600"/>
              <a:ext cx="1334864" cy="307777"/>
            </a:xfrm>
            <a:prstGeom prst="rect">
              <a:avLst/>
            </a:prstGeom>
            <a:solidFill>
              <a:srgbClr val="FFFFFE"/>
            </a:solidFill>
          </p:spPr>
          <p:txBody>
            <a:bodyPr wrap="square">
              <a:spAutoFit/>
            </a:bodyPr>
            <a:lstStyle/>
            <a:p>
              <a:r>
                <a:rPr lang="de-CH" sz="1400">
                  <a:solidFill>
                    <a:schemeClr val="bg1"/>
                  </a:solidFill>
                </a:rPr>
                <a:t>Jevons (1865)</a:t>
              </a:r>
              <a:endParaRPr lang="de-CH" sz="1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755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3"/>
          <p:cNvSpPr>
            <a:spLocks noChangeArrowheads="1"/>
          </p:cNvSpPr>
          <p:nvPr/>
        </p:nvSpPr>
        <p:spPr bwMode="auto">
          <a:xfrm>
            <a:off x="1828800" y="1447800"/>
            <a:ext cx="85344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84175" indent="-384175">
              <a:lnSpc>
                <a:spcPct val="150000"/>
              </a:lnSpc>
              <a:spcBef>
                <a:spcPct val="20000"/>
              </a:spcBef>
            </a:pPr>
            <a:endParaRPr lang="de-DE" sz="2000" dirty="0">
              <a:latin typeface="Trebuchet MS" pitchFamily="34" charset="0"/>
              <a:sym typeface="Symbol" pitchFamily="18" charset="2"/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 bwMode="auto">
          <a:xfrm>
            <a:off x="443060" y="169671"/>
            <a:ext cx="8236749" cy="1247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FontTx/>
              <a:buNone/>
              <a:defRPr sz="3200" kern="1200">
                <a:solidFill>
                  <a:schemeClr val="bg1"/>
                </a:solidFill>
                <a:latin typeface="Calibri"/>
                <a:ea typeface="ＭＳ Ｐゴシック" pitchFamily="-65" charset="-128"/>
                <a:cs typeface="Calibri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SzPct val="50000"/>
              <a:buFontTx/>
              <a:buBlip>
                <a:blip r:embed="rId3"/>
              </a:buBlip>
              <a:defRPr sz="2800" kern="1200">
                <a:solidFill>
                  <a:schemeClr val="bg1"/>
                </a:solidFill>
                <a:latin typeface="Calibri"/>
                <a:ea typeface="ＭＳ Ｐゴシック" pitchFamily="-65" charset="-128"/>
                <a:cs typeface="Calibri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SzPct val="50000"/>
              <a:buFontTx/>
              <a:buBlip>
                <a:blip r:embed="rId3"/>
              </a:buBlip>
              <a:defRPr sz="2400" kern="1200">
                <a:solidFill>
                  <a:schemeClr val="bg1"/>
                </a:solidFill>
                <a:latin typeface="Calibri"/>
                <a:ea typeface="ＭＳ Ｐゴシック" pitchFamily="-65" charset="-128"/>
                <a:cs typeface="Calibri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SzPct val="50000"/>
              <a:buFontTx/>
              <a:buBlip>
                <a:blip r:embed="rId3"/>
              </a:buBlip>
              <a:defRPr sz="2000" kern="1200">
                <a:solidFill>
                  <a:schemeClr val="bg1"/>
                </a:solidFill>
                <a:latin typeface="Calibri"/>
                <a:ea typeface="ＭＳ Ｐゴシック" pitchFamily="-65" charset="-128"/>
                <a:cs typeface="Calibri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SzPct val="50000"/>
              <a:buFontTx/>
              <a:buBlip>
                <a:blip r:embed="rId3"/>
              </a:buBlip>
              <a:defRPr sz="2000" kern="1200">
                <a:solidFill>
                  <a:schemeClr val="bg1"/>
                </a:solidFill>
                <a:latin typeface="Calibri"/>
                <a:ea typeface="ＭＳ Ｐゴシック" pitchFamily="-65" charset="-128"/>
                <a:cs typeface="Calibri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en-GB" sz="3600"/>
              <a:t>First life cycle considerations</a:t>
            </a:r>
          </a:p>
          <a:p>
            <a:pPr marL="0" indent="0"/>
            <a:r>
              <a:rPr lang="en-GB" sz="3600"/>
              <a:t>Poor efficiency in coal supply chain</a:t>
            </a:r>
            <a:endParaRPr lang="en-GB" sz="2800" dirty="0"/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>
                <a:solidFill>
                  <a:srgbClr val="41545D"/>
                </a:solidFill>
              </a:rPr>
              <a:t>26 September 2023</a:t>
            </a:r>
            <a:endParaRPr lang="de-DE" dirty="0">
              <a:solidFill>
                <a:srgbClr val="41545D"/>
              </a:solidFill>
            </a:endParaRPr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41545D"/>
                </a:solidFill>
              </a:rPr>
              <a:t>8th International ICARB Conference 2023</a:t>
            </a:r>
            <a:endParaRPr lang="de-CH" dirty="0">
              <a:solidFill>
                <a:srgbClr val="41545D"/>
              </a:solidFill>
            </a:endParaRP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D9229-8DFA-4765-B8EC-19DC3B5CE79D}" type="slidenum">
              <a:rPr lang="de-DE" smtClean="0">
                <a:solidFill>
                  <a:srgbClr val="41545D"/>
                </a:solidFill>
              </a:rPr>
              <a:pPr/>
              <a:t>6</a:t>
            </a:fld>
            <a:endParaRPr lang="de-DE">
              <a:solidFill>
                <a:srgbClr val="41545D"/>
              </a:solidFill>
            </a:endParaRP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DD7F9ABD-703C-EE20-04CB-81D47B7114A6}"/>
              </a:ext>
            </a:extLst>
          </p:cNvPr>
          <p:cNvGrpSpPr/>
          <p:nvPr/>
        </p:nvGrpSpPr>
        <p:grpSpPr>
          <a:xfrm>
            <a:off x="78027" y="1359017"/>
            <a:ext cx="7586496" cy="5400541"/>
            <a:chOff x="78027" y="1359017"/>
            <a:chExt cx="7586496" cy="5400541"/>
          </a:xfrm>
        </p:grpSpPr>
        <p:pic>
          <p:nvPicPr>
            <p:cNvPr id="4" name="Grafik 3" descr="Ein Bild, das Tisch enthält.&#10;&#10;Automatisch generierte Beschreibung">
              <a:extLst>
                <a:ext uri="{FF2B5EF4-FFF2-40B4-BE49-F238E27FC236}">
                  <a16:creationId xmlns:a16="http://schemas.microsoft.com/office/drawing/2014/main" id="{9D851DC5-A59E-4E4F-AF3D-641F89856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27" y="1359017"/>
              <a:ext cx="7586496" cy="5130846"/>
            </a:xfrm>
            <a:prstGeom prst="rect">
              <a:avLst/>
            </a:prstGeom>
          </p:spPr>
        </p:pic>
        <p:sp>
          <p:nvSpPr>
            <p:cNvPr id="11" name="Rechteck 10"/>
            <p:cNvSpPr/>
            <p:nvPr/>
          </p:nvSpPr>
          <p:spPr>
            <a:xfrm>
              <a:off x="1422400" y="6451781"/>
              <a:ext cx="2133600" cy="307777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r>
                <a:rPr lang="de-CH" sz="1400">
                  <a:solidFill>
                    <a:schemeClr val="bg1"/>
                  </a:solidFill>
                </a:rPr>
                <a:t>Geddes (1884)</a:t>
              </a:r>
              <a:endParaRPr lang="de-CH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Rechteck 1">
            <a:extLst>
              <a:ext uri="{FF2B5EF4-FFF2-40B4-BE49-F238E27FC236}">
                <a16:creationId xmlns:a16="http://schemas.microsoft.com/office/drawing/2014/main" id="{586E78A0-1E47-4B8D-B7C8-8A245A558002}"/>
              </a:ext>
            </a:extLst>
          </p:cNvPr>
          <p:cNvSpPr/>
          <p:nvPr/>
        </p:nvSpPr>
        <p:spPr>
          <a:xfrm>
            <a:off x="188509" y="1441839"/>
            <a:ext cx="906011" cy="252615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de-DE" sz="3200">
                <a:solidFill>
                  <a:srgbClr val="F5F4F3"/>
                </a:solidFill>
              </a:rPr>
              <a:t>Coal available</a:t>
            </a:r>
            <a:endParaRPr lang="de-CH" sz="3200">
              <a:solidFill>
                <a:srgbClr val="F5F4F3"/>
              </a:solidFill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30525BC8-048A-4B7A-BCC4-22459882F419}"/>
              </a:ext>
            </a:extLst>
          </p:cNvPr>
          <p:cNvSpPr/>
          <p:nvPr/>
        </p:nvSpPr>
        <p:spPr>
          <a:xfrm>
            <a:off x="6708154" y="1475395"/>
            <a:ext cx="906011" cy="2259434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>
                <a:solidFill>
                  <a:srgbClr val="F5F4F3"/>
                </a:solidFill>
              </a:rPr>
              <a:t>Coal lost</a:t>
            </a:r>
            <a:endParaRPr lang="de-CH" sz="3200">
              <a:solidFill>
                <a:srgbClr val="F5F4F3"/>
              </a:solidFill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B0BD3AA2-7BAB-4D1C-8EA6-593D80DACCA2}"/>
              </a:ext>
            </a:extLst>
          </p:cNvPr>
          <p:cNvSpPr/>
          <p:nvPr/>
        </p:nvSpPr>
        <p:spPr>
          <a:xfrm>
            <a:off x="6712360" y="3734829"/>
            <a:ext cx="906011" cy="2667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>
                <a:solidFill>
                  <a:srgbClr val="F5F4F3"/>
                </a:solidFill>
              </a:rPr>
              <a:t>Used</a:t>
            </a:r>
            <a:endParaRPr lang="de-CH" sz="2400">
              <a:solidFill>
                <a:srgbClr val="F5F4F3"/>
              </a:solidFill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7670A400-5685-B5D6-A014-77E2B42334DB}"/>
              </a:ext>
            </a:extLst>
          </p:cNvPr>
          <p:cNvSpPr txBox="1"/>
          <p:nvPr/>
        </p:nvSpPr>
        <p:spPr>
          <a:xfrm>
            <a:off x="8026400" y="5597311"/>
            <a:ext cx="4149582" cy="89255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r"/>
            <a:r>
              <a:rPr lang="en-GB" sz="2000">
                <a:solidFill>
                  <a:schemeClr val="bg1"/>
                </a:solidFill>
              </a:rPr>
              <a:t>Prof. Patrick Geddes (1854-1932)</a:t>
            </a:r>
          </a:p>
          <a:p>
            <a:pPr algn="r"/>
            <a:r>
              <a:rPr lang="en-US" sz="1600">
                <a:solidFill>
                  <a:schemeClr val="bg1"/>
                </a:solidFill>
              </a:rPr>
              <a:t>Born in Scotland </a:t>
            </a:r>
          </a:p>
          <a:p>
            <a:pPr algn="r"/>
            <a:r>
              <a:rPr lang="en-US" sz="1600">
                <a:solidFill>
                  <a:schemeClr val="bg1"/>
                </a:solidFill>
              </a:rPr>
              <a:t>Professor at University Edinburgh</a:t>
            </a:r>
          </a:p>
        </p:txBody>
      </p:sp>
      <p:pic>
        <p:nvPicPr>
          <p:cNvPr id="5" name="Grafik 4" descr="Ein Bild, das Text, Wand, Mann, Person enthält.&#10;&#10;Automatisch generierte Beschreibung">
            <a:extLst>
              <a:ext uri="{FF2B5EF4-FFF2-40B4-BE49-F238E27FC236}">
                <a16:creationId xmlns:a16="http://schemas.microsoft.com/office/drawing/2014/main" id="{A89B362E-9E9D-6600-B156-96E3DF3A5C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7098" y="1408027"/>
            <a:ext cx="3271842" cy="4159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187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/>
              <a:t>Seventies: Cumulative energy demand of materials and chemicals</a:t>
            </a:r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333568" y="6356351"/>
            <a:ext cx="3517490" cy="365125"/>
          </a:xfrm>
        </p:spPr>
        <p:txBody>
          <a:bodyPr/>
          <a:lstStyle/>
          <a:p>
            <a:r>
              <a:rPr lang="en-US" altLang="en-US">
                <a:solidFill>
                  <a:schemeClr val="bg1">
                    <a:lumMod val="90000"/>
                    <a:lumOff val="10000"/>
                  </a:schemeClr>
                </a:solidFill>
              </a:rPr>
              <a:t>8th International ICARB Conference 2023</a:t>
            </a:r>
            <a:endParaRPr lang="de-DE" altLang="en-US" dirty="0">
              <a:solidFill>
                <a:schemeClr val="bg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95F8C05C-9DB2-41A8-9157-553528F88366}"/>
              </a:ext>
            </a:extLst>
          </p:cNvPr>
          <p:cNvSpPr txBox="1"/>
          <p:nvPr/>
        </p:nvSpPr>
        <p:spPr>
          <a:xfrm>
            <a:off x="9548904" y="6052715"/>
            <a:ext cx="2643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>
                <a:solidFill>
                  <a:schemeClr val="bg1"/>
                </a:solidFill>
                <a:latin typeface="+mn-lt"/>
              </a:rPr>
              <a:t>Boustead &amp; Hancock 1979</a:t>
            </a:r>
            <a:endParaRPr lang="de-CH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600F138D-7AF2-4422-AA16-2736228B0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26 September 2023</a:t>
            </a:r>
            <a:endParaRPr lang="de-DE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2D8669A9-9447-47E1-8A7A-0AC829916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147C39-3380-1B4B-BB32-754C9338D259}" type="slidenum">
              <a:rPr lang="de-DE" smtClean="0"/>
              <a:pPr>
                <a:defRPr/>
              </a:pPr>
              <a:t>7</a:t>
            </a:fld>
            <a:endParaRPr lang="de-DE" dirty="0"/>
          </a:p>
        </p:txBody>
      </p:sp>
      <p:pic>
        <p:nvPicPr>
          <p:cNvPr id="13" name="Grafik 12" descr="Ein Bild, das Text, Schild enthält.&#10;&#10;Automatisch generierte Beschreibung">
            <a:extLst>
              <a:ext uri="{FF2B5EF4-FFF2-40B4-BE49-F238E27FC236}">
                <a16:creationId xmlns:a16="http://schemas.microsoft.com/office/drawing/2014/main" id="{5992C56A-6486-5209-94AB-0A5906ADFA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2" r="22146" b="19450"/>
          <a:stretch/>
        </p:blipFill>
        <p:spPr>
          <a:xfrm>
            <a:off x="8987326" y="1389358"/>
            <a:ext cx="3204674" cy="4718440"/>
          </a:xfrm>
          <a:prstGeom prst="rect">
            <a:avLst/>
          </a:prstGeom>
        </p:spPr>
      </p:pic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B558554E-287C-EA27-1A5B-E9BA231BAF7B}"/>
              </a:ext>
            </a:extLst>
          </p:cNvPr>
          <p:cNvGrpSpPr/>
          <p:nvPr/>
        </p:nvGrpSpPr>
        <p:grpSpPr>
          <a:xfrm>
            <a:off x="30010" y="1412577"/>
            <a:ext cx="8942032" cy="3132585"/>
            <a:chOff x="1274347" y="943447"/>
            <a:chExt cx="8942032" cy="3132585"/>
          </a:xfrm>
        </p:grpSpPr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D43E3B91-BD4D-80E9-5C64-2145C65745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1764" t="38763" r="1" b="54440"/>
            <a:stretch/>
          </p:blipFill>
          <p:spPr>
            <a:xfrm>
              <a:off x="1282043" y="2005979"/>
              <a:ext cx="8934335" cy="972891"/>
            </a:xfrm>
            <a:prstGeom prst="rect">
              <a:avLst/>
            </a:prstGeom>
          </p:spPr>
        </p:pic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3EADC45A-14B8-6E21-A3D1-153FFF77B2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1764" t="7263" r="1" b="85314"/>
            <a:stretch/>
          </p:blipFill>
          <p:spPr>
            <a:xfrm>
              <a:off x="1274347" y="943447"/>
              <a:ext cx="8934335" cy="1062532"/>
            </a:xfrm>
            <a:prstGeom prst="rect">
              <a:avLst/>
            </a:prstGeom>
          </p:spPr>
        </p:pic>
        <p:pic>
          <p:nvPicPr>
            <p:cNvPr id="20" name="Grafik 19">
              <a:extLst>
                <a:ext uri="{FF2B5EF4-FFF2-40B4-BE49-F238E27FC236}">
                  <a16:creationId xmlns:a16="http://schemas.microsoft.com/office/drawing/2014/main" id="{F5442F94-FC5A-2686-0787-810C8D3980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1689" t="63263" b="29072"/>
            <a:stretch/>
          </p:blipFill>
          <p:spPr>
            <a:xfrm>
              <a:off x="1274347" y="2978870"/>
              <a:ext cx="8942032" cy="10971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009741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"/>
          <p:cNvSpPr txBox="1">
            <a:spLocks noChangeArrowheads="1"/>
          </p:cNvSpPr>
          <p:nvPr/>
        </p:nvSpPr>
        <p:spPr>
          <a:xfrm>
            <a:off x="400050" y="273600"/>
            <a:ext cx="8136750" cy="1144800"/>
          </a:xfrm>
          <a:prstGeom prst="rect">
            <a:avLst/>
          </a:prstGeom>
        </p:spPr>
        <p:txBody>
          <a:bodyPr anchor="t"/>
          <a:lstStyle/>
          <a:p>
            <a:pPr defTabSz="914400">
              <a:defRPr/>
            </a:pPr>
            <a:r>
              <a:rPr lang="de-CH" sz="3600" kern="0">
                <a:solidFill>
                  <a:schemeClr val="bg1"/>
                </a:solidFill>
                <a:latin typeface="Calibri" pitchFamily="34" charset="0"/>
                <a:ea typeface="+mj-ea"/>
                <a:cs typeface="Calibri" pitchFamily="34" charset="0"/>
              </a:rPr>
              <a:t>Eighties: LCA of first zero energy buildings</a:t>
            </a:r>
            <a:endParaRPr lang="de-DE" sz="3600" kern="0" baseline="30000" dirty="0">
              <a:solidFill>
                <a:schemeClr val="bg1"/>
              </a:solidFill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A9F062C-7FA3-4DD1-90B0-17FC7181BB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en-US"/>
              <a:t>26 September 2023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0882812-7A0E-48CE-9734-F1093ABC8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8th International ICARB Conference 2023</a:t>
            </a:r>
            <a:endParaRPr lang="de-DE" altLang="en-US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2E9C52E-D1A2-4A16-8BD8-2B4974884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03EE5-1008-4784-A7CC-955D2645B20B}" type="slidenum">
              <a:rPr lang="de-DE" altLang="en-US" smtClean="0"/>
              <a:pPr/>
              <a:t>8</a:t>
            </a:fld>
            <a:endParaRPr lang="de-DE" altLang="en-US"/>
          </a:p>
        </p:txBody>
      </p:sp>
      <p:pic>
        <p:nvPicPr>
          <p:cNvPr id="7" name="Grafik 6" descr="Ein Bild, das Gebäude, draußen, Fenster enthält.&#10;&#10;Automatisch generierte Beschreibung">
            <a:extLst>
              <a:ext uri="{FF2B5EF4-FFF2-40B4-BE49-F238E27FC236}">
                <a16:creationId xmlns:a16="http://schemas.microsoft.com/office/drawing/2014/main" id="{1DA7D74C-76AC-43C0-896E-5DCCFE3B4E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3076" y="1418400"/>
            <a:ext cx="8788924" cy="4943770"/>
          </a:xfrm>
          <a:prstGeom prst="rect">
            <a:avLst/>
          </a:prstGeom>
        </p:spPr>
      </p:pic>
      <p:sp>
        <p:nvSpPr>
          <p:cNvPr id="31" name="Textfeld 30">
            <a:extLst>
              <a:ext uri="{FF2B5EF4-FFF2-40B4-BE49-F238E27FC236}">
                <a16:creationId xmlns:a16="http://schemas.microsoft.com/office/drawing/2014/main" id="{A06C59A1-A534-4A20-AFCA-555271821C43}"/>
              </a:ext>
            </a:extLst>
          </p:cNvPr>
          <p:cNvSpPr txBox="1"/>
          <p:nvPr/>
        </p:nvSpPr>
        <p:spPr>
          <a:xfrm>
            <a:off x="11209039" y="5983993"/>
            <a:ext cx="982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/>
              <a:t>© srf.ch</a:t>
            </a:r>
            <a:endParaRPr lang="de-CH"/>
          </a:p>
        </p:txBody>
      </p:sp>
      <p:pic>
        <p:nvPicPr>
          <p:cNvPr id="14" name="Grafik 13" descr="Ein Bild, das Text enthält.&#10;&#10;Automatisch generierte Beschreibung">
            <a:extLst>
              <a:ext uri="{FF2B5EF4-FFF2-40B4-BE49-F238E27FC236}">
                <a16:creationId xmlns:a16="http://schemas.microsoft.com/office/drawing/2014/main" id="{9CE0C5E6-AE7F-4801-BC38-F18A7122EC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8400"/>
            <a:ext cx="3400656" cy="4807540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4182B732-F364-02B9-2350-D01C4752718B}"/>
              </a:ext>
            </a:extLst>
          </p:cNvPr>
          <p:cNvSpPr txBox="1"/>
          <p:nvPr/>
        </p:nvSpPr>
        <p:spPr>
          <a:xfrm>
            <a:off x="144747" y="5856608"/>
            <a:ext cx="2260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>
                <a:solidFill>
                  <a:schemeClr val="bg1"/>
                </a:solidFill>
                <a:latin typeface="+mn-lt"/>
              </a:rPr>
              <a:t>Hofstetter et al (1991)</a:t>
            </a:r>
            <a:endParaRPr lang="de-CH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37870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"/>
          <p:cNvSpPr txBox="1">
            <a:spLocks noChangeArrowheads="1"/>
          </p:cNvSpPr>
          <p:nvPr/>
        </p:nvSpPr>
        <p:spPr>
          <a:xfrm>
            <a:off x="400050" y="273600"/>
            <a:ext cx="9328412" cy="1144800"/>
          </a:xfrm>
          <a:prstGeom prst="rect">
            <a:avLst/>
          </a:prstGeom>
        </p:spPr>
        <p:txBody>
          <a:bodyPr anchor="t"/>
          <a:lstStyle/>
          <a:p>
            <a:pPr defTabSz="914400">
              <a:defRPr/>
            </a:pPr>
            <a:r>
              <a:rPr lang="de-CH" sz="3600" kern="0">
                <a:solidFill>
                  <a:schemeClr val="bg1"/>
                </a:solidFill>
                <a:latin typeface="Calibri" pitchFamily="34" charset="0"/>
                <a:ea typeface="+mj-ea"/>
                <a:cs typeface="Calibri" pitchFamily="34" charset="0"/>
              </a:rPr>
              <a:t>Eighties: </a:t>
            </a:r>
            <a:br>
              <a:rPr lang="de-CH" sz="3600" kern="0">
                <a:solidFill>
                  <a:schemeClr val="bg1"/>
                </a:solidFill>
                <a:latin typeface="Calibri" pitchFamily="34" charset="0"/>
                <a:ea typeface="+mj-ea"/>
                <a:cs typeface="Calibri" pitchFamily="34" charset="0"/>
              </a:rPr>
            </a:br>
            <a:r>
              <a:rPr lang="de-CH" sz="3600" kern="0">
                <a:solidFill>
                  <a:schemeClr val="bg1"/>
                </a:solidFill>
                <a:latin typeface="Calibri" pitchFamily="34" charset="0"/>
                <a:ea typeface="+mj-ea"/>
                <a:cs typeface="Calibri" pitchFamily="34" charset="0"/>
              </a:rPr>
              <a:t>Comparative assessment of insulation materials</a:t>
            </a:r>
            <a:endParaRPr lang="de-DE" sz="3600" kern="0" baseline="30000" dirty="0">
              <a:solidFill>
                <a:schemeClr val="bg1"/>
              </a:solidFill>
              <a:latin typeface="Calibri" pitchFamily="34" charset="0"/>
              <a:ea typeface="+mj-ea"/>
              <a:cs typeface="Calibri" pitchFamily="34" charset="0"/>
            </a:endParaRPr>
          </a:p>
        </p:txBody>
      </p:sp>
      <p:pic>
        <p:nvPicPr>
          <p:cNvPr id="30" name="Picture 4" descr="Prozesskett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242" y="1433344"/>
            <a:ext cx="7393757" cy="493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A9F062C-7FA3-4DD1-90B0-17FC7181BB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en-US"/>
              <a:t>26 September 2023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0882812-7A0E-48CE-9734-F1093ABC8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8th International ICARB Conference 2023</a:t>
            </a:r>
            <a:endParaRPr lang="de-DE" altLang="en-US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2E9C52E-D1A2-4A16-8BD8-2B4974884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03EE5-1008-4784-A7CC-955D2645B20B}" type="slidenum">
              <a:rPr lang="de-DE" altLang="en-US" smtClean="0"/>
              <a:pPr/>
              <a:t>9</a:t>
            </a:fld>
            <a:endParaRPr lang="de-DE" altLang="en-US"/>
          </a:p>
        </p:txBody>
      </p:sp>
      <p:pic>
        <p:nvPicPr>
          <p:cNvPr id="6" name="Grafik 5" descr="Ein Bild, das Text, Whiteboard enthält.&#10;&#10;Automatisch generierte Beschreibung">
            <a:extLst>
              <a:ext uri="{FF2B5EF4-FFF2-40B4-BE49-F238E27FC236}">
                <a16:creationId xmlns:a16="http://schemas.microsoft.com/office/drawing/2014/main" id="{68441136-8BB0-4FB7-BF4F-CE00E163A8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50" y="1418400"/>
            <a:ext cx="3481999" cy="4922536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D875842F-C9F6-31D3-AA5C-9CDABAD29CC8}"/>
              </a:ext>
            </a:extLst>
          </p:cNvPr>
          <p:cNvSpPr txBox="1"/>
          <p:nvPr/>
        </p:nvSpPr>
        <p:spPr>
          <a:xfrm>
            <a:off x="375502" y="5998318"/>
            <a:ext cx="1693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>
                <a:solidFill>
                  <a:schemeClr val="bg1"/>
                </a:solidFill>
                <a:latin typeface="+mn-lt"/>
              </a:rPr>
              <a:t>Ems et al (1989)</a:t>
            </a:r>
            <a:endParaRPr lang="de-CH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92969732"/>
      </p:ext>
    </p:extLst>
  </p:cSld>
  <p:clrMapOvr>
    <a:masterClrMapping/>
  </p:clrMapOvr>
</p:sld>
</file>

<file path=ppt/theme/theme1.xml><?xml version="1.0" encoding="utf-8"?>
<a:theme xmlns:a="http://schemas.openxmlformats.org/drawingml/2006/main" name="Treeze_V8">
  <a:themeElements>
    <a:clrScheme name="Benutzerdefiniert 2">
      <a:dk1>
        <a:srgbClr val="213138"/>
      </a:dk1>
      <a:lt1>
        <a:srgbClr val="F5F4F3"/>
      </a:lt1>
      <a:dk2>
        <a:srgbClr val="41545D"/>
      </a:dk2>
      <a:lt2>
        <a:srgbClr val="BCDADE"/>
      </a:lt2>
      <a:accent1>
        <a:srgbClr val="229DCE"/>
      </a:accent1>
      <a:accent2>
        <a:srgbClr val="A0003A"/>
      </a:accent2>
      <a:accent3>
        <a:srgbClr val="E47823"/>
      </a:accent3>
      <a:accent4>
        <a:srgbClr val="62AED5"/>
      </a:accent4>
      <a:accent5>
        <a:srgbClr val="CA6E78"/>
      </a:accent5>
      <a:accent6>
        <a:srgbClr val="F1B573"/>
      </a:accent6>
      <a:hlink>
        <a:srgbClr val="A0003A"/>
      </a:hlink>
      <a:folHlink>
        <a:srgbClr val="E4782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Treeze_V8</Template>
  <TotalTime>0</TotalTime>
  <Words>2947</Words>
  <Application>Microsoft Office PowerPoint</Application>
  <PresentationFormat>Breitbild</PresentationFormat>
  <Paragraphs>619</Paragraphs>
  <Slides>49</Slides>
  <Notes>39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49</vt:i4>
      </vt:variant>
    </vt:vector>
  </HeadingPairs>
  <TitlesOfParts>
    <vt:vector size="55" baseType="lpstr">
      <vt:lpstr>Arial</vt:lpstr>
      <vt:lpstr>Calibri</vt:lpstr>
      <vt:lpstr>Times New Roman</vt:lpstr>
      <vt:lpstr>Trebuchet MS</vt:lpstr>
      <vt:lpstr>Wingdings</vt:lpstr>
      <vt:lpstr>Treeze_V8</vt:lpstr>
      <vt:lpstr>The Buried Giant:  Construction Materials Shape the Environmental Footprint of Buildings</vt:lpstr>
      <vt:lpstr>PowerPoint-Präsentation</vt:lpstr>
      <vt:lpstr>4 questions</vt:lpstr>
      <vt:lpstr>PowerPoint-Präsentation</vt:lpstr>
      <vt:lpstr>PowerPoint-Präsentation</vt:lpstr>
      <vt:lpstr>PowerPoint-Präsentation</vt:lpstr>
      <vt:lpstr>Seventies: Cumulative energy demand of materials and chemicals</vt:lpstr>
      <vt:lpstr>PowerPoint-Präsentation</vt:lpstr>
      <vt:lpstr>PowerPoint-Präsentation</vt:lpstr>
      <vt:lpstr>Nineties: Cornerstone of LCA in buildings LCA Database Switzerland</vt:lpstr>
      <vt:lpstr>Noughties:  Evolution to ecoinvent and UVEK databases</vt:lpstr>
      <vt:lpstr>PowerPoint-Präsentation</vt:lpstr>
      <vt:lpstr>PowerPoint-Präsentation</vt:lpstr>
      <vt:lpstr>LCA data for the construction sector in CH The KBOB recommendation 2009/1</vt:lpstr>
      <vt:lpstr>System boundary  LCI of construction materials</vt:lpstr>
      <vt:lpstr>LCA data for the construction sector in CH The KBOB recommendation 2022</vt:lpstr>
      <vt:lpstr>Evolution of the carbon footprint (production and end of life) of construction materials</vt:lpstr>
      <vt:lpstr>Evolution of the carbon footprint of construction materials</vt:lpstr>
      <vt:lpstr>Case study buildings</vt:lpstr>
      <vt:lpstr>GHG-Emissions Office building</vt:lpstr>
      <vt:lpstr>GHG-Emissions Residential building</vt:lpstr>
      <vt:lpstr>How does “net zero” work?</vt:lpstr>
      <vt:lpstr>(Net)Zero GHG-emission buildings System boundary</vt:lpstr>
      <vt:lpstr>PowerPoint-Präsentation</vt:lpstr>
      <vt:lpstr>OPTIONS TO DEFINE AND ACHIEVE  (NET) ZERO GHG-EMISSION BUILDINGS</vt:lpstr>
      <vt:lpstr>Biogenic CO2 from biogas purification used to recarbonise recycled concrete aggregate</vt:lpstr>
      <vt:lpstr>PowerPoint-Präsentation</vt:lpstr>
      <vt:lpstr>PowerPoint-Präsentation</vt:lpstr>
      <vt:lpstr>Conclusions and recommendations</vt:lpstr>
      <vt:lpstr>Monte Verità Declaration on a built environment within planetary boundaries</vt:lpstr>
      <vt:lpstr>Thank you very much for your attention!  Contact: frischknecht@treeze.ch  Website: www.treeze.ch</vt:lpstr>
      <vt:lpstr>PowerPoint-Präsentation</vt:lpstr>
      <vt:lpstr>Application of KBOB recommendation 2009/1</vt:lpstr>
      <vt:lpstr>LCA data for the construction sector in CH The KBOB recommendation 2006</vt:lpstr>
      <vt:lpstr>LCA data for the construction sector in CH The KBOB recommendation 2008</vt:lpstr>
      <vt:lpstr>LCA data for the construction sector in CH The KBOB recommendation 2011</vt:lpstr>
      <vt:lpstr>LCA on future materials production</vt:lpstr>
      <vt:lpstr>Modelling principles</vt:lpstr>
      <vt:lpstr>Average concrete CH, production Greenhouse gas emissions</vt:lpstr>
      <vt:lpstr>Clinker production, CH Greenhouse gas emissions</vt:lpstr>
      <vt:lpstr>Evolution of the carbon footprint of  EU electricity mix and PV electricity (low volt.)</vt:lpstr>
      <vt:lpstr>Evolution of the carbon footprint of electricity mix and PV electricity</vt:lpstr>
      <vt:lpstr>Negative emission technologies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buried giant: : construction materials shape the environmental footprint of buildings</dc:title>
  <dc:creator>Rolf Frischknecht</dc:creator>
  <cp:lastModifiedBy>Rolf Frischknecht</cp:lastModifiedBy>
  <cp:revision>157</cp:revision>
  <dcterms:created xsi:type="dcterms:W3CDTF">2020-08-19T08:42:06Z</dcterms:created>
  <dcterms:modified xsi:type="dcterms:W3CDTF">2023-09-25T05:43:46Z</dcterms:modified>
</cp:coreProperties>
</file>