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2"/>
  </p:sldMasterIdLst>
  <p:notesMasterIdLst>
    <p:notesMasterId r:id="rId33"/>
  </p:notesMasterIdLst>
  <p:sldIdLst>
    <p:sldId id="260" r:id="rId3"/>
    <p:sldId id="303" r:id="rId4"/>
    <p:sldId id="304" r:id="rId5"/>
    <p:sldId id="305" r:id="rId6"/>
    <p:sldId id="306" r:id="rId7"/>
    <p:sldId id="307" r:id="rId8"/>
    <p:sldId id="288" r:id="rId9"/>
    <p:sldId id="268" r:id="rId10"/>
    <p:sldId id="267" r:id="rId11"/>
    <p:sldId id="274" r:id="rId12"/>
    <p:sldId id="273" r:id="rId13"/>
    <p:sldId id="302" r:id="rId14"/>
    <p:sldId id="271" r:id="rId15"/>
    <p:sldId id="308" r:id="rId16"/>
    <p:sldId id="283" r:id="rId17"/>
    <p:sldId id="282" r:id="rId18"/>
    <p:sldId id="284" r:id="rId19"/>
    <p:sldId id="290" r:id="rId20"/>
    <p:sldId id="291" r:id="rId21"/>
    <p:sldId id="292" r:id="rId22"/>
    <p:sldId id="293" r:id="rId23"/>
    <p:sldId id="294" r:id="rId24"/>
    <p:sldId id="295" r:id="rId25"/>
    <p:sldId id="289" r:id="rId26"/>
    <p:sldId id="296" r:id="rId27"/>
    <p:sldId id="297" r:id="rId28"/>
    <p:sldId id="298" r:id="rId29"/>
    <p:sldId id="299" r:id="rId30"/>
    <p:sldId id="300" r:id="rId31"/>
    <p:sldId id="261"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33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48"/>
  </p:normalViewPr>
  <p:slideViewPr>
    <p:cSldViewPr snapToGrid="0" snapToObjects="1" showGuides="1">
      <p:cViewPr varScale="1">
        <p:scale>
          <a:sx n="63" d="100"/>
          <a:sy n="63" d="100"/>
        </p:scale>
        <p:origin x="804" y="56"/>
      </p:cViewPr>
      <p:guideLst>
        <p:guide orient="horz" pos="2160"/>
        <p:guide pos="3840"/>
      </p:guideLst>
    </p:cSldViewPr>
  </p:slideViewPr>
  <p:outlineViewPr>
    <p:cViewPr>
      <p:scale>
        <a:sx n="33" d="100"/>
        <a:sy n="33" d="100"/>
      </p:scale>
      <p:origin x="0" y="-29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40B8F5C-AF56-2F49-BC6A-ECC8AE57D03F}" type="datetimeFigureOut">
              <a:rPr lang="en-GB" smtClean="0"/>
              <a:t>25/09/2023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823C17F-5749-8A46-A90C-F89130C1A4EA}" type="slidenum">
              <a:rPr lang="en-GB" smtClean="0"/>
              <a:t>‹#›</a:t>
            </a:fld>
            <a:endParaRPr lang="en-GB" dirty="0"/>
          </a:p>
        </p:txBody>
      </p:sp>
    </p:spTree>
    <p:extLst>
      <p:ext uri="{BB962C8B-B14F-4D97-AF65-F5344CB8AC3E}">
        <p14:creationId xmlns:p14="http://schemas.microsoft.com/office/powerpoint/2010/main" val="2681413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Domestic values are on page 386</a:t>
            </a:r>
          </a:p>
          <a:p>
            <a:r>
              <a:rPr lang="en-GB" dirty="0"/>
              <a:t>Non domestic values are on page 408</a:t>
            </a:r>
          </a:p>
        </p:txBody>
      </p:sp>
      <p:sp>
        <p:nvSpPr>
          <p:cNvPr id="4" name="Slide Number Placeholder 3"/>
          <p:cNvSpPr>
            <a:spLocks noGrp="1"/>
          </p:cNvSpPr>
          <p:nvPr>
            <p:ph type="sldNum" sz="quarter" idx="5"/>
          </p:nvPr>
        </p:nvSpPr>
        <p:spPr/>
        <p:txBody>
          <a:bodyPr/>
          <a:lstStyle/>
          <a:p>
            <a:fld id="{8823C17F-5749-8A46-A90C-F89130C1A4EA}" type="slidenum">
              <a:rPr lang="en-GB" smtClean="0"/>
              <a:t>12</a:t>
            </a:fld>
            <a:endParaRPr lang="en-GB" dirty="0"/>
          </a:p>
        </p:txBody>
      </p:sp>
    </p:spTree>
    <p:extLst>
      <p:ext uri="{BB962C8B-B14F-4D97-AF65-F5344CB8AC3E}">
        <p14:creationId xmlns:p14="http://schemas.microsoft.com/office/powerpoint/2010/main" val="299530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SD SG">
    <p:bg>
      <p:bgPr>
        <a:solidFill>
          <a:schemeClr val="bg1"/>
        </a:solidFill>
        <a:effectLst/>
      </p:bgPr>
    </p:bg>
    <p:spTree>
      <p:nvGrpSpPr>
        <p:cNvPr id="1" name=""/>
        <p:cNvGrpSpPr/>
        <p:nvPr/>
      </p:nvGrpSpPr>
      <p:grpSpPr>
        <a:xfrm>
          <a:off x="0" y="0"/>
          <a:ext cx="0" cy="0"/>
          <a:chOff x="0" y="0"/>
          <a:chExt cx="0" cy="0"/>
        </a:xfrm>
      </p:grpSpPr>
      <p:pic>
        <p:nvPicPr>
          <p:cNvPr id="8" name="Picture 7" descr="See the source image"/>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14603" y="5899780"/>
            <a:ext cx="3144223" cy="594682"/>
          </a:xfrm>
          <a:prstGeom prst="rect">
            <a:avLst/>
          </a:prstGeom>
          <a:noFill/>
          <a:ln>
            <a:noFill/>
          </a:ln>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379" y="5862586"/>
            <a:ext cx="2239138" cy="697832"/>
          </a:xfrm>
          <a:prstGeom prst="rect">
            <a:avLst/>
          </a:prstGeom>
        </p:spPr>
      </p:pic>
    </p:spTree>
    <p:extLst>
      <p:ext uri="{BB962C8B-B14F-4D97-AF65-F5344CB8AC3E}">
        <p14:creationId xmlns:p14="http://schemas.microsoft.com/office/powerpoint/2010/main" val="153316920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82CEBA-F58A-6D4E-AADD-35EE314AAA63}"/>
              </a:ext>
            </a:extLst>
          </p:cNvPr>
          <p:cNvSpPr>
            <a:spLocks noGrp="1"/>
          </p:cNvSpPr>
          <p:nvPr>
            <p:ph type="title"/>
          </p:nvPr>
        </p:nvSpPr>
        <p:spPr>
          <a:xfrm>
            <a:off x="793750" y="365125"/>
            <a:ext cx="10604500" cy="944563"/>
          </a:xfrm>
          <a:prstGeom prst="rect">
            <a:avLst/>
          </a:prstGeom>
        </p:spPr>
        <p:txBody>
          <a:bodyPr vert="horz" lIns="0" tIns="0" rIns="0" bIns="0" rtlCol="0" anchor="t">
            <a:normAutofit/>
          </a:bodyPr>
          <a:lstStyle/>
          <a:p>
            <a:r>
              <a:rPr lang="en-GB" dirty="0"/>
              <a:t>heading</a:t>
            </a:r>
          </a:p>
        </p:txBody>
      </p:sp>
      <p:sp>
        <p:nvSpPr>
          <p:cNvPr id="3" name="Text Placeholder 2">
            <a:extLst>
              <a:ext uri="{FF2B5EF4-FFF2-40B4-BE49-F238E27FC236}">
                <a16:creationId xmlns:a16="http://schemas.microsoft.com/office/drawing/2014/main" id="{8B69B375-9EED-394C-B715-0F6C3FE20BAF}"/>
              </a:ext>
            </a:extLst>
          </p:cNvPr>
          <p:cNvSpPr>
            <a:spLocks noGrp="1"/>
          </p:cNvSpPr>
          <p:nvPr>
            <p:ph type="body" idx="1"/>
          </p:nvPr>
        </p:nvSpPr>
        <p:spPr>
          <a:xfrm>
            <a:off x="793750" y="1627188"/>
            <a:ext cx="10598150" cy="4549775"/>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CBA678C-B778-5B40-850E-971A70695F3B}"/>
              </a:ext>
            </a:extLst>
          </p:cNvPr>
          <p:cNvSpPr>
            <a:spLocks noGrp="1"/>
          </p:cNvSpPr>
          <p:nvPr>
            <p:ph type="sldNum" sz="quarter" idx="4"/>
          </p:nvPr>
        </p:nvSpPr>
        <p:spPr>
          <a:xfrm>
            <a:off x="8655050" y="6494463"/>
            <a:ext cx="2743200" cy="365125"/>
          </a:xfrm>
          <a:prstGeom prst="rect">
            <a:avLst/>
          </a:prstGeom>
        </p:spPr>
        <p:txBody>
          <a:bodyPr vert="horz" lIns="0" tIns="0" rIns="0" bIns="0" rtlCol="0" anchor="ctr"/>
          <a:lstStyle>
            <a:lvl1pPr algn="r">
              <a:defRPr sz="1000">
                <a:solidFill>
                  <a:schemeClr val="tx1"/>
                </a:solidFill>
              </a:defRPr>
            </a:lvl1pPr>
          </a:lstStyle>
          <a:p>
            <a:fld id="{B0DC7242-389F-F94B-9C3F-D14DCC7DC795}" type="slidenum">
              <a:rPr lang="en-GB" smtClean="0"/>
              <a:pPr/>
              <a:t>‹#›</a:t>
            </a:fld>
            <a:endParaRPr lang="en-GB" dirty="0"/>
          </a:p>
        </p:txBody>
      </p:sp>
    </p:spTree>
    <p:extLst>
      <p:ext uri="{BB962C8B-B14F-4D97-AF65-F5344CB8AC3E}">
        <p14:creationId xmlns:p14="http://schemas.microsoft.com/office/powerpoint/2010/main" val="2401495396"/>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defTabSz="914400" rtl="0" eaLnBrk="1" latinLnBrk="0" hangingPunct="1">
        <a:lnSpc>
          <a:spcPct val="90000"/>
        </a:lnSpc>
        <a:spcBef>
          <a:spcPct val="0"/>
        </a:spcBef>
        <a:buNone/>
        <a:defRPr sz="4400" b="1" i="0" kern="1200" cap="all" spc="-150" baseline="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2160" userDrawn="1">
          <p15:clr>
            <a:srgbClr val="F26B43"/>
          </p15:clr>
        </p15:guide>
        <p15:guide id="9" pos="3840" userDrawn="1">
          <p15:clr>
            <a:srgbClr val="F26B43"/>
          </p15:clr>
        </p15:guide>
        <p15:guide id="10" pos="500" userDrawn="1">
          <p15:clr>
            <a:srgbClr val="F26B43"/>
          </p15:clr>
        </p15:guide>
        <p15:guide id="11" orient="horz" pos="226" userDrawn="1">
          <p15:clr>
            <a:srgbClr val="F26B43"/>
          </p15:clr>
        </p15:guide>
        <p15:guide id="12" pos="7176" userDrawn="1">
          <p15:clr>
            <a:srgbClr val="F26B43"/>
          </p15:clr>
        </p15:guide>
        <p15:guide id="13" orient="horz" pos="4091" userDrawn="1">
          <p15:clr>
            <a:srgbClr val="F26B43"/>
          </p15:clr>
        </p15:guide>
        <p15:guide id="14" orient="horz" pos="10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consult.gov.scot/energy-and-climate-change-directorate/new-build-heat-standard/"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v.scot/groups/energy-standards-review-scottish-passivhaus-equivalent-working-group/"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643465"/>
            <a:ext cx="10883725" cy="2230364"/>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algn="ctr"/>
            <a:r>
              <a:rPr lang="en-GB" sz="6000" dirty="0">
                <a:solidFill>
                  <a:srgbClr val="0070C0"/>
                </a:solidFill>
              </a:rPr>
              <a:t>An update on the latest changes to building regulations and onward review</a:t>
            </a:r>
          </a:p>
        </p:txBody>
      </p:sp>
      <p:sp>
        <p:nvSpPr>
          <p:cNvPr id="4" name="Title 1">
            <a:extLst>
              <a:ext uri="{FF2B5EF4-FFF2-40B4-BE49-F238E27FC236}">
                <a16:creationId xmlns:a16="http://schemas.microsoft.com/office/drawing/2014/main" id="{5199BF1C-14CD-FD4E-B932-38F11DAA0076}"/>
              </a:ext>
            </a:extLst>
          </p:cNvPr>
          <p:cNvSpPr txBox="1">
            <a:spLocks/>
          </p:cNvSpPr>
          <p:nvPr/>
        </p:nvSpPr>
        <p:spPr>
          <a:xfrm>
            <a:off x="693081" y="3114635"/>
            <a:ext cx="10883725" cy="1540492"/>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endParaRPr lang="en-GB" sz="4400" cap="none" dirty="0">
              <a:latin typeface="Calibri" panose="020F0502020204030204" pitchFamily="34" charset="0"/>
              <a:cs typeface="Calibri" panose="020F0502020204030204" pitchFamily="34" charset="0"/>
            </a:endParaRPr>
          </a:p>
          <a:p>
            <a:pPr algn="ctr"/>
            <a:r>
              <a:rPr lang="en-GB" sz="4400" cap="none">
                <a:solidFill>
                  <a:schemeClr val="tx1"/>
                </a:solidFill>
                <a:latin typeface="Calibri" panose="020F0502020204030204" pitchFamily="34" charset="0"/>
                <a:cs typeface="Calibri" panose="020F0502020204030204" pitchFamily="34" charset="0"/>
              </a:rPr>
              <a:t>Stephen Garvin</a:t>
            </a:r>
          </a:p>
          <a:p>
            <a:pPr algn="ctr"/>
            <a:r>
              <a:rPr lang="en-GB" sz="4400" cap="none">
                <a:solidFill>
                  <a:schemeClr val="tx1"/>
                </a:solidFill>
                <a:latin typeface="Calibri" panose="020F0502020204030204" pitchFamily="34" charset="0"/>
                <a:cs typeface="Calibri" panose="020F0502020204030204" pitchFamily="34" charset="0"/>
              </a:rPr>
              <a:t>Scottish </a:t>
            </a:r>
            <a:r>
              <a:rPr lang="en-GB" sz="4400" cap="none" dirty="0">
                <a:solidFill>
                  <a:schemeClr val="tx1"/>
                </a:solidFill>
                <a:latin typeface="Calibri" panose="020F0502020204030204" pitchFamily="34" charset="0"/>
                <a:cs typeface="Calibri" panose="020F0502020204030204" pitchFamily="34" charset="0"/>
              </a:rPr>
              <a:t>Government</a:t>
            </a:r>
          </a:p>
        </p:txBody>
      </p:sp>
    </p:spTree>
    <p:extLst>
      <p:ext uri="{BB962C8B-B14F-4D97-AF65-F5344CB8AC3E}">
        <p14:creationId xmlns:p14="http://schemas.microsoft.com/office/powerpoint/2010/main" val="2017872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algn="ctr"/>
            <a:r>
              <a:rPr lang="en-GB" dirty="0">
                <a:solidFill>
                  <a:srgbClr val="0070C0"/>
                </a:solidFill>
              </a:rPr>
              <a:t>Standard 6.1 – Energy demand and carbon dioxide emissions</a:t>
            </a:r>
          </a:p>
        </p:txBody>
      </p:sp>
      <p:sp>
        <p:nvSpPr>
          <p:cNvPr id="4" name="Title 1">
            <a:extLst>
              <a:ext uri="{FF2B5EF4-FFF2-40B4-BE49-F238E27FC236}">
                <a16:creationId xmlns:a16="http://schemas.microsoft.com/office/drawing/2014/main" id="{5199BF1C-14CD-FD4E-B932-38F11DAA0076}"/>
              </a:ext>
            </a:extLst>
          </p:cNvPr>
          <p:cNvSpPr txBox="1">
            <a:spLocks/>
          </p:cNvSpPr>
          <p:nvPr/>
        </p:nvSpPr>
        <p:spPr>
          <a:xfrm>
            <a:off x="693081" y="1699513"/>
            <a:ext cx="10883725" cy="4511461"/>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Performance of new buildings and performance of heat networks should be regulated separately</a:t>
            </a:r>
          </a:p>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The former through building regulations and the latter through pending regulations made under The Heat Network (Scotland) Act 2021</a:t>
            </a:r>
          </a:p>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Heat networks are a ‘zero direct emissions’ heat solution and therefore connected buildings no longer need to meet an emissions target, just the new energy target</a:t>
            </a:r>
          </a:p>
        </p:txBody>
      </p:sp>
    </p:spTree>
    <p:extLst>
      <p:ext uri="{BB962C8B-B14F-4D97-AF65-F5344CB8AC3E}">
        <p14:creationId xmlns:p14="http://schemas.microsoft.com/office/powerpoint/2010/main" val="4087850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algn="ctr"/>
            <a:r>
              <a:rPr lang="en-GB" dirty="0">
                <a:solidFill>
                  <a:srgbClr val="0070C0"/>
                </a:solidFill>
              </a:rPr>
              <a:t>Standard 6.2 - Building Fabric</a:t>
            </a:r>
          </a:p>
        </p:txBody>
      </p:sp>
      <p:sp>
        <p:nvSpPr>
          <p:cNvPr id="4" name="Title 1">
            <a:extLst>
              <a:ext uri="{FF2B5EF4-FFF2-40B4-BE49-F238E27FC236}">
                <a16:creationId xmlns:a16="http://schemas.microsoft.com/office/drawing/2014/main" id="{5199BF1C-14CD-FD4E-B932-38F11DAA0076}"/>
              </a:ext>
            </a:extLst>
          </p:cNvPr>
          <p:cNvSpPr txBox="1">
            <a:spLocks/>
          </p:cNvSpPr>
          <p:nvPr/>
        </p:nvSpPr>
        <p:spPr>
          <a:xfrm>
            <a:off x="693081" y="1159497"/>
            <a:ext cx="10883725" cy="4511461"/>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Improved ‘backstop’ U-values for elements of fabric</a:t>
            </a:r>
          </a:p>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Values cited are from ‘improved’ standard consulted upon and represent elemental values of the best 50% of recent new construction</a:t>
            </a:r>
          </a:p>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This single set of values is applied now to all new construction – newbuild, extension, alteration, conversion and shell</a:t>
            </a:r>
          </a:p>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Thermal bridging at junctions – to note that no updated BSD detail sets are provided</a:t>
            </a:r>
          </a:p>
        </p:txBody>
      </p:sp>
    </p:spTree>
    <p:extLst>
      <p:ext uri="{BB962C8B-B14F-4D97-AF65-F5344CB8AC3E}">
        <p14:creationId xmlns:p14="http://schemas.microsoft.com/office/powerpoint/2010/main" val="3654132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algn="ctr"/>
            <a:r>
              <a:rPr lang="en-GB" dirty="0">
                <a:solidFill>
                  <a:srgbClr val="0070C0"/>
                </a:solidFill>
              </a:rPr>
              <a:t>Standard 6.2 - Building Fabric</a:t>
            </a:r>
          </a:p>
        </p:txBody>
      </p:sp>
      <p:graphicFrame>
        <p:nvGraphicFramePr>
          <p:cNvPr id="2" name="Table 1">
            <a:extLst>
              <a:ext uri="{FF2B5EF4-FFF2-40B4-BE49-F238E27FC236}">
                <a16:creationId xmlns:a16="http://schemas.microsoft.com/office/drawing/2014/main" id="{7F473CAF-990A-044A-345D-214A14DBDE6E}"/>
              </a:ext>
            </a:extLst>
          </p:cNvPr>
          <p:cNvGraphicFramePr>
            <a:graphicFrameLocks noGrp="1"/>
          </p:cNvGraphicFramePr>
          <p:nvPr/>
        </p:nvGraphicFramePr>
        <p:xfrm>
          <a:off x="987136" y="2109355"/>
          <a:ext cx="10422084" cy="3153410"/>
        </p:xfrm>
        <a:graphic>
          <a:graphicData uri="http://schemas.openxmlformats.org/drawingml/2006/table">
            <a:tbl>
              <a:tblPr>
                <a:tableStyleId>{5C22544A-7EE6-4342-B048-85BDC9FD1C3A}</a:tableStyleId>
              </a:tblPr>
              <a:tblGrid>
                <a:gridCol w="3474028">
                  <a:extLst>
                    <a:ext uri="{9D8B030D-6E8A-4147-A177-3AD203B41FA5}">
                      <a16:colId xmlns:a16="http://schemas.microsoft.com/office/drawing/2014/main" val="1888626131"/>
                    </a:ext>
                  </a:extLst>
                </a:gridCol>
                <a:gridCol w="3474028">
                  <a:extLst>
                    <a:ext uri="{9D8B030D-6E8A-4147-A177-3AD203B41FA5}">
                      <a16:colId xmlns:a16="http://schemas.microsoft.com/office/drawing/2014/main" val="1335876736"/>
                    </a:ext>
                  </a:extLst>
                </a:gridCol>
                <a:gridCol w="3474028">
                  <a:extLst>
                    <a:ext uri="{9D8B030D-6E8A-4147-A177-3AD203B41FA5}">
                      <a16:colId xmlns:a16="http://schemas.microsoft.com/office/drawing/2014/main" val="2472564069"/>
                    </a:ext>
                  </a:extLst>
                </a:gridCol>
              </a:tblGrid>
              <a:tr h="592281">
                <a:tc>
                  <a:txBody>
                    <a:bodyPr/>
                    <a:lstStyle/>
                    <a:p>
                      <a:pPr algn="ctr" fontAlgn="b"/>
                      <a:r>
                        <a:rPr lang="en-GB" sz="2400" u="none" strike="noStrike" dirty="0">
                          <a:effectLst/>
                        </a:rPr>
                        <a:t> </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2000" u="none" strike="noStrike" dirty="0">
                          <a:effectLst/>
                        </a:rPr>
                        <a:t>Area-weighted average U-values (W/</a:t>
                      </a:r>
                      <a:r>
                        <a:rPr lang="en-GB" sz="2000" u="none" strike="noStrike" dirty="0" err="1">
                          <a:effectLst/>
                        </a:rPr>
                        <a:t>m</a:t>
                      </a:r>
                      <a:r>
                        <a:rPr lang="en-GB" sz="2000" u="none" strike="noStrike" baseline="30000" dirty="0" err="1">
                          <a:effectLst/>
                        </a:rPr>
                        <a:t>2</a:t>
                      </a:r>
                      <a:r>
                        <a:rPr lang="en-GB" sz="2000" u="none" strike="noStrike" dirty="0" err="1">
                          <a:effectLst/>
                        </a:rPr>
                        <a:t>K</a:t>
                      </a:r>
                      <a:r>
                        <a:rPr lang="en-GB" sz="2000" u="none" strike="noStrike" dirty="0">
                          <a:effectLst/>
                        </a:rPr>
                        <a:t>) for all elements of the same type</a:t>
                      </a:r>
                      <a:endParaRPr lang="en-GB"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2000" u="none" strike="noStrike" dirty="0">
                          <a:effectLst/>
                        </a:rPr>
                        <a:t>Notional Building U-values  (W/</a:t>
                      </a:r>
                      <a:r>
                        <a:rPr lang="en-GB" sz="2000" u="none" strike="noStrike" dirty="0" err="1">
                          <a:effectLst/>
                        </a:rPr>
                        <a:t>m</a:t>
                      </a:r>
                      <a:r>
                        <a:rPr lang="en-GB" sz="2000" u="none" strike="noStrike" baseline="30000" dirty="0" err="1">
                          <a:effectLst/>
                        </a:rPr>
                        <a:t>2</a:t>
                      </a:r>
                      <a:r>
                        <a:rPr lang="en-GB" sz="2000" u="none" strike="noStrike" dirty="0" err="1">
                          <a:effectLst/>
                        </a:rPr>
                        <a:t>K</a:t>
                      </a:r>
                      <a:r>
                        <a:rPr lang="en-GB" sz="2000" u="none" strike="noStrike" dirty="0">
                          <a:effectLst/>
                        </a:rPr>
                        <a:t>)</a:t>
                      </a:r>
                      <a:endParaRPr lang="en-GB" sz="20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12109229"/>
                  </a:ext>
                </a:extLst>
              </a:tr>
              <a:tr h="361368">
                <a:tc>
                  <a:txBody>
                    <a:bodyPr/>
                    <a:lstStyle/>
                    <a:p>
                      <a:pPr algn="ctr" fontAlgn="b"/>
                      <a:r>
                        <a:rPr lang="en-GB" sz="2400" u="none" strike="noStrike" dirty="0">
                          <a:effectLst/>
                        </a:rPr>
                        <a:t>Wall</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2400" u="none" strike="noStrike" dirty="0">
                          <a:effectLst/>
                        </a:rPr>
                        <a:t>0.17</a:t>
                      </a:r>
                      <a:endParaRPr lang="en-GB"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2400" u="none" strike="noStrike" dirty="0">
                          <a:effectLst/>
                        </a:rPr>
                        <a:t>0.15</a:t>
                      </a:r>
                      <a:endParaRPr lang="en-GB"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36000598"/>
                  </a:ext>
                </a:extLst>
              </a:tr>
              <a:tr h="361368">
                <a:tc>
                  <a:txBody>
                    <a:bodyPr/>
                    <a:lstStyle/>
                    <a:p>
                      <a:pPr algn="ctr" fontAlgn="b"/>
                      <a:r>
                        <a:rPr lang="en-GB" sz="2400" u="none" strike="noStrike" dirty="0">
                          <a:effectLst/>
                        </a:rPr>
                        <a:t>Floor</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2400" u="none" strike="noStrike">
                          <a:effectLst/>
                        </a:rPr>
                        <a:t>0.15</a:t>
                      </a:r>
                      <a:endParaRPr lang="en-GB" sz="2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2400" u="none" strike="noStrike" dirty="0">
                          <a:effectLst/>
                        </a:rPr>
                        <a:t>0.12</a:t>
                      </a:r>
                      <a:endParaRPr lang="en-GB"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07652616"/>
                  </a:ext>
                </a:extLst>
              </a:tr>
              <a:tr h="361368">
                <a:tc>
                  <a:txBody>
                    <a:bodyPr/>
                    <a:lstStyle/>
                    <a:p>
                      <a:pPr algn="ctr" fontAlgn="b"/>
                      <a:r>
                        <a:rPr lang="en-GB" sz="2400" u="none" strike="noStrike" dirty="0">
                          <a:effectLst/>
                        </a:rPr>
                        <a:t>Roof</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2400" u="none" strike="noStrike">
                          <a:effectLst/>
                        </a:rPr>
                        <a:t>0.12</a:t>
                      </a:r>
                      <a:endParaRPr lang="en-GB" sz="2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2400" u="none" strike="noStrike" dirty="0">
                          <a:effectLst/>
                        </a:rPr>
                        <a:t>0.09</a:t>
                      </a:r>
                      <a:endParaRPr lang="en-GB"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0558073"/>
                  </a:ext>
                </a:extLst>
              </a:tr>
              <a:tr h="361368">
                <a:tc>
                  <a:txBody>
                    <a:bodyPr/>
                    <a:lstStyle/>
                    <a:p>
                      <a:pPr algn="ctr" fontAlgn="b"/>
                      <a:r>
                        <a:rPr lang="en-GB" sz="2400" u="none" strike="noStrike" dirty="0">
                          <a:effectLst/>
                        </a:rPr>
                        <a:t>Windows and doors</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2400" u="none" strike="noStrike">
                          <a:effectLst/>
                        </a:rPr>
                        <a:t>1.4</a:t>
                      </a:r>
                      <a:endParaRPr lang="en-GB" sz="2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2400" u="none" strike="noStrike" dirty="0">
                          <a:effectLst/>
                        </a:rPr>
                        <a:t>1.2</a:t>
                      </a:r>
                      <a:endParaRPr lang="en-GB"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31441998"/>
                  </a:ext>
                </a:extLst>
              </a:tr>
              <a:tr h="361368">
                <a:tc>
                  <a:txBody>
                    <a:bodyPr/>
                    <a:lstStyle/>
                    <a:p>
                      <a:pPr algn="ctr" fontAlgn="b"/>
                      <a:r>
                        <a:rPr lang="en-GB" sz="2400" u="none" strike="noStrike" dirty="0">
                          <a:effectLst/>
                        </a:rPr>
                        <a:t>Rooflights</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2400" u="none" strike="noStrike">
                          <a:effectLst/>
                        </a:rPr>
                        <a:t>2.1</a:t>
                      </a:r>
                      <a:endParaRPr lang="en-GB" sz="2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2400" u="none" strike="noStrike" dirty="0">
                          <a:effectLst/>
                        </a:rPr>
                        <a:t>1.7</a:t>
                      </a:r>
                      <a:endParaRPr lang="en-GB"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89418613"/>
                  </a:ext>
                </a:extLst>
              </a:tr>
              <a:tr h="361368">
                <a:tc>
                  <a:txBody>
                    <a:bodyPr/>
                    <a:lstStyle/>
                    <a:p>
                      <a:pPr algn="ctr" fontAlgn="b"/>
                      <a:r>
                        <a:rPr lang="en-GB" sz="2400" u="none" strike="noStrike" dirty="0">
                          <a:effectLst/>
                        </a:rPr>
                        <a:t>Cavity separating wall</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2400" u="none" strike="noStrike">
                          <a:effectLst/>
                        </a:rPr>
                        <a:t>0</a:t>
                      </a:r>
                      <a:endParaRPr lang="en-GB" sz="2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2400" u="none" strike="noStrike" dirty="0">
                          <a:effectLst/>
                        </a:rPr>
                        <a:t>0</a:t>
                      </a:r>
                      <a:endParaRPr lang="en-GB"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14160955"/>
                  </a:ext>
                </a:extLst>
              </a:tr>
            </a:tbl>
          </a:graphicData>
        </a:graphic>
      </p:graphicFrame>
    </p:spTree>
    <p:extLst>
      <p:ext uri="{BB962C8B-B14F-4D97-AF65-F5344CB8AC3E}">
        <p14:creationId xmlns:p14="http://schemas.microsoft.com/office/powerpoint/2010/main" val="2923685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algn="ctr"/>
            <a:r>
              <a:rPr lang="en-GB" dirty="0">
                <a:solidFill>
                  <a:srgbClr val="0070C0"/>
                </a:solidFill>
              </a:rPr>
              <a:t>6.2 – Airtightness Testing</a:t>
            </a:r>
          </a:p>
        </p:txBody>
      </p:sp>
      <p:sp>
        <p:nvSpPr>
          <p:cNvPr id="4" name="Title 1">
            <a:extLst>
              <a:ext uri="{FF2B5EF4-FFF2-40B4-BE49-F238E27FC236}">
                <a16:creationId xmlns:a16="http://schemas.microsoft.com/office/drawing/2014/main" id="{5199BF1C-14CD-FD4E-B932-38F11DAA0076}"/>
              </a:ext>
            </a:extLst>
          </p:cNvPr>
          <p:cNvSpPr txBox="1">
            <a:spLocks/>
          </p:cNvSpPr>
          <p:nvPr/>
        </p:nvSpPr>
        <p:spPr>
          <a:xfrm>
            <a:off x="693082" y="1159497"/>
            <a:ext cx="6462728" cy="4511461"/>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New homes moves from sample testing to testing all completed dwellings</a:t>
            </a:r>
          </a:p>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Reduced exceptions to the need to test for new non-domestic buildings</a:t>
            </a:r>
          </a:p>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As in the rest of the UK, Scotland has moved to adopt CIBSE TM23 as the cited base methodology for airtightness testing</a:t>
            </a:r>
          </a:p>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Similarly, the option to test using the newer ‘low pressure pulse’ method is now recognised</a:t>
            </a:r>
          </a:p>
        </p:txBody>
      </p:sp>
      <p:pic>
        <p:nvPicPr>
          <p:cNvPr id="3074" name="Picture 2" descr="Search in sidebar query">
            <a:extLst>
              <a:ext uri="{FF2B5EF4-FFF2-40B4-BE49-F238E27FC236}">
                <a16:creationId xmlns:a16="http://schemas.microsoft.com/office/drawing/2014/main" id="{6A5AF1B2-604A-E5F5-CEF9-55E7D51FC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5370" y="1686187"/>
            <a:ext cx="3706409" cy="24705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FEE15BB-2BC8-B464-6C44-50055DA69F7C}"/>
              </a:ext>
            </a:extLst>
          </p:cNvPr>
          <p:cNvSpPr txBox="1"/>
          <p:nvPr/>
        </p:nvSpPr>
        <p:spPr>
          <a:xfrm>
            <a:off x="7625370" y="4337108"/>
            <a:ext cx="3706409" cy="246221"/>
          </a:xfrm>
          <a:prstGeom prst="rect">
            <a:avLst/>
          </a:prstGeom>
          <a:noFill/>
        </p:spPr>
        <p:txBody>
          <a:bodyPr wrap="square" rtlCol="0">
            <a:spAutoFit/>
          </a:bodyPr>
          <a:lstStyle/>
          <a:p>
            <a:pPr algn="r"/>
            <a:r>
              <a:rPr lang="en-GB" sz="1000" dirty="0"/>
              <a:t>University of Nottingham</a:t>
            </a:r>
          </a:p>
        </p:txBody>
      </p:sp>
    </p:spTree>
    <p:extLst>
      <p:ext uri="{BB962C8B-B14F-4D97-AF65-F5344CB8AC3E}">
        <p14:creationId xmlns:p14="http://schemas.microsoft.com/office/powerpoint/2010/main" val="659390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F5ADCF-127A-FB75-A481-AD51E1DA4620}"/>
              </a:ext>
            </a:extLst>
          </p:cNvPr>
          <p:cNvSpPr txBox="1"/>
          <p:nvPr/>
        </p:nvSpPr>
        <p:spPr>
          <a:xfrm>
            <a:off x="812800" y="975360"/>
            <a:ext cx="9784080" cy="4893647"/>
          </a:xfrm>
          <a:prstGeom prst="rect">
            <a:avLst/>
          </a:prstGeom>
          <a:noFill/>
        </p:spPr>
        <p:txBody>
          <a:bodyPr wrap="square">
            <a:spAutoFit/>
          </a:bodyPr>
          <a:lstStyle/>
          <a:p>
            <a:r>
              <a:rPr lang="en-GB" sz="2800" b="1" dirty="0">
                <a:solidFill>
                  <a:srgbClr val="343331"/>
                </a:solidFill>
              </a:rPr>
              <a:t>Further Changes</a:t>
            </a:r>
          </a:p>
          <a:p>
            <a:endParaRPr lang="en-GB" sz="2400" dirty="0">
              <a:solidFill>
                <a:srgbClr val="343331"/>
              </a:solidFill>
            </a:endParaRPr>
          </a:p>
          <a:p>
            <a:r>
              <a:rPr lang="en-GB" sz="2400" dirty="0">
                <a:solidFill>
                  <a:srgbClr val="343331"/>
                </a:solidFill>
              </a:rPr>
              <a:t>Standards 6.3 to 6.6 – Building Services</a:t>
            </a:r>
          </a:p>
          <a:p>
            <a:endParaRPr lang="en-GB" sz="2400" dirty="0">
              <a:solidFill>
                <a:srgbClr val="343331"/>
              </a:solidFill>
            </a:endParaRPr>
          </a:p>
          <a:p>
            <a:r>
              <a:rPr lang="en-GB" sz="2400" dirty="0">
                <a:solidFill>
                  <a:srgbClr val="343331"/>
                </a:solidFill>
              </a:rPr>
              <a:t>Standard 6.7 – Commissioning</a:t>
            </a:r>
          </a:p>
          <a:p>
            <a:endParaRPr lang="en-GB" sz="2400" dirty="0">
              <a:solidFill>
                <a:srgbClr val="343331"/>
              </a:solidFill>
            </a:endParaRPr>
          </a:p>
          <a:p>
            <a:r>
              <a:rPr lang="en-GB" sz="2400" dirty="0">
                <a:solidFill>
                  <a:srgbClr val="343331"/>
                </a:solidFill>
              </a:rPr>
              <a:t>Standard 6.8 – Written Information</a:t>
            </a:r>
          </a:p>
          <a:p>
            <a:endParaRPr lang="en-GB" sz="2000" dirty="0">
              <a:solidFill>
                <a:srgbClr val="343331"/>
              </a:solidFill>
            </a:endParaRPr>
          </a:p>
          <a:p>
            <a:endParaRPr lang="en-GB" sz="2000" dirty="0">
              <a:solidFill>
                <a:srgbClr val="343331"/>
              </a:solidFill>
            </a:endParaRPr>
          </a:p>
          <a:p>
            <a:endParaRPr lang="en-GB" sz="2000" dirty="0">
              <a:solidFill>
                <a:srgbClr val="343331"/>
              </a:solidFill>
            </a:endParaRPr>
          </a:p>
          <a:p>
            <a:endParaRPr lang="en-GB" sz="2000" dirty="0">
              <a:solidFill>
                <a:srgbClr val="343331"/>
              </a:solidFill>
            </a:endParaRPr>
          </a:p>
          <a:p>
            <a:endParaRPr lang="en-GB" sz="2000" dirty="0">
              <a:solidFill>
                <a:srgbClr val="343331"/>
              </a:solidFill>
            </a:endParaRPr>
          </a:p>
          <a:p>
            <a:endParaRPr lang="en-GB" sz="2000" dirty="0">
              <a:solidFill>
                <a:srgbClr val="343331"/>
              </a:solidFill>
            </a:endParaRPr>
          </a:p>
          <a:p>
            <a:endParaRPr lang="en-GB" sz="2000" dirty="0">
              <a:solidFill>
                <a:srgbClr val="343331"/>
              </a:solidFill>
            </a:endParaRPr>
          </a:p>
        </p:txBody>
      </p:sp>
    </p:spTree>
    <p:extLst>
      <p:ext uri="{BB962C8B-B14F-4D97-AF65-F5344CB8AC3E}">
        <p14:creationId xmlns:p14="http://schemas.microsoft.com/office/powerpoint/2010/main" val="737617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algn="ctr"/>
            <a:r>
              <a:rPr lang="en-GB" dirty="0">
                <a:solidFill>
                  <a:srgbClr val="0070C0"/>
                </a:solidFill>
              </a:rPr>
              <a:t>Change to adopt SAP 10 &amp; SBEM v6</a:t>
            </a:r>
          </a:p>
        </p:txBody>
      </p:sp>
      <p:sp>
        <p:nvSpPr>
          <p:cNvPr id="4" name="Title 1">
            <a:extLst>
              <a:ext uri="{FF2B5EF4-FFF2-40B4-BE49-F238E27FC236}">
                <a16:creationId xmlns:a16="http://schemas.microsoft.com/office/drawing/2014/main" id="{5199BF1C-14CD-FD4E-B932-38F11DAA0076}"/>
              </a:ext>
            </a:extLst>
          </p:cNvPr>
          <p:cNvSpPr txBox="1">
            <a:spLocks/>
          </p:cNvSpPr>
          <p:nvPr/>
        </p:nvSpPr>
        <p:spPr>
          <a:xfrm>
            <a:off x="693081" y="1159497"/>
            <a:ext cx="10883725" cy="4511461"/>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Changes to energy standards for new buildings are supported by the adoption of new tools: SAP 10.2 and </a:t>
            </a:r>
            <a:r>
              <a:rPr lang="en-GB" sz="2400" b="0" cap="none" dirty="0" err="1">
                <a:solidFill>
                  <a:schemeClr val="tx1"/>
                </a:solidFill>
                <a:latin typeface="Calibri" panose="020F0502020204030204" pitchFamily="34" charset="0"/>
                <a:cs typeface="Calibri" panose="020F0502020204030204" pitchFamily="34" charset="0"/>
              </a:rPr>
              <a:t>SBEM</a:t>
            </a:r>
            <a:r>
              <a:rPr lang="en-GB" sz="2400" b="0" cap="none" dirty="0">
                <a:solidFill>
                  <a:schemeClr val="tx1"/>
                </a:solidFill>
                <a:latin typeface="Calibri" panose="020F0502020204030204" pitchFamily="34" charset="0"/>
                <a:cs typeface="Calibri" panose="020F0502020204030204" pitchFamily="34" charset="0"/>
              </a:rPr>
              <a:t> </a:t>
            </a:r>
            <a:r>
              <a:rPr lang="en-GB" sz="2400" b="0" cap="none" dirty="0" err="1">
                <a:solidFill>
                  <a:schemeClr val="tx1"/>
                </a:solidFill>
                <a:latin typeface="Calibri" panose="020F0502020204030204" pitchFamily="34" charset="0"/>
                <a:cs typeface="Calibri" panose="020F0502020204030204" pitchFamily="34" charset="0"/>
              </a:rPr>
              <a:t>v6.1</a:t>
            </a:r>
            <a:endParaRPr lang="en-GB" sz="2400" b="0" cap="none" dirty="0">
              <a:solidFill>
                <a:schemeClr val="tx1"/>
              </a:solidFill>
              <a:latin typeface="Calibri" panose="020F0502020204030204" pitchFamily="34" charset="0"/>
              <a:cs typeface="Calibri" panose="020F0502020204030204" pitchFamily="34" charset="0"/>
            </a:endParaRPr>
          </a:p>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Designers should be aware of the significant changes to carbon factors assigned to fuels, particularly the far lower factor for grid electricity, reflecting more recent grid decarbonisation (SAP table 12)</a:t>
            </a:r>
          </a:p>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Previous compliance solutions such as offsetting of emissions from fossil fuel solutions through use of onsite generation are now far less effective</a:t>
            </a:r>
          </a:p>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In SAP, effectiveness of onsite generation and export is now calculated (Appendix M); assessment of summer overheating (Appendix P) now removed</a:t>
            </a:r>
          </a:p>
          <a:p>
            <a:pPr>
              <a:lnSpc>
                <a:spcPct val="100000"/>
              </a:lnSpc>
              <a:spcAft>
                <a:spcPts val="600"/>
              </a:spcAft>
            </a:pPr>
            <a:endParaRPr lang="en-GB" sz="2400" b="0" cap="none" dirty="0">
              <a:solidFill>
                <a:schemeClr val="tx1"/>
              </a:solidFill>
              <a:latin typeface="Calibri" panose="020F0502020204030204" pitchFamily="34" charset="0"/>
              <a:cs typeface="Calibri" panose="020F0502020204030204" pitchFamily="34" charset="0"/>
            </a:endParaRPr>
          </a:p>
          <a:p>
            <a:pPr marL="342900" indent="-342900">
              <a:lnSpc>
                <a:spcPct val="100000"/>
              </a:lnSpc>
              <a:spcAft>
                <a:spcPts val="600"/>
              </a:spcAft>
              <a:buFont typeface="Arial" panose="020B0604020202020204" pitchFamily="34" charset="0"/>
              <a:buChar char="•"/>
            </a:pPr>
            <a:endParaRPr lang="en-GB" sz="2400" b="0" cap="none" dirty="0">
              <a:solidFill>
                <a:schemeClr val="tx1"/>
              </a:solidFill>
              <a:latin typeface="Calibri" panose="020F0502020204030204" pitchFamily="34" charset="0"/>
              <a:cs typeface="Calibri" panose="020F0502020204030204" pitchFamily="34" charset="0"/>
            </a:endParaRPr>
          </a:p>
          <a:p>
            <a:pPr>
              <a:lnSpc>
                <a:spcPct val="100000"/>
              </a:lnSpc>
              <a:spcAft>
                <a:spcPts val="600"/>
              </a:spcAft>
            </a:pPr>
            <a:endParaRPr lang="en-GB" sz="2800" cap="none"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8916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algn="ctr"/>
            <a:r>
              <a:rPr lang="en-GB" dirty="0">
                <a:solidFill>
                  <a:srgbClr val="0070C0"/>
                </a:solidFill>
              </a:rPr>
              <a:t>Supporting further change in 2024</a:t>
            </a:r>
          </a:p>
        </p:txBody>
      </p:sp>
      <p:sp>
        <p:nvSpPr>
          <p:cNvPr id="4" name="Title 1">
            <a:extLst>
              <a:ext uri="{FF2B5EF4-FFF2-40B4-BE49-F238E27FC236}">
                <a16:creationId xmlns:a16="http://schemas.microsoft.com/office/drawing/2014/main" id="{5199BF1C-14CD-FD4E-B932-38F11DAA0076}"/>
              </a:ext>
            </a:extLst>
          </p:cNvPr>
          <p:cNvSpPr txBox="1">
            <a:spLocks/>
          </p:cNvSpPr>
          <p:nvPr/>
        </p:nvSpPr>
        <p:spPr>
          <a:xfrm>
            <a:off x="693081" y="1159497"/>
            <a:ext cx="10883725" cy="4511461"/>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pPr marL="342900" indent="-342900">
              <a:lnSpc>
                <a:spcPct val="100000"/>
              </a:lnSpc>
              <a:spcAft>
                <a:spcPts val="600"/>
              </a:spcAft>
              <a:buFont typeface="Arial" panose="020B0604020202020204" pitchFamily="34" charset="0"/>
              <a:buChar char="•"/>
            </a:pPr>
            <a:r>
              <a:rPr lang="en-GB" sz="2200" b="0" cap="none" dirty="0">
                <a:solidFill>
                  <a:schemeClr val="tx1"/>
                </a:solidFill>
                <a:latin typeface="Calibri" panose="020F0502020204030204" pitchFamily="34" charset="0"/>
                <a:cs typeface="Calibri" panose="020F0502020204030204" pitchFamily="34" charset="0"/>
                <a:hlinkClick r:id="rId2"/>
              </a:rPr>
              <a:t>Separate consultations </a:t>
            </a:r>
            <a:r>
              <a:rPr lang="en-GB" sz="2200" b="0" cap="none" dirty="0">
                <a:solidFill>
                  <a:schemeClr val="tx1"/>
                </a:solidFill>
                <a:latin typeface="Calibri" panose="020F0502020204030204" pitchFamily="34" charset="0"/>
                <a:cs typeface="Calibri" panose="020F0502020204030204" pitchFamily="34" charset="0"/>
              </a:rPr>
              <a:t>have proposed a New Build Heat Standard from 2024.</a:t>
            </a:r>
          </a:p>
          <a:p>
            <a:pPr marL="342900" indent="-342900">
              <a:lnSpc>
                <a:spcPct val="100000"/>
              </a:lnSpc>
              <a:spcAft>
                <a:spcPts val="600"/>
              </a:spcAft>
              <a:buFont typeface="Arial" panose="020B0604020202020204" pitchFamily="34" charset="0"/>
              <a:buChar char="•"/>
            </a:pPr>
            <a:r>
              <a:rPr lang="en-GB" sz="2200" b="0" cap="none" dirty="0">
                <a:solidFill>
                  <a:schemeClr val="tx1"/>
                </a:solidFill>
                <a:latin typeface="Calibri" panose="020F0502020204030204" pitchFamily="34" charset="0"/>
                <a:cs typeface="Calibri" panose="020F0502020204030204" pitchFamily="34" charset="0"/>
              </a:rPr>
              <a:t>Regulations laid 8 June 2023</a:t>
            </a:r>
          </a:p>
          <a:p>
            <a:pPr marL="342900" indent="-342900">
              <a:lnSpc>
                <a:spcPct val="100000"/>
              </a:lnSpc>
              <a:spcAft>
                <a:spcPts val="600"/>
              </a:spcAft>
              <a:buFont typeface="Arial" panose="020B0604020202020204" pitchFamily="34" charset="0"/>
              <a:buChar char="•"/>
            </a:pPr>
            <a:r>
              <a:rPr lang="en-GB" sz="2200" b="0" cap="none" dirty="0">
                <a:solidFill>
                  <a:schemeClr val="tx1"/>
                </a:solidFill>
                <a:latin typeface="Calibri" panose="020F0502020204030204" pitchFamily="34" charset="0"/>
                <a:cs typeface="Calibri" panose="020F0502020204030204" pitchFamily="34" charset="0"/>
              </a:rPr>
              <a:t>Implementation of the standard on 1 April 2024 removes the option of current ‘at-building’ combustion solutions for new buildings. The 2023 standards support this intent through:</a:t>
            </a:r>
          </a:p>
          <a:p>
            <a:pPr marL="712788" indent="-349250">
              <a:lnSpc>
                <a:spcPct val="100000"/>
              </a:lnSpc>
              <a:spcAft>
                <a:spcPts val="600"/>
              </a:spcAft>
              <a:buFont typeface="Calibri" panose="020F0502020204030204" pitchFamily="34" charset="0"/>
              <a:buChar char="-"/>
            </a:pPr>
            <a:r>
              <a:rPr lang="en-GB" sz="2200" b="0" cap="none" dirty="0">
                <a:solidFill>
                  <a:schemeClr val="tx1"/>
                </a:solidFill>
                <a:latin typeface="Calibri" panose="020F0502020204030204" pitchFamily="34" charset="0"/>
                <a:cs typeface="Calibri" panose="020F0502020204030204" pitchFamily="34" charset="0"/>
              </a:rPr>
              <a:t>the introduction of the delivered energy target as an ongoing performance metric</a:t>
            </a:r>
          </a:p>
          <a:p>
            <a:pPr marL="712788" indent="-349250">
              <a:lnSpc>
                <a:spcPct val="100000"/>
              </a:lnSpc>
              <a:spcAft>
                <a:spcPts val="600"/>
              </a:spcAft>
              <a:buFont typeface="Calibri" panose="020F0502020204030204" pitchFamily="34" charset="0"/>
              <a:buChar char="-"/>
            </a:pPr>
            <a:r>
              <a:rPr lang="en-GB" sz="2200" b="0" cap="none" dirty="0">
                <a:solidFill>
                  <a:schemeClr val="tx1"/>
                </a:solidFill>
                <a:latin typeface="Calibri" panose="020F0502020204030204" pitchFamily="34" charset="0"/>
                <a:cs typeface="Calibri" panose="020F0502020204030204" pitchFamily="34" charset="0"/>
              </a:rPr>
              <a:t>removing the emissions target where ‘direct emission heating’ is not used</a:t>
            </a:r>
          </a:p>
          <a:p>
            <a:pPr marL="712788" indent="-349250">
              <a:lnSpc>
                <a:spcPct val="100000"/>
              </a:lnSpc>
              <a:spcAft>
                <a:spcPts val="600"/>
              </a:spcAft>
              <a:buFont typeface="Calibri" panose="020F0502020204030204" pitchFamily="34" charset="0"/>
              <a:buChar char="-"/>
            </a:pPr>
            <a:r>
              <a:rPr lang="en-GB" sz="2200" b="0" cap="none" dirty="0">
                <a:solidFill>
                  <a:schemeClr val="tx1"/>
                </a:solidFill>
                <a:latin typeface="Calibri" panose="020F0502020204030204" pitchFamily="34" charset="0"/>
                <a:cs typeface="Calibri" panose="020F0502020204030204" pitchFamily="34" charset="0"/>
              </a:rPr>
              <a:t>simplifying compliance for new buildings connected to a heat network</a:t>
            </a:r>
          </a:p>
          <a:p>
            <a:pPr marL="712788" indent="-349250">
              <a:lnSpc>
                <a:spcPct val="100000"/>
              </a:lnSpc>
              <a:spcAft>
                <a:spcPts val="600"/>
              </a:spcAft>
              <a:buFont typeface="Calibri" panose="020F0502020204030204" pitchFamily="34" charset="0"/>
              <a:buChar char="-"/>
            </a:pPr>
            <a:r>
              <a:rPr lang="en-GB" sz="2200" b="0" cap="none" dirty="0">
                <a:solidFill>
                  <a:schemeClr val="tx1"/>
                </a:solidFill>
                <a:latin typeface="Calibri" panose="020F0502020204030204" pitchFamily="34" charset="0"/>
                <a:cs typeface="Calibri" panose="020F0502020204030204" pitchFamily="34" charset="0"/>
              </a:rPr>
              <a:t>requiring new buildings with direct emission heating systems to be designed for easy retrofit with a future ‘zero direct emissions’ heat solution</a:t>
            </a:r>
          </a:p>
          <a:p>
            <a:pPr marL="712788" indent="-349250">
              <a:lnSpc>
                <a:spcPct val="100000"/>
              </a:lnSpc>
              <a:spcAft>
                <a:spcPts val="600"/>
              </a:spcAft>
              <a:buFont typeface="Calibri" panose="020F0502020204030204" pitchFamily="34" charset="0"/>
              <a:buChar char="-"/>
            </a:pPr>
            <a:r>
              <a:rPr lang="en-GB" sz="2200" b="0" cap="none" dirty="0">
                <a:solidFill>
                  <a:schemeClr val="tx1"/>
                </a:solidFill>
                <a:latin typeface="Calibri" panose="020F0502020204030204" pitchFamily="34" charset="0"/>
                <a:cs typeface="Calibri" panose="020F0502020204030204" pitchFamily="34" charset="0"/>
              </a:rPr>
              <a:t>setting standards for wet heating systems based upon lower distribution temperatures compatible with effective use of heat pumps and heat connections</a:t>
            </a:r>
            <a:endParaRPr lang="en-GB" sz="2200" b="0" i="1" cap="none"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7110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algn="ctr"/>
            <a:r>
              <a:rPr lang="en-GB" dirty="0" err="1">
                <a:solidFill>
                  <a:srgbClr val="0070C0"/>
                </a:solidFill>
              </a:rPr>
              <a:t>Passivhaus</a:t>
            </a:r>
            <a:r>
              <a:rPr lang="en-GB" dirty="0">
                <a:solidFill>
                  <a:srgbClr val="0070C0"/>
                </a:solidFill>
              </a:rPr>
              <a:t> equivalent standard</a:t>
            </a:r>
          </a:p>
        </p:txBody>
      </p:sp>
      <p:sp>
        <p:nvSpPr>
          <p:cNvPr id="4" name="Title 1">
            <a:extLst>
              <a:ext uri="{FF2B5EF4-FFF2-40B4-BE49-F238E27FC236}">
                <a16:creationId xmlns:a16="http://schemas.microsoft.com/office/drawing/2014/main" id="{5199BF1C-14CD-FD4E-B932-38F11DAA0076}"/>
              </a:ext>
            </a:extLst>
          </p:cNvPr>
          <p:cNvSpPr txBox="1">
            <a:spLocks/>
          </p:cNvSpPr>
          <p:nvPr/>
        </p:nvSpPr>
        <p:spPr>
          <a:xfrm>
            <a:off x="693081" y="1610759"/>
            <a:ext cx="10883725" cy="4511461"/>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pPr marL="342900" indent="-342900">
              <a:lnSpc>
                <a:spcPct val="100000"/>
              </a:lnSpc>
              <a:spcAft>
                <a:spcPts val="600"/>
              </a:spcAft>
              <a:buFont typeface="Arial" panose="020B0604020202020204" pitchFamily="34" charset="0"/>
              <a:buChar char="•"/>
            </a:pPr>
            <a:r>
              <a:rPr lang="en-GB" sz="2200" b="0" cap="none" dirty="0">
                <a:solidFill>
                  <a:schemeClr val="tx1"/>
                </a:solidFill>
                <a:latin typeface="Calibri" panose="020F0502020204030204" pitchFamily="34" charset="0"/>
                <a:cs typeface="Calibri" panose="020F0502020204030204" pitchFamily="34" charset="0"/>
              </a:rPr>
              <a:t>May 2022 - Alex Rowley MSP issues a draft members’ bill seeking to set “new minimum environmental design standards for all new-build housing to meet a Scottish equivalent to the Passivhaus standard, in order to improve energy efficiency and thermal performance”</a:t>
            </a:r>
          </a:p>
          <a:p>
            <a:pPr marL="342900" indent="-342900">
              <a:lnSpc>
                <a:spcPct val="100000"/>
              </a:lnSpc>
              <a:spcAft>
                <a:spcPts val="600"/>
              </a:spcAft>
              <a:buFont typeface="Arial" panose="020B0604020202020204" pitchFamily="34" charset="0"/>
              <a:buChar char="•"/>
            </a:pPr>
            <a:r>
              <a:rPr lang="en-GB" sz="2200" b="0" cap="none" dirty="0">
                <a:solidFill>
                  <a:schemeClr val="tx1"/>
                </a:solidFill>
                <a:latin typeface="Calibri" panose="020F0502020204030204" pitchFamily="34" charset="0"/>
                <a:cs typeface="Calibri" panose="020F0502020204030204" pitchFamily="34" charset="0"/>
              </a:rPr>
              <a:t>Consultation</a:t>
            </a:r>
          </a:p>
          <a:p>
            <a:pPr marL="342900" indent="-342900">
              <a:lnSpc>
                <a:spcPct val="100000"/>
              </a:lnSpc>
              <a:spcAft>
                <a:spcPts val="600"/>
              </a:spcAft>
              <a:buFont typeface="Arial" panose="020B0604020202020204" pitchFamily="34" charset="0"/>
              <a:buChar char="•"/>
            </a:pPr>
            <a:r>
              <a:rPr lang="en-GB" sz="2200" b="0" cap="none" dirty="0">
                <a:solidFill>
                  <a:schemeClr val="tx1"/>
                </a:solidFill>
                <a:latin typeface="Calibri" panose="020F0502020204030204" pitchFamily="34" charset="0"/>
                <a:cs typeface="Calibri" panose="020F0502020204030204" pitchFamily="34" charset="0"/>
              </a:rPr>
              <a:t>16 November 2022 – Final proposal is lodged and gains necessary cross-party support</a:t>
            </a:r>
          </a:p>
          <a:p>
            <a:pPr marL="342900" indent="-342900">
              <a:lnSpc>
                <a:spcPct val="100000"/>
              </a:lnSpc>
              <a:spcAft>
                <a:spcPts val="600"/>
              </a:spcAft>
              <a:buFont typeface="Arial" panose="020B0604020202020204" pitchFamily="34" charset="0"/>
              <a:buChar char="•"/>
            </a:pPr>
            <a:r>
              <a:rPr lang="en-GB" sz="2200" b="0" cap="none" dirty="0">
                <a:solidFill>
                  <a:schemeClr val="tx1"/>
                </a:solidFill>
                <a:latin typeface="Calibri" panose="020F0502020204030204" pitchFamily="34" charset="0"/>
                <a:cs typeface="Calibri" panose="020F0502020204030204" pitchFamily="34" charset="0"/>
              </a:rPr>
              <a:t>15 December 2022 – Mr Harvie submitted written statement to Mr Rowley and to The Scottish Parliament confirming intent to bring forward legislation to give effect to Mr Rowley’s final proposal – alignment with Bute House Agreement and Climate Assembly recommendations </a:t>
            </a:r>
          </a:p>
          <a:p>
            <a:pPr marL="342900" indent="-342900">
              <a:lnSpc>
                <a:spcPct val="100000"/>
              </a:lnSpc>
              <a:spcAft>
                <a:spcPts val="600"/>
              </a:spcAft>
              <a:buFont typeface="Arial" panose="020B0604020202020204" pitchFamily="34" charset="0"/>
              <a:buChar char="•"/>
            </a:pPr>
            <a:r>
              <a:rPr lang="en-GB" sz="2200" b="0" cap="none" dirty="0">
                <a:solidFill>
                  <a:schemeClr val="tx1"/>
                </a:solidFill>
                <a:latin typeface="Calibri" panose="020F0502020204030204" pitchFamily="34" charset="0"/>
                <a:cs typeface="Calibri" panose="020F0502020204030204" pitchFamily="34" charset="0"/>
              </a:rPr>
              <a:t>10 January 2023 – Mr Harvie makes verbal statement in The Scottish Parliament confirming earlier written statement</a:t>
            </a:r>
          </a:p>
          <a:p>
            <a:pPr marL="342900" indent="-342900">
              <a:lnSpc>
                <a:spcPct val="100000"/>
              </a:lnSpc>
              <a:spcAft>
                <a:spcPts val="600"/>
              </a:spcAft>
              <a:buFont typeface="Arial" panose="020B0604020202020204" pitchFamily="34" charset="0"/>
              <a:buChar char="•"/>
            </a:pPr>
            <a:endParaRPr lang="en-GB" sz="2200" b="0" cap="none" dirty="0">
              <a:solidFill>
                <a:schemeClr val="tx1"/>
              </a:solidFill>
              <a:latin typeface="Calibri" panose="020F0502020204030204" pitchFamily="34" charset="0"/>
              <a:cs typeface="Calibri" panose="020F0502020204030204" pitchFamily="34" charset="0"/>
            </a:endParaRPr>
          </a:p>
          <a:p>
            <a:pPr marL="342900" indent="-342900">
              <a:lnSpc>
                <a:spcPct val="100000"/>
              </a:lnSpc>
              <a:spcAft>
                <a:spcPts val="600"/>
              </a:spcAft>
              <a:buFont typeface="Arial" panose="020B0604020202020204" pitchFamily="34" charset="0"/>
              <a:buChar char="•"/>
            </a:pPr>
            <a:endParaRPr lang="en-GB" sz="2200" b="0" cap="none"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9010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algn="ctr"/>
            <a:r>
              <a:rPr lang="en-GB" dirty="0">
                <a:solidFill>
                  <a:srgbClr val="0070C0"/>
                </a:solidFill>
              </a:rPr>
              <a:t>Programme</a:t>
            </a:r>
          </a:p>
        </p:txBody>
      </p:sp>
      <p:pic>
        <p:nvPicPr>
          <p:cNvPr id="9" name="Picture 8">
            <a:extLst>
              <a:ext uri="{FF2B5EF4-FFF2-40B4-BE49-F238E27FC236}">
                <a16:creationId xmlns:a16="http://schemas.microsoft.com/office/drawing/2014/main" id="{E2551BCA-24EA-EA85-C448-DBC75C152C6B}"/>
              </a:ext>
            </a:extLst>
          </p:cNvPr>
          <p:cNvPicPr>
            <a:picLocks noChangeAspect="1"/>
          </p:cNvPicPr>
          <p:nvPr/>
        </p:nvPicPr>
        <p:blipFill>
          <a:blip r:embed="rId2"/>
          <a:stretch>
            <a:fillRect/>
          </a:stretch>
        </p:blipFill>
        <p:spPr>
          <a:xfrm>
            <a:off x="1510019" y="1035251"/>
            <a:ext cx="8640660" cy="4510171"/>
          </a:xfrm>
          <a:prstGeom prst="rect">
            <a:avLst/>
          </a:prstGeom>
        </p:spPr>
      </p:pic>
    </p:spTree>
    <p:extLst>
      <p:ext uri="{BB962C8B-B14F-4D97-AF65-F5344CB8AC3E}">
        <p14:creationId xmlns:p14="http://schemas.microsoft.com/office/powerpoint/2010/main" val="2467953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algn="ctr"/>
            <a:r>
              <a:rPr lang="en-GB" dirty="0">
                <a:solidFill>
                  <a:srgbClr val="0070C0"/>
                </a:solidFill>
              </a:rPr>
              <a:t>Two Key Themes</a:t>
            </a:r>
          </a:p>
        </p:txBody>
      </p:sp>
      <p:sp>
        <p:nvSpPr>
          <p:cNvPr id="4" name="Title 1">
            <a:extLst>
              <a:ext uri="{FF2B5EF4-FFF2-40B4-BE49-F238E27FC236}">
                <a16:creationId xmlns:a16="http://schemas.microsoft.com/office/drawing/2014/main" id="{20246D47-B235-46E7-1503-BA619C534CBD}"/>
              </a:ext>
            </a:extLst>
          </p:cNvPr>
          <p:cNvSpPr txBox="1">
            <a:spLocks/>
          </p:cNvSpPr>
          <p:nvPr/>
        </p:nvSpPr>
        <p:spPr>
          <a:xfrm>
            <a:off x="693081" y="1159498"/>
            <a:ext cx="10883725" cy="4125022"/>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pPr marL="514350" indent="-514350">
              <a:lnSpc>
                <a:spcPct val="100000"/>
              </a:lnSpc>
              <a:spcAft>
                <a:spcPts val="600"/>
              </a:spcAft>
              <a:buAutoNum type="arabicPeriod"/>
            </a:pPr>
            <a:r>
              <a:rPr lang="en-GB" sz="3200" b="0" cap="none" dirty="0">
                <a:solidFill>
                  <a:srgbClr val="343331"/>
                </a:solidFill>
                <a:effectLst/>
                <a:latin typeface="Calibri" panose="020F0502020204030204" pitchFamily="34" charset="0"/>
                <a:ea typeface="Calibri" panose="020F0502020204030204" pitchFamily="34" charset="0"/>
                <a:cs typeface="Calibri" panose="020F0502020204030204" pitchFamily="34" charset="0"/>
              </a:rPr>
              <a:t>A package of measures that use reliable solutions to optimise building fabric and service performance, </a:t>
            </a:r>
            <a:r>
              <a:rPr lang="en-GB" sz="3200" cap="none" dirty="0">
                <a:solidFill>
                  <a:srgbClr val="343331"/>
                </a:solidFill>
                <a:effectLst/>
                <a:latin typeface="Calibri" panose="020F0502020204030204" pitchFamily="34" charset="0"/>
                <a:ea typeface="Calibri" panose="020F0502020204030204" pitchFamily="34" charset="0"/>
                <a:cs typeface="Calibri" panose="020F0502020204030204" pitchFamily="34" charset="0"/>
              </a:rPr>
              <a:t>reduce delivered energy demand and provide a healthy indoor environment</a:t>
            </a:r>
          </a:p>
          <a:p>
            <a:pPr marL="514350" indent="-514350">
              <a:lnSpc>
                <a:spcPct val="100000"/>
              </a:lnSpc>
              <a:spcAft>
                <a:spcPts val="600"/>
              </a:spcAft>
              <a:buAutoNum type="arabicPeriod"/>
            </a:pPr>
            <a:endParaRPr lang="en-GB" sz="3200" b="0" cap="none" dirty="0">
              <a:solidFill>
                <a:srgbClr val="343331"/>
              </a:solidFill>
              <a:latin typeface="Calibri" panose="020F0502020204030204" pitchFamily="34" charset="0"/>
              <a:cs typeface="Calibri" panose="020F0502020204030204" pitchFamily="34" charset="0"/>
            </a:endParaRPr>
          </a:p>
          <a:p>
            <a:pPr marL="514350" indent="-514350">
              <a:lnSpc>
                <a:spcPct val="100000"/>
              </a:lnSpc>
              <a:spcAft>
                <a:spcPts val="600"/>
              </a:spcAft>
              <a:buAutoNum type="arabicPeriod"/>
            </a:pPr>
            <a:r>
              <a:rPr lang="en-GB" sz="3200" b="0" cap="none" dirty="0">
                <a:solidFill>
                  <a:srgbClr val="343331"/>
                </a:solidFill>
                <a:latin typeface="Calibri" panose="020F0502020204030204" pitchFamily="34" charset="0"/>
                <a:cs typeface="Calibri" panose="020F0502020204030204" pitchFamily="34" charset="0"/>
              </a:rPr>
              <a:t>The design and construction of new buildings must be supported by </a:t>
            </a:r>
            <a:r>
              <a:rPr lang="en-GB" sz="3200" cap="none" dirty="0">
                <a:solidFill>
                  <a:srgbClr val="343331"/>
                </a:solidFill>
                <a:latin typeface="Calibri" panose="020F0502020204030204" pitchFamily="34" charset="0"/>
                <a:cs typeface="Calibri" panose="020F0502020204030204" pitchFamily="34" charset="0"/>
              </a:rPr>
              <a:t>quality assurance and verification (compliance) </a:t>
            </a:r>
            <a:r>
              <a:rPr lang="en-GB" sz="3200" b="0" cap="none" dirty="0">
                <a:solidFill>
                  <a:srgbClr val="343331"/>
                </a:solidFill>
                <a:latin typeface="Calibri" panose="020F0502020204030204" pitchFamily="34" charset="0"/>
                <a:cs typeface="Calibri" panose="020F0502020204030204" pitchFamily="34" charset="0"/>
              </a:rPr>
              <a:t>processes that result in buildings that meet the high standards set</a:t>
            </a:r>
            <a:endParaRPr lang="en-GB" sz="100" b="0" cap="none" dirty="0">
              <a:solidFill>
                <a:srgbClr val="343331"/>
              </a:solidFill>
              <a:latin typeface="Calibri" panose="020F0502020204030204" pitchFamily="34" charset="0"/>
              <a:cs typeface="Calibri" panose="020F0502020204030204" pitchFamily="34" charset="0"/>
            </a:endParaRPr>
          </a:p>
          <a:p>
            <a:pPr marL="342900" indent="-342900">
              <a:lnSpc>
                <a:spcPct val="100000"/>
              </a:lnSpc>
              <a:spcAft>
                <a:spcPts val="600"/>
              </a:spcAft>
              <a:buFont typeface="Arial" panose="020B0604020202020204" pitchFamily="34" charset="0"/>
              <a:buChar char="•"/>
            </a:pPr>
            <a:endParaRPr lang="en-GB" sz="3200" b="0" cap="none" dirty="0">
              <a:solidFill>
                <a:srgbClr val="34333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9703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B6AF25-3FF7-DFB5-95A7-19966F4480A0}"/>
              </a:ext>
            </a:extLst>
          </p:cNvPr>
          <p:cNvSpPr txBox="1"/>
          <p:nvPr/>
        </p:nvSpPr>
        <p:spPr>
          <a:xfrm>
            <a:off x="944880" y="843677"/>
            <a:ext cx="9235440" cy="4247317"/>
          </a:xfrm>
          <a:prstGeom prst="rect">
            <a:avLst/>
          </a:prstGeom>
          <a:noFill/>
        </p:spPr>
        <p:txBody>
          <a:bodyPr wrap="square">
            <a:spAutoFit/>
          </a:bodyPr>
          <a:lstStyle/>
          <a:p>
            <a:r>
              <a:rPr lang="en-GB" sz="2800" b="1" dirty="0"/>
              <a:t>Building (Scotland) Act 1959</a:t>
            </a:r>
          </a:p>
          <a:p>
            <a:endParaRPr lang="en-GB" sz="2200" dirty="0"/>
          </a:p>
          <a:p>
            <a:pPr marL="457200" lvl="1" indent="0">
              <a:buNone/>
            </a:pPr>
            <a:r>
              <a:rPr lang="en-GB" sz="2200" i="1" dirty="0"/>
              <a:t>An Act to make as respects Scotland new provision for safety, health and other matters in respect of the construction of buildings and for safety in respect of the conduct of building operations; for these purposes to establish buildings authorities for burghs and landward areas of counties and to amend the law relating to dean of guild courts; to amend the powers of local authorities in relation to buildings which are below prescribed standards or dangerous; and for purposes connected with the matters aforesaid.</a:t>
            </a:r>
          </a:p>
          <a:p>
            <a:endParaRPr lang="en-GB" sz="2200" dirty="0"/>
          </a:p>
          <a:p>
            <a:r>
              <a:rPr lang="en-GB" sz="2200" dirty="0"/>
              <a:t>Building Scotland Act 1970</a:t>
            </a:r>
          </a:p>
        </p:txBody>
      </p:sp>
    </p:spTree>
    <p:extLst>
      <p:ext uri="{BB962C8B-B14F-4D97-AF65-F5344CB8AC3E}">
        <p14:creationId xmlns:p14="http://schemas.microsoft.com/office/powerpoint/2010/main" val="908330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algn="ctr"/>
            <a:r>
              <a:rPr lang="en-GB" dirty="0">
                <a:solidFill>
                  <a:srgbClr val="0070C0"/>
                </a:solidFill>
              </a:rPr>
              <a:t>Additional Tenets</a:t>
            </a:r>
          </a:p>
        </p:txBody>
      </p:sp>
      <p:sp>
        <p:nvSpPr>
          <p:cNvPr id="4" name="Title 1">
            <a:extLst>
              <a:ext uri="{FF2B5EF4-FFF2-40B4-BE49-F238E27FC236}">
                <a16:creationId xmlns:a16="http://schemas.microsoft.com/office/drawing/2014/main" id="{20246D47-B235-46E7-1503-BA619C534CBD}"/>
              </a:ext>
            </a:extLst>
          </p:cNvPr>
          <p:cNvSpPr txBox="1">
            <a:spLocks/>
          </p:cNvSpPr>
          <p:nvPr/>
        </p:nvSpPr>
        <p:spPr>
          <a:xfrm>
            <a:off x="693081" y="1159498"/>
            <a:ext cx="10883725" cy="4125022"/>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pPr marL="514350" indent="-514350">
              <a:lnSpc>
                <a:spcPct val="100000"/>
              </a:lnSpc>
              <a:spcAft>
                <a:spcPts val="600"/>
              </a:spcAft>
              <a:buFont typeface="Arial" panose="020B0604020202020204" pitchFamily="34" charset="0"/>
              <a:buChar char="•"/>
            </a:pPr>
            <a:r>
              <a:rPr lang="en-GB" sz="3200" b="0" cap="none" dirty="0">
                <a:solidFill>
                  <a:srgbClr val="343331"/>
                </a:solidFill>
                <a:effectLst/>
                <a:latin typeface="Calibri" panose="020F0502020204030204" pitchFamily="34" charset="0"/>
                <a:ea typeface="Calibri" panose="020F0502020204030204" pitchFamily="34" charset="0"/>
                <a:cs typeface="Calibri" panose="020F0502020204030204" pitchFamily="34" charset="0"/>
              </a:rPr>
              <a:t>Recognition that the level of ambition must consider the scale of implementation</a:t>
            </a:r>
          </a:p>
          <a:p>
            <a:pPr marL="514350" indent="-514350">
              <a:lnSpc>
                <a:spcPct val="100000"/>
              </a:lnSpc>
              <a:spcAft>
                <a:spcPts val="600"/>
              </a:spcAft>
              <a:buAutoNum type="arabicPeriod"/>
            </a:pPr>
            <a:endParaRPr lang="en-GB" sz="3200" b="0" cap="none" dirty="0">
              <a:solidFill>
                <a:srgbClr val="343331"/>
              </a:solidFill>
              <a:latin typeface="Calibri" panose="020F0502020204030204" pitchFamily="34" charset="0"/>
              <a:cs typeface="Calibri" panose="020F0502020204030204" pitchFamily="34" charset="0"/>
            </a:endParaRPr>
          </a:p>
          <a:p>
            <a:pPr marL="514350" indent="-514350">
              <a:lnSpc>
                <a:spcPct val="100000"/>
              </a:lnSpc>
              <a:spcAft>
                <a:spcPts val="600"/>
              </a:spcAft>
              <a:buFont typeface="Arial" panose="020B0604020202020204" pitchFamily="34" charset="0"/>
              <a:buChar char="•"/>
            </a:pPr>
            <a:r>
              <a:rPr lang="en-GB" sz="3200" b="0" cap="none" dirty="0">
                <a:solidFill>
                  <a:srgbClr val="343331"/>
                </a:solidFill>
                <a:latin typeface="Calibri" panose="020F0502020204030204" pitchFamily="34" charset="0"/>
                <a:cs typeface="Calibri" panose="020F0502020204030204" pitchFamily="34" charset="0"/>
              </a:rPr>
              <a:t>Implementation through the building standards system without the need for additional third-party certification</a:t>
            </a:r>
          </a:p>
          <a:p>
            <a:pPr marL="514350" indent="-514350">
              <a:lnSpc>
                <a:spcPct val="100000"/>
              </a:lnSpc>
              <a:spcAft>
                <a:spcPts val="600"/>
              </a:spcAft>
              <a:buAutoNum type="arabicPeriod"/>
            </a:pPr>
            <a:endParaRPr lang="en-GB" sz="3200" b="0" cap="none" dirty="0">
              <a:solidFill>
                <a:srgbClr val="343331"/>
              </a:solidFill>
              <a:latin typeface="Calibri" panose="020F0502020204030204" pitchFamily="34" charset="0"/>
              <a:cs typeface="Calibri" panose="020F0502020204030204" pitchFamily="34" charset="0"/>
            </a:endParaRPr>
          </a:p>
          <a:p>
            <a:pPr marL="514350" indent="-514350">
              <a:lnSpc>
                <a:spcPct val="100000"/>
              </a:lnSpc>
              <a:spcAft>
                <a:spcPts val="600"/>
              </a:spcAft>
              <a:buFont typeface="Arial" panose="020B0604020202020204" pitchFamily="34" charset="0"/>
              <a:buChar char="•"/>
            </a:pPr>
            <a:r>
              <a:rPr lang="en-GB" sz="3200" b="0" cap="none" dirty="0">
                <a:solidFill>
                  <a:srgbClr val="343331"/>
                </a:solidFill>
                <a:latin typeface="Calibri" panose="020F0502020204030204" pitchFamily="34" charset="0"/>
                <a:cs typeface="Calibri" panose="020F0502020204030204" pitchFamily="34" charset="0"/>
              </a:rPr>
              <a:t>Development of options based on what the 2023 standards deliver compared to other best practice standards</a:t>
            </a:r>
            <a:endParaRPr lang="en-GB" sz="100" b="0" cap="none" dirty="0">
              <a:solidFill>
                <a:srgbClr val="343331"/>
              </a:solidFill>
              <a:latin typeface="Calibri" panose="020F0502020204030204" pitchFamily="34" charset="0"/>
              <a:cs typeface="Calibri" panose="020F0502020204030204" pitchFamily="34" charset="0"/>
            </a:endParaRPr>
          </a:p>
          <a:p>
            <a:pPr marL="342900" indent="-342900">
              <a:lnSpc>
                <a:spcPct val="100000"/>
              </a:lnSpc>
              <a:spcAft>
                <a:spcPts val="600"/>
              </a:spcAft>
              <a:buFont typeface="Arial" panose="020B0604020202020204" pitchFamily="34" charset="0"/>
              <a:buChar char="•"/>
            </a:pPr>
            <a:endParaRPr lang="en-GB" sz="3200" b="0" cap="none" dirty="0">
              <a:solidFill>
                <a:srgbClr val="34333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5914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algn="ctr"/>
            <a:r>
              <a:rPr lang="en-GB" dirty="0">
                <a:solidFill>
                  <a:srgbClr val="0070C0"/>
                </a:solidFill>
              </a:rPr>
              <a:t>Additional Tenets</a:t>
            </a:r>
          </a:p>
        </p:txBody>
      </p:sp>
      <p:sp>
        <p:nvSpPr>
          <p:cNvPr id="4" name="Title 1">
            <a:extLst>
              <a:ext uri="{FF2B5EF4-FFF2-40B4-BE49-F238E27FC236}">
                <a16:creationId xmlns:a16="http://schemas.microsoft.com/office/drawing/2014/main" id="{20246D47-B235-46E7-1503-BA619C534CBD}"/>
              </a:ext>
            </a:extLst>
          </p:cNvPr>
          <p:cNvSpPr txBox="1">
            <a:spLocks/>
          </p:cNvSpPr>
          <p:nvPr/>
        </p:nvSpPr>
        <p:spPr>
          <a:xfrm>
            <a:off x="693081" y="1159498"/>
            <a:ext cx="10883725" cy="4125022"/>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pPr marL="342900" indent="-342900">
              <a:lnSpc>
                <a:spcPct val="100000"/>
              </a:lnSpc>
              <a:spcAft>
                <a:spcPts val="600"/>
              </a:spcAft>
              <a:buFont typeface="Arial" panose="020B0604020202020204" pitchFamily="34" charset="0"/>
              <a:buChar char="•"/>
            </a:pPr>
            <a:r>
              <a:rPr lang="en-GB" sz="3200" b="0" cap="none" dirty="0">
                <a:solidFill>
                  <a:srgbClr val="343331"/>
                </a:solidFill>
                <a:latin typeface="Calibri" panose="020F0502020204030204" pitchFamily="34" charset="0"/>
                <a:cs typeface="Calibri" panose="020F0502020204030204" pitchFamily="34" charset="0"/>
              </a:rPr>
              <a:t>Agreement on: </a:t>
            </a:r>
          </a:p>
          <a:p>
            <a:pPr marL="457200" indent="-457200">
              <a:lnSpc>
                <a:spcPct val="100000"/>
              </a:lnSpc>
              <a:spcAft>
                <a:spcPts val="600"/>
              </a:spcAft>
              <a:buFont typeface="Courier New" panose="02070309020205020404" pitchFamily="49" charset="0"/>
              <a:buChar char="o"/>
            </a:pPr>
            <a:r>
              <a:rPr lang="en-GB" sz="3200" b="0" cap="none" dirty="0">
                <a:solidFill>
                  <a:srgbClr val="343331"/>
                </a:solidFill>
                <a:latin typeface="Calibri" panose="020F0502020204030204" pitchFamily="34" charset="0"/>
                <a:cs typeface="Calibri" panose="020F0502020204030204" pitchFamily="34" charset="0"/>
              </a:rPr>
              <a:t>how to define targets and measure success </a:t>
            </a:r>
          </a:p>
          <a:p>
            <a:pPr marL="457200" indent="-457200">
              <a:lnSpc>
                <a:spcPct val="100000"/>
              </a:lnSpc>
              <a:spcAft>
                <a:spcPts val="600"/>
              </a:spcAft>
              <a:buFont typeface="Courier New" panose="02070309020205020404" pitchFamily="49" charset="0"/>
              <a:buChar char="o"/>
            </a:pPr>
            <a:r>
              <a:rPr lang="en-GB" sz="3200" b="0" cap="none" dirty="0">
                <a:solidFill>
                  <a:srgbClr val="343331"/>
                </a:solidFill>
                <a:latin typeface="Calibri" panose="020F0502020204030204" pitchFamily="34" charset="0"/>
                <a:cs typeface="Calibri" panose="020F0502020204030204" pitchFamily="34" charset="0"/>
              </a:rPr>
              <a:t>the level of prescription or flexibility which will support successful building outcomes</a:t>
            </a:r>
          </a:p>
          <a:p>
            <a:pPr marL="342900" indent="-342900">
              <a:lnSpc>
                <a:spcPct val="100000"/>
              </a:lnSpc>
              <a:spcAft>
                <a:spcPts val="600"/>
              </a:spcAft>
              <a:buFont typeface="Arial" panose="020B0604020202020204" pitchFamily="34" charset="0"/>
              <a:buChar char="•"/>
            </a:pPr>
            <a:endParaRPr lang="en-GB" sz="3200" b="0" cap="none" dirty="0">
              <a:solidFill>
                <a:srgbClr val="343331"/>
              </a:solidFill>
              <a:latin typeface="Calibri" panose="020F0502020204030204" pitchFamily="34" charset="0"/>
              <a:cs typeface="Calibri" panose="020F0502020204030204" pitchFamily="34" charset="0"/>
            </a:endParaRPr>
          </a:p>
          <a:p>
            <a:pPr marL="342900" indent="-342900">
              <a:lnSpc>
                <a:spcPct val="100000"/>
              </a:lnSpc>
              <a:spcAft>
                <a:spcPts val="600"/>
              </a:spcAft>
              <a:buFont typeface="Arial" panose="020B0604020202020204" pitchFamily="34" charset="0"/>
              <a:buChar char="•"/>
            </a:pPr>
            <a:r>
              <a:rPr lang="en-GB" sz="3200" b="0" cap="none" dirty="0">
                <a:solidFill>
                  <a:srgbClr val="343331"/>
                </a:solidFill>
                <a:latin typeface="Calibri" panose="020F0502020204030204" pitchFamily="34" charset="0"/>
                <a:cs typeface="Calibri" panose="020F0502020204030204" pitchFamily="34" charset="0"/>
              </a:rPr>
              <a:t>Recognition of the need for early identification of risks and interdependencies</a:t>
            </a:r>
          </a:p>
        </p:txBody>
      </p:sp>
    </p:spTree>
    <p:extLst>
      <p:ext uri="{BB962C8B-B14F-4D97-AF65-F5344CB8AC3E}">
        <p14:creationId xmlns:p14="http://schemas.microsoft.com/office/powerpoint/2010/main" val="1554396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algn="ctr"/>
            <a:r>
              <a:rPr lang="en-GB" dirty="0">
                <a:solidFill>
                  <a:srgbClr val="0070C0"/>
                </a:solidFill>
              </a:rPr>
              <a:t>Risks and Opportunities</a:t>
            </a:r>
          </a:p>
        </p:txBody>
      </p:sp>
      <p:sp>
        <p:nvSpPr>
          <p:cNvPr id="4" name="Title 1">
            <a:extLst>
              <a:ext uri="{FF2B5EF4-FFF2-40B4-BE49-F238E27FC236}">
                <a16:creationId xmlns:a16="http://schemas.microsoft.com/office/drawing/2014/main" id="{20246D47-B235-46E7-1503-BA619C534CBD}"/>
              </a:ext>
            </a:extLst>
          </p:cNvPr>
          <p:cNvSpPr txBox="1">
            <a:spLocks/>
          </p:cNvSpPr>
          <p:nvPr/>
        </p:nvSpPr>
        <p:spPr>
          <a:xfrm>
            <a:off x="693082" y="1159498"/>
            <a:ext cx="6538228" cy="4125022"/>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pPr marL="342900" indent="-342900">
              <a:lnSpc>
                <a:spcPct val="100000"/>
              </a:lnSpc>
              <a:spcAft>
                <a:spcPts val="600"/>
              </a:spcAft>
              <a:buFont typeface="Arial" panose="020B0604020202020204" pitchFamily="34" charset="0"/>
              <a:buChar char="•"/>
            </a:pPr>
            <a:r>
              <a:rPr lang="en-GB" sz="2800" b="0" cap="none" dirty="0">
                <a:solidFill>
                  <a:srgbClr val="343331"/>
                </a:solidFill>
                <a:latin typeface="Calibri" panose="020F0502020204030204" pitchFamily="34" charset="0"/>
                <a:cs typeface="Calibri" panose="020F0502020204030204" pitchFamily="34" charset="0"/>
              </a:rPr>
              <a:t>Performance gap and compliance vs design tools</a:t>
            </a:r>
          </a:p>
          <a:p>
            <a:pPr marL="342900" indent="-342900">
              <a:lnSpc>
                <a:spcPct val="100000"/>
              </a:lnSpc>
              <a:spcAft>
                <a:spcPts val="600"/>
              </a:spcAft>
              <a:buFont typeface="Arial" panose="020B0604020202020204" pitchFamily="34" charset="0"/>
              <a:buChar char="•"/>
            </a:pPr>
            <a:r>
              <a:rPr lang="en-GB" sz="2800" b="0" cap="none" dirty="0">
                <a:solidFill>
                  <a:srgbClr val="343331"/>
                </a:solidFill>
                <a:latin typeface="Calibri" panose="020F0502020204030204" pitchFamily="34" charset="0"/>
                <a:cs typeface="Calibri" panose="020F0502020204030204" pitchFamily="34" charset="0"/>
              </a:rPr>
              <a:t>Timeline for development of SAP and SBEM methodologies</a:t>
            </a:r>
          </a:p>
          <a:p>
            <a:pPr marL="342900" indent="-342900">
              <a:lnSpc>
                <a:spcPct val="100000"/>
              </a:lnSpc>
              <a:spcAft>
                <a:spcPts val="600"/>
              </a:spcAft>
              <a:buFont typeface="Arial" panose="020B0604020202020204" pitchFamily="34" charset="0"/>
              <a:buChar char="•"/>
            </a:pPr>
            <a:r>
              <a:rPr lang="en-GB" sz="2800" b="0" cap="none" dirty="0">
                <a:solidFill>
                  <a:srgbClr val="343331"/>
                </a:solidFill>
                <a:latin typeface="Calibri" panose="020F0502020204030204" pitchFamily="34" charset="0"/>
                <a:cs typeface="Calibri" panose="020F0502020204030204" pitchFamily="34" charset="0"/>
              </a:rPr>
              <a:t>Skills for designers, contractors and verifiers</a:t>
            </a:r>
          </a:p>
          <a:p>
            <a:pPr marL="342900" indent="-342900">
              <a:lnSpc>
                <a:spcPct val="100000"/>
              </a:lnSpc>
              <a:spcAft>
                <a:spcPts val="600"/>
              </a:spcAft>
              <a:buFont typeface="Arial" panose="020B0604020202020204" pitchFamily="34" charset="0"/>
              <a:buChar char="•"/>
            </a:pPr>
            <a:r>
              <a:rPr lang="en-GB" sz="2800" b="0" cap="none" dirty="0">
                <a:solidFill>
                  <a:srgbClr val="343331"/>
                </a:solidFill>
                <a:latin typeface="Calibri" panose="020F0502020204030204" pitchFamily="34" charset="0"/>
                <a:cs typeface="Calibri" panose="020F0502020204030204" pitchFamily="34" charset="0"/>
              </a:rPr>
              <a:t>Getting it right first time and space for POE</a:t>
            </a:r>
          </a:p>
          <a:p>
            <a:pPr marL="342900" indent="-342900">
              <a:lnSpc>
                <a:spcPct val="100000"/>
              </a:lnSpc>
              <a:spcAft>
                <a:spcPts val="600"/>
              </a:spcAft>
              <a:buFont typeface="Arial" panose="020B0604020202020204" pitchFamily="34" charset="0"/>
              <a:buChar char="•"/>
            </a:pPr>
            <a:r>
              <a:rPr lang="en-GB" sz="2800" b="0" cap="none" dirty="0">
                <a:solidFill>
                  <a:srgbClr val="343331"/>
                </a:solidFill>
                <a:latin typeface="Calibri" panose="020F0502020204030204" pitchFamily="34" charset="0"/>
                <a:cs typeface="Calibri" panose="020F0502020204030204" pitchFamily="34" charset="0"/>
              </a:rPr>
              <a:t>Early sight of proposed changes is needed</a:t>
            </a:r>
          </a:p>
          <a:p>
            <a:pPr marL="342900" indent="-342900">
              <a:lnSpc>
                <a:spcPct val="100000"/>
              </a:lnSpc>
              <a:spcAft>
                <a:spcPts val="600"/>
              </a:spcAft>
              <a:buFont typeface="Arial" panose="020B0604020202020204" pitchFamily="34" charset="0"/>
              <a:buChar char="•"/>
            </a:pPr>
            <a:r>
              <a:rPr lang="en-GB" sz="2800" b="0" cap="none" dirty="0">
                <a:solidFill>
                  <a:srgbClr val="343331"/>
                </a:solidFill>
                <a:latin typeface="Calibri" panose="020F0502020204030204" pitchFamily="34" charset="0"/>
                <a:cs typeface="Calibri" panose="020F0502020204030204" pitchFamily="34" charset="0"/>
              </a:rPr>
              <a:t>Cost implications</a:t>
            </a:r>
          </a:p>
          <a:p>
            <a:pPr marL="342900" indent="-342900">
              <a:lnSpc>
                <a:spcPct val="100000"/>
              </a:lnSpc>
              <a:spcAft>
                <a:spcPts val="600"/>
              </a:spcAft>
              <a:buFont typeface="Arial" panose="020B0604020202020204" pitchFamily="34" charset="0"/>
              <a:buChar char="•"/>
            </a:pPr>
            <a:r>
              <a:rPr lang="en-GB" sz="2800" b="0" cap="none" dirty="0">
                <a:solidFill>
                  <a:srgbClr val="343331"/>
                </a:solidFill>
                <a:latin typeface="Calibri" panose="020F0502020204030204" pitchFamily="34" charset="0"/>
                <a:cs typeface="Calibri" panose="020F0502020204030204" pitchFamily="34" charset="0"/>
              </a:rPr>
              <a:t>Technology risk</a:t>
            </a:r>
          </a:p>
          <a:p>
            <a:pPr marL="342900" indent="-342900">
              <a:lnSpc>
                <a:spcPct val="100000"/>
              </a:lnSpc>
              <a:spcAft>
                <a:spcPts val="600"/>
              </a:spcAft>
              <a:buFont typeface="Arial" panose="020B0604020202020204" pitchFamily="34" charset="0"/>
              <a:buChar char="•"/>
            </a:pPr>
            <a:endParaRPr lang="en-GB" sz="3200" b="0" cap="none" dirty="0">
              <a:solidFill>
                <a:srgbClr val="343331"/>
              </a:solidFill>
              <a:latin typeface="Calibri" panose="020F0502020204030204" pitchFamily="34" charset="0"/>
              <a:cs typeface="Calibri" panose="020F0502020204030204" pitchFamily="34" charset="0"/>
            </a:endParaRPr>
          </a:p>
        </p:txBody>
      </p:sp>
      <p:pic>
        <p:nvPicPr>
          <p:cNvPr id="4098" name="Picture 2" descr="Triple Glazing Window Diagram Cross Section">
            <a:extLst>
              <a:ext uri="{FF2B5EF4-FFF2-40B4-BE49-F238E27FC236}">
                <a16:creationId xmlns:a16="http://schemas.microsoft.com/office/drawing/2014/main" id="{7F241FE9-3E43-D40B-479C-D61A67567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037" y="1363823"/>
            <a:ext cx="2333769" cy="206517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117D9BF-EB49-1148-A50F-4939E5ED0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411" y="3633326"/>
            <a:ext cx="4137640" cy="18139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AD4708-A702-FBC2-35AD-B388751E529C}"/>
              </a:ext>
            </a:extLst>
          </p:cNvPr>
          <p:cNvSpPr txBox="1"/>
          <p:nvPr/>
        </p:nvSpPr>
        <p:spPr>
          <a:xfrm>
            <a:off x="10117123" y="5494177"/>
            <a:ext cx="1107348" cy="246221"/>
          </a:xfrm>
          <a:prstGeom prst="rect">
            <a:avLst/>
          </a:prstGeom>
          <a:noFill/>
        </p:spPr>
        <p:txBody>
          <a:bodyPr wrap="square" rtlCol="0">
            <a:spAutoFit/>
          </a:bodyPr>
          <a:lstStyle/>
          <a:p>
            <a:pPr algn="r"/>
            <a:r>
              <a:rPr lang="en-GB" sz="1000" dirty="0" err="1"/>
              <a:t>CIBSE</a:t>
            </a:r>
            <a:r>
              <a:rPr lang="en-GB" sz="1000" dirty="0"/>
              <a:t> Journal</a:t>
            </a:r>
          </a:p>
        </p:txBody>
      </p:sp>
    </p:spTree>
    <p:extLst>
      <p:ext uri="{BB962C8B-B14F-4D97-AF65-F5344CB8AC3E}">
        <p14:creationId xmlns:p14="http://schemas.microsoft.com/office/powerpoint/2010/main" val="2666360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algn="ctr"/>
            <a:r>
              <a:rPr lang="en-GB" dirty="0">
                <a:solidFill>
                  <a:srgbClr val="0070C0"/>
                </a:solidFill>
              </a:rPr>
              <a:t>Working Group</a:t>
            </a:r>
          </a:p>
        </p:txBody>
      </p:sp>
      <p:sp>
        <p:nvSpPr>
          <p:cNvPr id="4" name="Title 1">
            <a:extLst>
              <a:ext uri="{FF2B5EF4-FFF2-40B4-BE49-F238E27FC236}">
                <a16:creationId xmlns:a16="http://schemas.microsoft.com/office/drawing/2014/main" id="{20246D47-B235-46E7-1503-BA619C534CBD}"/>
              </a:ext>
            </a:extLst>
          </p:cNvPr>
          <p:cNvSpPr txBox="1">
            <a:spLocks/>
          </p:cNvSpPr>
          <p:nvPr/>
        </p:nvSpPr>
        <p:spPr>
          <a:xfrm>
            <a:off x="693081" y="1159498"/>
            <a:ext cx="10883725" cy="4125022"/>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pPr marL="342900" indent="-342900">
              <a:lnSpc>
                <a:spcPct val="100000"/>
              </a:lnSpc>
              <a:spcAft>
                <a:spcPts val="600"/>
              </a:spcAft>
              <a:buFont typeface="Arial" panose="020B0604020202020204" pitchFamily="34" charset="0"/>
              <a:buChar char="•"/>
            </a:pPr>
            <a:r>
              <a:rPr lang="en-GB" sz="3200" b="0" cap="none" dirty="0">
                <a:solidFill>
                  <a:srgbClr val="343331"/>
                </a:solidFill>
                <a:latin typeface="Calibri" panose="020F0502020204030204" pitchFamily="34" charset="0"/>
                <a:cs typeface="Calibri" panose="020F0502020204030204" pitchFamily="34" charset="0"/>
              </a:rPr>
              <a:t>Co-</a:t>
            </a:r>
            <a:r>
              <a:rPr lang="en-GB" sz="3200" b="0" cap="none" dirty="0">
                <a:solidFill>
                  <a:schemeClr val="tx1"/>
                </a:solidFill>
                <a:latin typeface="Calibri" panose="020F0502020204030204" pitchFamily="34" charset="0"/>
                <a:cs typeface="Calibri" panose="020F0502020204030204" pitchFamily="34" charset="0"/>
              </a:rPr>
              <a:t>chairs – Stephen Good, BE-ST; Stephen Garvin, BSD</a:t>
            </a:r>
          </a:p>
          <a:p>
            <a:pPr marL="342900" indent="-342900">
              <a:lnSpc>
                <a:spcPct val="100000"/>
              </a:lnSpc>
              <a:spcAft>
                <a:spcPts val="600"/>
              </a:spcAft>
              <a:buFont typeface="Arial" panose="020B0604020202020204" pitchFamily="34" charset="0"/>
              <a:buChar char="•"/>
            </a:pPr>
            <a:r>
              <a:rPr lang="en-GB" sz="3200" b="0" cap="none" dirty="0">
                <a:solidFill>
                  <a:srgbClr val="343331"/>
                </a:solidFill>
                <a:latin typeface="Calibri" panose="020F0502020204030204" pitchFamily="34" charset="0"/>
                <a:cs typeface="Calibri" panose="020F0502020204030204" pitchFamily="34" charset="0"/>
              </a:rPr>
              <a:t>Core membership</a:t>
            </a:r>
          </a:p>
          <a:p>
            <a:pPr marL="342900" indent="-342900">
              <a:lnSpc>
                <a:spcPct val="100000"/>
              </a:lnSpc>
              <a:spcAft>
                <a:spcPts val="600"/>
              </a:spcAft>
              <a:buFont typeface="Arial" panose="020B0604020202020204" pitchFamily="34" charset="0"/>
              <a:buChar char="•"/>
            </a:pPr>
            <a:r>
              <a:rPr lang="en-GB" sz="3200" b="0" cap="none" dirty="0">
                <a:solidFill>
                  <a:srgbClr val="343331"/>
                </a:solidFill>
                <a:latin typeface="Calibri" panose="020F0502020204030204" pitchFamily="34" charset="0"/>
                <a:cs typeface="Calibri" panose="020F0502020204030204" pitchFamily="34" charset="0"/>
              </a:rPr>
              <a:t>First meeting held 21 June 2023</a:t>
            </a:r>
          </a:p>
          <a:p>
            <a:pPr marL="342900" indent="-342900">
              <a:lnSpc>
                <a:spcPct val="100000"/>
              </a:lnSpc>
              <a:spcAft>
                <a:spcPts val="600"/>
              </a:spcAft>
              <a:buFont typeface="Arial" panose="020B0604020202020204" pitchFamily="34" charset="0"/>
              <a:buChar char="•"/>
            </a:pPr>
            <a:r>
              <a:rPr lang="en-GB" sz="3200" b="0" cap="none" dirty="0">
                <a:solidFill>
                  <a:srgbClr val="343331"/>
                </a:solidFill>
                <a:latin typeface="Calibri" panose="020F0502020204030204" pitchFamily="34" charset="0"/>
                <a:cs typeface="Calibri" panose="020F0502020204030204" pitchFamily="34" charset="0"/>
                <a:hlinkClick r:id="rId2"/>
              </a:rPr>
              <a:t>Webpage</a:t>
            </a:r>
            <a:endParaRPr lang="en-GB" sz="3200" b="0" cap="none" dirty="0">
              <a:solidFill>
                <a:srgbClr val="343331"/>
              </a:solidFill>
              <a:latin typeface="Calibri" panose="020F0502020204030204" pitchFamily="34" charset="0"/>
              <a:cs typeface="Calibri" panose="020F0502020204030204" pitchFamily="34" charset="0"/>
            </a:endParaRPr>
          </a:p>
          <a:p>
            <a:pPr marL="342900" indent="-342900">
              <a:lnSpc>
                <a:spcPct val="100000"/>
              </a:lnSpc>
              <a:spcAft>
                <a:spcPts val="600"/>
              </a:spcAft>
              <a:buFont typeface="Arial" panose="020B0604020202020204" pitchFamily="34" charset="0"/>
              <a:buChar char="•"/>
            </a:pPr>
            <a:r>
              <a:rPr lang="en-GB" sz="3200" b="0" cap="none" dirty="0">
                <a:solidFill>
                  <a:srgbClr val="343331"/>
                </a:solidFill>
                <a:latin typeface="Calibri" panose="020F0502020204030204" pitchFamily="34" charset="0"/>
                <a:cs typeface="Calibri" panose="020F0502020204030204" pitchFamily="34" charset="0"/>
              </a:rPr>
              <a:t>BE-ST to facilitate upcoming workshops on key Passivhaus items</a:t>
            </a:r>
          </a:p>
        </p:txBody>
      </p:sp>
    </p:spTree>
    <p:extLst>
      <p:ext uri="{BB962C8B-B14F-4D97-AF65-F5344CB8AC3E}">
        <p14:creationId xmlns:p14="http://schemas.microsoft.com/office/powerpoint/2010/main" val="471385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algn="ctr"/>
            <a:r>
              <a:rPr lang="en-GB" dirty="0">
                <a:solidFill>
                  <a:srgbClr val="0070C0"/>
                </a:solidFill>
              </a:rPr>
              <a:t>Onward review – whole life emissions</a:t>
            </a:r>
          </a:p>
        </p:txBody>
      </p:sp>
      <p:sp>
        <p:nvSpPr>
          <p:cNvPr id="4" name="Title 1">
            <a:extLst>
              <a:ext uri="{FF2B5EF4-FFF2-40B4-BE49-F238E27FC236}">
                <a16:creationId xmlns:a16="http://schemas.microsoft.com/office/drawing/2014/main" id="{5199BF1C-14CD-FD4E-B932-38F11DAA0076}"/>
              </a:ext>
            </a:extLst>
          </p:cNvPr>
          <p:cNvSpPr txBox="1">
            <a:spLocks/>
          </p:cNvSpPr>
          <p:nvPr/>
        </p:nvSpPr>
        <p:spPr>
          <a:xfrm>
            <a:off x="693081" y="1159497"/>
            <a:ext cx="10883725" cy="4511461"/>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December 2021 - our response to Scotland’s Climate Assembly Recommendations for Action, included the commitment to investigate opportunities for whole life emission reporting</a:t>
            </a:r>
          </a:p>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Follows representation by the Climate Change Committee and industry groups on the need to link future review of standards on topics such as operational energy performance</a:t>
            </a:r>
          </a:p>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2022 – work undertaken by Zero Waste Scotland on the topic including recognition of the pilot work already underway trough standards such as the Net Zero Public Sector Building Standard</a:t>
            </a:r>
          </a:p>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Engaging with key organisations to understand the viability and benefit of reporting whole life emissions</a:t>
            </a:r>
            <a:endParaRPr lang="en-GB" sz="100" b="0" cap="none" dirty="0">
              <a:solidFill>
                <a:schemeClr val="tx1"/>
              </a:solidFill>
              <a:latin typeface="Calibri" panose="020F0502020204030204" pitchFamily="34" charset="0"/>
              <a:cs typeface="Calibri" panose="020F0502020204030204" pitchFamily="34" charset="0"/>
            </a:endParaRPr>
          </a:p>
          <a:p>
            <a:pPr marL="342900" indent="-342900">
              <a:lnSpc>
                <a:spcPct val="100000"/>
              </a:lnSpc>
              <a:spcAft>
                <a:spcPts val="600"/>
              </a:spcAft>
              <a:buFont typeface="Arial" panose="020B0604020202020204" pitchFamily="34" charset="0"/>
              <a:buChar char="•"/>
            </a:pPr>
            <a:endParaRPr lang="en-GB" sz="2400" b="0" cap="none" dirty="0">
              <a:solidFill>
                <a:schemeClr val="tx1"/>
              </a:solidFill>
              <a:latin typeface="Calibri" panose="020F0502020204030204" pitchFamily="34" charset="0"/>
              <a:cs typeface="Calibri" panose="020F0502020204030204" pitchFamily="34" charset="0"/>
            </a:endParaRPr>
          </a:p>
          <a:p>
            <a:pPr marL="342900" indent="-342900">
              <a:lnSpc>
                <a:spcPct val="100000"/>
              </a:lnSpc>
              <a:spcAft>
                <a:spcPts val="600"/>
              </a:spcAft>
              <a:buFont typeface="Arial" panose="020B0604020202020204" pitchFamily="34" charset="0"/>
              <a:buChar char="•"/>
            </a:pPr>
            <a:endParaRPr lang="en-GB" sz="2400" b="0" cap="none"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3673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lang="en-GB" dirty="0">
                <a:solidFill>
                  <a:srgbClr val="0070C0"/>
                </a:solidFill>
              </a:rPr>
              <a:t>Futures Board - Compliance Plan</a:t>
            </a:r>
            <a:endParaRPr kumimoji="0" lang="en-GB" sz="4800" b="1"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endParaRPr>
          </a:p>
        </p:txBody>
      </p:sp>
      <p:sp>
        <p:nvSpPr>
          <p:cNvPr id="4" name="Title 1">
            <a:extLst>
              <a:ext uri="{FF2B5EF4-FFF2-40B4-BE49-F238E27FC236}">
                <a16:creationId xmlns:a16="http://schemas.microsoft.com/office/drawing/2014/main" id="{20246D47-B235-46E7-1503-BA619C534CBD}"/>
              </a:ext>
            </a:extLst>
          </p:cNvPr>
          <p:cNvSpPr txBox="1">
            <a:spLocks/>
          </p:cNvSpPr>
          <p:nvPr/>
        </p:nvSpPr>
        <p:spPr>
          <a:xfrm>
            <a:off x="693082" y="1159498"/>
            <a:ext cx="7100290" cy="4016510"/>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GB" sz="2400" b="0" cap="none" dirty="0">
                <a:solidFill>
                  <a:srgbClr val="343331"/>
                </a:solidFill>
                <a:latin typeface="Calibri" panose="020F0502020204030204" pitchFamily="34" charset="0"/>
                <a:cs typeface="Calibri" panose="020F0502020204030204" pitchFamily="34" charset="0"/>
              </a:rPr>
              <a:t>Ministerial Working Group set up following Grenfell fire in 2017</a:t>
            </a: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43331"/>
                </a:solidFill>
                <a:effectLst/>
                <a:uLnTx/>
                <a:uFillTx/>
                <a:latin typeface="Calibri" panose="020F0502020204030204" pitchFamily="34" charset="0"/>
                <a:ea typeface="+mj-ea"/>
                <a:cs typeface="Calibri" panose="020F0502020204030204" pitchFamily="34" charset="0"/>
              </a:rPr>
              <a:t>Two review panels set up:</a:t>
            </a:r>
          </a:p>
          <a:p>
            <a:pPr marL="457200" marR="0" lvl="0" indent="-457200" algn="l" defTabSz="914400" rtl="0" eaLnBrk="1" fontAlgn="auto" latinLnBrk="0" hangingPunct="1">
              <a:lnSpc>
                <a:spcPct val="100000"/>
              </a:lnSpc>
              <a:spcBef>
                <a:spcPct val="0"/>
              </a:spcBef>
              <a:spcAft>
                <a:spcPts val="60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343331"/>
                </a:solidFill>
                <a:effectLst/>
                <a:uLnTx/>
                <a:uFillTx/>
                <a:latin typeface="Calibri" panose="020F0502020204030204" pitchFamily="34" charset="0"/>
                <a:ea typeface="+mj-ea"/>
                <a:cs typeface="Calibri" panose="020F0502020204030204" pitchFamily="34" charset="0"/>
              </a:rPr>
              <a:t>Compliance and Enforcement, and </a:t>
            </a:r>
          </a:p>
          <a:p>
            <a:pPr marL="457200" marR="0" lvl="0" indent="-457200" algn="l" defTabSz="914400" rtl="0" eaLnBrk="1" fontAlgn="auto" latinLnBrk="0" hangingPunct="1">
              <a:lnSpc>
                <a:spcPct val="100000"/>
              </a:lnSpc>
              <a:spcBef>
                <a:spcPct val="0"/>
              </a:spcBef>
              <a:spcAft>
                <a:spcPts val="60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343331"/>
                </a:solidFill>
                <a:effectLst/>
                <a:uLnTx/>
                <a:uFillTx/>
                <a:latin typeface="Calibri" panose="020F0502020204030204" pitchFamily="34" charset="0"/>
                <a:ea typeface="+mj-ea"/>
                <a:cs typeface="Calibri" panose="020F0502020204030204" pitchFamily="34" charset="0"/>
              </a:rPr>
              <a:t>Fire Safety</a:t>
            </a:r>
          </a:p>
          <a:p>
            <a:pPr marL="457200" marR="0" lvl="0" indent="-457200" algn="l" defTabSz="914400" rtl="0" eaLnBrk="1" fontAlgn="auto" latinLnBrk="0" hangingPunct="1">
              <a:lnSpc>
                <a:spcPct val="150000"/>
              </a:lnSpc>
              <a:spcBef>
                <a:spcPct val="0"/>
              </a:spcBef>
              <a:spcAft>
                <a:spcPts val="600"/>
              </a:spcAft>
              <a:buClrTx/>
              <a:buSzTx/>
              <a:buFont typeface="Arial" panose="020B0604020202020204" pitchFamily="34" charset="0"/>
              <a:buChar char="•"/>
              <a:tabLst/>
              <a:defRPr/>
            </a:pPr>
            <a:r>
              <a:rPr lang="en-GB" sz="2400" b="0" cap="none" dirty="0">
                <a:solidFill>
                  <a:srgbClr val="343331"/>
                </a:solidFill>
                <a:latin typeface="Calibri" panose="020F0502020204030204" pitchFamily="34" charset="0"/>
                <a:cs typeface="Calibri" panose="020F0502020204030204" pitchFamily="34" charset="0"/>
              </a:rPr>
              <a:t>Formation of Futures Board</a:t>
            </a:r>
          </a:p>
          <a:p>
            <a:pPr marL="457200" marR="0" lvl="0" indent="-4572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GB" sz="2400" b="0" cap="none" dirty="0">
                <a:solidFill>
                  <a:srgbClr val="343331"/>
                </a:solidFill>
                <a:latin typeface="Calibri" panose="020F0502020204030204" pitchFamily="34" charset="0"/>
                <a:cs typeface="Calibri" panose="020F0502020204030204" pitchFamily="34" charset="0"/>
              </a:rPr>
              <a:t>Development of a national Compliance Plan approach </a:t>
            </a:r>
          </a:p>
          <a:p>
            <a:pPr marL="457200" marR="0" lvl="0" indent="-4572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GB" sz="2400" b="0" cap="none" dirty="0">
                <a:solidFill>
                  <a:srgbClr val="343331"/>
                </a:solidFill>
                <a:latin typeface="Calibri" panose="020F0502020204030204" pitchFamily="34" charset="0"/>
                <a:cs typeface="Calibri" panose="020F0502020204030204" pitchFamily="34" charset="0"/>
              </a:rPr>
              <a:t>Result in more compliant buildings being constructed </a:t>
            </a:r>
          </a:p>
        </p:txBody>
      </p:sp>
      <p:pic>
        <p:nvPicPr>
          <p:cNvPr id="2" name="Picture 1">
            <a:extLst>
              <a:ext uri="{FF2B5EF4-FFF2-40B4-BE49-F238E27FC236}">
                <a16:creationId xmlns:a16="http://schemas.microsoft.com/office/drawing/2014/main" id="{FADADA4F-D1F8-B7ED-6EB9-B27440DA0C30}"/>
              </a:ext>
            </a:extLst>
          </p:cNvPr>
          <p:cNvPicPr>
            <a:picLocks noChangeAspect="1"/>
          </p:cNvPicPr>
          <p:nvPr/>
        </p:nvPicPr>
        <p:blipFill>
          <a:blip r:embed="rId2"/>
          <a:stretch>
            <a:fillRect/>
          </a:stretch>
        </p:blipFill>
        <p:spPr>
          <a:xfrm>
            <a:off x="8196044" y="1159497"/>
            <a:ext cx="3470245" cy="1951194"/>
          </a:xfrm>
          <a:prstGeom prst="rect">
            <a:avLst/>
          </a:prstGeom>
        </p:spPr>
      </p:pic>
      <p:pic>
        <p:nvPicPr>
          <p:cNvPr id="5" name="Picture 4">
            <a:extLst>
              <a:ext uri="{FF2B5EF4-FFF2-40B4-BE49-F238E27FC236}">
                <a16:creationId xmlns:a16="http://schemas.microsoft.com/office/drawing/2014/main" id="{25CEC810-80AA-AAC3-58CF-937162574F68}"/>
              </a:ext>
            </a:extLst>
          </p:cNvPr>
          <p:cNvPicPr>
            <a:picLocks noChangeAspect="1"/>
          </p:cNvPicPr>
          <p:nvPr/>
        </p:nvPicPr>
        <p:blipFill>
          <a:blip r:embed="rId3"/>
          <a:stretch>
            <a:fillRect/>
          </a:stretch>
        </p:blipFill>
        <p:spPr>
          <a:xfrm>
            <a:off x="8194203" y="3593928"/>
            <a:ext cx="3472086" cy="1951194"/>
          </a:xfrm>
          <a:prstGeom prst="rect">
            <a:avLst/>
          </a:prstGeom>
        </p:spPr>
      </p:pic>
    </p:spTree>
    <p:extLst>
      <p:ext uri="{BB962C8B-B14F-4D97-AF65-F5344CB8AC3E}">
        <p14:creationId xmlns:p14="http://schemas.microsoft.com/office/powerpoint/2010/main" val="588957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lang="en-GB" dirty="0">
                <a:solidFill>
                  <a:srgbClr val="0070C0"/>
                </a:solidFill>
              </a:rPr>
              <a:t>Compliance Plan</a:t>
            </a:r>
            <a:endParaRPr kumimoji="0" lang="en-GB" sz="4800" b="1"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endParaRPr>
          </a:p>
        </p:txBody>
      </p:sp>
      <p:sp>
        <p:nvSpPr>
          <p:cNvPr id="4" name="Title 1">
            <a:extLst>
              <a:ext uri="{FF2B5EF4-FFF2-40B4-BE49-F238E27FC236}">
                <a16:creationId xmlns:a16="http://schemas.microsoft.com/office/drawing/2014/main" id="{20246D47-B235-46E7-1503-BA619C534CBD}"/>
              </a:ext>
            </a:extLst>
          </p:cNvPr>
          <p:cNvSpPr txBox="1">
            <a:spLocks/>
          </p:cNvSpPr>
          <p:nvPr/>
        </p:nvSpPr>
        <p:spPr>
          <a:xfrm>
            <a:off x="693081" y="1159498"/>
            <a:ext cx="10674002" cy="4125022"/>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GB" sz="3200" b="0" cap="none" dirty="0">
                <a:solidFill>
                  <a:srgbClr val="343331"/>
                </a:solidFill>
                <a:latin typeface="Calibri" panose="020F0502020204030204" pitchFamily="34" charset="0"/>
                <a:cs typeface="Calibri" panose="020F0502020204030204" pitchFamily="34" charset="0"/>
              </a:rPr>
              <a:t>Creation of new Compliance Plan Manager (CPM) role</a:t>
            </a: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GB" sz="3200" b="0" cap="none" dirty="0">
                <a:solidFill>
                  <a:srgbClr val="343331"/>
                </a:solidFill>
                <a:latin typeface="Calibri" panose="020F0502020204030204" pitchFamily="34" charset="0"/>
                <a:cs typeface="Calibri" panose="020F0502020204030204" pitchFamily="34" charset="0"/>
              </a:rPr>
              <a:t>Support the building owner</a:t>
            </a: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GB" sz="3200" b="0" cap="none" dirty="0">
                <a:solidFill>
                  <a:srgbClr val="343331"/>
                </a:solidFill>
                <a:latin typeface="Calibri" panose="020F0502020204030204" pitchFamily="34" charset="0"/>
                <a:cs typeface="Calibri" panose="020F0502020204030204" pitchFamily="34" charset="0"/>
              </a:rPr>
              <a:t>Oversee compliance of building regulations from pre-warrant to completion of work</a:t>
            </a: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GB" sz="3200" b="0" cap="none" dirty="0">
                <a:solidFill>
                  <a:srgbClr val="343331"/>
                </a:solidFill>
                <a:latin typeface="Calibri" panose="020F0502020204030204" pitchFamily="34" charset="0"/>
                <a:cs typeface="Calibri" panose="020F0502020204030204" pitchFamily="34" charset="0"/>
              </a:rPr>
              <a:t>High Risk Buildings</a:t>
            </a: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GB" sz="3200" b="0" cap="none" dirty="0">
                <a:solidFill>
                  <a:srgbClr val="343331"/>
                </a:solidFill>
                <a:latin typeface="Calibri" panose="020F0502020204030204" pitchFamily="34" charset="0"/>
                <a:cs typeface="Calibri" panose="020F0502020204030204" pitchFamily="34" charset="0"/>
              </a:rPr>
              <a:t>CPM to have appropriate levels of experience and qualifications</a:t>
            </a: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endParaRPr lang="en-GB" sz="3200" b="0" cap="none" dirty="0">
              <a:solidFill>
                <a:srgbClr val="34333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1544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lang="en-GB" dirty="0">
                <a:solidFill>
                  <a:srgbClr val="0070C0"/>
                </a:solidFill>
              </a:rPr>
              <a:t>Compliance Plan Manager (CPM)</a:t>
            </a:r>
            <a:endParaRPr kumimoji="0" lang="en-GB" sz="4800" b="1"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endParaRPr>
          </a:p>
        </p:txBody>
      </p:sp>
      <p:sp>
        <p:nvSpPr>
          <p:cNvPr id="4" name="Title 1">
            <a:extLst>
              <a:ext uri="{FF2B5EF4-FFF2-40B4-BE49-F238E27FC236}">
                <a16:creationId xmlns:a16="http://schemas.microsoft.com/office/drawing/2014/main" id="{20246D47-B235-46E7-1503-BA619C534CBD}"/>
              </a:ext>
            </a:extLst>
          </p:cNvPr>
          <p:cNvSpPr txBox="1">
            <a:spLocks/>
          </p:cNvSpPr>
          <p:nvPr/>
        </p:nvSpPr>
        <p:spPr>
          <a:xfrm>
            <a:off x="693081" y="1159497"/>
            <a:ext cx="10883725" cy="4368847"/>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GB" sz="3200" b="0" cap="none" dirty="0">
                <a:solidFill>
                  <a:srgbClr val="343331"/>
                </a:solidFill>
                <a:latin typeface="Calibri" panose="020F0502020204030204" pitchFamily="34" charset="0"/>
                <a:cs typeface="Calibri" panose="020F0502020204030204" pitchFamily="34" charset="0"/>
              </a:rPr>
              <a:t>Hold pre-warrant meetings with verifiers</a:t>
            </a: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GB" sz="3200" b="0" cap="none" dirty="0">
                <a:solidFill>
                  <a:srgbClr val="343331"/>
                </a:solidFill>
                <a:latin typeface="Calibri" panose="020F0502020204030204" pitchFamily="34" charset="0"/>
                <a:cs typeface="Calibri" panose="020F0502020204030204" pitchFamily="34" charset="0"/>
              </a:rPr>
              <a:t>Agree compliance plan together (what inspections are required and when)</a:t>
            </a: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GB" sz="3200" b="0" cap="none" dirty="0">
                <a:solidFill>
                  <a:srgbClr val="343331"/>
                </a:solidFill>
                <a:latin typeface="Calibri" panose="020F0502020204030204" pitchFamily="34" charset="0"/>
                <a:cs typeface="Calibri" panose="020F0502020204030204" pitchFamily="34" charset="0"/>
              </a:rPr>
              <a:t>Notify the verifier at all agreed inspection stages, when work starts</a:t>
            </a: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GB" sz="3200" b="0" cap="none" dirty="0">
                <a:solidFill>
                  <a:srgbClr val="343331"/>
                </a:solidFill>
                <a:latin typeface="Calibri" panose="020F0502020204030204" pitchFamily="34" charset="0"/>
                <a:cs typeface="Calibri" panose="020F0502020204030204" pitchFamily="34" charset="0"/>
              </a:rPr>
              <a:t>Ensure all inspections undertaken and Compliance Plan (CP) completed</a:t>
            </a: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GB" sz="3200" b="0" cap="none" dirty="0">
                <a:solidFill>
                  <a:srgbClr val="343331"/>
                </a:solidFill>
                <a:latin typeface="Calibri" panose="020F0502020204030204" pitchFamily="34" charset="0"/>
                <a:cs typeface="Calibri" panose="020F0502020204030204" pitchFamily="34" charset="0"/>
              </a:rPr>
              <a:t>No completed CP, no completion certificate accepted</a:t>
            </a:r>
          </a:p>
          <a:p>
            <a:pPr marR="0" lvl="0" algn="l" defTabSz="914400" rtl="0" eaLnBrk="1" fontAlgn="auto" latinLnBrk="0" hangingPunct="1">
              <a:lnSpc>
                <a:spcPct val="100000"/>
              </a:lnSpc>
              <a:spcBef>
                <a:spcPct val="0"/>
              </a:spcBef>
              <a:spcAft>
                <a:spcPts val="600"/>
              </a:spcAft>
              <a:buClrTx/>
              <a:buSzTx/>
              <a:tabLst/>
              <a:defRPr/>
            </a:pPr>
            <a:endParaRPr lang="en-GB" sz="3200" b="0" cap="none" dirty="0">
              <a:solidFill>
                <a:srgbClr val="343331"/>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endParaRPr lang="en-GB" sz="3200" b="0" cap="none" dirty="0">
              <a:solidFill>
                <a:srgbClr val="34333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077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rPr>
              <a:t>Compliance Plan Handbook</a:t>
            </a:r>
          </a:p>
        </p:txBody>
      </p:sp>
      <p:sp>
        <p:nvSpPr>
          <p:cNvPr id="4" name="Title 1">
            <a:extLst>
              <a:ext uri="{FF2B5EF4-FFF2-40B4-BE49-F238E27FC236}">
                <a16:creationId xmlns:a16="http://schemas.microsoft.com/office/drawing/2014/main" id="{20246D47-B235-46E7-1503-BA619C534CBD}"/>
              </a:ext>
            </a:extLst>
          </p:cNvPr>
          <p:cNvSpPr txBox="1">
            <a:spLocks/>
          </p:cNvSpPr>
          <p:nvPr/>
        </p:nvSpPr>
        <p:spPr>
          <a:xfrm>
            <a:off x="693081" y="1159497"/>
            <a:ext cx="10883725" cy="4368847"/>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343331"/>
                </a:solidFill>
                <a:effectLst/>
                <a:uLnTx/>
                <a:uFillTx/>
                <a:latin typeface="Calibri" panose="020F0502020204030204" pitchFamily="34" charset="0"/>
                <a:ea typeface="+mj-ea"/>
                <a:cs typeface="Calibri" panose="020F0502020204030204" pitchFamily="34" charset="0"/>
              </a:rPr>
              <a:t>Compliance Plan handbook to be developed</a:t>
            </a: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GB" sz="3200" b="0" cap="none" dirty="0">
                <a:solidFill>
                  <a:srgbClr val="343331"/>
                </a:solidFill>
                <a:latin typeface="Calibri" panose="020F0502020204030204" pitchFamily="34" charset="0"/>
                <a:cs typeface="Calibri" panose="020F0502020204030204" pitchFamily="34" charset="0"/>
              </a:rPr>
              <a:t>Will provide guidance on:</a:t>
            </a:r>
          </a:p>
          <a:p>
            <a:pPr marL="457200" marR="0" lvl="0" indent="-457200" algn="l" defTabSz="914400" rtl="0" eaLnBrk="1" fontAlgn="auto" latinLnBrk="0" hangingPunct="1">
              <a:lnSpc>
                <a:spcPct val="100000"/>
              </a:lnSpc>
              <a:spcBef>
                <a:spcPct val="0"/>
              </a:spcBef>
              <a:spcAft>
                <a:spcPts val="600"/>
              </a:spcAft>
              <a:buClrTx/>
              <a:buSzTx/>
              <a:buFont typeface="Wingdings" panose="05000000000000000000" pitchFamily="2" charset="2"/>
              <a:buChar char="Ø"/>
              <a:tabLst/>
              <a:defRPr/>
            </a:pPr>
            <a:r>
              <a:rPr lang="en-GB" sz="3200" b="0" cap="none" dirty="0">
                <a:solidFill>
                  <a:srgbClr val="343331"/>
                </a:solidFill>
                <a:latin typeface="Calibri" panose="020F0502020204030204" pitchFamily="34" charset="0"/>
                <a:cs typeface="Calibri" panose="020F0502020204030204" pitchFamily="34" charset="0"/>
              </a:rPr>
              <a:t>Identified compliance risks associated with sections of the Technical Handbooks, including Section 6, Energy</a:t>
            </a:r>
          </a:p>
          <a:p>
            <a:pPr marL="457200" marR="0" lvl="0" indent="-457200" algn="l" defTabSz="914400" rtl="0" eaLnBrk="1" fontAlgn="auto" latinLnBrk="0" hangingPunct="1">
              <a:lnSpc>
                <a:spcPct val="100000"/>
              </a:lnSpc>
              <a:spcBef>
                <a:spcPct val="0"/>
              </a:spcBef>
              <a:spcAft>
                <a:spcPts val="600"/>
              </a:spcAft>
              <a:buClrTx/>
              <a:buSzTx/>
              <a:buFont typeface="Wingdings" panose="05000000000000000000" pitchFamily="2" charset="2"/>
              <a:buChar char="Ø"/>
              <a:tabLst/>
              <a:defRPr/>
            </a:pPr>
            <a:r>
              <a:rPr lang="en-GB" sz="3200" b="0" cap="none" dirty="0">
                <a:solidFill>
                  <a:srgbClr val="343331"/>
                </a:solidFill>
                <a:latin typeface="Calibri" panose="020F0502020204030204" pitchFamily="34" charset="0"/>
                <a:cs typeface="Calibri" panose="020F0502020204030204" pitchFamily="34" charset="0"/>
              </a:rPr>
              <a:t>How risks could be reduced/mitigated by the owner/developer</a:t>
            </a:r>
          </a:p>
          <a:p>
            <a:pPr marL="457200" marR="0" lvl="0" indent="-457200" algn="l" defTabSz="914400" rtl="0" eaLnBrk="1" fontAlgn="auto" latinLnBrk="0" hangingPunct="1">
              <a:lnSpc>
                <a:spcPct val="100000"/>
              </a:lnSpc>
              <a:spcBef>
                <a:spcPct val="0"/>
              </a:spcBef>
              <a:spcAft>
                <a:spcPts val="600"/>
              </a:spcAft>
              <a:buClrTx/>
              <a:buSzTx/>
              <a:buFont typeface="Wingdings" panose="05000000000000000000" pitchFamily="2" charset="2"/>
              <a:buChar char="Ø"/>
              <a:tabLst/>
              <a:defRPr/>
            </a:pPr>
            <a:r>
              <a:rPr lang="en-GB" sz="3200" b="0" cap="none" dirty="0">
                <a:solidFill>
                  <a:srgbClr val="343331"/>
                </a:solidFill>
                <a:latin typeface="Calibri" panose="020F0502020204030204" pitchFamily="34" charset="0"/>
                <a:cs typeface="Calibri" panose="020F0502020204030204" pitchFamily="34" charset="0"/>
              </a:rPr>
              <a:t>What evidence should be collected to demonstrate compliant construction and what should provided to the verifier</a:t>
            </a: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endParaRPr lang="en-GB" sz="3200" b="0" cap="none" dirty="0">
              <a:solidFill>
                <a:srgbClr val="343331"/>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rgbClr val="343331"/>
              </a:solidFill>
              <a:effectLst/>
              <a:uLnTx/>
              <a:uFillTx/>
              <a:latin typeface="Calibri" panose="020F0502020204030204" pitchFamily="34" charset="0"/>
              <a:ea typeface="+mj-ea"/>
              <a:cs typeface="Calibri" panose="020F0502020204030204" pitchFamily="34" charset="0"/>
            </a:endParaRP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rgbClr val="343331"/>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884604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rPr>
              <a:t>Compliance Plan Benefits</a:t>
            </a:r>
          </a:p>
        </p:txBody>
      </p:sp>
      <p:sp>
        <p:nvSpPr>
          <p:cNvPr id="4" name="Title 1">
            <a:extLst>
              <a:ext uri="{FF2B5EF4-FFF2-40B4-BE49-F238E27FC236}">
                <a16:creationId xmlns:a16="http://schemas.microsoft.com/office/drawing/2014/main" id="{20246D47-B235-46E7-1503-BA619C534CBD}"/>
              </a:ext>
            </a:extLst>
          </p:cNvPr>
          <p:cNvSpPr txBox="1">
            <a:spLocks/>
          </p:cNvSpPr>
          <p:nvPr/>
        </p:nvSpPr>
        <p:spPr>
          <a:xfrm>
            <a:off x="693081" y="1159497"/>
            <a:ext cx="10883725" cy="4368847"/>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GB" sz="3200" b="0" cap="none" dirty="0">
                <a:solidFill>
                  <a:srgbClr val="343331"/>
                </a:solidFill>
                <a:latin typeface="Calibri" panose="020F0502020204030204" pitchFamily="34" charset="0"/>
                <a:cs typeface="Calibri" panose="020F0502020204030204" pitchFamily="34" charset="0"/>
              </a:rPr>
              <a:t>Strengthening of compliance</a:t>
            </a: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GB" sz="3200" b="0" cap="none" dirty="0">
                <a:solidFill>
                  <a:srgbClr val="343331"/>
                </a:solidFill>
                <a:latin typeface="Calibri" panose="020F0502020204030204" pitchFamily="34" charset="0"/>
                <a:cs typeface="Calibri" panose="020F0502020204030204" pitchFamily="34" charset="0"/>
              </a:rPr>
              <a:t>Increased enforcement powers and sanctions:</a:t>
            </a:r>
          </a:p>
          <a:p>
            <a:pPr marL="457200" marR="0" lvl="0" indent="-457200" algn="l" defTabSz="914400" rtl="0" eaLnBrk="1" fontAlgn="auto" latinLnBrk="0" hangingPunct="1">
              <a:lnSpc>
                <a:spcPct val="100000"/>
              </a:lnSpc>
              <a:spcBef>
                <a:spcPct val="0"/>
              </a:spcBef>
              <a:spcAft>
                <a:spcPts val="600"/>
              </a:spcAft>
              <a:buClrTx/>
              <a:buSzTx/>
              <a:buFont typeface="Wingdings" panose="05000000000000000000" pitchFamily="2" charset="2"/>
              <a:buChar char="Ø"/>
              <a:tabLst/>
              <a:defRPr/>
            </a:pPr>
            <a:r>
              <a:rPr lang="en-GB" sz="3200" b="0" cap="none" dirty="0">
                <a:solidFill>
                  <a:srgbClr val="343331"/>
                </a:solidFill>
                <a:latin typeface="Calibri" panose="020F0502020204030204" pitchFamily="34" charset="0"/>
                <a:cs typeface="Calibri" panose="020F0502020204030204" pitchFamily="34" charset="0"/>
              </a:rPr>
              <a:t>Maximum fines increased to £50,000 and possibly 2 years imprisonment</a:t>
            </a: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endParaRPr lang="en-GB" sz="3200" b="0" cap="none" dirty="0">
              <a:solidFill>
                <a:srgbClr val="343331"/>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GB" sz="3200" b="0" cap="none" dirty="0">
                <a:solidFill>
                  <a:srgbClr val="343331"/>
                </a:solidFill>
                <a:latin typeface="Calibri" panose="020F0502020204030204" pitchFamily="34" charset="0"/>
                <a:cs typeface="Calibri" panose="020F0502020204030204" pitchFamily="34" charset="0"/>
              </a:rPr>
              <a:t>Result in improved energy efficiency and thermal performance in homes of the future.</a:t>
            </a: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endParaRPr lang="en-GB" sz="3200" b="0" cap="none" dirty="0">
              <a:solidFill>
                <a:srgbClr val="343331"/>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endParaRPr lang="en-GB" sz="3200" b="0" cap="none" dirty="0">
              <a:solidFill>
                <a:srgbClr val="343331"/>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rgbClr val="343331"/>
              </a:solidFill>
              <a:effectLst/>
              <a:uLnTx/>
              <a:uFillTx/>
              <a:latin typeface="Calibri" panose="020F0502020204030204" pitchFamily="34" charset="0"/>
              <a:ea typeface="+mj-ea"/>
              <a:cs typeface="Calibri" panose="020F0502020204030204" pitchFamily="34" charset="0"/>
            </a:endParaRP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rgbClr val="343331"/>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59702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2BE30A-4408-0A91-3CBF-90B45180A712}"/>
              </a:ext>
            </a:extLst>
          </p:cNvPr>
          <p:cNvSpPr txBox="1"/>
          <p:nvPr/>
        </p:nvSpPr>
        <p:spPr>
          <a:xfrm>
            <a:off x="802640" y="458956"/>
            <a:ext cx="9316720" cy="4832092"/>
          </a:xfrm>
          <a:prstGeom prst="rect">
            <a:avLst/>
          </a:prstGeom>
          <a:noFill/>
        </p:spPr>
        <p:txBody>
          <a:bodyPr wrap="square">
            <a:spAutoFit/>
          </a:bodyPr>
          <a:lstStyle/>
          <a:p>
            <a:r>
              <a:rPr lang="en-US" sz="2800" b="1" dirty="0"/>
              <a:t>Building (Scotland) Act 2003</a:t>
            </a:r>
          </a:p>
          <a:p>
            <a:endParaRPr lang="en-US" sz="2000" dirty="0"/>
          </a:p>
          <a:p>
            <a:endParaRPr lang="en-US" sz="2000" dirty="0"/>
          </a:p>
          <a:p>
            <a:r>
              <a:rPr lang="en-US" sz="2000" dirty="0"/>
              <a:t>An Act of the Scottish Parliament to make further provision with respect to buildings, building standards, work in relation to buildings and related matters; and for connected purposes</a:t>
            </a:r>
          </a:p>
          <a:p>
            <a:r>
              <a:rPr lang="en-US" sz="2000" dirty="0"/>
              <a:t>The Scottish Ministers may, for any of the purposes of—</a:t>
            </a:r>
          </a:p>
          <a:p>
            <a:pPr marL="457200" lvl="1" indent="0">
              <a:buNone/>
            </a:pPr>
            <a:r>
              <a:rPr lang="en-US" sz="2000" dirty="0"/>
              <a:t>(a)securing the health, safety, welfare and convenience of persons in or about buildings and of others who may be affected by buildings or matters connected with buildings,</a:t>
            </a:r>
          </a:p>
          <a:p>
            <a:pPr marL="457200" lvl="1" indent="0">
              <a:buNone/>
            </a:pPr>
            <a:r>
              <a:rPr lang="en-US" sz="2000" dirty="0"/>
              <a:t>(b)furthering the conservation of fuel and power, and</a:t>
            </a:r>
          </a:p>
          <a:p>
            <a:pPr marL="457200" lvl="1" indent="0">
              <a:buNone/>
            </a:pPr>
            <a:r>
              <a:rPr lang="en-US" sz="2000" dirty="0"/>
              <a:t>(c)furthering the achievement of sustainable development, make regulations (“building regulations”) with respect to the design, construction, demolition and conversion of buildings and the provision of services, fittings and equipment in or in connection with buildings.</a:t>
            </a:r>
            <a:endParaRPr lang="en-GB" sz="2000" dirty="0"/>
          </a:p>
        </p:txBody>
      </p:sp>
    </p:spTree>
    <p:extLst>
      <p:ext uri="{BB962C8B-B14F-4D97-AF65-F5344CB8AC3E}">
        <p14:creationId xmlns:p14="http://schemas.microsoft.com/office/powerpoint/2010/main" val="922790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1174034"/>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algn="ctr"/>
            <a:r>
              <a:rPr lang="en-GB" sz="6000" dirty="0">
                <a:solidFill>
                  <a:srgbClr val="0070C0"/>
                </a:solidFill>
              </a:rPr>
              <a:t>An update on the latest changes to building regulations</a:t>
            </a:r>
          </a:p>
        </p:txBody>
      </p:sp>
      <p:sp>
        <p:nvSpPr>
          <p:cNvPr id="4" name="Title 1">
            <a:extLst>
              <a:ext uri="{FF2B5EF4-FFF2-40B4-BE49-F238E27FC236}">
                <a16:creationId xmlns:a16="http://schemas.microsoft.com/office/drawing/2014/main" id="{5199BF1C-14CD-FD4E-B932-38F11DAA0076}"/>
              </a:ext>
            </a:extLst>
          </p:cNvPr>
          <p:cNvSpPr txBox="1">
            <a:spLocks/>
          </p:cNvSpPr>
          <p:nvPr/>
        </p:nvSpPr>
        <p:spPr>
          <a:xfrm>
            <a:off x="693081" y="1895911"/>
            <a:ext cx="10883725" cy="3951435"/>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endParaRPr lang="en-GB" sz="1800" cap="none" dirty="0">
              <a:solidFill>
                <a:srgbClr val="0070C0"/>
              </a:solidFill>
              <a:latin typeface="Calibri" panose="020F0502020204030204" pitchFamily="34" charset="0"/>
              <a:cs typeface="Calibri" panose="020F0502020204030204" pitchFamily="34" charset="0"/>
            </a:endParaRPr>
          </a:p>
          <a:p>
            <a:endParaRPr lang="en-GB" sz="3200" cap="none" dirty="0">
              <a:solidFill>
                <a:srgbClr val="0070C0"/>
              </a:solidFill>
              <a:latin typeface="Calibri" panose="020F0502020204030204" pitchFamily="34" charset="0"/>
              <a:cs typeface="Calibri" panose="020F0502020204030204" pitchFamily="34" charset="0"/>
            </a:endParaRPr>
          </a:p>
          <a:p>
            <a:pPr algn="ctr"/>
            <a:endParaRPr lang="en-GB" sz="3200" cap="none" dirty="0">
              <a:solidFill>
                <a:schemeClr val="tx1"/>
              </a:solidFill>
              <a:latin typeface="Calibri" panose="020F0502020204030204" pitchFamily="34" charset="0"/>
              <a:cs typeface="Calibri" panose="020F0502020204030204" pitchFamily="34" charset="0"/>
            </a:endParaRPr>
          </a:p>
          <a:p>
            <a:pPr algn="ctr"/>
            <a:endParaRPr lang="en-GB" sz="3200" cap="none" dirty="0">
              <a:solidFill>
                <a:srgbClr val="0070C0"/>
              </a:solidFill>
              <a:latin typeface="Calibri" panose="020F0502020204030204" pitchFamily="34" charset="0"/>
              <a:cs typeface="Calibri" panose="020F0502020204030204" pitchFamily="34" charset="0"/>
            </a:endParaRPr>
          </a:p>
          <a:p>
            <a:pPr algn="ctr"/>
            <a:r>
              <a:rPr lang="en-GB" sz="3200" b="0" cap="none" dirty="0">
                <a:solidFill>
                  <a:srgbClr val="0070C0"/>
                </a:solidFill>
                <a:latin typeface="Calibri" panose="020F0502020204030204" pitchFamily="34" charset="0"/>
                <a:cs typeface="Calibri" panose="020F0502020204030204" pitchFamily="34" charset="0"/>
              </a:rPr>
              <a:t>www.gov.scot/bsd                      </a:t>
            </a:r>
            <a:r>
              <a:rPr lang="en-GB" sz="3200" b="0" u="sng" cap="none" dirty="0">
                <a:solidFill>
                  <a:srgbClr val="0070C0"/>
                </a:solidFill>
                <a:latin typeface="Calibri" panose="020F0502020204030204" pitchFamily="34" charset="0"/>
                <a:cs typeface="Calibri" panose="020F0502020204030204" pitchFamily="34" charset="0"/>
              </a:rPr>
              <a:t>buildingstandards@gov.scot</a:t>
            </a:r>
            <a:r>
              <a:rPr lang="en-GB" sz="3200" b="0" cap="none" dirty="0">
                <a:solidFill>
                  <a:srgbClr val="0070C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77674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058C1C-0BA0-5312-0DF7-5D30D9D8FF6C}"/>
              </a:ext>
            </a:extLst>
          </p:cNvPr>
          <p:cNvSpPr txBox="1"/>
          <p:nvPr/>
        </p:nvSpPr>
        <p:spPr>
          <a:xfrm>
            <a:off x="467360" y="670560"/>
            <a:ext cx="11043920" cy="4708981"/>
          </a:xfrm>
          <a:prstGeom prst="rect">
            <a:avLst/>
          </a:prstGeom>
          <a:noFill/>
        </p:spPr>
        <p:txBody>
          <a:bodyPr wrap="square">
            <a:spAutoFit/>
          </a:bodyPr>
          <a:lstStyle/>
          <a:p>
            <a:r>
              <a:rPr lang="en-GB" sz="2000" dirty="0"/>
              <a:t>Building Scotland Act 2003</a:t>
            </a:r>
          </a:p>
          <a:p>
            <a:endParaRPr lang="en-GB" sz="2000" dirty="0"/>
          </a:p>
          <a:p>
            <a:r>
              <a:rPr lang="en-GB" sz="2000" dirty="0"/>
              <a:t>Building Scotland Regulations 2004</a:t>
            </a:r>
          </a:p>
          <a:p>
            <a:endParaRPr lang="en-GB" sz="2000" dirty="0"/>
          </a:p>
          <a:p>
            <a:r>
              <a:rPr lang="en-GB" sz="2000" dirty="0"/>
              <a:t>Technical Handbooks (Domestic and Non-Domestic) 2005</a:t>
            </a:r>
          </a:p>
          <a:p>
            <a:pPr lvl="1"/>
            <a:r>
              <a:rPr lang="en-GB" sz="2000" dirty="0"/>
              <a:t>Section 0 – Introduction</a:t>
            </a:r>
          </a:p>
          <a:p>
            <a:pPr lvl="1"/>
            <a:r>
              <a:rPr lang="en-GB" sz="2000" dirty="0"/>
              <a:t>Section 1 – Structure</a:t>
            </a:r>
          </a:p>
          <a:p>
            <a:pPr lvl="1"/>
            <a:r>
              <a:rPr lang="en-GB" sz="2000" dirty="0"/>
              <a:t>Section 2 – Fire</a:t>
            </a:r>
          </a:p>
          <a:p>
            <a:pPr lvl="1"/>
            <a:r>
              <a:rPr lang="en-GB" sz="2000" dirty="0"/>
              <a:t>Section 3 – Environment</a:t>
            </a:r>
          </a:p>
          <a:p>
            <a:pPr lvl="1"/>
            <a:r>
              <a:rPr lang="en-GB" sz="2000" dirty="0"/>
              <a:t>Section 4 – Safety</a:t>
            </a:r>
          </a:p>
          <a:p>
            <a:pPr lvl="1"/>
            <a:r>
              <a:rPr lang="en-GB" sz="2000" dirty="0"/>
              <a:t>Section 5 – Noise</a:t>
            </a:r>
          </a:p>
          <a:p>
            <a:pPr lvl="1"/>
            <a:r>
              <a:rPr lang="en-GB" sz="2000" dirty="0"/>
              <a:t>Section 6 – Energy</a:t>
            </a:r>
          </a:p>
          <a:p>
            <a:pPr lvl="1"/>
            <a:r>
              <a:rPr lang="en-GB" sz="2000" dirty="0"/>
              <a:t>Section 7 – Sustainability</a:t>
            </a:r>
          </a:p>
          <a:p>
            <a:endParaRPr lang="en-GB" sz="2000" dirty="0"/>
          </a:p>
          <a:p>
            <a:r>
              <a:rPr lang="en-GB" sz="2000" dirty="0"/>
              <a:t>Procedural Handbook, Certification Handbook, Enforcement Handbook (Compliance Handbook)</a:t>
            </a:r>
          </a:p>
        </p:txBody>
      </p:sp>
    </p:spTree>
    <p:extLst>
      <p:ext uri="{BB962C8B-B14F-4D97-AF65-F5344CB8AC3E}">
        <p14:creationId xmlns:p14="http://schemas.microsoft.com/office/powerpoint/2010/main" val="267448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315E88-7A5A-DCF8-565F-A94AE86096DE}"/>
              </a:ext>
            </a:extLst>
          </p:cNvPr>
          <p:cNvSpPr txBox="1"/>
          <p:nvPr/>
        </p:nvSpPr>
        <p:spPr>
          <a:xfrm>
            <a:off x="1097280" y="1382286"/>
            <a:ext cx="9794240" cy="3293209"/>
          </a:xfrm>
          <a:prstGeom prst="rect">
            <a:avLst/>
          </a:prstGeom>
          <a:noFill/>
        </p:spPr>
        <p:txBody>
          <a:bodyPr wrap="square">
            <a:spAutoFit/>
          </a:bodyPr>
          <a:lstStyle/>
          <a:p>
            <a:r>
              <a:rPr lang="en-US" sz="2800" b="1" dirty="0"/>
              <a:t>Building Standards Principles</a:t>
            </a:r>
          </a:p>
          <a:p>
            <a:endParaRPr lang="en-US" sz="2000" dirty="0"/>
          </a:p>
          <a:p>
            <a:r>
              <a:rPr lang="en-US" sz="2000" dirty="0"/>
              <a:t>The Scottish building regulations - powers in section 1 of the Act</a:t>
            </a:r>
          </a:p>
          <a:p>
            <a:endParaRPr lang="en-US" sz="2000" dirty="0"/>
          </a:p>
          <a:p>
            <a:r>
              <a:rPr lang="en-US" sz="2000" dirty="0"/>
              <a:t>The regulations apply to the design, construction or demolition of a building, the provision of services, fittings or equipment in or in connection with a building, and the conversion of a building</a:t>
            </a:r>
          </a:p>
          <a:p>
            <a:endParaRPr lang="en-US" sz="2000" dirty="0"/>
          </a:p>
          <a:p>
            <a:r>
              <a:rPr lang="en-US" sz="2000" dirty="0"/>
              <a:t>A warrant is required for all building work to which the regulations apply, with the following exception</a:t>
            </a:r>
          </a:p>
        </p:txBody>
      </p:sp>
    </p:spTree>
    <p:extLst>
      <p:ext uri="{BB962C8B-B14F-4D97-AF65-F5344CB8AC3E}">
        <p14:creationId xmlns:p14="http://schemas.microsoft.com/office/powerpoint/2010/main" val="2187658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4D4242-DD91-7871-6312-2627B6A08025}"/>
              </a:ext>
            </a:extLst>
          </p:cNvPr>
          <p:cNvSpPr txBox="1"/>
          <p:nvPr/>
        </p:nvSpPr>
        <p:spPr>
          <a:xfrm>
            <a:off x="904240" y="1493520"/>
            <a:ext cx="9337040" cy="3385542"/>
          </a:xfrm>
          <a:prstGeom prst="rect">
            <a:avLst/>
          </a:prstGeom>
          <a:noFill/>
        </p:spPr>
        <p:txBody>
          <a:bodyPr wrap="square">
            <a:spAutoFit/>
          </a:bodyPr>
          <a:lstStyle/>
          <a:p>
            <a:r>
              <a:rPr lang="en-GB" sz="2800" b="1" dirty="0"/>
              <a:t>Building Standards System - Principles</a:t>
            </a:r>
          </a:p>
          <a:p>
            <a:endParaRPr lang="en-GB" dirty="0"/>
          </a:p>
          <a:p>
            <a:r>
              <a:rPr lang="en-GB" sz="2400" dirty="0"/>
              <a:t>System is pre-emptive</a:t>
            </a:r>
          </a:p>
          <a:p>
            <a:endParaRPr lang="en-GB" sz="2400" dirty="0"/>
          </a:p>
          <a:p>
            <a:r>
              <a:rPr lang="en-GB" sz="2400" dirty="0"/>
              <a:t>Building Warrant must be approved before work is carried out</a:t>
            </a:r>
          </a:p>
          <a:p>
            <a:endParaRPr lang="en-GB" sz="2400" dirty="0"/>
          </a:p>
          <a:p>
            <a:r>
              <a:rPr lang="en-GB" sz="2400" dirty="0"/>
              <a:t>Applies to all types of project of any size</a:t>
            </a:r>
          </a:p>
          <a:p>
            <a:endParaRPr lang="en-GB" sz="2400" dirty="0"/>
          </a:p>
          <a:p>
            <a:r>
              <a:rPr lang="en-GB" sz="2400" dirty="0"/>
              <a:t>Staged warrants can be used, typically larger projects</a:t>
            </a:r>
          </a:p>
        </p:txBody>
      </p:sp>
    </p:spTree>
    <p:extLst>
      <p:ext uri="{BB962C8B-B14F-4D97-AF65-F5344CB8AC3E}">
        <p14:creationId xmlns:p14="http://schemas.microsoft.com/office/powerpoint/2010/main" val="1969004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algn="ctr"/>
            <a:r>
              <a:rPr lang="en-GB" dirty="0">
                <a:solidFill>
                  <a:srgbClr val="0070C0"/>
                </a:solidFill>
              </a:rPr>
              <a:t>Introduction to 1 February 2023 Changes</a:t>
            </a:r>
          </a:p>
        </p:txBody>
      </p:sp>
      <p:sp>
        <p:nvSpPr>
          <p:cNvPr id="4" name="Title 1">
            <a:extLst>
              <a:ext uri="{FF2B5EF4-FFF2-40B4-BE49-F238E27FC236}">
                <a16:creationId xmlns:a16="http://schemas.microsoft.com/office/drawing/2014/main" id="{5199BF1C-14CD-FD4E-B932-38F11DAA0076}"/>
              </a:ext>
            </a:extLst>
          </p:cNvPr>
          <p:cNvSpPr txBox="1">
            <a:spLocks/>
          </p:cNvSpPr>
          <p:nvPr/>
        </p:nvSpPr>
        <p:spPr>
          <a:xfrm>
            <a:off x="693082" y="1159497"/>
            <a:ext cx="7209348" cy="4511461"/>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Review process began in 2020</a:t>
            </a:r>
          </a:p>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Consultation on Energy Standards ran from July to November 2021</a:t>
            </a:r>
          </a:p>
          <a:p>
            <a:pPr marL="342900" indent="-342900">
              <a:lnSpc>
                <a:spcPct val="100000"/>
              </a:lnSpc>
              <a:spcAft>
                <a:spcPts val="5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176 responses and the consultation analysis have been published</a:t>
            </a:r>
            <a:endParaRPr lang="en-GB" sz="2400" b="0" u="sng" cap="none" dirty="0">
              <a:solidFill>
                <a:srgbClr val="0070C0"/>
              </a:solidFill>
              <a:latin typeface="Calibri" panose="020F0502020204030204" pitchFamily="34" charset="0"/>
              <a:cs typeface="Calibri" panose="020F0502020204030204" pitchFamily="34" charset="0"/>
            </a:endParaRPr>
          </a:p>
          <a:p>
            <a:pPr marL="342900" indent="-342900">
              <a:lnSpc>
                <a:spcPct val="100000"/>
              </a:lnSpc>
              <a:spcAft>
                <a:spcPts val="600"/>
              </a:spcAft>
              <a:buFont typeface="Arial" panose="020B0604020202020204" pitchFamily="34" charset="0"/>
              <a:buChar char="•"/>
            </a:pPr>
            <a:r>
              <a:rPr lang="en-GB" sz="2400" b="0" cap="none" dirty="0">
                <a:solidFill>
                  <a:srgbClr val="343331"/>
                </a:solidFill>
                <a:latin typeface="Calibri" panose="020F0502020204030204" pitchFamily="34" charset="0"/>
                <a:cs typeface="Calibri" panose="020F0502020204030204" pitchFamily="34" charset="0"/>
              </a:rPr>
              <a:t>Regulations were initially laid on 22 April 2022, with amendments June 2022 and </a:t>
            </a:r>
            <a:r>
              <a:rPr lang="en-GB" sz="2400" b="0" cap="none" dirty="0">
                <a:solidFill>
                  <a:schemeClr val="tx1"/>
                </a:solidFill>
                <a:latin typeface="Calibri" panose="020F0502020204030204" pitchFamily="34" charset="0"/>
                <a:cs typeface="Calibri" panose="020F0502020204030204" pitchFamily="34" charset="0"/>
              </a:rPr>
              <a:t>November 2022 </a:t>
            </a:r>
            <a:endParaRPr lang="en-GB" sz="2400" dirty="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Provisions within The Building Scotland (Amendment) Regulations on energy performance came force on 1 February 2023</a:t>
            </a:r>
          </a:p>
          <a:p>
            <a:pPr>
              <a:lnSpc>
                <a:spcPct val="100000"/>
              </a:lnSpc>
              <a:spcAft>
                <a:spcPts val="600"/>
              </a:spcAft>
            </a:pPr>
            <a:endParaRPr lang="en-GB" sz="2400" b="0" cap="none" dirty="0">
              <a:solidFill>
                <a:schemeClr val="tx1"/>
              </a:solidFill>
              <a:latin typeface="Calibri" panose="020F0502020204030204" pitchFamily="34" charset="0"/>
              <a:cs typeface="Calibri" panose="020F0502020204030204" pitchFamily="34" charset="0"/>
            </a:endParaRPr>
          </a:p>
          <a:p>
            <a:pPr marL="342900" indent="-342900">
              <a:lnSpc>
                <a:spcPct val="100000"/>
              </a:lnSpc>
              <a:spcAft>
                <a:spcPts val="600"/>
              </a:spcAft>
              <a:buFont typeface="Arial" panose="020B0604020202020204" pitchFamily="34" charset="0"/>
              <a:buChar char="•"/>
            </a:pPr>
            <a:endParaRPr lang="en-GB" sz="2800" cap="none" dirty="0">
              <a:solidFill>
                <a:schemeClr val="tx1"/>
              </a:solidFill>
              <a:latin typeface="Calibri" panose="020F0502020204030204" pitchFamily="34" charset="0"/>
              <a:cs typeface="Calibri" panose="020F0502020204030204" pitchFamily="34" charset="0"/>
            </a:endParaRPr>
          </a:p>
        </p:txBody>
      </p:sp>
      <p:pic>
        <p:nvPicPr>
          <p:cNvPr id="1026" name="Picture 2" descr="ramp regulations in Scotland | Rapid Ramp">
            <a:extLst>
              <a:ext uri="{FF2B5EF4-FFF2-40B4-BE49-F238E27FC236}">
                <a16:creationId xmlns:a16="http://schemas.microsoft.com/office/drawing/2014/main" id="{1F6FEBC2-001C-73D2-5F01-E0A276386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9839" y="2390862"/>
            <a:ext cx="3332703" cy="249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079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algn="ctr"/>
            <a:r>
              <a:rPr lang="en-GB" dirty="0">
                <a:solidFill>
                  <a:srgbClr val="0070C0"/>
                </a:solidFill>
              </a:rPr>
              <a:t>Standard 6.1 – Energy demand and carbon dioxide emissions</a:t>
            </a:r>
          </a:p>
        </p:txBody>
      </p:sp>
      <p:sp>
        <p:nvSpPr>
          <p:cNvPr id="4" name="Title 1">
            <a:extLst>
              <a:ext uri="{FF2B5EF4-FFF2-40B4-BE49-F238E27FC236}">
                <a16:creationId xmlns:a16="http://schemas.microsoft.com/office/drawing/2014/main" id="{5199BF1C-14CD-FD4E-B932-38F11DAA0076}"/>
              </a:ext>
            </a:extLst>
          </p:cNvPr>
          <p:cNvSpPr txBox="1">
            <a:spLocks/>
          </p:cNvSpPr>
          <p:nvPr/>
        </p:nvSpPr>
        <p:spPr>
          <a:xfrm>
            <a:off x="693081" y="1963023"/>
            <a:ext cx="6034890" cy="3858937"/>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pPr marL="342900" indent="-342900">
              <a:lnSpc>
                <a:spcPct val="100000"/>
              </a:lnSpc>
              <a:spcAft>
                <a:spcPts val="600"/>
              </a:spcAft>
              <a:buFont typeface="Arial" panose="020B0604020202020204" pitchFamily="34" charset="0"/>
              <a:buChar char="•"/>
            </a:pPr>
            <a:r>
              <a:rPr lang="en-GB" sz="2000" b="0" cap="none" dirty="0">
                <a:solidFill>
                  <a:schemeClr val="tx1"/>
                </a:solidFill>
                <a:latin typeface="Calibri" panose="020F0502020204030204" pitchFamily="34" charset="0"/>
                <a:cs typeface="Calibri" panose="020F0502020204030204" pitchFamily="34" charset="0"/>
              </a:rPr>
              <a:t>The scope of the standard is unchanged for 2022 - new buildings and large non-domestic extensions</a:t>
            </a:r>
          </a:p>
          <a:p>
            <a:pPr marL="342900" indent="-342900">
              <a:lnSpc>
                <a:spcPct val="100000"/>
              </a:lnSpc>
              <a:spcAft>
                <a:spcPts val="600"/>
              </a:spcAft>
              <a:buFont typeface="Arial" panose="020B0604020202020204" pitchFamily="34" charset="0"/>
              <a:buChar char="•"/>
            </a:pPr>
            <a:r>
              <a:rPr lang="en-GB" sz="2000" b="0" cap="none" spc="-20" dirty="0">
                <a:solidFill>
                  <a:schemeClr val="tx1"/>
                </a:solidFill>
                <a:latin typeface="Calibri" panose="020F0502020204030204" pitchFamily="34" charset="0"/>
                <a:cs typeface="Calibri" panose="020F0502020204030204" pitchFamily="34" charset="0"/>
              </a:rPr>
              <a:t>Delivered energy target introduced as the metric (alongside the existing emissions target)</a:t>
            </a:r>
          </a:p>
          <a:p>
            <a:pPr marL="342900" indent="-342900">
              <a:lnSpc>
                <a:spcPct val="100000"/>
              </a:lnSpc>
              <a:spcAft>
                <a:spcPts val="600"/>
              </a:spcAft>
              <a:buFont typeface="Arial" panose="020B0604020202020204" pitchFamily="34" charset="0"/>
              <a:buChar char="•"/>
            </a:pPr>
            <a:r>
              <a:rPr lang="en-GB" sz="2000" b="0" cap="none" dirty="0">
                <a:solidFill>
                  <a:schemeClr val="tx1"/>
                </a:solidFill>
                <a:latin typeface="Calibri" panose="020F0502020204030204" pitchFamily="34" charset="0"/>
                <a:cs typeface="Calibri" panose="020F0502020204030204" pitchFamily="34" charset="0"/>
              </a:rPr>
              <a:t>No emissions target for any new building not using ‘direct emissions heating systems’</a:t>
            </a:r>
          </a:p>
          <a:p>
            <a:pPr marL="342900" indent="-342900">
              <a:lnSpc>
                <a:spcPct val="100000"/>
              </a:lnSpc>
              <a:spcAft>
                <a:spcPts val="600"/>
              </a:spcAft>
              <a:buFont typeface="Arial" panose="020B0604020202020204" pitchFamily="34" charset="0"/>
              <a:buChar char="•"/>
            </a:pPr>
            <a:endParaRPr lang="en-GB" sz="2000" b="0" cap="none" dirty="0">
              <a:solidFill>
                <a:schemeClr val="tx1"/>
              </a:solidFill>
              <a:latin typeface="Calibri" panose="020F0502020204030204" pitchFamily="34" charset="0"/>
              <a:cs typeface="Calibri" panose="020F0502020204030204" pitchFamily="34" charset="0"/>
            </a:endParaRPr>
          </a:p>
          <a:p>
            <a:pPr marL="342900" indent="-342900">
              <a:lnSpc>
                <a:spcPct val="100000"/>
              </a:lnSpc>
              <a:spcAft>
                <a:spcPts val="600"/>
              </a:spcAft>
              <a:buFont typeface="Arial" panose="020B0604020202020204" pitchFamily="34" charset="0"/>
              <a:buChar char="•"/>
            </a:pPr>
            <a:r>
              <a:rPr lang="en-GB" sz="2000" b="0" cap="none" dirty="0">
                <a:solidFill>
                  <a:schemeClr val="tx1"/>
                </a:solidFill>
                <a:latin typeface="Calibri" panose="020F0502020204030204" pitchFamily="34" charset="0"/>
                <a:cs typeface="Calibri" panose="020F0502020204030204" pitchFamily="34" charset="0"/>
              </a:rPr>
              <a:t>Separate consultations - New Build Heat Standard</a:t>
            </a:r>
            <a:endParaRPr lang="en-GB" sz="2000" cap="none" dirty="0">
              <a:solidFill>
                <a:schemeClr val="tx1"/>
              </a:solidFill>
              <a:latin typeface="Calibri" panose="020F0502020204030204" pitchFamily="34" charset="0"/>
              <a:cs typeface="Calibri" panose="020F0502020204030204" pitchFamily="34" charset="0"/>
            </a:endParaRPr>
          </a:p>
          <a:p>
            <a:pPr marL="342900" indent="-342900">
              <a:lnSpc>
                <a:spcPct val="100000"/>
              </a:lnSpc>
              <a:spcAft>
                <a:spcPts val="600"/>
              </a:spcAft>
              <a:buFont typeface="Arial" panose="020B0604020202020204" pitchFamily="34" charset="0"/>
              <a:buChar char="•"/>
            </a:pPr>
            <a:r>
              <a:rPr lang="en-GB" sz="2000" b="0" cap="none" spc="-20" dirty="0">
                <a:solidFill>
                  <a:schemeClr val="tx1"/>
                </a:solidFill>
                <a:latin typeface="Calibri" panose="020F0502020204030204" pitchFamily="34" charset="0"/>
                <a:cs typeface="Calibri" panose="020F0502020204030204" pitchFamily="34" charset="0"/>
              </a:rPr>
              <a:t>Supporting change – removing the option for at-building combustion solutions for new buildings from 2024</a:t>
            </a:r>
            <a:endParaRPr lang="en-GB" sz="2000" b="0" cap="none" dirty="0">
              <a:solidFill>
                <a:schemeClr val="tx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5AF9306-2D47-F007-5969-5EB223AD158B}"/>
              </a:ext>
            </a:extLst>
          </p:cNvPr>
          <p:cNvPicPr>
            <a:picLocks noChangeAspect="1"/>
          </p:cNvPicPr>
          <p:nvPr/>
        </p:nvPicPr>
        <p:blipFill>
          <a:blip r:embed="rId2"/>
          <a:stretch>
            <a:fillRect/>
          </a:stretch>
        </p:blipFill>
        <p:spPr>
          <a:xfrm>
            <a:off x="7021585" y="2316454"/>
            <a:ext cx="3979859" cy="1811147"/>
          </a:xfrm>
          <a:prstGeom prst="rect">
            <a:avLst/>
          </a:prstGeom>
        </p:spPr>
      </p:pic>
      <p:pic>
        <p:nvPicPr>
          <p:cNvPr id="7" name="Picture 6">
            <a:extLst>
              <a:ext uri="{FF2B5EF4-FFF2-40B4-BE49-F238E27FC236}">
                <a16:creationId xmlns:a16="http://schemas.microsoft.com/office/drawing/2014/main" id="{808D5AD2-9157-9179-D35E-412CF14359E5}"/>
              </a:ext>
            </a:extLst>
          </p:cNvPr>
          <p:cNvPicPr>
            <a:picLocks noChangeAspect="1"/>
          </p:cNvPicPr>
          <p:nvPr/>
        </p:nvPicPr>
        <p:blipFill>
          <a:blip r:embed="rId3"/>
          <a:stretch>
            <a:fillRect/>
          </a:stretch>
        </p:blipFill>
        <p:spPr>
          <a:xfrm>
            <a:off x="10030568" y="4127601"/>
            <a:ext cx="970875" cy="142395"/>
          </a:xfrm>
          <a:prstGeom prst="rect">
            <a:avLst/>
          </a:prstGeom>
        </p:spPr>
      </p:pic>
    </p:spTree>
    <p:extLst>
      <p:ext uri="{BB962C8B-B14F-4D97-AF65-F5344CB8AC3E}">
        <p14:creationId xmlns:p14="http://schemas.microsoft.com/office/powerpoint/2010/main" val="295413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99BF1C-14CD-FD4E-B932-38F11DAA0076}"/>
              </a:ext>
            </a:extLst>
          </p:cNvPr>
          <p:cNvSpPr txBox="1">
            <a:spLocks/>
          </p:cNvSpPr>
          <p:nvPr/>
        </p:nvSpPr>
        <p:spPr>
          <a:xfrm>
            <a:off x="693081" y="398070"/>
            <a:ext cx="10883725" cy="761427"/>
          </a:xfrm>
          <a:prstGeom prst="rect">
            <a:avLst/>
          </a:prstGeom>
        </p:spPr>
        <p:txBody>
          <a:bodyPr wrap="square" anchor="t">
            <a:noAutofit/>
          </a:bodyPr>
          <a:lstStyle>
            <a:lvl1pPr algn="l" defTabSz="914400" rtl="0" eaLnBrk="1" latinLnBrk="0" hangingPunct="1">
              <a:lnSpc>
                <a:spcPct val="80000"/>
              </a:lnSpc>
              <a:spcBef>
                <a:spcPct val="0"/>
              </a:spcBef>
              <a:buNone/>
              <a:defRPr sz="4800" b="1" i="0" kern="1200" cap="none" spc="0" baseline="0">
                <a:solidFill>
                  <a:schemeClr val="bg2"/>
                </a:solidFill>
                <a:latin typeface="Calibri" panose="020F0502020204030204" pitchFamily="34" charset="0"/>
                <a:ea typeface="+mj-ea"/>
                <a:cs typeface="Calibri" panose="020F0502020204030204" pitchFamily="34" charset="0"/>
              </a:defRPr>
            </a:lvl1pPr>
          </a:lstStyle>
          <a:p>
            <a:pPr algn="ctr"/>
            <a:r>
              <a:rPr lang="en-GB" dirty="0">
                <a:solidFill>
                  <a:srgbClr val="0070C0"/>
                </a:solidFill>
              </a:rPr>
              <a:t>Standard 6.1 – Energy demand and carbon dioxide emissions</a:t>
            </a:r>
          </a:p>
        </p:txBody>
      </p:sp>
      <p:sp>
        <p:nvSpPr>
          <p:cNvPr id="4" name="Title 1">
            <a:extLst>
              <a:ext uri="{FF2B5EF4-FFF2-40B4-BE49-F238E27FC236}">
                <a16:creationId xmlns:a16="http://schemas.microsoft.com/office/drawing/2014/main" id="{5199BF1C-14CD-FD4E-B932-38F11DAA0076}"/>
              </a:ext>
            </a:extLst>
          </p:cNvPr>
          <p:cNvSpPr txBox="1">
            <a:spLocks/>
          </p:cNvSpPr>
          <p:nvPr/>
        </p:nvSpPr>
        <p:spPr>
          <a:xfrm>
            <a:off x="693081" y="1661020"/>
            <a:ext cx="10883725" cy="4591829"/>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6400" b="1" i="0" kern="1200" cap="all" spc="0" baseline="0">
                <a:solidFill>
                  <a:schemeClr val="bg2"/>
                </a:solidFill>
                <a:latin typeface="Arial Black" panose="020B0604020202020204" pitchFamily="34" charset="0"/>
                <a:ea typeface="+mj-ea"/>
                <a:cs typeface="Arial Black" panose="020B0604020202020204" pitchFamily="34" charset="0"/>
              </a:defRPr>
            </a:lvl1pPr>
          </a:lstStyle>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Notional building specifications aggregate emission reduction</a:t>
            </a:r>
          </a:p>
          <a:p>
            <a:pPr marL="800100" lvl="1" indent="-342900">
              <a:spcAft>
                <a:spcPts val="600"/>
              </a:spcAft>
              <a:buFont typeface="Arial" panose="020B0604020202020204" pitchFamily="34" charset="0"/>
              <a:buChar char="•"/>
            </a:pPr>
            <a:r>
              <a:rPr lang="en-GB" b="0" cap="none" dirty="0">
                <a:solidFill>
                  <a:schemeClr val="tx1"/>
                </a:solidFill>
                <a:latin typeface="Calibri" panose="020F0502020204030204" pitchFamily="34" charset="0"/>
                <a:cs typeface="Calibri" panose="020F0502020204030204" pitchFamily="34" charset="0"/>
              </a:rPr>
              <a:t>32% for new homes; 20% for new non-domestic buildings</a:t>
            </a:r>
          </a:p>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Only three notional dwellings - main heating fuel choice – heat pump, heat network or any other fuel</a:t>
            </a:r>
          </a:p>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Similar approach for new non-domestic buildings, plus space and water heating now assessed separately in the notional building</a:t>
            </a:r>
          </a:p>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Appendix M of SAP 10 now calculates the portions of on-site generation of power – we apply this to exclude the export component from the 6.1 compliance calculation</a:t>
            </a:r>
          </a:p>
          <a:p>
            <a:pPr marL="342900" indent="-342900">
              <a:lnSpc>
                <a:spcPct val="100000"/>
              </a:lnSpc>
              <a:spcAft>
                <a:spcPts val="600"/>
              </a:spcAft>
              <a:buFont typeface="Arial" panose="020B0604020202020204" pitchFamily="34" charset="0"/>
              <a:buChar char="•"/>
            </a:pPr>
            <a:r>
              <a:rPr lang="en-GB" sz="2400" b="0" cap="none" dirty="0">
                <a:solidFill>
                  <a:schemeClr val="tx1"/>
                </a:solidFill>
                <a:latin typeface="Calibri" panose="020F0502020204030204" pitchFamily="34" charset="0"/>
                <a:cs typeface="Calibri" panose="020F0502020204030204" pitchFamily="34" charset="0"/>
              </a:rPr>
              <a:t>The exported component is still calculated and available for reporting e.g., for EPC production</a:t>
            </a:r>
          </a:p>
        </p:txBody>
      </p:sp>
    </p:spTree>
    <p:extLst>
      <p:ext uri="{BB962C8B-B14F-4D97-AF65-F5344CB8AC3E}">
        <p14:creationId xmlns:p14="http://schemas.microsoft.com/office/powerpoint/2010/main" val="1055681477"/>
      </p:ext>
    </p:extLst>
  </p:cSld>
  <p:clrMapOvr>
    <a:masterClrMapping/>
  </p:clrMapOvr>
</p:sld>
</file>

<file path=ppt/theme/theme1.xml><?xml version="1.0" encoding="utf-8"?>
<a:theme xmlns:a="http://schemas.openxmlformats.org/drawingml/2006/main" name="ISOS">
  <a:themeElements>
    <a:clrScheme name="ISOS 4">
      <a:dk1>
        <a:srgbClr val="333E48"/>
      </a:dk1>
      <a:lt1>
        <a:srgbClr val="FFFFFF"/>
      </a:lt1>
      <a:dk2>
        <a:srgbClr val="333E48"/>
      </a:dk2>
      <a:lt2>
        <a:srgbClr val="FFFFFF"/>
      </a:lt2>
      <a:accent1>
        <a:srgbClr val="124971"/>
      </a:accent1>
      <a:accent2>
        <a:srgbClr val="005E28"/>
      </a:accent2>
      <a:accent3>
        <a:srgbClr val="302682"/>
      </a:accent3>
      <a:accent4>
        <a:srgbClr val="AF1B1A"/>
      </a:accent4>
      <a:accent5>
        <a:srgbClr val="124971"/>
      </a:accent5>
      <a:accent6>
        <a:srgbClr val="AF1B1A"/>
      </a:accent6>
      <a:hlink>
        <a:srgbClr val="005E28"/>
      </a:hlink>
      <a:folHlink>
        <a:srgbClr val="951B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SOS Kevin Template" id="{8D02A6B3-573D-4102-BAED-C0184B3C5C82}" vid="{DCF21E5E-EF35-4789-9B24-F4AA6C8650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53D26341A57B383EE0540010E0463CCA" version="1.0.0">
  <systemFields>
    <field name="Objective-Id">
      <value order="0">A38847010</value>
    </field>
    <field name="Objective-Title">
      <value order="0">The Building Scotland (Amendment) Regulations 2022 - Online Presentation - Energy</value>
    </field>
    <field name="Objective-Description">
      <value order="0"/>
    </field>
    <field name="Objective-CreationStamp">
      <value order="0">2022-06-27T10:13:35Z</value>
    </field>
    <field name="Objective-IsApproved">
      <value order="0">false</value>
    </field>
    <field name="Objective-IsPublished">
      <value order="0">false</value>
    </field>
    <field name="Objective-DatePublished">
      <value order="0"/>
    </field>
    <field name="Objective-ModificationStamp">
      <value order="0">2022-06-27T10:13:35Z</value>
    </field>
    <field name="Objective-Owner">
      <value order="0">Scott, Steven S (U206435)</value>
    </field>
    <field name="Objective-Path">
      <value order="0">Objective Global Folder:SG File Plan:Business and industry:Business sectors:Building and construction - building regulations:Advice and policy: Building and construction - building regulations:Building Standards: Energy: Advice and policy: Building and construction - building regulations file part 6: 2016-2021</value>
    </field>
    <field name="Objective-Parent">
      <value order="0">Building Standards: Energy: Advice and policy: Building and construction - building regulations file part 6: 2016-2021</value>
    </field>
    <field name="Objective-State">
      <value order="0">Being Drafted</value>
    </field>
    <field name="Objective-VersionId">
      <value order="0">vA57497524</value>
    </field>
    <field name="Objective-Version">
      <value order="0">0.1</value>
    </field>
    <field name="Objective-VersionNumber">
      <value order="0">1</value>
    </field>
    <field name="Objective-VersionComment">
      <value order="0">First version</value>
    </field>
    <field name="Objective-FileNumber">
      <value order="0">POL/24821</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emplate>In the service of Scotland PowerPoint Template</Template>
  <TotalTime>1981</TotalTime>
  <Words>1902</Words>
  <Application>Microsoft Office PowerPoint</Application>
  <PresentationFormat>Widescreen</PresentationFormat>
  <Paragraphs>219</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Black</vt:lpstr>
      <vt:lpstr>Calibri</vt:lpstr>
      <vt:lpstr>Courier New</vt:lpstr>
      <vt:lpstr>Wingdings</vt:lpstr>
      <vt:lpstr>ISOS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 (Steven)</dc:creator>
  <cp:lastModifiedBy>Stephen Garvin</cp:lastModifiedBy>
  <cp:revision>89</cp:revision>
  <cp:lastPrinted>2022-12-14T14:52:41Z</cp:lastPrinted>
  <dcterms:created xsi:type="dcterms:W3CDTF">2022-04-25T10:31:25Z</dcterms:created>
  <dcterms:modified xsi:type="dcterms:W3CDTF">2023-09-25T06:45:11Z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A38847010</vt:lpwstr>
  </property>
  <property fmtid="{D5CDD505-2E9C-101B-9397-08002B2CF9AE}" pid="4" name="Objective-Title">
    <vt:lpwstr>The Building Scotland (Amendment) Regulations 2022 - Online Presentation - Energy</vt:lpwstr>
  </property>
  <property fmtid="{D5CDD505-2E9C-101B-9397-08002B2CF9AE}" pid="5" name="Objective-Description">
    <vt:lpwstr/>
  </property>
  <property fmtid="{D5CDD505-2E9C-101B-9397-08002B2CF9AE}" pid="6" name="Objective-CreationStamp">
    <vt:filetime>2022-06-27T10:13:35Z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2022-06-27T10:13:35Z</vt:filetime>
  </property>
  <property fmtid="{D5CDD505-2E9C-101B-9397-08002B2CF9AE}" pid="11" name="Objective-Owner">
    <vt:lpwstr>Scott, Steven S (U206435)</vt:lpwstr>
  </property>
  <property fmtid="{D5CDD505-2E9C-101B-9397-08002B2CF9AE}" pid="12" name="Objective-Path">
    <vt:lpwstr>Objective Global Folder:SG File Plan:Business and industry:Business sectors:Building and construction - building regulations:Advice and policy: Building and construction - building regulations:Building Standards: Energy: Advice and policy: Building and construction - building regulations file part 6: 2016-2021</vt:lpwstr>
  </property>
  <property fmtid="{D5CDD505-2E9C-101B-9397-08002B2CF9AE}" pid="13" name="Objective-Parent">
    <vt:lpwstr>Building Standards: Energy: Advice and policy: Building and construction - building regulations file part 6: 2016-2021</vt:lpwstr>
  </property>
  <property fmtid="{D5CDD505-2E9C-101B-9397-08002B2CF9AE}" pid="14" name="Objective-State">
    <vt:lpwstr>Being Drafted</vt:lpwstr>
  </property>
  <property fmtid="{D5CDD505-2E9C-101B-9397-08002B2CF9AE}" pid="15" name="Objective-VersionId">
    <vt:lpwstr>vA57497524</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POL/24821</vt:lpwstr>
  </property>
  <property fmtid="{D5CDD505-2E9C-101B-9397-08002B2CF9AE}" pid="20" name="Objective-Classification">
    <vt:lpwstr>OFFICIAL</vt:lpwstr>
  </property>
  <property fmtid="{D5CDD505-2E9C-101B-9397-08002B2CF9AE}" pid="21" name="Objective-Caveats">
    <vt:lpwstr>Caveat for access to SG Fileplan</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y fmtid="{D5CDD505-2E9C-101B-9397-08002B2CF9AE}" pid="27" name="Objective-Required Redaction">
    <vt:lpwstr/>
  </property>
</Properties>
</file>